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4a" ContentType="audi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 id="2147483665" r:id="rId2"/>
  </p:sldMasterIdLst>
  <p:notesMasterIdLst>
    <p:notesMasterId r:id="rId3"/>
  </p:notesMasterIdLst>
  <p:sldIdLst>
    <p:sldId id="342" r:id="rId4"/>
    <p:sldId id="258" r:id="rId5"/>
    <p:sldId id="307" r:id="rId6"/>
    <p:sldId id="340" r:id="rId7"/>
    <p:sldId id="341" r:id="rId8"/>
    <p:sldId id="265" r:id="rId9"/>
    <p:sldId id="302" r:id="rId10"/>
    <p:sldId id="343" r:id="rId11"/>
    <p:sldId id="344" r:id="rId12"/>
    <p:sldId id="347" r:id="rId13"/>
    <p:sldId id="345" r:id="rId14"/>
    <p:sldId id="346"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26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79" autoAdjust="0"/>
    <p:restoredTop sz="94660"/>
  </p:normalViewPr>
  <p:slideViewPr>
    <p:cSldViewPr snapToGrid="0">
      <p:cViewPr varScale="1">
        <p:scale>
          <a:sx n="96" d="100"/>
          <a:sy n="96" d="100"/>
        </p:scale>
        <p:origin x="48" y="14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4.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7B0D-DAB2-42F8-A251-A9AA2B32E2B9}" type="datetimeFigureOut">
              <a:rPr lang="zh-CN" altLang="en-US" smtClean="0"/>
              <a:t>2021/3/28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1BF09-BA01-416D-8629-EFEFFD8481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F1BF09-BA01-416D-8629-EFEFFD8481F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0B00AA1-0D8B-40D4-9969-38D1CECADA97}" type="datetimeFigureOut">
              <a:rPr lang="zh-CN" altLang="en-US" smtClean="0"/>
              <a:t>2021/3/28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0A801-D118-4126-8440-D214087BC617}"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file:///D:\qq&#25991;&#20214;\712321467\Image\C2C\Image2\%7b75232B38-A165-1FB7-499C-2E1C792CACB5%7d.png" TargetMode="External" /><Relationship Id="rId18" Type="http://schemas.openxmlformats.org/officeDocument/2006/relationships/image" Target="../media/image2.png"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slideLayout" Target="../slideLayouts/slideLayout28.xml" /><Relationship Id="rId13" Type="http://schemas.openxmlformats.org/officeDocument/2006/relationships/slideLayout" Target="../slideLayouts/slideLayout29.xml" /><Relationship Id="rId14" Type="http://schemas.openxmlformats.org/officeDocument/2006/relationships/slideLayout" Target="../slideLayouts/slideLayout30.xml" /><Relationship Id="rId15" Type="http://schemas.openxmlformats.org/officeDocument/2006/relationships/slideLayout" Target="../slideLayouts/slideLayout31.xml" /><Relationship Id="rId16" Type="http://schemas.openxmlformats.org/officeDocument/2006/relationships/slideLayout" Target="../slideLayouts/slideLayout32.xml" /><Relationship Id="rId17" Type="http://schemas.openxmlformats.org/officeDocument/2006/relationships/image" Target="file:///D:\qq&#25991;&#20214;\712321467\Image\C2C\Image2\%7b75232B38-A165-1FB7-499C-2E1C792CACB5%7d.png" TargetMode="External" /><Relationship Id="rId18" Type="http://schemas.openxmlformats.org/officeDocument/2006/relationships/image" Target="../media/image2.png" /><Relationship Id="rId19"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A801-D118-4126-8440-D214087BC617}" type="slidenum">
              <a:rPr lang="zh-CN" altLang="en-US" smtClean="0"/>
              <a:t>‹#›</a:t>
            </a:fld>
            <a:endParaRPr lang="zh-CN" altLang="en-US"/>
          </a:p>
        </p:txBody>
      </p:sp>
      <p:pic>
        <p:nvPicPr>
          <p:cNvPr id="7" name="图片 1073743875" descr="学科网 zxxk.com" title=""/>
          <p:cNvPicPr>
            <a:picLocks noChangeAspect="1"/>
          </p:cNvPicPr>
          <p:nvPr/>
        </p:nvPicPr>
        <p:blipFill>
          <a:blip r:embed="rId18"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00AA1-0D8B-40D4-9969-38D1CECADA97}" type="datetimeFigureOut">
              <a:rPr lang="zh-CN" altLang="en-US" smtClean="0"/>
              <a:t>2021/3/28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A801-D118-4126-8440-D214087BC617}" type="slidenum">
              <a:rPr lang="zh-CN" altLang="en-US" smtClean="0"/>
              <a:t>‹#›</a:t>
            </a:fld>
            <a:endParaRPr lang="zh-CN" altLang="en-US"/>
          </a:p>
        </p:txBody>
      </p:sp>
      <p:pic>
        <p:nvPicPr>
          <p:cNvPr id="7" name="图片 1073743875" descr="学科网 zxxk.com" title=""/>
          <p:cNvPicPr>
            <a:picLocks noChangeAspect="1"/>
          </p:cNvPicPr>
          <p:nvPr/>
        </p:nvPicPr>
        <p:blipFill>
          <a:blip r:embed="rId18" r:link="rId1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microsoft.com/office/2007/relationships/hdphoto" Target="../media/image6.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0.xml" /><Relationship Id="rId3"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1.xml" /><Relationship Id="rId3"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2.xml" /><Relationship Id="rId3" Type="http://schemas.openxmlformats.org/officeDocument/2006/relationships/image" Target="../media/image1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3.xml" /><Relationship Id="rId3" Type="http://schemas.openxmlformats.org/officeDocument/2006/relationships/image" Target="../media/image12.png" /><Relationship Id="rId4" Type="http://schemas.openxmlformats.org/officeDocument/2006/relationships/image" Target="../media/image1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4.xml" /><Relationship Id="rId3" Type="http://schemas.openxmlformats.org/officeDocument/2006/relationships/image" Target="../media/image12.png" /><Relationship Id="rId4" Type="http://schemas.openxmlformats.org/officeDocument/2006/relationships/image" Target="../media/image1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5.xml" /><Relationship Id="rId3" Type="http://schemas.openxmlformats.org/officeDocument/2006/relationships/image" Target="../media/image12.png" /><Relationship Id="rId4" Type="http://schemas.openxmlformats.org/officeDocument/2006/relationships/image" Target="../media/image1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6.xml" /><Relationship Id="rId3" Type="http://schemas.openxmlformats.org/officeDocument/2006/relationships/image" Target="../media/image12.png" /><Relationship Id="rId4" Type="http://schemas.openxmlformats.org/officeDocument/2006/relationships/image" Target="../media/image19.png" /><Relationship Id="rId5" Type="http://schemas.openxmlformats.org/officeDocument/2006/relationships/image" Target="../media/image20.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7.xml" /><Relationship Id="rId3" Type="http://schemas.openxmlformats.org/officeDocument/2006/relationships/image" Target="../media/image12.png" /><Relationship Id="rId4" Type="http://schemas.openxmlformats.org/officeDocument/2006/relationships/image" Target="../media/image2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8.xml" /><Relationship Id="rId3" Type="http://schemas.openxmlformats.org/officeDocument/2006/relationships/image" Target="../media/image12.png" /><Relationship Id="rId4" Type="http://schemas.openxmlformats.org/officeDocument/2006/relationships/image" Target="../media/image2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9.xml" /><Relationship Id="rId3" Type="http://schemas.openxmlformats.org/officeDocument/2006/relationships/image" Target="../media/image12.png" /><Relationship Id="rId4" Type="http://schemas.openxmlformats.org/officeDocument/2006/relationships/image" Target="../media/image2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microsoft.com/office/2007/relationships/media" Target="../media/media1.m4a" TargetMode="Interna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7.png" /><Relationship Id="rId8" Type="http://schemas.openxmlformats.org/officeDocument/2006/relationships/image" Target="../media/image8.png" /><Relationship Id="rId9" Type="http://schemas.microsoft.com/office/2007/relationships/media" Target="../media/media1.m4a"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0.xml" /><Relationship Id="rId3" Type="http://schemas.openxmlformats.org/officeDocument/2006/relationships/image" Target="../media/image12.png" /><Relationship Id="rId4" Type="http://schemas.openxmlformats.org/officeDocument/2006/relationships/image" Target="../media/image24.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1.xml" /><Relationship Id="rId3" Type="http://schemas.openxmlformats.org/officeDocument/2006/relationships/image" Target="../media/image12.png" /><Relationship Id="rId4" Type="http://schemas.openxmlformats.org/officeDocument/2006/relationships/image" Target="../media/image2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2.xml" /><Relationship Id="rId3" Type="http://schemas.openxmlformats.org/officeDocument/2006/relationships/image" Target="../media/image12.png" /><Relationship Id="rId4" Type="http://schemas.openxmlformats.org/officeDocument/2006/relationships/image" Target="../media/image2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3.xml" /><Relationship Id="rId3" Type="http://schemas.openxmlformats.org/officeDocument/2006/relationships/image" Target="../media/image12.png" /><Relationship Id="rId4" Type="http://schemas.openxmlformats.org/officeDocument/2006/relationships/image" Target="../media/image2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4.xml" /><Relationship Id="rId3" Type="http://schemas.openxmlformats.org/officeDocument/2006/relationships/image" Target="../media/image12.png" /><Relationship Id="rId4" Type="http://schemas.openxmlformats.org/officeDocument/2006/relationships/image" Target="../media/image2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microsoft.com/office/2007/relationships/hdphoto" Target="../media/image6.wdp" /><Relationship Id="rId7"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9.png" /><Relationship Id="rId4" Type="http://schemas.openxmlformats.org/officeDocument/2006/relationships/tags" Target="../tags/tag1.xml"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xml" /><Relationship Id="rId3" Type="http://schemas.openxmlformats.org/officeDocument/2006/relationships/image" Target="../media/image9.png" /><Relationship Id="rId4" Type="http://schemas.openxmlformats.org/officeDocument/2006/relationships/tags" Target="../tags/tag2.xml"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5.xml" /><Relationship Id="rId3" Type="http://schemas.openxmlformats.org/officeDocument/2006/relationships/image" Target="../media/image9.png" /><Relationship Id="rId4" Type="http://schemas.openxmlformats.org/officeDocument/2006/relationships/tags" Target="../tags/tag3.xml" /><Relationship Id="rId5" Type="http://schemas.openxmlformats.org/officeDocument/2006/relationships/image" Target="../media/image10.png" /><Relationship Id="rId6"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8.xml" /><Relationship Id="rId3"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9.xml" /><Relationship Id="rId3" Type="http://schemas.openxmlformats.org/officeDocument/2006/relationships/image" Target="../media/image12.png" /><Relationship Id="rId4"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7450"/>
            <a:ext cx="6191250" cy="4400550"/>
          </a:xfrm>
          <a:prstGeom prst="rect">
            <a:avLst/>
          </a:prstGeom>
        </p:spPr>
      </p:pic>
      <p:pic>
        <p:nvPicPr>
          <p:cNvPr id="14" name="图片 13"/>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4806" y="458124"/>
            <a:ext cx="695125" cy="68490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09310" y="933179"/>
            <a:ext cx="292299" cy="288000"/>
          </a:xfrm>
          <a:prstGeom prst="rect">
            <a:avLst/>
          </a:prstGeom>
        </p:spPr>
      </p:pic>
      <p:pic>
        <p:nvPicPr>
          <p:cNvPr id="16" name="图片 15"/>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51244" y="553731"/>
            <a:ext cx="292299" cy="288000"/>
          </a:xfrm>
          <a:prstGeom prst="rect">
            <a:avLst/>
          </a:prstGeom>
        </p:spPr>
      </p:pic>
      <p:pic>
        <p:nvPicPr>
          <p:cNvPr id="17" name="图片 16"/>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82494" y="238918"/>
            <a:ext cx="292299" cy="288000"/>
          </a:xfrm>
          <a:prstGeom prst="rect">
            <a:avLst/>
          </a:prstGeom>
        </p:spPr>
      </p:pic>
      <p:pic>
        <p:nvPicPr>
          <p:cNvPr id="18" name="图片 17"/>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6254" y="53103"/>
            <a:ext cx="292299" cy="288000"/>
          </a:xfrm>
          <a:prstGeom prst="rect">
            <a:avLst/>
          </a:prstGeom>
        </p:spPr>
      </p:pic>
      <p:grpSp>
        <p:nvGrpSpPr>
          <p:cNvPr id="4" name="组合 3"/>
          <p:cNvGrpSpPr/>
          <p:nvPr/>
        </p:nvGrpSpPr>
        <p:grpSpPr>
          <a:xfrm>
            <a:off x="5398857" y="6274585"/>
            <a:ext cx="6666143" cy="408243"/>
            <a:chOff x="5398857" y="6274585"/>
            <a:chExt cx="6666143" cy="408243"/>
          </a:xfrm>
        </p:grpSpPr>
        <p:grpSp>
          <p:nvGrpSpPr>
            <p:cNvPr id="47" name="组合 46"/>
            <p:cNvGrpSpPr/>
            <p:nvPr/>
          </p:nvGrpSpPr>
          <p:grpSpPr>
            <a:xfrm>
              <a:off x="5964629" y="6274585"/>
              <a:ext cx="2617622" cy="408243"/>
              <a:chOff x="5535137" y="6274585"/>
              <a:chExt cx="2617622" cy="408243"/>
            </a:xfrm>
          </p:grpSpPr>
          <p:grpSp>
            <p:nvGrpSpPr>
              <p:cNvPr id="27" name="组合 26"/>
              <p:cNvGrpSpPr/>
              <p:nvPr/>
            </p:nvGrpSpPr>
            <p:grpSpPr>
              <a:xfrm>
                <a:off x="5535137" y="6274594"/>
                <a:ext cx="394450" cy="394450"/>
                <a:chOff x="5509694" y="6249151"/>
                <a:chExt cx="445336" cy="445336"/>
              </a:xfrm>
            </p:grpSpPr>
            <p:sp>
              <p:nvSpPr>
                <p:cNvPr id="25" name="椭圆 2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6" name="矩形 25"/>
                <p:cNvSpPr/>
                <p:nvPr/>
              </p:nvSpPr>
              <p:spPr>
                <a:xfrm>
                  <a:off x="5511789" y="6258322"/>
                  <a:ext cx="441147" cy="400110"/>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学</a:t>
                  </a:r>
                </a:p>
              </p:txBody>
            </p:sp>
          </p:grpSp>
          <p:grpSp>
            <p:nvGrpSpPr>
              <p:cNvPr id="28" name="组合 27"/>
              <p:cNvGrpSpPr/>
              <p:nvPr/>
            </p:nvGrpSpPr>
            <p:grpSpPr>
              <a:xfrm>
                <a:off x="5951754" y="6274595"/>
                <a:ext cx="441146" cy="408233"/>
                <a:chOff x="5483335" y="6249151"/>
                <a:chExt cx="498056" cy="460897"/>
              </a:xfrm>
            </p:grpSpPr>
            <p:sp>
              <p:nvSpPr>
                <p:cNvPr id="29" name="椭圆 28"/>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矩形 29"/>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习</a:t>
                  </a:r>
                </a:p>
              </p:txBody>
            </p:sp>
          </p:grpSp>
          <p:grpSp>
            <p:nvGrpSpPr>
              <p:cNvPr id="31" name="组合 30"/>
              <p:cNvGrpSpPr/>
              <p:nvPr/>
            </p:nvGrpSpPr>
            <p:grpSpPr>
              <a:xfrm>
                <a:off x="6391719" y="6274595"/>
                <a:ext cx="441147" cy="408233"/>
                <a:chOff x="5483335" y="6249151"/>
                <a:chExt cx="498057" cy="460897"/>
              </a:xfrm>
            </p:grpSpPr>
            <p:sp>
              <p:nvSpPr>
                <p:cNvPr id="32" name="椭圆 31"/>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3" name="矩形 32"/>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红</a:t>
                  </a:r>
                </a:p>
              </p:txBody>
            </p:sp>
          </p:grpSp>
          <p:grpSp>
            <p:nvGrpSpPr>
              <p:cNvPr id="38" name="组合 37"/>
              <p:cNvGrpSpPr/>
              <p:nvPr/>
            </p:nvGrpSpPr>
            <p:grpSpPr>
              <a:xfrm>
                <a:off x="6831682" y="6274585"/>
                <a:ext cx="441147" cy="408236"/>
                <a:chOff x="5483334" y="6249147"/>
                <a:chExt cx="498057" cy="460901"/>
              </a:xfrm>
            </p:grpSpPr>
            <p:sp>
              <p:nvSpPr>
                <p:cNvPr id="39" name="椭圆 38"/>
                <p:cNvSpPr/>
                <p:nvPr/>
              </p:nvSpPr>
              <p:spPr>
                <a:xfrm>
                  <a:off x="5509699" y="6249147"/>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0" name="矩形 39"/>
                <p:cNvSpPr/>
                <p:nvPr/>
              </p:nvSpPr>
              <p:spPr>
                <a:xfrm>
                  <a:off x="5483334"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色</a:t>
                  </a:r>
                </a:p>
              </p:txBody>
            </p:sp>
          </p:grpSp>
          <p:grpSp>
            <p:nvGrpSpPr>
              <p:cNvPr id="41" name="组合 40"/>
              <p:cNvGrpSpPr/>
              <p:nvPr/>
            </p:nvGrpSpPr>
            <p:grpSpPr>
              <a:xfrm>
                <a:off x="7271647" y="6274595"/>
                <a:ext cx="441147" cy="408233"/>
                <a:chOff x="5483335" y="6249151"/>
                <a:chExt cx="498057" cy="460897"/>
              </a:xfrm>
            </p:grpSpPr>
            <p:sp>
              <p:nvSpPr>
                <p:cNvPr id="42" name="椭圆 41"/>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3" name="矩形 42"/>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文</a:t>
                  </a:r>
                </a:p>
              </p:txBody>
            </p:sp>
          </p:grpSp>
          <p:grpSp>
            <p:nvGrpSpPr>
              <p:cNvPr id="44" name="组合 43"/>
              <p:cNvGrpSpPr/>
              <p:nvPr/>
            </p:nvGrpSpPr>
            <p:grpSpPr>
              <a:xfrm>
                <a:off x="7711612" y="6274595"/>
                <a:ext cx="441147" cy="408233"/>
                <a:chOff x="5483335" y="6249151"/>
                <a:chExt cx="498057" cy="460897"/>
              </a:xfrm>
            </p:grpSpPr>
            <p:sp>
              <p:nvSpPr>
                <p:cNvPr id="45" name="椭圆 4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6" name="矩形 45"/>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化</a:t>
                  </a:r>
                </a:p>
              </p:txBody>
            </p:sp>
          </p:grpSp>
        </p:grpSp>
        <p:grpSp>
          <p:nvGrpSpPr>
            <p:cNvPr id="48" name="组合 47"/>
            <p:cNvGrpSpPr/>
            <p:nvPr/>
          </p:nvGrpSpPr>
          <p:grpSpPr>
            <a:xfrm>
              <a:off x="8811482" y="6274595"/>
              <a:ext cx="2640967" cy="408233"/>
              <a:chOff x="5511790" y="6274595"/>
              <a:chExt cx="2640967" cy="408233"/>
            </a:xfrm>
          </p:grpSpPr>
          <p:grpSp>
            <p:nvGrpSpPr>
              <p:cNvPr id="49" name="组合 48"/>
              <p:cNvGrpSpPr/>
              <p:nvPr/>
            </p:nvGrpSpPr>
            <p:grpSpPr>
              <a:xfrm>
                <a:off x="5511790" y="6274595"/>
                <a:ext cx="441146" cy="408233"/>
                <a:chOff x="5483335" y="6249151"/>
                <a:chExt cx="498056" cy="460897"/>
              </a:xfrm>
            </p:grpSpPr>
            <p:sp>
              <p:nvSpPr>
                <p:cNvPr id="65" name="椭圆 6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6" name="矩形 65"/>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弘</a:t>
                  </a:r>
                </a:p>
              </p:txBody>
            </p:sp>
          </p:grpSp>
          <p:grpSp>
            <p:nvGrpSpPr>
              <p:cNvPr id="50" name="组合 49"/>
              <p:cNvGrpSpPr/>
              <p:nvPr/>
            </p:nvGrpSpPr>
            <p:grpSpPr>
              <a:xfrm>
                <a:off x="5951754" y="6274595"/>
                <a:ext cx="441146" cy="408233"/>
                <a:chOff x="5483335" y="6249151"/>
                <a:chExt cx="498056" cy="460897"/>
              </a:xfrm>
            </p:grpSpPr>
            <p:sp>
              <p:nvSpPr>
                <p:cNvPr id="63" name="椭圆 62"/>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4" name="矩形 63"/>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扬</a:t>
                  </a:r>
                </a:p>
              </p:txBody>
            </p:sp>
          </p:grpSp>
          <p:grpSp>
            <p:nvGrpSpPr>
              <p:cNvPr id="51" name="组合 50"/>
              <p:cNvGrpSpPr/>
              <p:nvPr/>
            </p:nvGrpSpPr>
            <p:grpSpPr>
              <a:xfrm>
                <a:off x="6391718" y="6274595"/>
                <a:ext cx="441146" cy="408233"/>
                <a:chOff x="5483335" y="6249151"/>
                <a:chExt cx="498056" cy="460897"/>
              </a:xfrm>
            </p:grpSpPr>
            <p:sp>
              <p:nvSpPr>
                <p:cNvPr id="61" name="椭圆 60"/>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2" name="矩形 61"/>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革</a:t>
                  </a:r>
                </a:p>
              </p:txBody>
            </p:sp>
          </p:grpSp>
          <p:grpSp>
            <p:nvGrpSpPr>
              <p:cNvPr id="52" name="组合 51"/>
              <p:cNvGrpSpPr/>
              <p:nvPr/>
            </p:nvGrpSpPr>
            <p:grpSpPr>
              <a:xfrm>
                <a:off x="6831683" y="6274595"/>
                <a:ext cx="441147" cy="408233"/>
                <a:chOff x="5483335" y="6249151"/>
                <a:chExt cx="498057" cy="460897"/>
              </a:xfrm>
            </p:grpSpPr>
            <p:sp>
              <p:nvSpPr>
                <p:cNvPr id="59" name="椭圆 58"/>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矩形 59"/>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命</a:t>
                  </a:r>
                </a:p>
              </p:txBody>
            </p:sp>
          </p:grpSp>
          <p:grpSp>
            <p:nvGrpSpPr>
              <p:cNvPr id="53" name="组合 52"/>
              <p:cNvGrpSpPr/>
              <p:nvPr/>
            </p:nvGrpSpPr>
            <p:grpSpPr>
              <a:xfrm>
                <a:off x="7271646" y="6274595"/>
                <a:ext cx="441146" cy="408233"/>
                <a:chOff x="5483335" y="6249151"/>
                <a:chExt cx="498056" cy="460897"/>
              </a:xfrm>
            </p:grpSpPr>
            <p:sp>
              <p:nvSpPr>
                <p:cNvPr id="57" name="椭圆 56"/>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8" name="矩形 57"/>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精</a:t>
                  </a:r>
                </a:p>
              </p:txBody>
            </p:sp>
          </p:grpSp>
          <p:grpSp>
            <p:nvGrpSpPr>
              <p:cNvPr id="54" name="组合 53"/>
              <p:cNvGrpSpPr/>
              <p:nvPr/>
            </p:nvGrpSpPr>
            <p:grpSpPr>
              <a:xfrm>
                <a:off x="7711611" y="6274595"/>
                <a:ext cx="441146" cy="408233"/>
                <a:chOff x="5483335" y="6249151"/>
                <a:chExt cx="498056" cy="460897"/>
              </a:xfrm>
            </p:grpSpPr>
            <p:sp>
              <p:nvSpPr>
                <p:cNvPr id="55" name="椭圆 5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矩形 55"/>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神</a:t>
                  </a:r>
                </a:p>
              </p:txBody>
            </p:sp>
          </p:grpSp>
        </p:grpSp>
        <p:cxnSp>
          <p:nvCxnSpPr>
            <p:cNvPr id="73" name="直接连接符 72"/>
            <p:cNvCxnSpPr/>
            <p:nvPr/>
          </p:nvCxnSpPr>
          <p:spPr>
            <a:xfrm flipH="1">
              <a:off x="11545657" y="6471819"/>
              <a:ext cx="519343" cy="0"/>
            </a:xfrm>
            <a:prstGeom prst="line">
              <a:avLst/>
            </a:prstGeom>
            <a:ln w="15875">
              <a:solidFill>
                <a:srgbClr val="B2010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398857" y="6471819"/>
              <a:ext cx="519343" cy="0"/>
            </a:xfrm>
            <a:prstGeom prst="line">
              <a:avLst/>
            </a:prstGeom>
            <a:ln w="15875">
              <a:solidFill>
                <a:srgbClr val="B20104"/>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901825" y="1317625"/>
            <a:ext cx="10420350" cy="3476625"/>
          </a:xfrm>
          <a:prstGeom prst="rect">
            <a:avLst/>
          </a:prstGeom>
          <a:noFill/>
        </p:spPr>
        <p:txBody>
          <a:bodyPr wrap="square" rtlCol="0">
            <a:spAutoFit/>
          </a:bodyPr>
          <a:lstStyle/>
          <a:p>
            <a:r>
              <a:rPr lang="en-US" altLang="zh-CN" sz="4400" b="1">
                <a:solidFill>
                  <a:schemeClr val="bg1">
                    <a:lumMod val="95000"/>
                  </a:schemeClr>
                </a:solidFill>
                <a:latin typeface="楷体" panose="02010609060101010101" charset="-122"/>
                <a:ea typeface="楷体" panose="02010609060101010101" charset="-122"/>
                <a:cs typeface="楷体" panose="02010609060101010101" charset="-122"/>
              </a:rPr>
              <a:t>   </a:t>
            </a:r>
            <a:r>
              <a:rPr lang="zh-CN" altLang="en-US" sz="4400" b="1">
                <a:solidFill>
                  <a:schemeClr val="bg1">
                    <a:lumMod val="95000"/>
                  </a:schemeClr>
                </a:solidFill>
                <a:latin typeface="楷体" panose="02010609060101010101" charset="-122"/>
                <a:ea typeface="楷体" panose="02010609060101010101" charset="-122"/>
                <a:cs typeface="楷体" panose="02010609060101010101" charset="-122"/>
              </a:rPr>
              <a:t>人无精神不立，国无精神不强！</a:t>
            </a:r>
          </a:p>
          <a:p>
            <a:r>
              <a:rPr lang="en-US" altLang="zh-CN" sz="4400" b="1">
                <a:solidFill>
                  <a:schemeClr val="bg1">
                    <a:lumMod val="95000"/>
                  </a:schemeClr>
                </a:solidFill>
                <a:latin typeface="楷体" panose="02010609060101010101" charset="-122"/>
                <a:ea typeface="楷体" panose="02010609060101010101" charset="-122"/>
                <a:cs typeface="楷体" panose="02010609060101010101" charset="-122"/>
              </a:rPr>
              <a:t>   </a:t>
            </a:r>
          </a:p>
          <a:p>
            <a:r>
              <a:rPr lang="en-US" altLang="zh-CN" sz="4400" b="1">
                <a:solidFill>
                  <a:schemeClr val="bg1">
                    <a:lumMod val="95000"/>
                  </a:schemeClr>
                </a:solidFill>
                <a:latin typeface="楷体" panose="02010609060101010101" charset="-122"/>
                <a:ea typeface="楷体" panose="02010609060101010101" charset="-122"/>
                <a:cs typeface="楷体" panose="02010609060101010101" charset="-122"/>
              </a:rPr>
              <a:t> ——“中国精神”系列作文素材</a:t>
            </a:r>
            <a:endParaRPr lang="en-US" altLang="zh-CN" sz="4400" b="1">
              <a:solidFill>
                <a:schemeClr val="bg1">
                  <a:lumMod val="95000"/>
                </a:schemeClr>
              </a:solidFill>
              <a:latin typeface="楷体" panose="02010609060101010101" charset="-122"/>
              <a:ea typeface="楷体" panose="02010609060101010101" charset="-122"/>
              <a:cs typeface="楷体" panose="02010609060101010101" charset="-122"/>
            </a:endParaRPr>
          </a:p>
          <a:p>
            <a:endParaRPr lang="en-US" altLang="zh-CN" sz="4400" b="1">
              <a:solidFill>
                <a:schemeClr val="bg1">
                  <a:lumMod val="95000"/>
                </a:schemeClr>
              </a:solidFill>
              <a:latin typeface="楷体" panose="02010609060101010101" charset="-122"/>
              <a:ea typeface="楷体" panose="02010609060101010101" charset="-122"/>
              <a:cs typeface="楷体" panose="02010609060101010101" charset="-122"/>
            </a:endParaRPr>
          </a:p>
          <a:p>
            <a:r>
              <a:rPr lang="en-US" altLang="zh-CN" sz="4400" b="1">
                <a:solidFill>
                  <a:schemeClr val="bg1">
                    <a:lumMod val="95000"/>
                  </a:schemeClr>
                </a:solidFill>
                <a:latin typeface="楷体" panose="02010609060101010101" charset="-122"/>
                <a:ea typeface="楷体" panose="02010609060101010101" charset="-122"/>
                <a:cs typeface="楷体" panose="02010609060101010101" charset="-122"/>
              </a:rPr>
              <a:t>             </a:t>
            </a:r>
            <a:endParaRPr lang="zh-CN" altLang="en-US" sz="4400" b="1">
              <a:solidFill>
                <a:schemeClr val="bg1">
                  <a:lumMod val="95000"/>
                </a:schemeClr>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nodeType="withEffect">
                                  <p:stCondLst>
                                    <p:cond delay="0"/>
                                  </p:stCondLst>
                                  <p:childTnLst>
                                    <p:animMotion origin="layout" path="M 0.18893 0.12129 L 4.375E-06 -4.81481E-06" pathEditMode="relative" rAng="0" ptsTypes="AA">
                                      <p:cBhvr>
                                        <p:cTn id="9" dur="1000" fill="hold"/>
                                        <p:tgtEl>
                                          <p:spTgt spid="5"/>
                                        </p:tgtEl>
                                        <p:attrNameLst>
                                          <p:attrName>ppt_x</p:attrName>
                                          <p:attrName>ppt_y</p:attrName>
                                        </p:attrNameLst>
                                      </p:cBhvr>
                                      <p:rCtr x="-9466" y="-6157"/>
                                    </p:animMotion>
                                  </p:childTnLst>
                                </p:cTn>
                              </p:par>
                            </p:childTnLst>
                          </p:cTn>
                        </p:par>
                        <p:par>
                          <p:cTn id="10" fill="hold" nodeType="afterGroup">
                            <p:stCondLst>
                              <p:cond delay="1000"/>
                            </p:stCondLst>
                            <p:childTnLst>
                              <p:par>
                                <p:cTn id="11" presetID="16" presetClass="entr" presetSubtype="37"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nodeType="afterGroup">
                            <p:stCondLst>
                              <p:cond delay="2000"/>
                            </p:stCondLst>
                            <p:childTnLst>
                              <p:par>
                                <p:cTn id="41" presetID="16" presetClass="entr" presetSubtype="21"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三、</a:t>
            </a:r>
            <a:r>
              <a:rPr lang="zh-CN" altLang="en-US">
                <a:latin typeface="微软雅黑" panose="020b0503020204020204" pitchFamily="34" charset="-122"/>
                <a:ea typeface="微软雅黑" panose="020b0503020204020204" pitchFamily="34" charset="-122"/>
                <a:sym typeface="+mn-ea"/>
              </a:rPr>
              <a:t>航天精神</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2710" y="847725"/>
            <a:ext cx="12006580" cy="6000750"/>
          </a:xfrm>
          <a:prstGeom prst="rect">
            <a:avLst/>
          </a:prstGeom>
          <a:noFill/>
        </p:spPr>
        <p:txBody>
          <a:bodyPr wrap="square" rtlCol="0" anchor="t">
            <a:spAutoFit/>
          </a:bodyPr>
          <a:lstStyle/>
          <a:p>
            <a:r>
              <a:rPr lang="en-US" altLang="zh-CN" sz="3200"/>
              <a:t>   </a:t>
            </a:r>
            <a:r>
              <a:rPr lang="zh-CN" altLang="en-US" sz="3200" b="1">
                <a:solidFill>
                  <a:srgbClr val="FF0000"/>
                </a:solidFill>
                <a:latin typeface="楷体" panose="02010609060101010101" charset="-122"/>
                <a:ea typeface="楷体" panose="02010609060101010101" charset="-122"/>
                <a:cs typeface="楷体" panose="02010609060101010101" charset="-122"/>
              </a:rPr>
              <a:t>“要弘扬探月精神，发挥新型举国体制优势，勇攀科技高峰，服务国家发展大局，一步一个脚印开启星际探测新征程，不断推进中国航天事业创新发展，为人类和平利用太空作出新的更大贡献。”</a:t>
            </a:r>
          </a:p>
          <a:p>
            <a:r>
              <a:rPr lang="zh-CN" altLang="en-US" sz="3200" b="1">
                <a:solidFill>
                  <a:srgbClr val="00B0F0"/>
                </a:solidFill>
                <a:latin typeface="楷体" panose="02010609060101010101" charset="-122"/>
                <a:ea typeface="楷体" panose="02010609060101010101" charset="-122"/>
                <a:cs typeface="楷体" panose="02010609060101010101" charset="-122"/>
              </a:rPr>
              <a:t>——2021年2月22日，习近平总书记在会见探月工程嫦娥五号任务参研参试人员代表并参观月球样品和探月工程成果展览时强调</a:t>
            </a:r>
          </a:p>
          <a:p>
            <a:r>
              <a:rPr lang="zh-CN" altLang="en-US" sz="3200" b="1">
                <a:solidFill>
                  <a:srgbClr val="FF0000"/>
                </a:solidFill>
                <a:latin typeface="楷体" panose="02010609060101010101" charset="-122"/>
                <a:ea typeface="楷体" panose="02010609060101010101" charset="-122"/>
                <a:cs typeface="楷体" panose="02010609060101010101" charset="-122"/>
              </a:rPr>
              <a:t>    </a:t>
            </a:r>
            <a:r>
              <a:rPr lang="zh-CN" altLang="en-US" sz="3200" b="1">
                <a:solidFill>
                  <a:schemeClr val="tx1"/>
                </a:solidFill>
                <a:latin typeface="楷体" panose="02010609060101010101" charset="-122"/>
                <a:ea typeface="楷体" panose="02010609060101010101" charset="-122"/>
                <a:cs typeface="楷体" panose="02010609060101010101" charset="-122"/>
              </a:rPr>
              <a:t>从嫦娥一号拍摄的全月球影像图，到嫦娥五号完成月球采样返回任务，嫦娥一路向月，六战六捷。“追逐梦想、勇于探索、协同攻坚、合作共赢”的“探月精神”，将引领航天人接续奋斗、不断开创我国航天事业新局面。在星际探测的征程上，中国人将继续一步一个脚印，将梦想变为现实，为人类和平利用太空、推动构建人类命运共同体作出更大的贡献。</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三、</a:t>
            </a:r>
            <a:r>
              <a:rPr lang="zh-CN" altLang="en-US">
                <a:solidFill>
                  <a:schemeClr val="bg1"/>
                </a:solidFill>
                <a:latin typeface="微软雅黑" panose="020b0503020204020204" pitchFamily="34" charset="-122"/>
                <a:ea typeface="微软雅黑" panose="020b0503020204020204" pitchFamily="34" charset="-122"/>
                <a:sym typeface="+mn-ea"/>
              </a:rPr>
              <a:t>航天精神</a:t>
            </a:r>
          </a:p>
        </p:txBody>
      </p:sp>
      <p:sp>
        <p:nvSpPr>
          <p:cNvPr id="2" name="文本框 1"/>
          <p:cNvSpPr txBox="1"/>
          <p:nvPr/>
        </p:nvSpPr>
        <p:spPr>
          <a:xfrm>
            <a:off x="120650" y="1000125"/>
            <a:ext cx="11951335" cy="5631180"/>
          </a:xfrm>
          <a:prstGeom prst="rect">
            <a:avLst/>
          </a:prstGeom>
          <a:noFill/>
        </p:spPr>
        <p:txBody>
          <a:bodyPr wrap="square" rtlCol="0" anchor="t">
            <a:spAutoFit/>
          </a:bodyPr>
          <a:lstStyle/>
          <a:p>
            <a:r>
              <a:rPr lang="zh-CN" altLang="en-US">
                <a:solidFill>
                  <a:srgbClr val="C00000"/>
                </a:solidFill>
                <a:latin typeface="楷体" panose="02010609060101010101" charset="-122"/>
                <a:ea typeface="楷体" panose="02010609060101010101" charset="-122"/>
                <a:cs typeface="楷体" panose="02010609060101010101" charset="-122"/>
              </a:rPr>
              <a:t>1.热爱祖国、为国争光的坚定信念</a:t>
            </a:r>
          </a:p>
          <a:p>
            <a:r>
              <a:rPr lang="zh-CN" altLang="en-US">
                <a:latin typeface="楷体" panose="02010609060101010101" charset="-122"/>
                <a:ea typeface="楷体" panose="02010609060101010101" charset="-122"/>
                <a:cs typeface="楷体" panose="02010609060101010101" charset="-122"/>
              </a:rPr>
              <a:t>航天人热爱祖国体现在报效祖国的使命意识和为国争光的责任意识。以国为重的价值观、无私奉献的精神都是航天人报效祖国的生动体现。60多年前，新中国初升的太阳召唤着海外赤子冲破重重阻力毅然归国，其中许多专家成为航天事业的奠基者和带头人。</a:t>
            </a:r>
          </a:p>
          <a:p>
            <a:r>
              <a:rPr lang="zh-CN" altLang="en-US">
                <a:solidFill>
                  <a:srgbClr val="C00000"/>
                </a:solidFill>
                <a:latin typeface="楷体" panose="02010609060101010101" charset="-122"/>
                <a:ea typeface="楷体" panose="02010609060101010101" charset="-122"/>
                <a:cs typeface="楷体" panose="02010609060101010101" charset="-122"/>
              </a:rPr>
              <a:t>2.勇于登攀、敢于超越的进取意识</a:t>
            </a:r>
          </a:p>
          <a:p>
            <a:r>
              <a:rPr lang="zh-CN" altLang="en-US">
                <a:latin typeface="楷体" panose="02010609060101010101" charset="-122"/>
                <a:ea typeface="楷体" panose="02010609060101010101" charset="-122"/>
                <a:cs typeface="楷体" panose="02010609060101010101" charset="-122"/>
              </a:rPr>
              <a:t>中国坚持自主发展航天事业、向尖端技术领域进军的历程昭示了一个道理：我们唯有坚持以科技进步和创新为先导，努力实现技术发展的跨越，才能赶超世界先进水平，才能牢牢掌握推动经济社会发展和科技发展的战略主动权，才能在日趋激烈的国际竞争中赢得主动，才能有效地保障国家经济安全和国防安全，才能在世界高科技领域占有一席之地。</a:t>
            </a:r>
          </a:p>
          <a:p>
            <a:r>
              <a:rPr lang="zh-CN" altLang="en-US">
                <a:solidFill>
                  <a:srgbClr val="C00000"/>
                </a:solidFill>
                <a:latin typeface="楷体" panose="02010609060101010101" charset="-122"/>
                <a:ea typeface="楷体" panose="02010609060101010101" charset="-122"/>
                <a:cs typeface="楷体" panose="02010609060101010101" charset="-122"/>
              </a:rPr>
              <a:t>3.科学求实、严肃认真的工作作风</a:t>
            </a:r>
          </a:p>
          <a:p>
            <a:r>
              <a:rPr lang="zh-CN" altLang="en-US">
                <a:latin typeface="楷体" panose="02010609060101010101" charset="-122"/>
                <a:ea typeface="楷体" panose="02010609060101010101" charset="-122"/>
                <a:cs typeface="楷体" panose="02010609060101010101" charset="-122"/>
              </a:rPr>
              <a:t>在航天事业创建初期，周恩来总理提出了“严肃认真，周到细致，稳妥可靠，万无一失”的“十六字方针”。这“十六字方针”始终影响着中国航天人。科学求实、严肃认真的工作作风，不但是航天精神的具体表现，也是航天科技工作者贡献给全社会的宝贵精神财富。</a:t>
            </a:r>
          </a:p>
          <a:p>
            <a:r>
              <a:rPr lang="zh-CN" altLang="en-US">
                <a:solidFill>
                  <a:srgbClr val="C00000"/>
                </a:solidFill>
                <a:latin typeface="楷体" panose="02010609060101010101" charset="-122"/>
                <a:ea typeface="楷体" panose="02010609060101010101" charset="-122"/>
                <a:cs typeface="楷体" panose="02010609060101010101" charset="-122"/>
              </a:rPr>
              <a:t>4.同舟共济、团结协作的大局意识</a:t>
            </a:r>
          </a:p>
          <a:p>
            <a:r>
              <a:rPr lang="zh-CN" altLang="en-US">
                <a:latin typeface="楷体" panose="02010609060101010101" charset="-122"/>
                <a:ea typeface="楷体" panose="02010609060101010101" charset="-122"/>
                <a:cs typeface="楷体" panose="02010609060101010101" charset="-122"/>
              </a:rPr>
              <a:t>每一项航天工程都是规模宏大、高度集成的系统工程。全国数千个单位、十几万科技大军密切配合，自觉服从大局、保证大局，同舟共济、群策群力，坚持统一指挥和调度，有困难共同克服，有难题共同解决，有风险共同承担，充分发挥社会主义制度能够集中力量办大事的政治优势，凝聚成一股气势磅礴的强大合力。</a:t>
            </a:r>
          </a:p>
          <a:p>
            <a:r>
              <a:rPr lang="zh-CN" altLang="en-US">
                <a:solidFill>
                  <a:srgbClr val="C00000"/>
                </a:solidFill>
                <a:latin typeface="楷体" panose="02010609060101010101" charset="-122"/>
                <a:ea typeface="楷体" panose="02010609060101010101" charset="-122"/>
                <a:cs typeface="楷体" panose="02010609060101010101" charset="-122"/>
              </a:rPr>
              <a:t>5.淡泊名利、默默奉献的崇高品质</a:t>
            </a:r>
          </a:p>
          <a:p>
            <a:r>
              <a:rPr lang="zh-CN" altLang="en-US">
                <a:latin typeface="楷体" panose="02010609060101010101" charset="-122"/>
                <a:ea typeface="楷体" panose="02010609060101010101" charset="-122"/>
                <a:cs typeface="楷体" panose="02010609060101010101" charset="-122"/>
              </a:rPr>
              <a:t>长期以来，广大航天工作者甘当无名英雄，不计得失，不求名利，以苦为荣，以苦为乐，无怨无悔，常年超负荷工作，默默承受着常人难以承受的压力。他们为航天事业奉献了青春年华，奉献了聪明才智，有的甚至献出了宝贵的生命，书写了许多可歌可泣的感人事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3271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b="1">
                <a:solidFill>
                  <a:schemeClr val="bg1"/>
                </a:solidFill>
                <a:latin typeface="楷体" panose="02010609060101010101" charset="-122"/>
                <a:ea typeface="楷体" panose="02010609060101010101" charset="-122"/>
              </a:rPr>
              <a:t>三、航天</a:t>
            </a:r>
            <a:r>
              <a:rPr lang="zh-CN" altLang="en-US" b="1">
                <a:solidFill>
                  <a:schemeClr val="bg1"/>
                </a:solidFill>
                <a:latin typeface="楷体" panose="02010609060101010101" charset="-122"/>
                <a:ea typeface="楷体" panose="02010609060101010101" charset="-122"/>
                <a:sym typeface="+mn-ea"/>
              </a:rPr>
              <a:t>精神</a:t>
            </a:r>
          </a:p>
        </p:txBody>
      </p:sp>
      <p:sp>
        <p:nvSpPr>
          <p:cNvPr id="2" name="文本框 1"/>
          <p:cNvSpPr txBox="1"/>
          <p:nvPr/>
        </p:nvSpPr>
        <p:spPr>
          <a:xfrm>
            <a:off x="185420" y="1362075"/>
            <a:ext cx="12006580" cy="4523105"/>
          </a:xfrm>
          <a:prstGeom prst="rect">
            <a:avLst/>
          </a:prstGeom>
          <a:noFill/>
        </p:spPr>
        <p:txBody>
          <a:bodyPr wrap="square" rtlCol="0" anchor="t">
            <a:spAutoFit/>
          </a:bodyPr>
          <a:lstStyle/>
          <a:p>
            <a:r>
              <a:rPr lang="en-US" altLang="zh-CN" sz="3200"/>
              <a:t>                  </a:t>
            </a:r>
            <a:r>
              <a:rPr lang="zh-CN" altLang="en-US" sz="3200" b="1">
                <a:solidFill>
                  <a:srgbClr val="FF0000"/>
                </a:solidFill>
              </a:rPr>
              <a:t>中国航天“三大精神”</a:t>
            </a:r>
          </a:p>
          <a:p>
            <a:r>
              <a:rPr lang="zh-CN" altLang="en-US" sz="3200"/>
              <a:t>1.航天传统精神</a:t>
            </a:r>
          </a:p>
          <a:p>
            <a:r>
              <a:rPr lang="zh-CN" altLang="en-US" sz="3200"/>
              <a:t>自力更生、艰苦奋斗、大力协同、无私奉献、严谨务实、勇于攀登</a:t>
            </a:r>
          </a:p>
          <a:p>
            <a:endParaRPr lang="zh-CN" altLang="en-US" sz="3200"/>
          </a:p>
          <a:p>
            <a:r>
              <a:rPr lang="zh-CN" altLang="en-US" sz="3200"/>
              <a:t>2.“两弹一星”精神</a:t>
            </a:r>
          </a:p>
          <a:p>
            <a:r>
              <a:rPr lang="zh-CN" altLang="en-US" sz="3200"/>
              <a:t>热爱祖国、无私奉献、自力更生、艰苦奋斗、大力协同、勇于登攀</a:t>
            </a:r>
          </a:p>
          <a:p>
            <a:endParaRPr lang="zh-CN" altLang="en-US" sz="3200"/>
          </a:p>
          <a:p>
            <a:r>
              <a:rPr lang="zh-CN" altLang="en-US" sz="3200"/>
              <a:t>3.载人航天精神</a:t>
            </a:r>
          </a:p>
          <a:p>
            <a:r>
              <a:rPr lang="zh-CN" altLang="en-US" sz="3200"/>
              <a:t>特别能吃苦、特别能战斗、特别能攻关、特别能奉献</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3271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b="1">
                <a:solidFill>
                  <a:schemeClr val="bg1"/>
                </a:solidFill>
                <a:latin typeface="楷体" panose="02010609060101010101" charset="-122"/>
                <a:ea typeface="楷体" panose="02010609060101010101" charset="-122"/>
              </a:rPr>
              <a:t>四、雷锋</a:t>
            </a:r>
            <a:r>
              <a:rPr lang="zh-CN" altLang="en-US" b="1">
                <a:solidFill>
                  <a:schemeClr val="bg1"/>
                </a:solidFill>
                <a:latin typeface="楷体" panose="02010609060101010101" charset="-122"/>
                <a:ea typeface="楷体" panose="02010609060101010101" charset="-122"/>
                <a:sym typeface="+mn-ea"/>
              </a:rPr>
              <a:t>精神</a:t>
            </a:r>
          </a:p>
        </p:txBody>
      </p:sp>
      <p:pic>
        <p:nvPicPr>
          <p:cNvPr id="5" name="图片 4"/>
          <p:cNvPicPr>
            <a:picLocks noChangeAspect="1"/>
          </p:cNvPicPr>
          <p:nvPr/>
        </p:nvPicPr>
        <p:blipFill>
          <a:blip r:embed="rId4"/>
          <a:stretch>
            <a:fillRect/>
          </a:stretch>
        </p:blipFill>
        <p:spPr>
          <a:xfrm>
            <a:off x="57150" y="1465580"/>
            <a:ext cx="4610100" cy="4505325"/>
          </a:xfrm>
          <a:prstGeom prst="rect">
            <a:avLst/>
          </a:prstGeom>
        </p:spPr>
      </p:pic>
      <p:sp>
        <p:nvSpPr>
          <p:cNvPr id="6" name="文本框 5"/>
          <p:cNvSpPr txBox="1"/>
          <p:nvPr/>
        </p:nvSpPr>
        <p:spPr>
          <a:xfrm>
            <a:off x="4911725" y="1447800"/>
            <a:ext cx="6873240" cy="4523105"/>
          </a:xfrm>
          <a:prstGeom prst="rect">
            <a:avLst/>
          </a:prstGeom>
          <a:noFill/>
        </p:spPr>
        <p:txBody>
          <a:bodyPr wrap="square" rtlCol="0" anchor="t">
            <a:spAutoFit/>
          </a:bodyPr>
          <a:lstStyle/>
          <a:p>
            <a:r>
              <a:rPr lang="en-US" altLang="zh-CN">
                <a:solidFill>
                  <a:srgbClr val="FF0000"/>
                </a:solidFill>
              </a:rPr>
              <a:t>   </a:t>
            </a:r>
            <a:r>
              <a:rPr lang="zh-CN" altLang="en-US">
                <a:solidFill>
                  <a:srgbClr val="FF0000"/>
                </a:solidFill>
              </a:rPr>
              <a:t>“积小善为大善，善莫大焉，这和我们党‘为人民服务’、‘做人民勤务员’是一脉相承的。我们要见贤思齐，把雷锋精神代代传承下去。学习雷锋精神，就要把崇高的理想信念和道德品质追求融入日常的工作生活，在自己岗位上做一颗永不生锈的螺丝钉。”</a:t>
            </a:r>
          </a:p>
          <a:p>
            <a:endParaRPr lang="zh-CN" altLang="en-US"/>
          </a:p>
          <a:p>
            <a:r>
              <a:rPr lang="zh-CN" altLang="en-US" b="1">
                <a:solidFill>
                  <a:srgbClr val="7030A0"/>
                </a:solidFill>
              </a:rPr>
              <a:t>——2018年9月28日，习近平总书记向雷锋墓敬献花篮并参观雷锋纪念馆时的讲话</a:t>
            </a:r>
          </a:p>
          <a:p>
            <a:endParaRPr lang="zh-CN" altLang="en-US"/>
          </a:p>
          <a:p>
            <a:r>
              <a:rPr lang="zh-CN" altLang="en-US"/>
              <a:t>    在上个世纪60年代，曾流传着这样一句话：“雷锋出差一千里，好事做了一火车。”雷锋，一个只有22年短暂生命的普通共产党员，以他忠诚的信仰、爱岗敬业的精神、克己奉公的胸怀谱写了他光彩的人生。几十年来在亿万中国人民心中留下光辉的色彩，久久传承、经久不衰。雷锋精神，是以雷锋的名字命名，以雷锋的精神为基本内涵，在实践中不断丰富和发展着的革命精神。其实质和核心是全心全意为人民服务，为了人民的事业无私奉献，它已经成为中国精神的重要组成部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五、</a:t>
            </a:r>
            <a:r>
              <a:rPr lang="zh-CN" altLang="en-US">
                <a:solidFill>
                  <a:schemeClr val="bg1"/>
                </a:solidFill>
                <a:latin typeface="微软雅黑" panose="020b0503020204020204" pitchFamily="34" charset="-122"/>
                <a:ea typeface="微软雅黑" panose="020b0503020204020204" pitchFamily="34" charset="-122"/>
                <a:sym typeface="+mn-ea"/>
              </a:rPr>
              <a:t>长征精神</a:t>
            </a:r>
          </a:p>
        </p:txBody>
      </p:sp>
      <p:sp>
        <p:nvSpPr>
          <p:cNvPr id="6" name="文本框 5"/>
          <p:cNvSpPr txBox="1"/>
          <p:nvPr/>
        </p:nvSpPr>
        <p:spPr>
          <a:xfrm>
            <a:off x="6503035" y="904875"/>
            <a:ext cx="5605145" cy="5908040"/>
          </a:xfrm>
          <a:prstGeom prst="rect">
            <a:avLst/>
          </a:prstGeom>
          <a:noFill/>
        </p:spPr>
        <p:txBody>
          <a:bodyPr wrap="square" rtlCol="0" anchor="t">
            <a:spAutoFit/>
          </a:bodyPr>
          <a:lstStyle/>
          <a:p>
            <a:r>
              <a:rPr lang="en-US" altLang="zh-CN">
                <a:solidFill>
                  <a:srgbClr val="FF0000"/>
                </a:solidFill>
              </a:rPr>
              <a:t>   </a:t>
            </a:r>
            <a:r>
              <a:rPr lang="zh-CN" altLang="en-US">
                <a:solidFill>
                  <a:srgbClr val="FF0000"/>
                </a:solidFill>
              </a:rPr>
              <a:t>“长征这一人类历史上的伟大壮举，留给我们最可宝贵的精神财富，就是中国共产党人和红军将士用生命和热血铸就的伟大长征精神。”</a:t>
            </a:r>
          </a:p>
          <a:p>
            <a:r>
              <a:rPr lang="zh-CN" altLang="en-US">
                <a:solidFill>
                  <a:srgbClr val="7030A0"/>
                </a:solidFill>
              </a:rPr>
              <a:t>——2016年10月21日，习近平总书记在纪念红军长征胜利80周年大会上的讲话</a:t>
            </a:r>
          </a:p>
          <a:p>
            <a:endParaRPr lang="zh-CN" altLang="en-US">
              <a:solidFill>
                <a:srgbClr val="7030A0"/>
              </a:solidFill>
            </a:endParaRPr>
          </a:p>
          <a:p>
            <a:r>
              <a:rPr lang="zh-CN" altLang="en-US">
                <a:solidFill>
                  <a:schemeClr val="tx1"/>
                </a:solidFill>
              </a:rPr>
              <a:t>“长征”和“万里长征”等概念指的是1934年至1936年间中国工农红军自长江南北各革命根据地向陕西、甘肃一带的大规模战略转移。中央红军踏上二万五千里漫漫长征路，克服种种艰难险阻，同敌人进行了大大小小无数次战斗，爬雪山，过草地，付出了巨大牺牲。1936年10月，三大主力红军在甘肃会宁胜利会师，红军长征宣告胜利结束。</a:t>
            </a:r>
          </a:p>
          <a:p>
            <a:r>
              <a:rPr lang="zh-CN" altLang="en-US">
                <a:solidFill>
                  <a:schemeClr val="tx1"/>
                </a:solidFill>
              </a:rPr>
              <a:t>革命先烈乐于吃苦，不惧艰难的革命乐观主义；勇于战斗，无坚不摧的革命英雄主义；重于求实，独立自主的创新胆略；善于团结，顾全大局的集体主义；“一不怕苦，二不怕死”革命英雄主义精神，是革命事业成功的保证。长征途中用生命和鲜血凝聚起来的这种革命精神，是中华民族百折不挠、自强不息的民族精神的最高表现，是保证我们革命和建设事业从弱小走向强大的精神力量。</a:t>
            </a:r>
          </a:p>
        </p:txBody>
      </p:sp>
      <p:pic>
        <p:nvPicPr>
          <p:cNvPr id="2" name="图片 1"/>
          <p:cNvPicPr>
            <a:picLocks noChangeAspect="1"/>
          </p:cNvPicPr>
          <p:nvPr/>
        </p:nvPicPr>
        <p:blipFill>
          <a:blip r:embed="rId4"/>
          <a:stretch>
            <a:fillRect/>
          </a:stretch>
        </p:blipFill>
        <p:spPr>
          <a:xfrm>
            <a:off x="0" y="1295400"/>
            <a:ext cx="6162675" cy="49053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六、</a:t>
            </a:r>
            <a:r>
              <a:rPr lang="zh-CN" altLang="en-US">
                <a:solidFill>
                  <a:schemeClr val="bg1"/>
                </a:solidFill>
                <a:latin typeface="微软雅黑" panose="020b0503020204020204" pitchFamily="34" charset="-122"/>
                <a:ea typeface="微软雅黑" panose="020b0503020204020204" pitchFamily="34" charset="-122"/>
                <a:sym typeface="+mn-ea"/>
              </a:rPr>
              <a:t>延安精神</a:t>
            </a:r>
          </a:p>
        </p:txBody>
      </p:sp>
      <p:sp>
        <p:nvSpPr>
          <p:cNvPr id="6" name="文本框 5"/>
          <p:cNvSpPr txBox="1"/>
          <p:nvPr/>
        </p:nvSpPr>
        <p:spPr>
          <a:xfrm>
            <a:off x="6569710" y="1152525"/>
            <a:ext cx="5242560" cy="4523105"/>
          </a:xfrm>
          <a:prstGeom prst="rect">
            <a:avLst/>
          </a:prstGeom>
          <a:noFill/>
        </p:spPr>
        <p:txBody>
          <a:bodyPr wrap="square" rtlCol="0" anchor="t">
            <a:spAutoFit/>
          </a:bodyPr>
          <a:lstStyle/>
          <a:p>
            <a:r>
              <a:rPr lang="en-US" altLang="zh-CN">
                <a:solidFill>
                  <a:srgbClr val="FF0000"/>
                </a:solidFill>
              </a:rPr>
              <a:t>  </a:t>
            </a:r>
            <a:r>
              <a:rPr>
                <a:solidFill>
                  <a:srgbClr val="FF0000"/>
                </a:solidFill>
              </a:rPr>
              <a:t>“延安精神培育了一代代中国共产党人，是我们党的宝贵精神财富。要坚持不懈用延安精神教育广大党员、干部，用以滋养初心、淬炼灵魂，从中汲取信仰的力量、查找党性的差距、校准前进的方向。”</a:t>
            </a:r>
          </a:p>
          <a:p>
            <a:endParaRPr>
              <a:solidFill>
                <a:srgbClr val="FF0000"/>
              </a:solidFill>
            </a:endParaRPr>
          </a:p>
          <a:p>
            <a:r>
              <a:rPr b="1">
                <a:solidFill>
                  <a:srgbClr val="7030A0"/>
                </a:solidFill>
              </a:rPr>
              <a:t>——2020年4月23日，习近平总书记在陕西考察时的讲话</a:t>
            </a:r>
          </a:p>
          <a:p>
            <a:endParaRPr>
              <a:solidFill>
                <a:srgbClr val="FF0000"/>
              </a:solidFill>
            </a:endParaRPr>
          </a:p>
          <a:p>
            <a:r>
              <a:rPr>
                <a:solidFill>
                  <a:schemeClr val="tx1"/>
                </a:solidFill>
              </a:rPr>
              <a:t>    从1935年到1948年，中共中央和毛泽东同志在延安领导、指挥了抗日战争和解放战争。老一辈革命家和老一代共产党人在延安时期留下的优良传统和作风，培育形成的以坚定正确的政治方向、解放思想实事求是的思想路线、全心全意为人民服务的根本宗旨、自力更生艰苦奋斗的创业精神为主要内容的延安精神，是我们党的宝贵精神财富。</a:t>
            </a:r>
          </a:p>
        </p:txBody>
      </p:sp>
      <p:pic>
        <p:nvPicPr>
          <p:cNvPr id="5" name="图片 4"/>
          <p:cNvPicPr>
            <a:picLocks noChangeAspect="1"/>
          </p:cNvPicPr>
          <p:nvPr/>
        </p:nvPicPr>
        <p:blipFill>
          <a:blip r:embed="rId4"/>
          <a:stretch>
            <a:fillRect/>
          </a:stretch>
        </p:blipFill>
        <p:spPr>
          <a:xfrm>
            <a:off x="0" y="1585595"/>
            <a:ext cx="6210300" cy="42767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七、</a:t>
            </a:r>
            <a:r>
              <a:rPr lang="zh-CN" altLang="en-US">
                <a:solidFill>
                  <a:schemeClr val="bg1"/>
                </a:solidFill>
                <a:latin typeface="微软雅黑" panose="020b0503020204020204" pitchFamily="34" charset="-122"/>
                <a:ea typeface="微软雅黑" panose="020b0503020204020204" pitchFamily="34" charset="-122"/>
                <a:sym typeface="+mn-ea"/>
              </a:rPr>
              <a:t>抗战精神</a:t>
            </a:r>
          </a:p>
        </p:txBody>
      </p:sp>
      <p:sp>
        <p:nvSpPr>
          <p:cNvPr id="6" name="文本框 5"/>
          <p:cNvSpPr txBox="1"/>
          <p:nvPr/>
        </p:nvSpPr>
        <p:spPr>
          <a:xfrm>
            <a:off x="6522085" y="1295400"/>
            <a:ext cx="5242560" cy="4799965"/>
          </a:xfrm>
          <a:prstGeom prst="rect">
            <a:avLst/>
          </a:prstGeom>
          <a:noFill/>
        </p:spPr>
        <p:txBody>
          <a:bodyPr wrap="square" rtlCol="0" anchor="t">
            <a:spAutoFit/>
          </a:bodyPr>
          <a:lstStyle/>
          <a:p>
            <a:r>
              <a:rPr lang="en-US" altLang="zh-CN">
                <a:solidFill>
                  <a:srgbClr val="FF0000"/>
                </a:solidFill>
              </a:rPr>
              <a:t>  </a:t>
            </a:r>
            <a:r>
              <a:rPr>
                <a:solidFill>
                  <a:srgbClr val="FF0000"/>
                </a:solidFill>
              </a:rPr>
              <a:t>“中国人民在抗日战争的壮阔进程中孕育出伟大抗战精神，向世界展示了天下兴亡、匹夫有责的爱国情怀，视死如归、宁死不屈的民族气节，不畏强暴、血战到底的英雄气概，百折不挠、坚忍不拔的必胜信念。”</a:t>
            </a:r>
          </a:p>
          <a:p>
            <a:endParaRPr>
              <a:solidFill>
                <a:srgbClr val="FF0000"/>
              </a:solidFill>
            </a:endParaRPr>
          </a:p>
          <a:p>
            <a:r>
              <a:rPr>
                <a:solidFill>
                  <a:srgbClr val="7030A0"/>
                </a:solidFill>
              </a:rPr>
              <a:t>——2020年9月3日，习近平总书记在纪念中国人民抗日战争暨世界反法西斯战争胜利75周年座谈会上的讲话</a:t>
            </a:r>
          </a:p>
          <a:p>
            <a:endParaRPr>
              <a:solidFill>
                <a:srgbClr val="FF0000"/>
              </a:solidFill>
            </a:endParaRPr>
          </a:p>
          <a:p>
            <a:r>
              <a:rPr>
                <a:solidFill>
                  <a:srgbClr val="FF0000"/>
                </a:solidFill>
              </a:rPr>
              <a:t>  </a:t>
            </a:r>
            <a:r>
              <a:rPr>
                <a:solidFill>
                  <a:schemeClr val="tx1"/>
                </a:solidFill>
              </a:rPr>
              <a:t>  以爱国主义为核心的伟大民族精神是中国人民抗日战争胜利的决定因素。在那场艰苦卓绝的反侵略战争中，在中华民族危亡的时刻，中国人民的爱国热情像火山一样迸发出来，同心御侮，英勇抗战，汇聚起气势磅礴的伟力，谱写出惊天地、泣鬼神的雄壮史诗。抗战精神正是在中国人民抗日战争的壮阔进程中凝练而成的。</a:t>
            </a:r>
            <a:endParaRPr>
              <a:solidFill>
                <a:srgbClr val="FF0000"/>
              </a:solidFill>
            </a:endParaRPr>
          </a:p>
        </p:txBody>
      </p:sp>
      <p:pic>
        <p:nvPicPr>
          <p:cNvPr id="2" name="图片 1"/>
          <p:cNvPicPr>
            <a:picLocks noChangeAspect="1"/>
          </p:cNvPicPr>
          <p:nvPr/>
        </p:nvPicPr>
        <p:blipFill>
          <a:blip r:embed="rId4"/>
          <a:stretch>
            <a:fillRect/>
          </a:stretch>
        </p:blipFill>
        <p:spPr>
          <a:xfrm>
            <a:off x="57150" y="1638300"/>
            <a:ext cx="6153150" cy="4381500"/>
          </a:xfrm>
          <a:prstGeom prst="rect">
            <a:avLst/>
          </a:prstGeom>
        </p:spPr>
      </p:pic>
      <p:pic>
        <p:nvPicPr>
          <p:cNvPr id="5" name="Picture 5"/>
          <p:cNvPicPr>
            <a:picLocks noChangeAspect="1"/>
          </p:cNvPicPr>
          <p:nvPr/>
        </p:nvPicPr>
        <p:blipFill>
          <a:blip r:embed="rId5"/>
          <a:stretch>
            <a:fillRect/>
          </a:stretch>
        </p:blipFill>
        <p:spPr>
          <a:xfrm flipH="1">
            <a:off x="12522200" y="12090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0276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八、</a:t>
            </a:r>
            <a:r>
              <a:rPr lang="zh-CN" altLang="en-US">
                <a:solidFill>
                  <a:schemeClr val="bg1"/>
                </a:solidFill>
                <a:latin typeface="微软雅黑" panose="020b0503020204020204" pitchFamily="34" charset="-122"/>
                <a:ea typeface="微软雅黑" panose="020b0503020204020204" pitchFamily="34" charset="-122"/>
                <a:sym typeface="+mn-ea"/>
              </a:rPr>
              <a:t>西柏坡精神</a:t>
            </a:r>
          </a:p>
        </p:txBody>
      </p:sp>
      <p:sp>
        <p:nvSpPr>
          <p:cNvPr id="6" name="文本框 5"/>
          <p:cNvSpPr txBox="1"/>
          <p:nvPr/>
        </p:nvSpPr>
        <p:spPr>
          <a:xfrm>
            <a:off x="5874385" y="1295400"/>
            <a:ext cx="5708650" cy="5015865"/>
          </a:xfrm>
          <a:prstGeom prst="rect">
            <a:avLst/>
          </a:prstGeom>
          <a:noFill/>
        </p:spPr>
        <p:txBody>
          <a:bodyPr wrap="square" rtlCol="0" anchor="t">
            <a:spAutoFit/>
          </a:bodyPr>
          <a:lstStyle/>
          <a:p>
            <a:r>
              <a:rPr lang="en-US" altLang="zh-CN" sz="2000">
                <a:solidFill>
                  <a:srgbClr val="FF0000"/>
                </a:solidFill>
              </a:rPr>
              <a:t>  </a:t>
            </a:r>
            <a:r>
              <a:rPr sz="2000">
                <a:solidFill>
                  <a:srgbClr val="FF0000"/>
                </a:solidFill>
              </a:rPr>
              <a:t>“全党同志要不断学习领会‘两个务必’的深邃思想，始终做到谦虚谨慎、艰苦奋斗、实事求是、一心为民，继续把人民对我们党的‘考试’、把我们党正在经受和将要经受各种考验的‘考试’考好，使我们的党永远不变质、我们的红色江山永远不变色。”</a:t>
            </a:r>
          </a:p>
          <a:p>
            <a:endParaRPr sz="2000">
              <a:solidFill>
                <a:srgbClr val="FF0000"/>
              </a:solidFill>
            </a:endParaRPr>
          </a:p>
          <a:p>
            <a:r>
              <a:rPr sz="2000">
                <a:solidFill>
                  <a:srgbClr val="7030A0"/>
                </a:solidFill>
              </a:rPr>
              <a:t>——2013年7月11日至12日，习近平总书记在河北省调研指导党的群众路线教育实践活动时指出</a:t>
            </a:r>
          </a:p>
          <a:p>
            <a:endParaRPr sz="2000">
              <a:solidFill>
                <a:srgbClr val="7030A0"/>
              </a:solidFill>
            </a:endParaRPr>
          </a:p>
          <a:p>
            <a:r>
              <a:rPr sz="2000">
                <a:solidFill>
                  <a:srgbClr val="FF0000"/>
                </a:solidFill>
              </a:rPr>
              <a:t>  </a:t>
            </a:r>
            <a:r>
              <a:rPr sz="2000">
                <a:solidFill>
                  <a:schemeClr val="tx1"/>
                </a:solidFill>
              </a:rPr>
              <a:t>  1948年5月至1949年3月，中共中央曾在地处太行山东麓的河北省平山县西柏坡办公，在这里指挥了辽沈战役、淮海战役、平津战役三大战役，召开了著名的七届二中全会，毛泽东同志向全党发出“两个务必”的号召。以“两个务必”为核心的西柏坡精神，是党和国家的宝贵精神财富。</a:t>
            </a:r>
          </a:p>
        </p:txBody>
      </p:sp>
      <p:pic>
        <p:nvPicPr>
          <p:cNvPr id="5" name="图片 4"/>
          <p:cNvPicPr>
            <a:picLocks noChangeAspect="1"/>
          </p:cNvPicPr>
          <p:nvPr/>
        </p:nvPicPr>
        <p:blipFill>
          <a:blip r:embed="rId4"/>
          <a:stretch>
            <a:fillRect/>
          </a:stretch>
        </p:blipFill>
        <p:spPr>
          <a:xfrm>
            <a:off x="537845" y="1513840"/>
            <a:ext cx="4286250" cy="4191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4340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九、</a:t>
            </a:r>
            <a:r>
              <a:rPr lang="zh-CN" altLang="en-US">
                <a:solidFill>
                  <a:schemeClr val="bg1"/>
                </a:solidFill>
                <a:latin typeface="微软雅黑" panose="020b0503020204020204" pitchFamily="34" charset="-122"/>
                <a:ea typeface="微软雅黑" panose="020b0503020204020204" pitchFamily="34" charset="-122"/>
                <a:sym typeface="+mn-ea"/>
              </a:rPr>
              <a:t>抗美援朝精神</a:t>
            </a:r>
          </a:p>
        </p:txBody>
      </p:sp>
      <p:sp>
        <p:nvSpPr>
          <p:cNvPr id="6" name="文本框 5"/>
          <p:cNvSpPr txBox="1"/>
          <p:nvPr/>
        </p:nvSpPr>
        <p:spPr>
          <a:xfrm>
            <a:off x="6341110" y="975360"/>
            <a:ext cx="5708650" cy="5939155"/>
          </a:xfrm>
          <a:prstGeom prst="rect">
            <a:avLst/>
          </a:prstGeom>
          <a:noFill/>
        </p:spPr>
        <p:txBody>
          <a:bodyPr wrap="square" rtlCol="0" anchor="t">
            <a:spAutoFit/>
          </a:bodyPr>
          <a:lstStyle/>
          <a:p>
            <a:r>
              <a:rPr lang="en-US" altLang="zh-CN" sz="2000">
                <a:solidFill>
                  <a:srgbClr val="FF0000"/>
                </a:solidFill>
              </a:rPr>
              <a:t>  </a:t>
            </a:r>
            <a:r>
              <a:rPr sz="2000">
                <a:solidFill>
                  <a:srgbClr val="FF0000"/>
                </a:solidFill>
              </a:rPr>
              <a:t>“抗美援朝战争锻造形成的伟大抗美援朝精神，是弥足珍贵的精神财富，必将激励中国人民和中华民族克服一切艰难险阻、战胜一切强大敌人。”</a:t>
            </a:r>
          </a:p>
          <a:p>
            <a:endParaRPr sz="2000">
              <a:solidFill>
                <a:srgbClr val="FF0000"/>
              </a:solidFill>
            </a:endParaRPr>
          </a:p>
          <a:p>
            <a:r>
              <a:rPr sz="2000">
                <a:solidFill>
                  <a:srgbClr val="7030A0"/>
                </a:solidFill>
              </a:rPr>
              <a:t>——2020年10月19日，习近平总书记在参观纪念中国人民志愿军抗美援朝出国作战70周年主题展览时的讲话</a:t>
            </a:r>
          </a:p>
          <a:p>
            <a:endParaRPr sz="2000">
              <a:solidFill>
                <a:srgbClr val="FF0000"/>
              </a:solidFill>
            </a:endParaRPr>
          </a:p>
          <a:p>
            <a:r>
              <a:rPr sz="2000">
                <a:solidFill>
                  <a:schemeClr val="tx1"/>
                </a:solidFill>
              </a:rPr>
              <a:t>    抗美援朝战争，是在交战双方力量极其悬殊条件下进行的一场现代化战争。在极不对称、极为艰难的情况下，中国人民志愿军同朝鲜军民密切配合，经过艰苦卓绝的战斗，打败了武装到牙齿的对手，打破了美军不可战胜的神话，创造了威武雄壮的战争伟业。</a:t>
            </a:r>
          </a:p>
          <a:p>
            <a:r>
              <a:rPr sz="2000">
                <a:solidFill>
                  <a:schemeClr val="tx1"/>
                </a:solidFill>
              </a:rPr>
              <a:t>    在这场战争中锻造的伟大抗美援朝精神，是中国共产党人和人民军队崇高风范的生动写照，是中华民族传统美德和民族品格的集中展示，是以爱国主义为核心的民族精神的具体体现。</a:t>
            </a:r>
          </a:p>
          <a:p>
            <a:endParaRPr sz="2000">
              <a:solidFill>
                <a:schemeClr val="tx1"/>
              </a:solidFill>
            </a:endParaRPr>
          </a:p>
        </p:txBody>
      </p:sp>
      <p:pic>
        <p:nvPicPr>
          <p:cNvPr id="2" name="图片 1"/>
          <p:cNvPicPr>
            <a:picLocks noChangeAspect="1"/>
          </p:cNvPicPr>
          <p:nvPr/>
        </p:nvPicPr>
        <p:blipFill>
          <a:blip r:embed="rId4"/>
          <a:stretch>
            <a:fillRect/>
          </a:stretch>
        </p:blipFill>
        <p:spPr>
          <a:xfrm>
            <a:off x="90170" y="1295400"/>
            <a:ext cx="6162675" cy="48958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十、</a:t>
            </a:r>
            <a:r>
              <a:rPr lang="zh-CN" altLang="en-US">
                <a:solidFill>
                  <a:schemeClr val="bg1"/>
                </a:solidFill>
                <a:latin typeface="微软雅黑" panose="020b0503020204020204" pitchFamily="34" charset="-122"/>
                <a:ea typeface="微软雅黑" panose="020b0503020204020204" pitchFamily="34" charset="-122"/>
                <a:sym typeface="+mn-ea"/>
              </a:rPr>
              <a:t>铁人精神 </a:t>
            </a:r>
          </a:p>
        </p:txBody>
      </p:sp>
      <p:sp>
        <p:nvSpPr>
          <p:cNvPr id="6" name="文本框 5"/>
          <p:cNvSpPr txBox="1"/>
          <p:nvPr/>
        </p:nvSpPr>
        <p:spPr>
          <a:xfrm>
            <a:off x="6162040" y="975360"/>
            <a:ext cx="6029325" cy="5631180"/>
          </a:xfrm>
          <a:prstGeom prst="rect">
            <a:avLst/>
          </a:prstGeom>
          <a:noFill/>
        </p:spPr>
        <p:txBody>
          <a:bodyPr wrap="square" rtlCol="0" anchor="t">
            <a:spAutoFit/>
          </a:bodyPr>
          <a:lstStyle/>
          <a:p>
            <a:r>
              <a:rPr lang="en-US" altLang="zh-CN" sz="2000">
                <a:solidFill>
                  <a:srgbClr val="FF0000"/>
                </a:solidFill>
              </a:rPr>
              <a:t>  </a:t>
            </a:r>
            <a:r>
              <a:rPr sz="2000">
                <a:solidFill>
                  <a:srgbClr val="FF0000"/>
                </a:solidFill>
              </a:rPr>
              <a:t>“大庆油田的卓越贡献已经镌刻在伟大祖国的历史丰碑上，大庆精神、铁人精神已经成为中华民族伟大精神的重要组成部分。”</a:t>
            </a:r>
          </a:p>
          <a:p>
            <a:endParaRPr sz="2000">
              <a:solidFill>
                <a:srgbClr val="FF0000"/>
              </a:solidFill>
            </a:endParaRPr>
          </a:p>
          <a:p>
            <a:r>
              <a:rPr sz="2000">
                <a:solidFill>
                  <a:srgbClr val="7030A0"/>
                </a:solidFill>
              </a:rPr>
              <a:t>——2019年9月26日，习近平总书记致信祝贺大庆油田发现60周年</a:t>
            </a:r>
          </a:p>
          <a:p>
            <a:endParaRPr sz="2000">
              <a:solidFill>
                <a:srgbClr val="FF0000"/>
              </a:solidFill>
            </a:endParaRPr>
          </a:p>
          <a:p>
            <a:r>
              <a:rPr sz="2000">
                <a:solidFill>
                  <a:schemeClr val="tx1"/>
                </a:solidFill>
              </a:rPr>
              <a:t>    20世纪60年代第一春，在外受经济封锁、内遇自然灾害的严峻形势下，松辽大地上展开了一场震惊中外的石油大会战。在这场夺油大战中，王进喜以为国分忧、为民族争气的爱国主义精神，提出“有条件要上，没有条件创造条件也要上”“宁肯少活二十年，拼命也要拿下大油田”的口号，人拉肩扛运钻机、用血肉搅拌泥浆，他带领贝乌五队（1205钻井队的前身）高速度、高水平拿下了大油田，甩掉“贫油落后”帽子，他也被称为“铁人”。铁人精神是对王进喜同志崇高思想、优秀品德的高度概括，是我国石油工人精神风貌的集中体现，是大庆精神的具体化、人格化。</a:t>
            </a:r>
          </a:p>
        </p:txBody>
      </p:sp>
      <p:pic>
        <p:nvPicPr>
          <p:cNvPr id="5" name="图片 4"/>
          <p:cNvPicPr>
            <a:picLocks noChangeAspect="1"/>
          </p:cNvPicPr>
          <p:nvPr/>
        </p:nvPicPr>
        <p:blipFill>
          <a:blip r:embed="rId4"/>
          <a:stretch>
            <a:fillRect/>
          </a:stretch>
        </p:blipFill>
        <p:spPr>
          <a:xfrm>
            <a:off x="0" y="1414145"/>
            <a:ext cx="6162675" cy="47529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7450"/>
            <a:ext cx="6191250" cy="4400550"/>
          </a:xfrm>
          <a:prstGeom prst="rect">
            <a:avLst/>
          </a:prstGeom>
        </p:spPr>
      </p:pic>
      <p:pic>
        <p:nvPicPr>
          <p:cNvPr id="14" name="图片 13"/>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4806" y="458124"/>
            <a:ext cx="695125" cy="68490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09310" y="933179"/>
            <a:ext cx="292299" cy="288000"/>
          </a:xfrm>
          <a:prstGeom prst="rect">
            <a:avLst/>
          </a:prstGeom>
        </p:spPr>
      </p:pic>
      <p:pic>
        <p:nvPicPr>
          <p:cNvPr id="16" name="图片 15"/>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51244" y="553731"/>
            <a:ext cx="292299" cy="288000"/>
          </a:xfrm>
          <a:prstGeom prst="rect">
            <a:avLst/>
          </a:prstGeom>
        </p:spPr>
      </p:pic>
      <p:pic>
        <p:nvPicPr>
          <p:cNvPr id="17" name="图片 16"/>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82494" y="238918"/>
            <a:ext cx="292299" cy="288000"/>
          </a:xfrm>
          <a:prstGeom prst="rect">
            <a:avLst/>
          </a:prstGeom>
        </p:spPr>
      </p:pic>
      <p:pic>
        <p:nvPicPr>
          <p:cNvPr id="18" name="图片 17"/>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6254" y="53103"/>
            <a:ext cx="292299" cy="288000"/>
          </a:xfrm>
          <a:prstGeom prst="rect">
            <a:avLst/>
          </a:prstGeom>
        </p:spPr>
      </p:pic>
      <p:grpSp>
        <p:nvGrpSpPr>
          <p:cNvPr id="76" name="组合 75"/>
          <p:cNvGrpSpPr/>
          <p:nvPr/>
        </p:nvGrpSpPr>
        <p:grpSpPr>
          <a:xfrm>
            <a:off x="7506851" y="2909750"/>
            <a:ext cx="1312716" cy="2904046"/>
            <a:chOff x="7372576" y="3187700"/>
            <a:chExt cx="1209675" cy="2676094"/>
          </a:xfrm>
        </p:grpSpPr>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2576" y="3187700"/>
              <a:ext cx="1209675" cy="1209675"/>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2576" y="4624614"/>
              <a:ext cx="1209675" cy="1209675"/>
            </a:xfrm>
            <a:prstGeom prst="rect">
              <a:avLst/>
            </a:prstGeom>
          </p:spPr>
        </p:pic>
        <p:sp>
          <p:nvSpPr>
            <p:cNvPr id="19" name="文本框 18"/>
            <p:cNvSpPr txBox="1"/>
            <p:nvPr/>
          </p:nvSpPr>
          <p:spPr>
            <a:xfrm>
              <a:off x="7421503" y="3215487"/>
              <a:ext cx="1115563" cy="1219556"/>
            </a:xfrm>
            <a:prstGeom prst="rect">
              <a:avLst/>
            </a:prstGeom>
            <a:noFill/>
          </p:spPr>
          <p:txBody>
            <a:bodyPr wrap="none" rtlCol="0">
              <a:spAutoFit/>
            </a:bodyPr>
            <a:lstStyle>
              <a:defPPr>
                <a:defRPr lang="zh-CN"/>
              </a:defPPr>
              <a:lvl1pPr>
                <a:defRPr sz="8800">
                  <a:solidFill>
                    <a:schemeClr val="bg1"/>
                  </a:solidFill>
                  <a:latin typeface="文悦古典明朝体 (非商业使用) W5" pitchFamily="50" charset="-122"/>
                  <a:ea typeface="文悦古典明朝体 (非商业使用) W5" pitchFamily="50" charset="-122"/>
                </a:defRPr>
              </a:lvl1pPr>
            </a:lstStyle>
            <a:p>
              <a:r>
                <a:rPr lang="zh-CN" altLang="en-US" sz="8000"/>
                <a:t>文</a:t>
              </a:r>
            </a:p>
          </p:txBody>
        </p:sp>
        <p:sp>
          <p:nvSpPr>
            <p:cNvPr id="20" name="文本框 19"/>
            <p:cNvSpPr txBox="1"/>
            <p:nvPr/>
          </p:nvSpPr>
          <p:spPr>
            <a:xfrm>
              <a:off x="7421503" y="4644238"/>
              <a:ext cx="1115563" cy="1219556"/>
            </a:xfrm>
            <a:prstGeom prst="rect">
              <a:avLst/>
            </a:prstGeom>
            <a:noFill/>
          </p:spPr>
          <p:txBody>
            <a:bodyPr wrap="none" rtlCol="0">
              <a:spAutoFit/>
            </a:bodyPr>
            <a:lstStyle>
              <a:defPPr>
                <a:defRPr lang="zh-CN"/>
              </a:defPPr>
              <a:lvl1pPr>
                <a:defRPr sz="8800">
                  <a:solidFill>
                    <a:schemeClr val="bg1"/>
                  </a:solidFill>
                  <a:latin typeface="文悦古典明朝体 (非商业使用) W5" pitchFamily="50" charset="-122"/>
                  <a:ea typeface="文悦古典明朝体 (非商业使用) W5" pitchFamily="50" charset="-122"/>
                </a:defRPr>
              </a:lvl1pPr>
            </a:lstStyle>
            <a:p>
              <a:r>
                <a:rPr lang="zh-CN" altLang="en-US" sz="8000"/>
                <a:t>化</a:t>
              </a:r>
            </a:p>
          </p:txBody>
        </p:sp>
      </p:grpSp>
      <p:sp>
        <p:nvSpPr>
          <p:cNvPr id="23" name="文本框 22"/>
          <p:cNvSpPr txBox="1"/>
          <p:nvPr/>
        </p:nvSpPr>
        <p:spPr>
          <a:xfrm>
            <a:off x="6593494" y="2429740"/>
            <a:ext cx="2395207" cy="400110"/>
          </a:xfrm>
          <a:prstGeom prst="rect">
            <a:avLst/>
          </a:prstGeom>
          <a:noFill/>
        </p:spPr>
        <p:txBody>
          <a:bodyPr wrap="none" rtlCol="0">
            <a:spAutoFit/>
          </a:bodyPr>
          <a:lstStyle/>
          <a:p>
            <a:r>
              <a:rPr lang="en-US" altLang="zh-CN" sz="2000" kern="10000" spc="200">
                <a:gradFill>
                  <a:gsLst>
                    <a:gs pos="5000">
                      <a:srgbClr val="D4B158"/>
                    </a:gs>
                    <a:gs pos="92000">
                      <a:srgbClr val="D4B158"/>
                    </a:gs>
                    <a:gs pos="48000">
                      <a:srgbClr val="FFFFB6"/>
                    </a:gs>
                  </a:gsLst>
                  <a:lin ang="0" scaled="0"/>
                </a:gradFill>
                <a:latin typeface="Adobe Caslon Pro Bold" panose="0205070206050a020403" pitchFamily="18" charset="0"/>
              </a:rPr>
              <a:t>RED CULTURE</a:t>
            </a:r>
            <a:endParaRPr lang="zh-CN" altLang="en-US" sz="2000" kern="10000" spc="200">
              <a:gradFill>
                <a:gsLst>
                  <a:gs pos="5000">
                    <a:srgbClr val="D4B158"/>
                  </a:gs>
                  <a:gs pos="92000">
                    <a:srgbClr val="D4B158"/>
                  </a:gs>
                  <a:gs pos="48000">
                    <a:srgbClr val="FFFFB6"/>
                  </a:gs>
                </a:gsLst>
                <a:lin ang="0" scaled="0"/>
              </a:gradFill>
              <a:latin typeface="Adobe Caslon Pro Bold" panose="0205070206050a020403" pitchFamily="18" charset="0"/>
            </a:endParaRPr>
          </a:p>
        </p:txBody>
      </p:sp>
      <p:grpSp>
        <p:nvGrpSpPr>
          <p:cNvPr id="4" name="组合 3"/>
          <p:cNvGrpSpPr/>
          <p:nvPr/>
        </p:nvGrpSpPr>
        <p:grpSpPr>
          <a:xfrm>
            <a:off x="5398857" y="6274585"/>
            <a:ext cx="6666143" cy="408243"/>
            <a:chOff x="5398857" y="6274585"/>
            <a:chExt cx="6666143" cy="408243"/>
          </a:xfrm>
        </p:grpSpPr>
        <p:grpSp>
          <p:nvGrpSpPr>
            <p:cNvPr id="47" name="组合 46"/>
            <p:cNvGrpSpPr/>
            <p:nvPr/>
          </p:nvGrpSpPr>
          <p:grpSpPr>
            <a:xfrm>
              <a:off x="5964629" y="6274585"/>
              <a:ext cx="2617622" cy="408243"/>
              <a:chOff x="5535137" y="6274585"/>
              <a:chExt cx="2617622" cy="408243"/>
            </a:xfrm>
          </p:grpSpPr>
          <p:grpSp>
            <p:nvGrpSpPr>
              <p:cNvPr id="27" name="组合 26"/>
              <p:cNvGrpSpPr/>
              <p:nvPr/>
            </p:nvGrpSpPr>
            <p:grpSpPr>
              <a:xfrm>
                <a:off x="5535137" y="6274594"/>
                <a:ext cx="394450" cy="394450"/>
                <a:chOff x="5509694" y="6249151"/>
                <a:chExt cx="445336" cy="445336"/>
              </a:xfrm>
            </p:grpSpPr>
            <p:sp>
              <p:nvSpPr>
                <p:cNvPr id="25" name="椭圆 2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6" name="矩形 25"/>
                <p:cNvSpPr/>
                <p:nvPr/>
              </p:nvSpPr>
              <p:spPr>
                <a:xfrm>
                  <a:off x="5511789" y="6258322"/>
                  <a:ext cx="441147" cy="400110"/>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学</a:t>
                  </a:r>
                </a:p>
              </p:txBody>
            </p:sp>
          </p:grpSp>
          <p:grpSp>
            <p:nvGrpSpPr>
              <p:cNvPr id="28" name="组合 27"/>
              <p:cNvGrpSpPr/>
              <p:nvPr/>
            </p:nvGrpSpPr>
            <p:grpSpPr>
              <a:xfrm>
                <a:off x="5951754" y="6274595"/>
                <a:ext cx="441146" cy="408233"/>
                <a:chOff x="5483335" y="6249151"/>
                <a:chExt cx="498056" cy="460897"/>
              </a:xfrm>
            </p:grpSpPr>
            <p:sp>
              <p:nvSpPr>
                <p:cNvPr id="29" name="椭圆 28"/>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矩形 29"/>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习</a:t>
                  </a:r>
                </a:p>
              </p:txBody>
            </p:sp>
          </p:grpSp>
          <p:grpSp>
            <p:nvGrpSpPr>
              <p:cNvPr id="31" name="组合 30"/>
              <p:cNvGrpSpPr/>
              <p:nvPr/>
            </p:nvGrpSpPr>
            <p:grpSpPr>
              <a:xfrm>
                <a:off x="6391719" y="6274595"/>
                <a:ext cx="441147" cy="408233"/>
                <a:chOff x="5483335" y="6249151"/>
                <a:chExt cx="498057" cy="460897"/>
              </a:xfrm>
            </p:grpSpPr>
            <p:sp>
              <p:nvSpPr>
                <p:cNvPr id="32" name="椭圆 31"/>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3" name="矩形 32"/>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红</a:t>
                  </a:r>
                </a:p>
              </p:txBody>
            </p:sp>
          </p:grpSp>
          <p:grpSp>
            <p:nvGrpSpPr>
              <p:cNvPr id="38" name="组合 37"/>
              <p:cNvGrpSpPr/>
              <p:nvPr/>
            </p:nvGrpSpPr>
            <p:grpSpPr>
              <a:xfrm>
                <a:off x="6831682" y="6274585"/>
                <a:ext cx="441147" cy="408236"/>
                <a:chOff x="5483334" y="6249147"/>
                <a:chExt cx="498057" cy="460901"/>
              </a:xfrm>
            </p:grpSpPr>
            <p:sp>
              <p:nvSpPr>
                <p:cNvPr id="39" name="椭圆 38"/>
                <p:cNvSpPr/>
                <p:nvPr/>
              </p:nvSpPr>
              <p:spPr>
                <a:xfrm>
                  <a:off x="5509699" y="6249147"/>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0" name="矩形 39"/>
                <p:cNvSpPr/>
                <p:nvPr/>
              </p:nvSpPr>
              <p:spPr>
                <a:xfrm>
                  <a:off x="5483334"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色</a:t>
                  </a:r>
                </a:p>
              </p:txBody>
            </p:sp>
          </p:grpSp>
          <p:grpSp>
            <p:nvGrpSpPr>
              <p:cNvPr id="41" name="组合 40"/>
              <p:cNvGrpSpPr/>
              <p:nvPr/>
            </p:nvGrpSpPr>
            <p:grpSpPr>
              <a:xfrm>
                <a:off x="7271647" y="6274595"/>
                <a:ext cx="441147" cy="408233"/>
                <a:chOff x="5483335" y="6249151"/>
                <a:chExt cx="498057" cy="460897"/>
              </a:xfrm>
            </p:grpSpPr>
            <p:sp>
              <p:nvSpPr>
                <p:cNvPr id="42" name="椭圆 41"/>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3" name="矩形 42"/>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文</a:t>
                  </a:r>
                </a:p>
              </p:txBody>
            </p:sp>
          </p:grpSp>
          <p:grpSp>
            <p:nvGrpSpPr>
              <p:cNvPr id="44" name="组合 43"/>
              <p:cNvGrpSpPr/>
              <p:nvPr/>
            </p:nvGrpSpPr>
            <p:grpSpPr>
              <a:xfrm>
                <a:off x="7711612" y="6274595"/>
                <a:ext cx="441147" cy="408233"/>
                <a:chOff x="5483335" y="6249151"/>
                <a:chExt cx="498057" cy="460897"/>
              </a:xfrm>
            </p:grpSpPr>
            <p:sp>
              <p:nvSpPr>
                <p:cNvPr id="45" name="椭圆 4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6" name="矩形 45"/>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化</a:t>
                  </a:r>
                </a:p>
              </p:txBody>
            </p:sp>
          </p:grpSp>
        </p:grpSp>
        <p:grpSp>
          <p:nvGrpSpPr>
            <p:cNvPr id="48" name="组合 47"/>
            <p:cNvGrpSpPr/>
            <p:nvPr/>
          </p:nvGrpSpPr>
          <p:grpSpPr>
            <a:xfrm>
              <a:off x="8811482" y="6274595"/>
              <a:ext cx="2640967" cy="408233"/>
              <a:chOff x="5511790" y="6274595"/>
              <a:chExt cx="2640967" cy="408233"/>
            </a:xfrm>
          </p:grpSpPr>
          <p:grpSp>
            <p:nvGrpSpPr>
              <p:cNvPr id="49" name="组合 48"/>
              <p:cNvGrpSpPr/>
              <p:nvPr/>
            </p:nvGrpSpPr>
            <p:grpSpPr>
              <a:xfrm>
                <a:off x="5511790" y="6274595"/>
                <a:ext cx="441146" cy="408233"/>
                <a:chOff x="5483335" y="6249151"/>
                <a:chExt cx="498056" cy="460897"/>
              </a:xfrm>
            </p:grpSpPr>
            <p:sp>
              <p:nvSpPr>
                <p:cNvPr id="65" name="椭圆 6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6" name="矩形 65"/>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弘</a:t>
                  </a:r>
                </a:p>
              </p:txBody>
            </p:sp>
          </p:grpSp>
          <p:grpSp>
            <p:nvGrpSpPr>
              <p:cNvPr id="50" name="组合 49"/>
              <p:cNvGrpSpPr/>
              <p:nvPr/>
            </p:nvGrpSpPr>
            <p:grpSpPr>
              <a:xfrm>
                <a:off x="5951754" y="6274595"/>
                <a:ext cx="441146" cy="408233"/>
                <a:chOff x="5483335" y="6249151"/>
                <a:chExt cx="498056" cy="460897"/>
              </a:xfrm>
            </p:grpSpPr>
            <p:sp>
              <p:nvSpPr>
                <p:cNvPr id="63" name="椭圆 62"/>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4" name="矩形 63"/>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扬</a:t>
                  </a:r>
                </a:p>
              </p:txBody>
            </p:sp>
          </p:grpSp>
          <p:grpSp>
            <p:nvGrpSpPr>
              <p:cNvPr id="51" name="组合 50"/>
              <p:cNvGrpSpPr/>
              <p:nvPr/>
            </p:nvGrpSpPr>
            <p:grpSpPr>
              <a:xfrm>
                <a:off x="6391718" y="6274595"/>
                <a:ext cx="441146" cy="408233"/>
                <a:chOff x="5483335" y="6249151"/>
                <a:chExt cx="498056" cy="460897"/>
              </a:xfrm>
            </p:grpSpPr>
            <p:sp>
              <p:nvSpPr>
                <p:cNvPr id="61" name="椭圆 60"/>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2" name="矩形 61"/>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革</a:t>
                  </a:r>
                </a:p>
              </p:txBody>
            </p:sp>
          </p:grpSp>
          <p:grpSp>
            <p:nvGrpSpPr>
              <p:cNvPr id="52" name="组合 51"/>
              <p:cNvGrpSpPr/>
              <p:nvPr/>
            </p:nvGrpSpPr>
            <p:grpSpPr>
              <a:xfrm>
                <a:off x="6831683" y="6274595"/>
                <a:ext cx="441147" cy="408233"/>
                <a:chOff x="5483335" y="6249151"/>
                <a:chExt cx="498057" cy="460897"/>
              </a:xfrm>
            </p:grpSpPr>
            <p:sp>
              <p:nvSpPr>
                <p:cNvPr id="59" name="椭圆 58"/>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矩形 59"/>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命</a:t>
                  </a:r>
                </a:p>
              </p:txBody>
            </p:sp>
          </p:grpSp>
          <p:grpSp>
            <p:nvGrpSpPr>
              <p:cNvPr id="53" name="组合 52"/>
              <p:cNvGrpSpPr/>
              <p:nvPr/>
            </p:nvGrpSpPr>
            <p:grpSpPr>
              <a:xfrm>
                <a:off x="7271646" y="6274595"/>
                <a:ext cx="441146" cy="408233"/>
                <a:chOff x="5483335" y="6249151"/>
                <a:chExt cx="498056" cy="460897"/>
              </a:xfrm>
            </p:grpSpPr>
            <p:sp>
              <p:nvSpPr>
                <p:cNvPr id="57" name="椭圆 56"/>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8" name="矩形 57"/>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精</a:t>
                  </a:r>
                </a:p>
              </p:txBody>
            </p:sp>
          </p:grpSp>
          <p:grpSp>
            <p:nvGrpSpPr>
              <p:cNvPr id="54" name="组合 53"/>
              <p:cNvGrpSpPr/>
              <p:nvPr/>
            </p:nvGrpSpPr>
            <p:grpSpPr>
              <a:xfrm>
                <a:off x="7711611" y="6274595"/>
                <a:ext cx="441146" cy="408233"/>
                <a:chOff x="5483335" y="6249151"/>
                <a:chExt cx="498056" cy="460897"/>
              </a:xfrm>
            </p:grpSpPr>
            <p:sp>
              <p:nvSpPr>
                <p:cNvPr id="55" name="椭圆 5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矩形 55"/>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神</a:t>
                  </a:r>
                </a:p>
              </p:txBody>
            </p:sp>
          </p:grpSp>
        </p:grpSp>
        <p:cxnSp>
          <p:nvCxnSpPr>
            <p:cNvPr id="73" name="直接连接符 72"/>
            <p:cNvCxnSpPr/>
            <p:nvPr/>
          </p:nvCxnSpPr>
          <p:spPr>
            <a:xfrm flipH="1">
              <a:off x="11545657" y="6471819"/>
              <a:ext cx="519343" cy="0"/>
            </a:xfrm>
            <a:prstGeom prst="line">
              <a:avLst/>
            </a:prstGeom>
            <a:ln w="15875">
              <a:solidFill>
                <a:srgbClr val="B2010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398857" y="6471819"/>
              <a:ext cx="519343" cy="0"/>
            </a:xfrm>
            <a:prstGeom prst="line">
              <a:avLst/>
            </a:prstGeom>
            <a:ln w="15875">
              <a:solidFill>
                <a:srgbClr val="B20104"/>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2787238" y="678891"/>
            <a:ext cx="2581156" cy="3770263"/>
          </a:xfrm>
          <a:prstGeom prst="rect">
            <a:avLst/>
          </a:prstGeom>
          <a:noFill/>
        </p:spPr>
        <p:txBody>
          <a:bodyPr wrap="none" rtlCol="0">
            <a:spAutoFit/>
          </a:bodyPr>
          <a:lstStyle>
            <a:defPPr>
              <a:defRPr lang="zh-CN"/>
            </a:defPPr>
            <a:lvl1pPr>
              <a:defRPr sz="2000" kern="10000" spc="200">
                <a:gradFill>
                  <a:gsLst>
                    <a:gs pos="5000">
                      <a:srgbClr val="D4B158"/>
                    </a:gs>
                    <a:gs pos="92000">
                      <a:srgbClr val="D4B158"/>
                    </a:gs>
                    <a:gs pos="48000">
                      <a:srgbClr val="FFFFB6"/>
                    </a:gs>
                  </a:gsLst>
                  <a:lin ang="0" scaled="0"/>
                </a:gradFill>
                <a:latin typeface="Adobe Caslon Pro Bold" panose="0205070206050a020403" pitchFamily="18" charset="0"/>
              </a:defRPr>
            </a:lvl1pPr>
          </a:lstStyle>
          <a:p>
            <a:pPr algn="ctr"/>
            <a:r>
              <a:rPr lang="zh-CN" altLang="en-US" sz="23900">
                <a:ln>
                  <a:solidFill>
                    <a:srgbClr val="3F0303"/>
                  </a:solidFill>
                </a:ln>
                <a:effectLst>
                  <a:outerShdw dist="88900" dir="2700000" algn="tl" rotWithShape="0">
                    <a:srgbClr val="6A0605"/>
                  </a:outerShdw>
                </a:effectLst>
                <a:latin typeface="书体坊郭沫若字体" panose="03000509000000000000" pitchFamily="65" charset="-122"/>
                <a:ea typeface="书体坊郭沫若字体" panose="03000509000000000000" pitchFamily="65" charset="-122"/>
                <a:cs typeface="书体坊郭沫若字体" panose="03000509000000000000" pitchFamily="65" charset="-122"/>
              </a:rPr>
              <a:t>红</a:t>
            </a:r>
          </a:p>
        </p:txBody>
      </p:sp>
      <p:sp>
        <p:nvSpPr>
          <p:cNvPr id="67" name="文本框 66"/>
          <p:cNvSpPr txBox="1"/>
          <p:nvPr/>
        </p:nvSpPr>
        <p:spPr>
          <a:xfrm>
            <a:off x="4716461" y="1416254"/>
            <a:ext cx="2581156" cy="3770263"/>
          </a:xfrm>
          <a:prstGeom prst="rect">
            <a:avLst/>
          </a:prstGeom>
          <a:noFill/>
        </p:spPr>
        <p:txBody>
          <a:bodyPr wrap="none" rtlCol="0">
            <a:spAutoFit/>
          </a:bodyPr>
          <a:lstStyle>
            <a:defPPr>
              <a:defRPr lang="zh-CN"/>
            </a:defPPr>
            <a:lvl1pPr>
              <a:defRPr sz="23900" kern="10000" spc="200">
                <a:ln>
                  <a:solidFill>
                    <a:srgbClr val="3F0303"/>
                  </a:solidFill>
                </a:ln>
                <a:gradFill>
                  <a:gsLst>
                    <a:gs pos="5000">
                      <a:srgbClr val="D4B158"/>
                    </a:gs>
                    <a:gs pos="92000">
                      <a:srgbClr val="D4B158"/>
                    </a:gs>
                    <a:gs pos="48000">
                      <a:srgbClr val="FFFFB6"/>
                    </a:gs>
                  </a:gsLst>
                  <a:lin ang="0" scaled="0"/>
                </a:gradFill>
                <a:effectLst>
                  <a:outerShdw dist="114300" dir="2700000" algn="tl" rotWithShape="0">
                    <a:srgbClr val="6A0605"/>
                  </a:outerShdw>
                </a:effectLst>
                <a:latin typeface="书体坊郭沫若字体" panose="03000509000000000000" pitchFamily="65" charset="-122"/>
                <a:ea typeface="书体坊郭沫若字体" panose="03000509000000000000" pitchFamily="65" charset="-122"/>
                <a:cs typeface="书体坊郭沫若字体" panose="03000509000000000000" pitchFamily="65" charset="-122"/>
              </a:defRPr>
            </a:lvl1pPr>
          </a:lstStyle>
          <a:p>
            <a:pPr algn="ctr"/>
            <a:r>
              <a:rPr lang="zh-CN" altLang="en-US">
                <a:effectLst>
                  <a:outerShdw dist="88900" dir="2700000" algn="tl" rotWithShape="0">
                    <a:srgbClr val="6A0605"/>
                  </a:outerShdw>
                </a:effectLst>
              </a:rPr>
              <a:t>色</a:t>
            </a:r>
          </a:p>
        </p:txBody>
      </p:sp>
      <p:pic>
        <p:nvPicPr>
          <p:cNvPr id="6" name="光荣的凯旋">
            <a:hlinkClick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8"/>
          <a:stretch>
            <a:fillRect/>
          </a:stretch>
        </p:blipFill>
        <p:spPr>
          <a:xfrm>
            <a:off x="-807810" y="-573297"/>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path" presetSubtype="0" decel="100000" fill="hold" nodeType="withEffect">
                                  <p:stCondLst>
                                    <p:cond delay="0"/>
                                  </p:stCondLst>
                                  <p:childTnLst>
                                    <p:animMotion origin="layout" path="M 0.18893 0.12129 L 4.375E-06 -4.81481E-06" pathEditMode="relative" rAng="0" ptsTypes="AA">
                                      <p:cBhvr>
                                        <p:cTn id="12" dur="1000" fill="hold"/>
                                        <p:tgtEl>
                                          <p:spTgt spid="5"/>
                                        </p:tgtEl>
                                        <p:attrNameLst>
                                          <p:attrName>ppt_x</p:attrName>
                                          <p:attrName>ppt_y</p:attrName>
                                        </p:attrNameLst>
                                      </p:cBhvr>
                                      <p:rCtr x="-9466" y="-6157"/>
                                    </p:animMotion>
                                  </p:childTnLst>
                                </p:cTn>
                              </p:par>
                            </p:childTnLst>
                          </p:cTn>
                        </p:par>
                        <p:par>
                          <p:cTn id="13" fill="hold" nodeType="afterGroup">
                            <p:stCondLst>
                              <p:cond delay="1000"/>
                            </p:stCondLst>
                            <p:childTnLst>
                              <p:par>
                                <p:cTn id="14" presetID="16" presetClass="entr" presetSubtype="37"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par>
                          <p:cTn id="17" fill="hold" nodeType="afterGroup">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nodeType="afterGroup">
                            <p:stCondLst>
                              <p:cond delay="2000"/>
                            </p:stCondLst>
                            <p:childTnLst>
                              <p:par>
                                <p:cTn id="44" presetID="19" presetClass="entr" presetSubtype="10"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p:cTn id="46" dur="3000" fill="hold"/>
                                        <p:tgtEl>
                                          <p:spTgt spid="77"/>
                                        </p:tgtEl>
                                        <p:attrNameLst>
                                          <p:attrName>ppt_w</p:attrName>
                                        </p:attrNameLst>
                                      </p:cBhvr>
                                      <p:tavLst>
                                        <p:tav tm="0" fmla="#ppt_w*sin(2.5*pi*$)">
                                          <p:val>
                                            <p:fltVal val="0"/>
                                          </p:val>
                                        </p:tav>
                                        <p:tav tm="100000">
                                          <p:val>
                                            <p:fltVal val="1"/>
                                          </p:val>
                                        </p:tav>
                                      </p:tavLst>
                                    </p:anim>
                                    <p:anim calcmode="lin" valueType="num">
                                      <p:cBhvr>
                                        <p:cTn id="47" dur="3000" fill="hold"/>
                                        <p:tgtEl>
                                          <p:spTgt spid="77"/>
                                        </p:tgtEl>
                                        <p:attrNameLst>
                                          <p:attrName>ppt_h</p:attrName>
                                        </p:attrNameLst>
                                      </p:cBhvr>
                                      <p:tavLst>
                                        <p:tav tm="0">
                                          <p:val>
                                            <p:strVal val="#ppt_h"/>
                                          </p:val>
                                        </p:tav>
                                        <p:tav tm="100000">
                                          <p:val>
                                            <p:strVal val="#ppt_h"/>
                                          </p:val>
                                        </p:tav>
                                      </p:tavLst>
                                    </p:anim>
                                  </p:childTnLst>
                                </p:cTn>
                              </p:par>
                              <p:par>
                                <p:cTn id="48" presetID="19" presetClass="entr" presetSubtype="1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3000" fill="hold"/>
                                        <p:tgtEl>
                                          <p:spTgt spid="67"/>
                                        </p:tgtEl>
                                        <p:attrNameLst>
                                          <p:attrName>ppt_w</p:attrName>
                                        </p:attrNameLst>
                                      </p:cBhvr>
                                      <p:tavLst>
                                        <p:tav tm="0" fmla="#ppt_w*sin(2.5*pi*$)">
                                          <p:val>
                                            <p:fltVal val="0"/>
                                          </p:val>
                                        </p:tav>
                                        <p:tav tm="100000">
                                          <p:val>
                                            <p:fltVal val="1"/>
                                          </p:val>
                                        </p:tav>
                                      </p:tavLst>
                                    </p:anim>
                                    <p:anim calcmode="lin" valueType="num">
                                      <p:cBhvr>
                                        <p:cTn id="51" dur="3000" fill="hold"/>
                                        <p:tgtEl>
                                          <p:spTgt spid="67"/>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5000"/>
                            </p:stCondLst>
                            <p:childTnLst>
                              <p:par>
                                <p:cTn id="53" presetID="18" presetClass="entr" presetSubtype="6" fill="hold" grpId="0" nodeType="afterEffect">
                                  <p:stCondLst>
                                    <p:cond delay="0"/>
                                  </p:stCondLst>
                                  <p:iterate type="lt">
                                    <p:tmPct val="10000"/>
                                  </p:iterate>
                                  <p:childTnLst>
                                    <p:set>
                                      <p:cBhvr>
                                        <p:cTn id="54" dur="1" fill="hold">
                                          <p:stCondLst>
                                            <p:cond delay="0"/>
                                          </p:stCondLst>
                                        </p:cTn>
                                        <p:tgtEl>
                                          <p:spTgt spid="23"/>
                                        </p:tgtEl>
                                        <p:attrNameLst>
                                          <p:attrName>style.visibility</p:attrName>
                                        </p:attrNameLst>
                                      </p:cBhvr>
                                      <p:to>
                                        <p:strVal val="visible"/>
                                      </p:to>
                                    </p:set>
                                    <p:animEffect transition="in" filter="strips(downRight)">
                                      <p:cBhvr>
                                        <p:cTn id="55" dur="500"/>
                                        <p:tgtEl>
                                          <p:spTgt spid="23"/>
                                        </p:tgtEl>
                                      </p:cBhvr>
                                    </p:animEffect>
                                  </p:childTnLst>
                                </p:cTn>
                              </p:par>
                            </p:childTnLst>
                          </p:cTn>
                        </p:par>
                        <p:par>
                          <p:cTn id="56" fill="hold" nodeType="afterGroup">
                            <p:stCondLst>
                              <p:cond delay="5500"/>
                            </p:stCondLst>
                            <p:childTnLst>
                              <p:par>
                                <p:cTn id="57" presetID="2" presetClass="entr" presetSubtype="4"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fill="hold"/>
                                        <p:tgtEl>
                                          <p:spTgt spid="76"/>
                                        </p:tgtEl>
                                        <p:attrNameLst>
                                          <p:attrName>ppt_x</p:attrName>
                                        </p:attrNameLst>
                                      </p:cBhvr>
                                      <p:tavLst>
                                        <p:tav tm="0">
                                          <p:val>
                                            <p:strVal val="#ppt_x"/>
                                          </p:val>
                                        </p:tav>
                                        <p:tav tm="100000">
                                          <p:val>
                                            <p:strVal val="#ppt_x"/>
                                          </p:val>
                                        </p:tav>
                                      </p:tavLst>
                                    </p:anim>
                                    <p:anim calcmode="lin" valueType="num">
                                      <p:cBhvr additive="base">
                                        <p:cTn id="60" dur="500" fill="hold"/>
                                        <p:tgtEl>
                                          <p:spTgt spid="76"/>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6000"/>
                            </p:stCondLst>
                            <p:childTnLst>
                              <p:par>
                                <p:cTn id="62" presetID="16" presetClass="entr" presetSubtype="21" fill="hold"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arn(inVertical)">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bldLst>
      <p:bldP spid="23" grpId="0"/>
      <p:bldP spid="77" grpId="0"/>
      <p:bldP spid="6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4340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十一、</a:t>
            </a:r>
            <a:r>
              <a:rPr lang="zh-CN" altLang="en-US">
                <a:solidFill>
                  <a:schemeClr val="bg1"/>
                </a:solidFill>
                <a:latin typeface="微软雅黑" panose="020b0503020204020204" pitchFamily="34" charset="-122"/>
                <a:ea typeface="微软雅黑" panose="020b0503020204020204" pitchFamily="34" charset="-122"/>
                <a:sym typeface="+mn-ea"/>
              </a:rPr>
              <a:t>焦裕禄精神</a:t>
            </a:r>
          </a:p>
        </p:txBody>
      </p:sp>
      <p:sp>
        <p:nvSpPr>
          <p:cNvPr id="6" name="文本框 5"/>
          <p:cNvSpPr txBox="1"/>
          <p:nvPr/>
        </p:nvSpPr>
        <p:spPr>
          <a:xfrm>
            <a:off x="5495290" y="1295400"/>
            <a:ext cx="6029325" cy="4707890"/>
          </a:xfrm>
          <a:prstGeom prst="rect">
            <a:avLst/>
          </a:prstGeom>
          <a:noFill/>
        </p:spPr>
        <p:txBody>
          <a:bodyPr wrap="square" rtlCol="0" anchor="t">
            <a:spAutoFit/>
          </a:bodyPr>
          <a:lstStyle/>
          <a:p>
            <a:r>
              <a:rPr lang="en-US" altLang="zh-CN" sz="2000">
                <a:solidFill>
                  <a:srgbClr val="FF0000"/>
                </a:solidFill>
              </a:rPr>
              <a:t>  </a:t>
            </a:r>
            <a:r>
              <a:rPr sz="2000">
                <a:solidFill>
                  <a:srgbClr val="FF0000"/>
                </a:solidFill>
              </a:rPr>
              <a:t>“亲民爱民、艰苦奋斗、科学求实、迎难而上、无私奉献的焦裕禄精神，过去是、现在是、将来仍然是我们党的宝贵精神财富，永远不会过时。”</a:t>
            </a:r>
          </a:p>
          <a:p>
            <a:endParaRPr sz="2000">
              <a:solidFill>
                <a:srgbClr val="FF0000"/>
              </a:solidFill>
            </a:endParaRPr>
          </a:p>
          <a:p>
            <a:r>
              <a:rPr sz="2000">
                <a:solidFill>
                  <a:srgbClr val="7030A0"/>
                </a:solidFill>
              </a:rPr>
              <a:t>——2014年3月18日，习近平总书记在河南省兰考县委常委扩大会议上的讲话</a:t>
            </a:r>
          </a:p>
          <a:p>
            <a:endParaRPr sz="2000">
              <a:solidFill>
                <a:srgbClr val="FF0000"/>
              </a:solidFill>
            </a:endParaRPr>
          </a:p>
          <a:p>
            <a:r>
              <a:rPr sz="2000">
                <a:solidFill>
                  <a:srgbClr val="FF0000"/>
                </a:solidFill>
              </a:rPr>
              <a:t>   </a:t>
            </a:r>
            <a:r>
              <a:rPr sz="2000">
                <a:solidFill>
                  <a:schemeClr val="tx1"/>
                </a:solidFill>
              </a:rPr>
              <a:t>上世纪五六十年代，河南省兰考县自然灾害严重，风沙肆虐，水患频生，到处是盐碱地，农业收成极少，百姓一贫如洗。1962年冬天，焦裕禄来到兰考，就任县委书记。排内涝、战风沙、治盐碱，他始终和老百姓一起奋战，即便是肝癌的剧痛，也击不垮他摘掉兰考穷帽子的信念。1964年，不满42岁周岁的焦裕禄去世了，却把亲民爱民、艰苦奋斗、科学求实、迎难而上、无私奉献的焦裕禄精神永远地留在了天地之间。</a:t>
            </a:r>
          </a:p>
        </p:txBody>
      </p:sp>
      <p:pic>
        <p:nvPicPr>
          <p:cNvPr id="2" name="图片 1"/>
          <p:cNvPicPr>
            <a:picLocks noChangeAspect="1"/>
          </p:cNvPicPr>
          <p:nvPr/>
        </p:nvPicPr>
        <p:blipFill>
          <a:blip r:embed="rId4"/>
          <a:stretch>
            <a:fillRect/>
          </a:stretch>
        </p:blipFill>
        <p:spPr>
          <a:xfrm>
            <a:off x="228600" y="838200"/>
            <a:ext cx="4210050" cy="5905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0276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十二、</a:t>
            </a:r>
            <a:r>
              <a:rPr lang="zh-CN" altLang="en-US">
                <a:solidFill>
                  <a:schemeClr val="bg1"/>
                </a:solidFill>
                <a:latin typeface="微软雅黑" panose="020b0503020204020204" pitchFamily="34" charset="-122"/>
                <a:ea typeface="微软雅黑" panose="020b0503020204020204" pitchFamily="34" charset="-122"/>
                <a:sym typeface="+mn-ea"/>
              </a:rPr>
              <a:t>抗疫精神</a:t>
            </a:r>
          </a:p>
        </p:txBody>
      </p:sp>
      <p:sp>
        <p:nvSpPr>
          <p:cNvPr id="6" name="文本框 5"/>
          <p:cNvSpPr txBox="1"/>
          <p:nvPr/>
        </p:nvSpPr>
        <p:spPr>
          <a:xfrm>
            <a:off x="6694805" y="1085850"/>
            <a:ext cx="5248910" cy="5631180"/>
          </a:xfrm>
          <a:prstGeom prst="rect">
            <a:avLst/>
          </a:prstGeom>
          <a:noFill/>
        </p:spPr>
        <p:txBody>
          <a:bodyPr wrap="square" rtlCol="0" anchor="t">
            <a:spAutoFit/>
          </a:bodyPr>
          <a:lstStyle/>
          <a:p>
            <a:r>
              <a:rPr lang="en-US" altLang="zh-CN" sz="2000">
                <a:solidFill>
                  <a:srgbClr val="FF0000"/>
                </a:solidFill>
              </a:rPr>
              <a:t>  </a:t>
            </a:r>
            <a:r>
              <a:rPr sz="2000">
                <a:solidFill>
                  <a:srgbClr val="FF0000"/>
                </a:solidFill>
              </a:rPr>
              <a:t>“伟大抗疫精神，同中华民族长期形成的特质禀赋和文化基因一脉相承，是爱国主义、集体主义、社会主义精神的传承和发展，是中国精神的生动诠释，丰富了民族精神和时代精神的内涵。”</a:t>
            </a:r>
          </a:p>
          <a:p>
            <a:endParaRPr sz="2000">
              <a:solidFill>
                <a:srgbClr val="FF0000"/>
              </a:solidFill>
            </a:endParaRPr>
          </a:p>
          <a:p>
            <a:r>
              <a:rPr sz="2000">
                <a:solidFill>
                  <a:srgbClr val="7030A0"/>
                </a:solidFill>
              </a:rPr>
              <a:t>——2020年9月8日，习近平总书记在全国抗击新冠肺炎疫情表彰大会上的讲话</a:t>
            </a:r>
          </a:p>
          <a:p>
            <a:endParaRPr sz="2000">
              <a:solidFill>
                <a:srgbClr val="7030A0"/>
              </a:solidFill>
            </a:endParaRPr>
          </a:p>
          <a:p>
            <a:r>
              <a:rPr sz="2000">
                <a:solidFill>
                  <a:srgbClr val="FF0000"/>
                </a:solidFill>
              </a:rPr>
              <a:t>    </a:t>
            </a:r>
            <a:r>
              <a:rPr sz="2000">
                <a:solidFill>
                  <a:schemeClr val="tx1"/>
                </a:solidFill>
              </a:rPr>
              <a:t>平凡铸就伟大，英雄来自人民。在抗疫斗争中，从白衣天使到人民子弟兵，从科研人员到社区工作者，从志愿者到工程建设者，从古稀老人到“90后”“00后”青年一代，无数人的身上都体现着生命至上、举国同心、舍生忘死、尊重科学、命运与共的伟大抗疫精神。</a:t>
            </a:r>
          </a:p>
          <a:p>
            <a:endParaRPr sz="2000">
              <a:solidFill>
                <a:schemeClr val="tx1"/>
              </a:solidFill>
            </a:endParaRPr>
          </a:p>
          <a:p>
            <a:r>
              <a:rPr sz="2000">
                <a:solidFill>
                  <a:srgbClr val="FF0000"/>
                </a:solidFill>
              </a:rPr>
              <a:t> </a:t>
            </a:r>
          </a:p>
        </p:txBody>
      </p:sp>
      <p:pic>
        <p:nvPicPr>
          <p:cNvPr id="5" name="图片 4"/>
          <p:cNvPicPr>
            <a:picLocks noChangeAspect="1"/>
          </p:cNvPicPr>
          <p:nvPr/>
        </p:nvPicPr>
        <p:blipFill>
          <a:blip r:embed="rId4"/>
          <a:stretch>
            <a:fillRect/>
          </a:stretch>
        </p:blipFill>
        <p:spPr>
          <a:xfrm>
            <a:off x="66675" y="1371600"/>
            <a:ext cx="6172200" cy="49339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8404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solidFill>
                  <a:schemeClr val="bg1"/>
                </a:solidFill>
              </a:rPr>
              <a:t>十三、</a:t>
            </a:r>
            <a:r>
              <a:rPr lang="zh-CN" altLang="en-US">
                <a:solidFill>
                  <a:schemeClr val="bg1"/>
                </a:solidFill>
                <a:latin typeface="微软雅黑" panose="020b0503020204020204" pitchFamily="34" charset="-122"/>
                <a:ea typeface="微软雅黑" panose="020b0503020204020204" pitchFamily="34" charset="-122"/>
                <a:sym typeface="+mn-ea"/>
              </a:rPr>
              <a:t>脱贫攻坚精神</a:t>
            </a:r>
          </a:p>
        </p:txBody>
      </p:sp>
      <p:sp>
        <p:nvSpPr>
          <p:cNvPr id="6" name="文本框 5"/>
          <p:cNvSpPr txBox="1"/>
          <p:nvPr/>
        </p:nvSpPr>
        <p:spPr>
          <a:xfrm>
            <a:off x="6614795" y="962025"/>
            <a:ext cx="5467350" cy="5569585"/>
          </a:xfrm>
          <a:prstGeom prst="rect">
            <a:avLst/>
          </a:prstGeom>
          <a:noFill/>
        </p:spPr>
        <p:txBody>
          <a:bodyPr wrap="square" rtlCol="0" anchor="t">
            <a:spAutoFit/>
          </a:bodyPr>
          <a:lstStyle/>
          <a:p>
            <a:r>
              <a:rPr lang="en-US" altLang="zh-CN" sz="2000">
                <a:solidFill>
                  <a:srgbClr val="FF0000"/>
                </a:solidFill>
              </a:rPr>
              <a:t>  </a:t>
            </a:r>
            <a:r>
              <a:rPr sz="1600">
                <a:solidFill>
                  <a:srgbClr val="FF0000"/>
                </a:solidFill>
              </a:rPr>
              <a:t>“全党全国全社会都要大力弘扬脱贫攻坚精神，团结一心，英勇奋斗，坚决战胜前进道路上的一切困难和风险，不断夺取坚持和发展中国特色社会主义新的更大的胜利！”</a:t>
            </a:r>
          </a:p>
          <a:p>
            <a:r>
              <a:rPr sz="1600">
                <a:solidFill>
                  <a:srgbClr val="FF0000"/>
                </a:solidFill>
              </a:rPr>
              <a:t>    </a:t>
            </a:r>
            <a:r>
              <a:rPr sz="1600">
                <a:solidFill>
                  <a:srgbClr val="7030A0"/>
                </a:solidFill>
              </a:rPr>
              <a:t>——2021年2月25日，习近平总书记在全国脱贫攻坚总结表彰大会上的讲话</a:t>
            </a:r>
          </a:p>
          <a:p>
            <a:r>
              <a:rPr sz="1600">
                <a:solidFill>
                  <a:srgbClr val="FF0000"/>
                </a:solidFill>
              </a:rPr>
              <a:t>    </a:t>
            </a:r>
            <a:r>
              <a:rPr sz="1600">
                <a:solidFill>
                  <a:schemeClr val="tx1"/>
                </a:solidFill>
              </a:rPr>
              <a:t>随着我国脱贫攻坚战取得了全面胜利，现行标准下9899万农村贫困人口全部脱贫，832个贫困县全部摘帽，12.8万个贫困村全部出列，区域性整体贫困得到解决，完成了消除绝对贫困的艰巨任务。脱贫攻坚伟大斗争，锻造形成了“上下同心、尽锐出战、精准务实、开拓创新、攻坚克难、不负人民”的脱贫攻坚精神。脱贫攻坚精神，是中国共产党性质宗旨、中国人民意志品质、中华民族精神的生动写照，是爱国主义、集体主义、社会主义思想的集中体现，是中国精神、中国价值、中国力量的充分彰显，赓续传承了伟大民族精神和时代精神。</a:t>
            </a:r>
          </a:p>
          <a:p>
            <a:r>
              <a:rPr sz="1600">
                <a:solidFill>
                  <a:schemeClr val="tx1"/>
                </a:solidFill>
              </a:rPr>
              <a:t>    革命精神、优良传统作风是党和国家宝贵的精神财富，是中国共产党人理想信念、道德品格、工作作风、精神风貌的综合体现，它承载着中国共产党人的初心和使命，是鼓舞全党全国人民风雨无阻、勇敢前进的强大精神力量。在实现中华民族伟大复兴的征程中，我们面临着许多风险和挑战，我们要继续继承革命精神、弘扬光荣传统和优良作风，振奋精神、激发斗志，不断创造更加辉煌的业绩！</a:t>
            </a:r>
          </a:p>
        </p:txBody>
      </p:sp>
      <p:pic>
        <p:nvPicPr>
          <p:cNvPr id="2" name="图片 1"/>
          <p:cNvPicPr>
            <a:picLocks noChangeAspect="1"/>
          </p:cNvPicPr>
          <p:nvPr/>
        </p:nvPicPr>
        <p:blipFill>
          <a:blip r:embed="rId4"/>
          <a:stretch>
            <a:fillRect/>
          </a:stretch>
        </p:blipFill>
        <p:spPr>
          <a:xfrm>
            <a:off x="109220" y="1543050"/>
            <a:ext cx="6505575" cy="4305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041015"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b="1">
                <a:solidFill>
                  <a:schemeClr val="bg1"/>
                </a:solidFill>
              </a:rPr>
              <a:t>十四、</a:t>
            </a:r>
            <a:r>
              <a:rPr b="1">
                <a:solidFill>
                  <a:schemeClr val="bg1"/>
                </a:solidFill>
                <a:sym typeface="+mn-ea"/>
              </a:rPr>
              <a:t>特区精神</a:t>
            </a:r>
            <a:endParaRPr lang="zh-CN" altLang="en-US" b="1">
              <a:solidFill>
                <a:schemeClr val="bg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290945" y="1504950"/>
            <a:ext cx="5467350" cy="4276725"/>
          </a:xfrm>
          <a:prstGeom prst="rect">
            <a:avLst/>
          </a:prstGeom>
          <a:noFill/>
        </p:spPr>
        <p:txBody>
          <a:bodyPr wrap="square" rtlCol="0" anchor="t">
            <a:spAutoFit/>
          </a:bodyPr>
          <a:lstStyle/>
          <a:p>
            <a:r>
              <a:rPr lang="en-US" altLang="zh-CN" sz="2000">
                <a:solidFill>
                  <a:srgbClr val="00B0F0"/>
                </a:solidFill>
              </a:rPr>
              <a:t>    </a:t>
            </a:r>
            <a:r>
              <a:rPr>
                <a:solidFill>
                  <a:srgbClr val="00B0F0"/>
                </a:solidFill>
              </a:rPr>
              <a:t>2018年4月13日，习近平在庆祝海南建省办经济特区30周年大会上的重要讲话中强调：“要发扬敢闯敢试、敢为人先、埋头苦干的特区精神，以昂扬的精神状态推动改革不停顿、开放不止步”。进入新时代，我们要深入理解特区精神的基本内涵与时代价值，大力弘扬特区精神，推动特区精神成为新时代改革开放再出发和中国经济社会再创辉煌的强大精神动力。</a:t>
            </a:r>
          </a:p>
          <a:p>
            <a:endParaRPr>
              <a:solidFill>
                <a:srgbClr val="FF0000"/>
              </a:solidFill>
            </a:endParaRPr>
          </a:p>
          <a:p>
            <a:r>
              <a:rPr>
                <a:solidFill>
                  <a:srgbClr val="FF0000"/>
                </a:solidFill>
              </a:rPr>
              <a:t>特区精神的内涵</a:t>
            </a:r>
            <a:r>
              <a:rPr lang="zh-CN">
                <a:solidFill>
                  <a:srgbClr val="FF0000"/>
                </a:solidFill>
              </a:rPr>
              <a:t>：</a:t>
            </a:r>
          </a:p>
          <a:p>
            <a:endParaRPr>
              <a:solidFill>
                <a:srgbClr val="FF0000"/>
              </a:solidFill>
            </a:endParaRPr>
          </a:p>
          <a:p>
            <a:r>
              <a:rPr>
                <a:solidFill>
                  <a:srgbClr val="FF0000"/>
                </a:solidFill>
              </a:rPr>
              <a:t>    </a:t>
            </a:r>
            <a:r>
              <a:rPr>
                <a:solidFill>
                  <a:schemeClr val="tx1"/>
                </a:solidFill>
              </a:rPr>
              <a:t>特区精神内涵丰富、博大精深，是一个多层次、多方面的比较完整的体系，其主要内涵是敢闯敢试、敢为人先，开放包容、海纳百川，追求卓越、崇尚成功、宽容失败、注重创新，埋头苦干、务实高效、崇尚法治。</a:t>
            </a:r>
          </a:p>
        </p:txBody>
      </p:sp>
      <p:pic>
        <p:nvPicPr>
          <p:cNvPr id="5" name="图片 4"/>
          <p:cNvPicPr>
            <a:picLocks noChangeAspect="1"/>
          </p:cNvPicPr>
          <p:nvPr/>
        </p:nvPicPr>
        <p:blipFill>
          <a:blip r:embed="rId4"/>
          <a:stretch>
            <a:fillRect/>
          </a:stretch>
        </p:blipFill>
        <p:spPr>
          <a:xfrm>
            <a:off x="423545" y="1976755"/>
            <a:ext cx="5153025" cy="35045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3037205"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b="1">
                <a:solidFill>
                  <a:schemeClr val="bg1"/>
                </a:solidFill>
              </a:rPr>
              <a:t>十五、</a:t>
            </a:r>
            <a:r>
              <a:rPr>
                <a:solidFill>
                  <a:schemeClr val="bg1"/>
                </a:solidFill>
                <a:sym typeface="+mn-ea"/>
              </a:rPr>
              <a:t>劳模</a:t>
            </a:r>
            <a:r>
              <a:rPr b="1">
                <a:solidFill>
                  <a:schemeClr val="bg1"/>
                </a:solidFill>
                <a:sym typeface="+mn-ea"/>
              </a:rPr>
              <a:t>精神</a:t>
            </a:r>
            <a:endParaRPr lang="zh-CN" altLang="en-US" b="1">
              <a:solidFill>
                <a:schemeClr val="bg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500495" y="1057275"/>
            <a:ext cx="5467350" cy="5384800"/>
          </a:xfrm>
          <a:prstGeom prst="rect">
            <a:avLst/>
          </a:prstGeom>
          <a:noFill/>
        </p:spPr>
        <p:txBody>
          <a:bodyPr wrap="square" rtlCol="0" anchor="t">
            <a:spAutoFit/>
          </a:bodyPr>
          <a:lstStyle/>
          <a:p>
            <a:r>
              <a:rPr lang="en-US" altLang="zh-CN" sz="2000">
                <a:solidFill>
                  <a:srgbClr val="00B0F0"/>
                </a:solidFill>
              </a:rPr>
              <a:t>    </a:t>
            </a:r>
            <a:r>
              <a:rPr>
                <a:solidFill>
                  <a:schemeClr val="tx1"/>
                </a:solidFill>
              </a:rPr>
              <a:t>劳模精神是劳模之所以成为劳模，而在平凡岗位上做出不平凡业绩所坚持坚守坚定的基本信念、价值追求、人生境界及其展现出的整体精神风貌。“劳动模范身上体现的‘</a:t>
            </a:r>
            <a:r>
              <a:rPr>
                <a:solidFill>
                  <a:srgbClr val="FF0000"/>
                </a:solidFill>
              </a:rPr>
              <a:t>爱岗敬业、争创一流，艰苦奋斗、勇于创新，淡泊名利、甘于奉献’</a:t>
            </a:r>
            <a:r>
              <a:rPr>
                <a:solidFill>
                  <a:schemeClr val="tx1"/>
                </a:solidFill>
              </a:rPr>
              <a:t>的劳模精神，是伟大时代精神的生动体现。”习近平总书记关于劳模精神的表述，为我们科学理解和大力弘扬劳模精神提供了正确的方向和指导。这需要我们一方面正确理解这一表述中六个词汇的各自含义，又要从整体上把握劳模精神的科学内涵。</a:t>
            </a:r>
          </a:p>
          <a:p>
            <a:endParaRPr>
              <a:solidFill>
                <a:schemeClr val="tx1"/>
              </a:solidFill>
            </a:endParaRPr>
          </a:p>
          <a:p>
            <a:r>
              <a:rPr>
                <a:solidFill>
                  <a:schemeClr val="tx1"/>
                </a:solidFill>
              </a:rPr>
              <a:t>    总体上看，这一表述一方面道出了劳模之所以能在广大劳动者群体中脱颖的根本原因，另一方面也为广大劳动者群体提出了奋斗的目标和方向。六个词汇中，爱岗敬业是本分，争创一流是追求，艰苦奋斗是作风，勇于创新是使命，淡泊名利是境界，甘于奉献是修为。做一个守本分、有追求、讲作风、担使命、有境界、有修为的人，是每一位劳模的精神风范，更是每一位劳动者应该追求的目标。</a:t>
            </a:r>
          </a:p>
        </p:txBody>
      </p:sp>
      <p:pic>
        <p:nvPicPr>
          <p:cNvPr id="2" name="图片 1"/>
          <p:cNvPicPr>
            <a:picLocks noChangeAspect="1"/>
          </p:cNvPicPr>
          <p:nvPr/>
        </p:nvPicPr>
        <p:blipFill>
          <a:blip r:embed="rId4"/>
          <a:stretch>
            <a:fillRect/>
          </a:stretch>
        </p:blipFill>
        <p:spPr>
          <a:xfrm>
            <a:off x="33020" y="1585595"/>
            <a:ext cx="6200775" cy="42005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7450"/>
            <a:ext cx="6191250" cy="4400550"/>
          </a:xfrm>
          <a:prstGeom prst="rect">
            <a:avLst/>
          </a:prstGeom>
        </p:spPr>
      </p:pic>
      <p:pic>
        <p:nvPicPr>
          <p:cNvPr id="14" name="图片 13"/>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4806" y="458124"/>
            <a:ext cx="695125" cy="684903"/>
          </a:xfrm>
          <a:prstGeom prst="rect">
            <a:avLst/>
          </a:prstGeom>
        </p:spPr>
      </p:pic>
      <p:pic>
        <p:nvPicPr>
          <p:cNvPr id="15" name="图片 14"/>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09310" y="933179"/>
            <a:ext cx="292299" cy="288000"/>
          </a:xfrm>
          <a:prstGeom prst="rect">
            <a:avLst/>
          </a:prstGeom>
        </p:spPr>
      </p:pic>
      <p:pic>
        <p:nvPicPr>
          <p:cNvPr id="16" name="图片 15"/>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51244" y="553731"/>
            <a:ext cx="292299" cy="288000"/>
          </a:xfrm>
          <a:prstGeom prst="rect">
            <a:avLst/>
          </a:prstGeom>
        </p:spPr>
      </p:pic>
      <p:pic>
        <p:nvPicPr>
          <p:cNvPr id="17" name="图片 16"/>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82494" y="238918"/>
            <a:ext cx="292299" cy="288000"/>
          </a:xfrm>
          <a:prstGeom prst="rect">
            <a:avLst/>
          </a:prstGeom>
        </p:spPr>
      </p:pic>
      <p:pic>
        <p:nvPicPr>
          <p:cNvPr id="18" name="图片 17"/>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6254" y="53103"/>
            <a:ext cx="292299" cy="288000"/>
          </a:xfrm>
          <a:prstGeom prst="rect">
            <a:avLst/>
          </a:prstGeom>
        </p:spPr>
      </p:pic>
      <p:grpSp>
        <p:nvGrpSpPr>
          <p:cNvPr id="76" name="组合 75"/>
          <p:cNvGrpSpPr/>
          <p:nvPr/>
        </p:nvGrpSpPr>
        <p:grpSpPr>
          <a:xfrm>
            <a:off x="7506855" y="2778761"/>
            <a:ext cx="1359182" cy="2873891"/>
            <a:chOff x="7372576" y="3187400"/>
            <a:chExt cx="1252493" cy="2648306"/>
          </a:xfrm>
        </p:grpSpPr>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2576" y="3187700"/>
              <a:ext cx="1209675" cy="1209675"/>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2576" y="4624614"/>
              <a:ext cx="1209675" cy="1209675"/>
            </a:xfrm>
            <a:prstGeom prst="rect">
              <a:avLst/>
            </a:prstGeom>
          </p:spPr>
        </p:pic>
        <p:sp>
          <p:nvSpPr>
            <p:cNvPr id="19" name="文本框 18"/>
            <p:cNvSpPr txBox="1"/>
            <p:nvPr/>
          </p:nvSpPr>
          <p:spPr>
            <a:xfrm>
              <a:off x="7414481" y="3187400"/>
              <a:ext cx="1210588" cy="1323439"/>
            </a:xfrm>
            <a:prstGeom prst="rect">
              <a:avLst/>
            </a:prstGeom>
            <a:noFill/>
          </p:spPr>
          <p:txBody>
            <a:bodyPr wrap="none" rtlCol="0">
              <a:spAutoFit/>
            </a:bodyPr>
            <a:lstStyle>
              <a:defPPr>
                <a:defRPr lang="zh-CN"/>
              </a:defPPr>
              <a:lvl1pPr>
                <a:defRPr sz="8000">
                  <a:solidFill>
                    <a:schemeClr val="bg1"/>
                  </a:solidFill>
                  <a:latin typeface="文悦古典明朝体 (非商业使用) W5" pitchFamily="50" charset="-122"/>
                  <a:ea typeface="文悦古典明朝体 (非商业使用) W5" pitchFamily="50" charset="-122"/>
                </a:defRPr>
              </a:lvl1pPr>
            </a:lstStyle>
            <a:p>
              <a:r>
                <a:rPr lang="zh-CN" altLang="en-US"/>
                <a:t>聆</a:t>
              </a:r>
            </a:p>
          </p:txBody>
        </p:sp>
        <p:sp>
          <p:nvSpPr>
            <p:cNvPr id="20" name="文本框 19"/>
            <p:cNvSpPr txBox="1"/>
            <p:nvPr/>
          </p:nvSpPr>
          <p:spPr>
            <a:xfrm>
              <a:off x="7414481" y="4616150"/>
              <a:ext cx="1115563" cy="1219556"/>
            </a:xfrm>
            <a:prstGeom prst="rect">
              <a:avLst/>
            </a:prstGeom>
            <a:noFill/>
          </p:spPr>
          <p:txBody>
            <a:bodyPr wrap="none" rtlCol="0">
              <a:spAutoFit/>
            </a:bodyPr>
            <a:lstStyle>
              <a:defPPr>
                <a:defRPr lang="zh-CN"/>
              </a:defPPr>
              <a:lvl1pPr>
                <a:defRPr sz="8000">
                  <a:solidFill>
                    <a:schemeClr val="bg1"/>
                  </a:solidFill>
                  <a:latin typeface="文悦古典明朝体 (非商业使用) W5" pitchFamily="50" charset="-122"/>
                  <a:ea typeface="文悦古典明朝体 (非商业使用) W5" pitchFamily="50" charset="-122"/>
                </a:defRPr>
              </a:lvl1pPr>
            </a:lstStyle>
            <a:p>
              <a:r>
                <a:rPr lang="zh-CN" altLang="en-US"/>
                <a:t>听</a:t>
              </a:r>
            </a:p>
          </p:txBody>
        </p:sp>
      </p:grpSp>
      <p:sp>
        <p:nvSpPr>
          <p:cNvPr id="23" name="文本框 22"/>
          <p:cNvSpPr txBox="1"/>
          <p:nvPr/>
        </p:nvSpPr>
        <p:spPr>
          <a:xfrm>
            <a:off x="6593494" y="2103503"/>
            <a:ext cx="2395207" cy="400110"/>
          </a:xfrm>
          <a:prstGeom prst="rect">
            <a:avLst/>
          </a:prstGeom>
          <a:noFill/>
        </p:spPr>
        <p:txBody>
          <a:bodyPr wrap="none" rtlCol="0">
            <a:spAutoFit/>
          </a:bodyPr>
          <a:lstStyle/>
          <a:p>
            <a:r>
              <a:rPr lang="en-US" altLang="zh-CN" sz="2000" kern="10000" spc="200">
                <a:gradFill>
                  <a:gsLst>
                    <a:gs pos="5000">
                      <a:srgbClr val="D4B158"/>
                    </a:gs>
                    <a:gs pos="92000">
                      <a:srgbClr val="D4B158"/>
                    </a:gs>
                    <a:gs pos="48000">
                      <a:srgbClr val="FFFFB6"/>
                    </a:gs>
                  </a:gsLst>
                  <a:lin ang="0" scaled="0"/>
                </a:gradFill>
                <a:latin typeface="Adobe Caslon Pro Bold" panose="0205070206050a020403" pitchFamily="18" charset="0"/>
              </a:rPr>
              <a:t>RED CULTURE</a:t>
            </a:r>
            <a:endParaRPr lang="zh-CN" altLang="en-US" sz="2000" kern="10000" spc="200">
              <a:gradFill>
                <a:gsLst>
                  <a:gs pos="5000">
                    <a:srgbClr val="D4B158"/>
                  </a:gs>
                  <a:gs pos="92000">
                    <a:srgbClr val="D4B158"/>
                  </a:gs>
                  <a:gs pos="48000">
                    <a:srgbClr val="FFFFB6"/>
                  </a:gs>
                </a:gsLst>
                <a:lin ang="0" scaled="0"/>
              </a:gradFill>
              <a:latin typeface="Adobe Caslon Pro Bold" panose="0205070206050a020403" pitchFamily="18" charset="0"/>
            </a:endParaRPr>
          </a:p>
        </p:txBody>
      </p:sp>
      <p:grpSp>
        <p:nvGrpSpPr>
          <p:cNvPr id="4" name="组合 3"/>
          <p:cNvGrpSpPr/>
          <p:nvPr/>
        </p:nvGrpSpPr>
        <p:grpSpPr>
          <a:xfrm>
            <a:off x="5398857" y="6274585"/>
            <a:ext cx="6666143" cy="408243"/>
            <a:chOff x="5398857" y="6274585"/>
            <a:chExt cx="6666143" cy="408243"/>
          </a:xfrm>
        </p:grpSpPr>
        <p:grpSp>
          <p:nvGrpSpPr>
            <p:cNvPr id="47" name="组合 46"/>
            <p:cNvGrpSpPr/>
            <p:nvPr/>
          </p:nvGrpSpPr>
          <p:grpSpPr>
            <a:xfrm>
              <a:off x="5964629" y="6274585"/>
              <a:ext cx="2617622" cy="408243"/>
              <a:chOff x="5535137" y="6274585"/>
              <a:chExt cx="2617622" cy="408243"/>
            </a:xfrm>
          </p:grpSpPr>
          <p:grpSp>
            <p:nvGrpSpPr>
              <p:cNvPr id="27" name="组合 26"/>
              <p:cNvGrpSpPr/>
              <p:nvPr/>
            </p:nvGrpSpPr>
            <p:grpSpPr>
              <a:xfrm>
                <a:off x="5535137" y="6274594"/>
                <a:ext cx="394450" cy="394450"/>
                <a:chOff x="5509694" y="6249151"/>
                <a:chExt cx="445336" cy="445336"/>
              </a:xfrm>
            </p:grpSpPr>
            <p:sp>
              <p:nvSpPr>
                <p:cNvPr id="25" name="椭圆 2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6" name="矩形 25"/>
                <p:cNvSpPr/>
                <p:nvPr/>
              </p:nvSpPr>
              <p:spPr>
                <a:xfrm>
                  <a:off x="5511789" y="6258322"/>
                  <a:ext cx="441147" cy="400110"/>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学</a:t>
                  </a:r>
                </a:p>
              </p:txBody>
            </p:sp>
          </p:grpSp>
          <p:grpSp>
            <p:nvGrpSpPr>
              <p:cNvPr id="28" name="组合 27"/>
              <p:cNvGrpSpPr/>
              <p:nvPr/>
            </p:nvGrpSpPr>
            <p:grpSpPr>
              <a:xfrm>
                <a:off x="5951754" y="6274595"/>
                <a:ext cx="441146" cy="408233"/>
                <a:chOff x="5483335" y="6249151"/>
                <a:chExt cx="498056" cy="460897"/>
              </a:xfrm>
            </p:grpSpPr>
            <p:sp>
              <p:nvSpPr>
                <p:cNvPr id="29" name="椭圆 28"/>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矩形 29"/>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习</a:t>
                  </a:r>
                </a:p>
              </p:txBody>
            </p:sp>
          </p:grpSp>
          <p:grpSp>
            <p:nvGrpSpPr>
              <p:cNvPr id="31" name="组合 30"/>
              <p:cNvGrpSpPr/>
              <p:nvPr/>
            </p:nvGrpSpPr>
            <p:grpSpPr>
              <a:xfrm>
                <a:off x="6391719" y="6274595"/>
                <a:ext cx="441147" cy="408233"/>
                <a:chOff x="5483335" y="6249151"/>
                <a:chExt cx="498057" cy="460897"/>
              </a:xfrm>
            </p:grpSpPr>
            <p:sp>
              <p:nvSpPr>
                <p:cNvPr id="32" name="椭圆 31"/>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3" name="矩形 32"/>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红</a:t>
                  </a:r>
                </a:p>
              </p:txBody>
            </p:sp>
          </p:grpSp>
          <p:grpSp>
            <p:nvGrpSpPr>
              <p:cNvPr id="38" name="组合 37"/>
              <p:cNvGrpSpPr/>
              <p:nvPr/>
            </p:nvGrpSpPr>
            <p:grpSpPr>
              <a:xfrm>
                <a:off x="6831682" y="6274585"/>
                <a:ext cx="441147" cy="408236"/>
                <a:chOff x="5483334" y="6249147"/>
                <a:chExt cx="498057" cy="460901"/>
              </a:xfrm>
            </p:grpSpPr>
            <p:sp>
              <p:nvSpPr>
                <p:cNvPr id="39" name="椭圆 38"/>
                <p:cNvSpPr/>
                <p:nvPr/>
              </p:nvSpPr>
              <p:spPr>
                <a:xfrm>
                  <a:off x="5509699" y="6249147"/>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0" name="矩形 39"/>
                <p:cNvSpPr/>
                <p:nvPr/>
              </p:nvSpPr>
              <p:spPr>
                <a:xfrm>
                  <a:off x="5483334"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色</a:t>
                  </a:r>
                </a:p>
              </p:txBody>
            </p:sp>
          </p:grpSp>
          <p:grpSp>
            <p:nvGrpSpPr>
              <p:cNvPr id="41" name="组合 40"/>
              <p:cNvGrpSpPr/>
              <p:nvPr/>
            </p:nvGrpSpPr>
            <p:grpSpPr>
              <a:xfrm>
                <a:off x="7271647" y="6274595"/>
                <a:ext cx="441147" cy="408233"/>
                <a:chOff x="5483335" y="6249151"/>
                <a:chExt cx="498057" cy="460897"/>
              </a:xfrm>
            </p:grpSpPr>
            <p:sp>
              <p:nvSpPr>
                <p:cNvPr id="42" name="椭圆 41"/>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3" name="矩形 42"/>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文</a:t>
                  </a:r>
                </a:p>
              </p:txBody>
            </p:sp>
          </p:grpSp>
          <p:grpSp>
            <p:nvGrpSpPr>
              <p:cNvPr id="44" name="组合 43"/>
              <p:cNvGrpSpPr/>
              <p:nvPr/>
            </p:nvGrpSpPr>
            <p:grpSpPr>
              <a:xfrm>
                <a:off x="7711612" y="6274595"/>
                <a:ext cx="441147" cy="408233"/>
                <a:chOff x="5483335" y="6249151"/>
                <a:chExt cx="498057" cy="460897"/>
              </a:xfrm>
            </p:grpSpPr>
            <p:sp>
              <p:nvSpPr>
                <p:cNvPr id="45" name="椭圆 4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6" name="矩形 45"/>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化</a:t>
                  </a:r>
                </a:p>
              </p:txBody>
            </p:sp>
          </p:grpSp>
        </p:grpSp>
        <p:grpSp>
          <p:nvGrpSpPr>
            <p:cNvPr id="48" name="组合 47"/>
            <p:cNvGrpSpPr/>
            <p:nvPr/>
          </p:nvGrpSpPr>
          <p:grpSpPr>
            <a:xfrm>
              <a:off x="8811482" y="6274595"/>
              <a:ext cx="2640967" cy="408233"/>
              <a:chOff x="5511790" y="6274595"/>
              <a:chExt cx="2640967" cy="408233"/>
            </a:xfrm>
          </p:grpSpPr>
          <p:grpSp>
            <p:nvGrpSpPr>
              <p:cNvPr id="49" name="组合 48"/>
              <p:cNvGrpSpPr/>
              <p:nvPr/>
            </p:nvGrpSpPr>
            <p:grpSpPr>
              <a:xfrm>
                <a:off x="5511790" y="6274595"/>
                <a:ext cx="441146" cy="408233"/>
                <a:chOff x="5483335" y="6249151"/>
                <a:chExt cx="498056" cy="460897"/>
              </a:xfrm>
            </p:grpSpPr>
            <p:sp>
              <p:nvSpPr>
                <p:cNvPr id="65" name="椭圆 6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6" name="矩形 65"/>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弘</a:t>
                  </a:r>
                </a:p>
              </p:txBody>
            </p:sp>
          </p:grpSp>
          <p:grpSp>
            <p:nvGrpSpPr>
              <p:cNvPr id="50" name="组合 49"/>
              <p:cNvGrpSpPr/>
              <p:nvPr/>
            </p:nvGrpSpPr>
            <p:grpSpPr>
              <a:xfrm>
                <a:off x="5951754" y="6274595"/>
                <a:ext cx="441146" cy="408233"/>
                <a:chOff x="5483335" y="6249151"/>
                <a:chExt cx="498056" cy="460897"/>
              </a:xfrm>
            </p:grpSpPr>
            <p:sp>
              <p:nvSpPr>
                <p:cNvPr id="63" name="椭圆 62"/>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4" name="矩形 63"/>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扬</a:t>
                  </a:r>
                </a:p>
              </p:txBody>
            </p:sp>
          </p:grpSp>
          <p:grpSp>
            <p:nvGrpSpPr>
              <p:cNvPr id="51" name="组合 50"/>
              <p:cNvGrpSpPr/>
              <p:nvPr/>
            </p:nvGrpSpPr>
            <p:grpSpPr>
              <a:xfrm>
                <a:off x="6391718" y="6274595"/>
                <a:ext cx="441146" cy="408233"/>
                <a:chOff x="5483335" y="6249151"/>
                <a:chExt cx="498056" cy="460897"/>
              </a:xfrm>
            </p:grpSpPr>
            <p:sp>
              <p:nvSpPr>
                <p:cNvPr id="61" name="椭圆 60"/>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2" name="矩形 61"/>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革</a:t>
                  </a:r>
                </a:p>
              </p:txBody>
            </p:sp>
          </p:grpSp>
          <p:grpSp>
            <p:nvGrpSpPr>
              <p:cNvPr id="52" name="组合 51"/>
              <p:cNvGrpSpPr/>
              <p:nvPr/>
            </p:nvGrpSpPr>
            <p:grpSpPr>
              <a:xfrm>
                <a:off x="6831683" y="6274595"/>
                <a:ext cx="441147" cy="408233"/>
                <a:chOff x="5483335" y="6249151"/>
                <a:chExt cx="498057" cy="460897"/>
              </a:xfrm>
            </p:grpSpPr>
            <p:sp>
              <p:nvSpPr>
                <p:cNvPr id="59" name="椭圆 58"/>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矩形 59"/>
                <p:cNvSpPr/>
                <p:nvPr/>
              </p:nvSpPr>
              <p:spPr>
                <a:xfrm>
                  <a:off x="5483335" y="6258322"/>
                  <a:ext cx="498057"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命</a:t>
                  </a:r>
                </a:p>
              </p:txBody>
            </p:sp>
          </p:grpSp>
          <p:grpSp>
            <p:nvGrpSpPr>
              <p:cNvPr id="53" name="组合 52"/>
              <p:cNvGrpSpPr/>
              <p:nvPr/>
            </p:nvGrpSpPr>
            <p:grpSpPr>
              <a:xfrm>
                <a:off x="7271646" y="6274595"/>
                <a:ext cx="441146" cy="408233"/>
                <a:chOff x="5483335" y="6249151"/>
                <a:chExt cx="498056" cy="460897"/>
              </a:xfrm>
            </p:grpSpPr>
            <p:sp>
              <p:nvSpPr>
                <p:cNvPr id="57" name="椭圆 56"/>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8" name="矩形 57"/>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精</a:t>
                  </a:r>
                </a:p>
              </p:txBody>
            </p:sp>
          </p:grpSp>
          <p:grpSp>
            <p:nvGrpSpPr>
              <p:cNvPr id="54" name="组合 53"/>
              <p:cNvGrpSpPr/>
              <p:nvPr/>
            </p:nvGrpSpPr>
            <p:grpSpPr>
              <a:xfrm>
                <a:off x="7711611" y="6274595"/>
                <a:ext cx="441146" cy="408233"/>
                <a:chOff x="5483335" y="6249151"/>
                <a:chExt cx="498056" cy="460897"/>
              </a:xfrm>
            </p:grpSpPr>
            <p:sp>
              <p:nvSpPr>
                <p:cNvPr id="55" name="椭圆 54"/>
                <p:cNvSpPr/>
                <p:nvPr/>
              </p:nvSpPr>
              <p:spPr>
                <a:xfrm>
                  <a:off x="5509694" y="6249151"/>
                  <a:ext cx="445336" cy="445336"/>
                </a:xfrm>
                <a:prstGeom prst="ellipse">
                  <a:avLst/>
                </a:prstGeom>
                <a:solidFill>
                  <a:srgbClr val="B20104"/>
                </a:solidFill>
                <a:ln>
                  <a:solidFill>
                    <a:schemeClr val="bg1"/>
                  </a:solidFill>
                </a:ln>
                <a:effectLst>
                  <a:outerShdw blurRad="50800" dist="381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矩形 55"/>
                <p:cNvSpPr/>
                <p:nvPr/>
              </p:nvSpPr>
              <p:spPr>
                <a:xfrm>
                  <a:off x="5483335" y="6258322"/>
                  <a:ext cx="498056" cy="451726"/>
                </a:xfrm>
                <a:prstGeom prst="rect">
                  <a:avLst/>
                </a:prstGeom>
              </p:spPr>
              <p:txBody>
                <a:bodyPr wrap="none">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神</a:t>
                  </a:r>
                </a:p>
              </p:txBody>
            </p:sp>
          </p:grpSp>
        </p:grpSp>
        <p:cxnSp>
          <p:nvCxnSpPr>
            <p:cNvPr id="73" name="直接连接符 72"/>
            <p:cNvCxnSpPr/>
            <p:nvPr/>
          </p:nvCxnSpPr>
          <p:spPr>
            <a:xfrm flipH="1">
              <a:off x="11545657" y="6471819"/>
              <a:ext cx="519343" cy="0"/>
            </a:xfrm>
            <a:prstGeom prst="line">
              <a:avLst/>
            </a:prstGeom>
            <a:ln w="15875">
              <a:solidFill>
                <a:srgbClr val="B2010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5398857" y="6471819"/>
              <a:ext cx="519343" cy="0"/>
            </a:xfrm>
            <a:prstGeom prst="line">
              <a:avLst/>
            </a:prstGeom>
            <a:ln w="15875">
              <a:solidFill>
                <a:srgbClr val="B20104"/>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3160182" y="1201406"/>
            <a:ext cx="2183610" cy="3154710"/>
          </a:xfrm>
          <a:prstGeom prst="rect">
            <a:avLst/>
          </a:prstGeom>
          <a:noFill/>
        </p:spPr>
        <p:txBody>
          <a:bodyPr wrap="none" rtlCol="0">
            <a:spAutoFit/>
          </a:bodyPr>
          <a:lstStyle>
            <a:defPPr>
              <a:defRPr lang="zh-CN"/>
            </a:defPPr>
            <a:lvl1pPr>
              <a:defRPr sz="2000" kern="10000" spc="200">
                <a:gradFill>
                  <a:gsLst>
                    <a:gs pos="5000">
                      <a:srgbClr val="D4B158"/>
                    </a:gs>
                    <a:gs pos="92000">
                      <a:srgbClr val="D4B158"/>
                    </a:gs>
                    <a:gs pos="48000">
                      <a:srgbClr val="FFFFB6"/>
                    </a:gs>
                  </a:gsLst>
                  <a:lin ang="0" scaled="0"/>
                </a:gradFill>
                <a:latin typeface="Adobe Caslon Pro Bold" panose="0205070206050a020403" pitchFamily="18" charset="0"/>
              </a:defRPr>
            </a:lvl1pPr>
          </a:lstStyle>
          <a:p>
            <a:pPr algn="ctr"/>
            <a:r>
              <a:rPr lang="zh-CN" altLang="en-US" sz="19900">
                <a:ln>
                  <a:solidFill>
                    <a:srgbClr val="3F0303"/>
                  </a:solidFill>
                </a:ln>
                <a:effectLst>
                  <a:outerShdw dist="88900" dir="2700000" algn="tl" rotWithShape="0">
                    <a:srgbClr val="6A0605"/>
                  </a:outerShdw>
                </a:effectLst>
                <a:latin typeface="书体坊郭沫若字体" panose="03000509000000000000" pitchFamily="65" charset="-122"/>
                <a:ea typeface="书体坊郭沫若字体" panose="03000509000000000000" pitchFamily="65" charset="-122"/>
                <a:cs typeface="书体坊郭沫若字体" panose="03000509000000000000" pitchFamily="65" charset="-122"/>
              </a:rPr>
              <a:t>感</a:t>
            </a:r>
          </a:p>
        </p:txBody>
      </p:sp>
      <p:sp>
        <p:nvSpPr>
          <p:cNvPr id="67" name="文本框 66"/>
          <p:cNvSpPr txBox="1"/>
          <p:nvPr/>
        </p:nvSpPr>
        <p:spPr>
          <a:xfrm>
            <a:off x="5089405" y="1938769"/>
            <a:ext cx="2183610" cy="3154710"/>
          </a:xfrm>
          <a:prstGeom prst="rect">
            <a:avLst/>
          </a:prstGeom>
          <a:noFill/>
        </p:spPr>
        <p:txBody>
          <a:bodyPr wrap="none" rtlCol="0">
            <a:spAutoFit/>
          </a:bodyPr>
          <a:lstStyle>
            <a:defPPr>
              <a:defRPr lang="zh-CN"/>
            </a:defPPr>
            <a:lvl1pPr>
              <a:defRPr sz="23900" kern="10000" spc="200">
                <a:ln>
                  <a:solidFill>
                    <a:srgbClr val="3F0303"/>
                  </a:solidFill>
                </a:ln>
                <a:gradFill>
                  <a:gsLst>
                    <a:gs pos="5000">
                      <a:srgbClr val="D4B158"/>
                    </a:gs>
                    <a:gs pos="92000">
                      <a:srgbClr val="D4B158"/>
                    </a:gs>
                    <a:gs pos="48000">
                      <a:srgbClr val="FFFFB6"/>
                    </a:gs>
                  </a:gsLst>
                  <a:lin ang="0" scaled="0"/>
                </a:gradFill>
                <a:effectLst>
                  <a:outerShdw dist="114300" dir="2700000" algn="tl" rotWithShape="0">
                    <a:srgbClr val="6A0605"/>
                  </a:outerShdw>
                </a:effectLst>
                <a:latin typeface="书体坊郭沫若字体" panose="03000509000000000000" pitchFamily="65" charset="-122"/>
                <a:ea typeface="书体坊郭沫若字体" panose="03000509000000000000" pitchFamily="65" charset="-122"/>
                <a:cs typeface="书体坊郭沫若字体" panose="03000509000000000000" pitchFamily="65" charset="-122"/>
              </a:defRPr>
            </a:lvl1pPr>
          </a:lstStyle>
          <a:p>
            <a:pPr algn="ctr"/>
            <a:r>
              <a:rPr lang="zh-CN" altLang="en-US" sz="19900">
                <a:effectLst>
                  <a:outerShdw dist="88900" dir="2700000" algn="tl" rotWithShape="0">
                    <a:srgbClr val="6A0605"/>
                  </a:outerShdw>
                </a:effectLst>
              </a:rPr>
              <a:t>谢</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nodeType="withEffect">
                                  <p:stCondLst>
                                    <p:cond delay="0"/>
                                  </p:stCondLst>
                                  <p:childTnLst>
                                    <p:animMotion origin="layout" path="M 0.18893 0.12129 L 4.375E-06 -4.81481E-06" pathEditMode="relative" rAng="0" ptsTypes="AA">
                                      <p:cBhvr>
                                        <p:cTn id="9" dur="1000" fill="hold"/>
                                        <p:tgtEl>
                                          <p:spTgt spid="5"/>
                                        </p:tgtEl>
                                        <p:attrNameLst>
                                          <p:attrName>ppt_x</p:attrName>
                                          <p:attrName>ppt_y</p:attrName>
                                        </p:attrNameLst>
                                      </p:cBhvr>
                                      <p:rCtr x="-9466" y="-6157"/>
                                    </p:animMotion>
                                  </p:childTnLst>
                                </p:cTn>
                              </p:par>
                            </p:childTnLst>
                          </p:cTn>
                        </p:par>
                        <p:par>
                          <p:cTn id="10" fill="hold" nodeType="afterGroup">
                            <p:stCondLst>
                              <p:cond delay="1000"/>
                            </p:stCondLst>
                            <p:childTnLst>
                              <p:par>
                                <p:cTn id="11" presetID="16" presetClass="entr" presetSubtype="37"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nodeType="afterGroup">
                            <p:stCondLst>
                              <p:cond delay="2000"/>
                            </p:stCondLst>
                            <p:childTnLst>
                              <p:par>
                                <p:cTn id="41" presetID="19" presetClass="entr" presetSubtype="1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3000" fill="hold"/>
                                        <p:tgtEl>
                                          <p:spTgt spid="77"/>
                                        </p:tgtEl>
                                        <p:attrNameLst>
                                          <p:attrName>ppt_w</p:attrName>
                                        </p:attrNameLst>
                                      </p:cBhvr>
                                      <p:tavLst>
                                        <p:tav tm="0" fmla="#ppt_w*sin(2.5*pi*$)">
                                          <p:val>
                                            <p:fltVal val="0"/>
                                          </p:val>
                                        </p:tav>
                                        <p:tav tm="100000">
                                          <p:val>
                                            <p:fltVal val="1"/>
                                          </p:val>
                                        </p:tav>
                                      </p:tavLst>
                                    </p:anim>
                                    <p:anim calcmode="lin" valueType="num">
                                      <p:cBhvr>
                                        <p:cTn id="44" dur="3000" fill="hold"/>
                                        <p:tgtEl>
                                          <p:spTgt spid="77"/>
                                        </p:tgtEl>
                                        <p:attrNameLst>
                                          <p:attrName>ppt_h</p:attrName>
                                        </p:attrNameLst>
                                      </p:cBhvr>
                                      <p:tavLst>
                                        <p:tav tm="0">
                                          <p:val>
                                            <p:strVal val="#ppt_h"/>
                                          </p:val>
                                        </p:tav>
                                        <p:tav tm="100000">
                                          <p:val>
                                            <p:strVal val="#ppt_h"/>
                                          </p:val>
                                        </p:tav>
                                      </p:tavLst>
                                    </p:anim>
                                  </p:childTnLst>
                                </p:cTn>
                              </p:par>
                              <p:par>
                                <p:cTn id="45" presetID="19" presetClass="entr" presetSubtype="1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3000" fill="hold"/>
                                        <p:tgtEl>
                                          <p:spTgt spid="67"/>
                                        </p:tgtEl>
                                        <p:attrNameLst>
                                          <p:attrName>ppt_w</p:attrName>
                                        </p:attrNameLst>
                                      </p:cBhvr>
                                      <p:tavLst>
                                        <p:tav tm="0" fmla="#ppt_w*sin(2.5*pi*$)">
                                          <p:val>
                                            <p:fltVal val="0"/>
                                          </p:val>
                                        </p:tav>
                                        <p:tav tm="100000">
                                          <p:val>
                                            <p:fltVal val="1"/>
                                          </p:val>
                                        </p:tav>
                                      </p:tavLst>
                                    </p:anim>
                                    <p:anim calcmode="lin" valueType="num">
                                      <p:cBhvr>
                                        <p:cTn id="48" dur="3000" fill="hold"/>
                                        <p:tgtEl>
                                          <p:spTgt spid="67"/>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0"/>
                            </p:stCondLst>
                            <p:childTnLst>
                              <p:par>
                                <p:cTn id="50" presetID="18" presetClass="entr" presetSubtype="6" fill="hold" grpId="0" nodeType="after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Effect transition="in" filter="strips(downRight)">
                                      <p:cBhvr>
                                        <p:cTn id="52" dur="500"/>
                                        <p:tgtEl>
                                          <p:spTgt spid="23"/>
                                        </p:tgtEl>
                                      </p:cBhvr>
                                    </p:animEffect>
                                  </p:childTnLst>
                                </p:cTn>
                              </p:par>
                            </p:childTnLst>
                          </p:cTn>
                        </p:par>
                        <p:par>
                          <p:cTn id="53" fill="hold" nodeType="afterGroup">
                            <p:stCondLst>
                              <p:cond delay="5500"/>
                            </p:stCondLst>
                            <p:childTnLst>
                              <p:par>
                                <p:cTn id="54" presetID="2" presetClass="entr" presetSubtype="4"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ppt_x"/>
                                          </p:val>
                                        </p:tav>
                                        <p:tav tm="100000">
                                          <p:val>
                                            <p:strVal val="#ppt_x"/>
                                          </p:val>
                                        </p:tav>
                                      </p:tavLst>
                                    </p:anim>
                                    <p:anim calcmode="lin" valueType="num">
                                      <p:cBhvr additive="base">
                                        <p:cTn id="57" dur="500" fill="hold"/>
                                        <p:tgtEl>
                                          <p:spTgt spid="76"/>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6000"/>
                            </p:stCondLst>
                            <p:childTnLst>
                              <p:par>
                                <p:cTn id="59" presetID="16" presetClass="entr" presetSubtype="21"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7" grpId="0"/>
      <p:bldP spid="6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990975"/>
          </a:xfrm>
          <a:prstGeom prst="rect">
            <a:avLst/>
          </a:prstGeom>
        </p:spPr>
      </p:pic>
      <p:sp>
        <p:nvSpPr>
          <p:cNvPr id="6" name="PA-文本框 5"/>
          <p:cNvSpPr txBox="1"/>
          <p:nvPr>
            <p:custDataLst>
              <p:tags r:id="rId4"/>
            </p:custDataLst>
          </p:nvPr>
        </p:nvSpPr>
        <p:spPr>
          <a:xfrm>
            <a:off x="7974745" y="860541"/>
            <a:ext cx="2441694" cy="1446550"/>
          </a:xfrm>
          <a:prstGeom prst="rect">
            <a:avLst/>
          </a:prstGeom>
          <a:noFill/>
        </p:spPr>
        <p:txBody>
          <a:bodyPr wrap="none" rtlCol="0">
            <a:spAutoFit/>
          </a:bodyPr>
          <a:lstStyle/>
          <a:p>
            <a:r>
              <a:rPr lang="zh-CN" altLang="en-US" sz="8800">
                <a:solidFill>
                  <a:schemeClr val="bg1"/>
                </a:solidFill>
                <a:latin typeface="思源宋体 CN Medium" panose="02020500000000000000" pitchFamily="18" charset="-122"/>
                <a:ea typeface="思源宋体 CN Medium" panose="02020500000000000000" pitchFamily="18" charset="-122"/>
              </a:rPr>
              <a:t>目录</a:t>
            </a:r>
          </a:p>
        </p:txBody>
      </p:sp>
      <p:sp>
        <p:nvSpPr>
          <p:cNvPr id="7" name="文本框 6"/>
          <p:cNvSpPr txBox="1"/>
          <p:nvPr/>
        </p:nvSpPr>
        <p:spPr>
          <a:xfrm>
            <a:off x="8194357" y="2280580"/>
            <a:ext cx="2002471" cy="400110"/>
          </a:xfrm>
          <a:prstGeom prst="rect">
            <a:avLst/>
          </a:prstGeom>
          <a:noFill/>
        </p:spPr>
        <p:txBody>
          <a:bodyPr wrap="none" rtlCol="0">
            <a:spAutoFit/>
          </a:bodyPr>
          <a:lstStyle/>
          <a:p>
            <a:r>
              <a:rPr lang="en-US" altLang="zh-CN" sz="2000" kern="10000" spc="200">
                <a:gradFill>
                  <a:gsLst>
                    <a:gs pos="5000">
                      <a:srgbClr val="D4B158"/>
                    </a:gs>
                    <a:gs pos="92000">
                      <a:srgbClr val="D4B158"/>
                    </a:gs>
                    <a:gs pos="48000">
                      <a:srgbClr val="FFFFB6"/>
                    </a:gs>
                  </a:gsLst>
                  <a:lin ang="0" scaled="0"/>
                </a:gradFill>
                <a:latin typeface="Adobe Caslon Pro Bold" panose="0205070206050a020403" pitchFamily="18" charset="0"/>
              </a:rPr>
              <a:t>CONTENTS </a:t>
            </a:r>
            <a:endParaRPr lang="zh-CN" altLang="en-US" sz="2000" kern="10000" spc="200">
              <a:gradFill>
                <a:gsLst>
                  <a:gs pos="5000">
                    <a:srgbClr val="D4B158"/>
                  </a:gs>
                  <a:gs pos="92000">
                    <a:srgbClr val="D4B158"/>
                  </a:gs>
                  <a:gs pos="48000">
                    <a:srgbClr val="FFFFB6"/>
                  </a:gs>
                </a:gsLst>
                <a:lin ang="0" scaled="0"/>
              </a:gradFill>
              <a:latin typeface="Adobe Caslon Pro Bold" panose="0205070206050a020403" pitchFamily="18"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5" y="860541"/>
            <a:ext cx="1885950" cy="1133475"/>
          </a:xfrm>
          <a:prstGeom prst="rect">
            <a:avLst/>
          </a:prstGeom>
        </p:spPr>
      </p:pic>
      <p:grpSp>
        <p:nvGrpSpPr>
          <p:cNvPr id="41" name="组合 40"/>
          <p:cNvGrpSpPr/>
          <p:nvPr/>
        </p:nvGrpSpPr>
        <p:grpSpPr>
          <a:xfrm>
            <a:off x="1311981" y="2291228"/>
            <a:ext cx="5257395" cy="635627"/>
            <a:chOff x="1311981" y="2291228"/>
            <a:chExt cx="5257395" cy="635627"/>
          </a:xfrm>
        </p:grpSpPr>
        <p:sp>
          <p:nvSpPr>
            <p:cNvPr id="10" name="矩形 9"/>
            <p:cNvSpPr/>
            <p:nvPr/>
          </p:nvSpPr>
          <p:spPr>
            <a:xfrm>
              <a:off x="1311981" y="2340470"/>
              <a:ext cx="756199" cy="577522"/>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文本框 11"/>
            <p:cNvSpPr txBox="1"/>
            <p:nvPr/>
          </p:nvSpPr>
          <p:spPr>
            <a:xfrm>
              <a:off x="1336266" y="2291228"/>
              <a:ext cx="574873" cy="536508"/>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01</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13" name="矩形 12"/>
            <p:cNvSpPr/>
            <p:nvPr/>
          </p:nvSpPr>
          <p:spPr>
            <a:xfrm>
              <a:off x="2083456" y="2340470"/>
              <a:ext cx="4485920" cy="577522"/>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2153960" y="2343290"/>
              <a:ext cx="1808480" cy="583565"/>
            </a:xfrm>
            <a:prstGeom prst="rect">
              <a:avLst/>
            </a:prstGeom>
            <a:noFill/>
          </p:spPr>
          <p:txBody>
            <a:bodyPr wrap="non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三牛精神</a:t>
              </a:r>
            </a:p>
          </p:txBody>
        </p:sp>
      </p:grpSp>
      <p:grpSp>
        <p:nvGrpSpPr>
          <p:cNvPr id="40" name="组合 39"/>
          <p:cNvGrpSpPr/>
          <p:nvPr/>
        </p:nvGrpSpPr>
        <p:grpSpPr>
          <a:xfrm>
            <a:off x="1311981" y="3144593"/>
            <a:ext cx="5257395" cy="707886"/>
            <a:chOff x="1311981" y="3144593"/>
            <a:chExt cx="5257395" cy="707886"/>
          </a:xfrm>
        </p:grpSpPr>
        <p:sp>
          <p:nvSpPr>
            <p:cNvPr id="17" name="矩形 16"/>
            <p:cNvSpPr/>
            <p:nvPr/>
          </p:nvSpPr>
          <p:spPr>
            <a:xfrm>
              <a:off x="1311981" y="3193835"/>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文本框 17"/>
            <p:cNvSpPr txBox="1"/>
            <p:nvPr/>
          </p:nvSpPr>
          <p:spPr>
            <a:xfrm>
              <a:off x="1334514" y="3144593"/>
              <a:ext cx="716863" cy="707886"/>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02</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19" name="矩形 18"/>
            <p:cNvSpPr/>
            <p:nvPr/>
          </p:nvSpPr>
          <p:spPr>
            <a:xfrm>
              <a:off x="2083456" y="3193835"/>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文本框 19"/>
            <p:cNvSpPr txBox="1"/>
            <p:nvPr/>
          </p:nvSpPr>
          <p:spPr>
            <a:xfrm>
              <a:off x="2153960" y="3196655"/>
              <a:ext cx="1808480" cy="583565"/>
            </a:xfrm>
            <a:prstGeom prst="rect">
              <a:avLst/>
            </a:prstGeom>
            <a:noFill/>
          </p:spPr>
          <p:txBody>
            <a:bodyPr wrap="non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红船精神</a:t>
              </a:r>
            </a:p>
          </p:txBody>
        </p:sp>
      </p:grpSp>
      <p:grpSp>
        <p:nvGrpSpPr>
          <p:cNvPr id="39" name="组合 38"/>
          <p:cNvGrpSpPr/>
          <p:nvPr/>
        </p:nvGrpSpPr>
        <p:grpSpPr>
          <a:xfrm>
            <a:off x="1311981" y="3997956"/>
            <a:ext cx="5257395" cy="707886"/>
            <a:chOff x="1311981" y="3997956"/>
            <a:chExt cx="5257395" cy="707886"/>
          </a:xfrm>
        </p:grpSpPr>
        <p:sp>
          <p:nvSpPr>
            <p:cNvPr id="22" name="矩形 21"/>
            <p:cNvSpPr/>
            <p:nvPr/>
          </p:nvSpPr>
          <p:spPr>
            <a:xfrm>
              <a:off x="1311981" y="4047198"/>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1331341" y="3997956"/>
              <a:ext cx="716863" cy="707886"/>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03</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24" name="矩形 23"/>
            <p:cNvSpPr/>
            <p:nvPr/>
          </p:nvSpPr>
          <p:spPr>
            <a:xfrm>
              <a:off x="2083456" y="4047198"/>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2153960" y="4050018"/>
              <a:ext cx="4288353" cy="583565"/>
            </a:xfrm>
            <a:prstGeom prst="rect">
              <a:avLst/>
            </a:prstGeom>
            <a:noFill/>
          </p:spPr>
          <p:txBody>
            <a:bodyPr wrap="squar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航天精神</a:t>
              </a:r>
            </a:p>
          </p:txBody>
        </p:sp>
      </p:grpSp>
      <p:grpSp>
        <p:nvGrpSpPr>
          <p:cNvPr id="38" name="组合 37"/>
          <p:cNvGrpSpPr/>
          <p:nvPr/>
        </p:nvGrpSpPr>
        <p:grpSpPr>
          <a:xfrm>
            <a:off x="1311981" y="4851319"/>
            <a:ext cx="5257395" cy="707886"/>
            <a:chOff x="1311981" y="4851319"/>
            <a:chExt cx="5257395" cy="707886"/>
          </a:xfrm>
        </p:grpSpPr>
        <p:sp>
          <p:nvSpPr>
            <p:cNvPr id="27" name="矩形 26"/>
            <p:cNvSpPr/>
            <p:nvPr/>
          </p:nvSpPr>
          <p:spPr>
            <a:xfrm>
              <a:off x="1311981" y="4900561"/>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1329752" y="4851319"/>
              <a:ext cx="716863" cy="707886"/>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04</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29" name="矩形 28"/>
            <p:cNvSpPr/>
            <p:nvPr/>
          </p:nvSpPr>
          <p:spPr>
            <a:xfrm>
              <a:off x="2083456" y="4900561"/>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文本框 29"/>
            <p:cNvSpPr txBox="1"/>
            <p:nvPr/>
          </p:nvSpPr>
          <p:spPr>
            <a:xfrm>
              <a:off x="2153960" y="4903381"/>
              <a:ext cx="1808480" cy="583565"/>
            </a:xfrm>
            <a:prstGeom prst="rect">
              <a:avLst/>
            </a:prstGeom>
            <a:noFill/>
          </p:spPr>
          <p:txBody>
            <a:bodyPr wrap="non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雷锋精神</a:t>
              </a:r>
            </a:p>
          </p:txBody>
        </p:sp>
      </p:grpSp>
      <p:grpSp>
        <p:nvGrpSpPr>
          <p:cNvPr id="37" name="组合 36"/>
          <p:cNvGrpSpPr/>
          <p:nvPr/>
        </p:nvGrpSpPr>
        <p:grpSpPr>
          <a:xfrm>
            <a:off x="1311981" y="5704683"/>
            <a:ext cx="5257395" cy="707886"/>
            <a:chOff x="1311981" y="5704683"/>
            <a:chExt cx="5257395" cy="707886"/>
          </a:xfrm>
        </p:grpSpPr>
        <p:sp>
          <p:nvSpPr>
            <p:cNvPr id="32" name="矩形 31"/>
            <p:cNvSpPr/>
            <p:nvPr/>
          </p:nvSpPr>
          <p:spPr>
            <a:xfrm>
              <a:off x="1311981" y="5753925"/>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336266" y="5704683"/>
              <a:ext cx="716863" cy="707886"/>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05</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34" name="矩形 33"/>
            <p:cNvSpPr/>
            <p:nvPr/>
          </p:nvSpPr>
          <p:spPr>
            <a:xfrm>
              <a:off x="2083456" y="5753925"/>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文本框 34"/>
            <p:cNvSpPr txBox="1"/>
            <p:nvPr/>
          </p:nvSpPr>
          <p:spPr>
            <a:xfrm>
              <a:off x="2153960" y="5756745"/>
              <a:ext cx="26212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抗美援朝精神</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8116" y="3177033"/>
            <a:ext cx="3924300" cy="3695700"/>
          </a:xfrm>
          <a:prstGeom prst="rect">
            <a:avLst/>
          </a:prstGeom>
        </p:spPr>
      </p:pic>
      <p:sp>
        <p:nvSpPr>
          <p:cNvPr id="2" name="文本框 1"/>
          <p:cNvSpPr txBox="1"/>
          <p:nvPr/>
        </p:nvSpPr>
        <p:spPr>
          <a:xfrm>
            <a:off x="4997450" y="2459355"/>
            <a:ext cx="2540000" cy="368300"/>
          </a:xfrm>
          <a:prstGeom prst="rect">
            <a:avLst/>
          </a:prstGeom>
          <a:noFill/>
        </p:spPr>
        <p:txBody>
          <a:bodyPr wrap="square" rtlCol="0" anchor="t">
            <a:spAutoFit/>
          </a:bodyPr>
          <a:lstStyle/>
          <a:p>
            <a:r>
              <a:rPr lang="zh-CN" altLang="en-US">
                <a:solidFill>
                  <a:srgbClr val="FF0000"/>
                </a:solidFill>
              </a:rPr>
              <a:t>✔</a:t>
            </a:r>
          </a:p>
        </p:txBody>
      </p:sp>
      <p:sp>
        <p:nvSpPr>
          <p:cNvPr id="5" name="文本框 4"/>
          <p:cNvSpPr txBox="1"/>
          <p:nvPr/>
        </p:nvSpPr>
        <p:spPr>
          <a:xfrm>
            <a:off x="4997450" y="3244850"/>
            <a:ext cx="2540000" cy="368300"/>
          </a:xfrm>
          <a:prstGeom prst="rect">
            <a:avLst/>
          </a:prstGeom>
          <a:noFill/>
        </p:spPr>
        <p:txBody>
          <a:bodyPr wrap="square" rtlCol="0" anchor="t">
            <a:spAutoFit/>
          </a:bodyPr>
          <a:lstStyle/>
          <a:p>
            <a:r>
              <a:rPr lang="zh-CN" altLang="en-US">
                <a:solidFill>
                  <a:srgbClr val="FF0000"/>
                </a:solidFill>
              </a:rPr>
              <a:t>✔</a:t>
            </a:r>
          </a:p>
        </p:txBody>
      </p:sp>
      <p:sp>
        <p:nvSpPr>
          <p:cNvPr id="8" name="文本框 7"/>
          <p:cNvSpPr txBox="1"/>
          <p:nvPr/>
        </p:nvSpPr>
        <p:spPr>
          <a:xfrm>
            <a:off x="4997450" y="4157980"/>
            <a:ext cx="2540000" cy="368300"/>
          </a:xfrm>
          <a:prstGeom prst="rect">
            <a:avLst/>
          </a:prstGeom>
          <a:noFill/>
        </p:spPr>
        <p:txBody>
          <a:bodyPr wrap="square" rtlCol="0" anchor="t">
            <a:spAutoFit/>
          </a:bodyPr>
          <a:lstStyle/>
          <a:p>
            <a:r>
              <a:rPr lang="zh-CN" altLang="en-US">
                <a:solidFill>
                  <a:srgbClr val="FF0000"/>
                </a:solidFill>
              </a:rPr>
              <a:t>✔</a:t>
            </a:r>
          </a:p>
        </p:txBody>
      </p:sp>
      <p:sp>
        <p:nvSpPr>
          <p:cNvPr id="11" name="文本框 10"/>
          <p:cNvSpPr txBox="1"/>
          <p:nvPr/>
        </p:nvSpPr>
        <p:spPr>
          <a:xfrm>
            <a:off x="4997450" y="5005070"/>
            <a:ext cx="2540000" cy="368300"/>
          </a:xfrm>
          <a:prstGeom prst="rect">
            <a:avLst/>
          </a:prstGeom>
          <a:noFill/>
        </p:spPr>
        <p:txBody>
          <a:bodyPr wrap="square" rtlCol="0" anchor="t">
            <a:spAutoFit/>
          </a:bodyPr>
          <a:lstStyle/>
          <a:p>
            <a:r>
              <a:rPr lang="zh-CN" altLang="en-US">
                <a:solidFill>
                  <a:srgbClr val="FF0000"/>
                </a:solidFill>
              </a:rPr>
              <a:t>✔</a:t>
            </a:r>
          </a:p>
        </p:txBody>
      </p:sp>
      <p:sp>
        <p:nvSpPr>
          <p:cNvPr id="14" name="文本框 13"/>
          <p:cNvSpPr txBox="1"/>
          <p:nvPr/>
        </p:nvSpPr>
        <p:spPr>
          <a:xfrm>
            <a:off x="4997450" y="5857875"/>
            <a:ext cx="2540000" cy="368300"/>
          </a:xfrm>
          <a:prstGeom prst="rect">
            <a:avLst/>
          </a:prstGeom>
          <a:noFill/>
        </p:spPr>
        <p:txBody>
          <a:bodyPr wrap="square" rtlCol="0" anchor="t">
            <a:spAutoFit/>
          </a:bodyPr>
          <a:lstStyle/>
          <a:p>
            <a:r>
              <a:rPr lang="zh-CN" altLang="en-US">
                <a:solidFill>
                  <a:srgbClr val="FF00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nodeType="withEffect">
                                  <p:stCondLst>
                                    <p:cond delay="0"/>
                                  </p:stCondLst>
                                  <p:childTnLst>
                                    <p:animMotion origin="layout" path="M 0.18893 0.12129 L 4.375E-06 -4.81481E-06" pathEditMode="relative" rAng="0" ptsTypes="AA">
                                      <p:cBhvr>
                                        <p:cTn id="9" dur="1000" fill="hold"/>
                                        <p:tgtEl>
                                          <p:spTgt spid="4"/>
                                        </p:tgtEl>
                                        <p:attrNameLst>
                                          <p:attrName>ppt_x</p:attrName>
                                          <p:attrName>ppt_y</p:attrName>
                                        </p:attrNameLst>
                                      </p:cBhvr>
                                      <p:rCtr x="-9466" y="-6157"/>
                                    </p:animMotion>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par>
                          <p:cTn id="20" fill="hold" nodeType="afterGroup">
                            <p:stCondLst>
                              <p:cond delay="2500"/>
                            </p:stCondLst>
                            <p:childTnLst>
                              <p:par>
                                <p:cTn id="21" presetID="49" presetClass="entr" presetSubtype="0" decel="10000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par>
                          <p:cTn id="27" fill="hold" nodeType="afterGroup">
                            <p:stCondLst>
                              <p:cond delay="3000"/>
                            </p:stCondLst>
                            <p:childTnLst>
                              <p:par>
                                <p:cTn id="28" presetID="2"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000"/>
                            </p:stCondLst>
                            <p:childTnLst>
                              <p:par>
                                <p:cTn id="33" presetID="12" presetClass="entr" presetSubtype="4"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up)">
                                      <p:cBhvr>
                                        <p:cTn id="36" dur="500"/>
                                        <p:tgtEl>
                                          <p:spTgt spid="40"/>
                                        </p:tgtEl>
                                      </p:cBhvr>
                                    </p:animEffect>
                                  </p:childTnLst>
                                </p:cTn>
                              </p:par>
                              <p:par>
                                <p:cTn id="37" presetID="12" presetClass="entr" presetSubtype="4"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p:tgtEl>
                                          <p:spTgt spid="41"/>
                                        </p:tgtEl>
                                        <p:attrNameLst>
                                          <p:attrName>ppt_y</p:attrName>
                                        </p:attrNameLst>
                                      </p:cBhvr>
                                      <p:tavLst>
                                        <p:tav tm="0">
                                          <p:val>
                                            <p:strVal val="#ppt_y+#ppt_h*1.125000"/>
                                          </p:val>
                                        </p:tav>
                                        <p:tav tm="100000">
                                          <p:val>
                                            <p:strVal val="#ppt_y"/>
                                          </p:val>
                                        </p:tav>
                                      </p:tavLst>
                                    </p:anim>
                                    <p:animEffect transition="in" filter="wipe(up)">
                                      <p:cBhvr>
                                        <p:cTn id="40" dur="500"/>
                                        <p:tgtEl>
                                          <p:spTgt spid="41"/>
                                        </p:tgtEl>
                                      </p:cBhvr>
                                    </p:animEffect>
                                  </p:childTnLst>
                                </p:cTn>
                              </p:par>
                              <p:par>
                                <p:cTn id="41" presetID="1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par>
                                <p:cTn id="45" presetID="12" presetClass="entr" presetSubtype="4"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p:tgtEl>
                                          <p:spTgt spid="38"/>
                                        </p:tgtEl>
                                        <p:attrNameLst>
                                          <p:attrName>ppt_y</p:attrName>
                                        </p:attrNameLst>
                                      </p:cBhvr>
                                      <p:tavLst>
                                        <p:tav tm="0">
                                          <p:val>
                                            <p:strVal val="#ppt_y+#ppt_h*1.125000"/>
                                          </p:val>
                                        </p:tav>
                                        <p:tav tm="100000">
                                          <p:val>
                                            <p:strVal val="#ppt_y"/>
                                          </p:val>
                                        </p:tav>
                                      </p:tavLst>
                                    </p:anim>
                                    <p:animEffect transition="in" filter="wipe(up)">
                                      <p:cBhvr>
                                        <p:cTn id="48" dur="500"/>
                                        <p:tgtEl>
                                          <p:spTgt spid="38"/>
                                        </p:tgtEl>
                                      </p:cBhvr>
                                    </p:animEffect>
                                  </p:childTnLst>
                                </p:cTn>
                              </p:par>
                              <p:par>
                                <p:cTn id="49" presetID="1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p:tgtEl>
                                          <p:spTgt spid="37"/>
                                        </p:tgtEl>
                                        <p:attrNameLst>
                                          <p:attrName>ppt_y</p:attrName>
                                        </p:attrNameLst>
                                      </p:cBhvr>
                                      <p:tavLst>
                                        <p:tav tm="0">
                                          <p:val>
                                            <p:strVal val="#ppt_y+#ppt_h*1.125000"/>
                                          </p:val>
                                        </p:tav>
                                        <p:tav tm="100000">
                                          <p:val>
                                            <p:strVal val="#ppt_y"/>
                                          </p:val>
                                        </p:tav>
                                      </p:tavLst>
                                    </p:anim>
                                    <p:animEffect transition="in" filter="wipe(up)">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990975"/>
          </a:xfrm>
          <a:prstGeom prst="rect">
            <a:avLst/>
          </a:prstGeom>
        </p:spPr>
      </p:pic>
      <p:sp>
        <p:nvSpPr>
          <p:cNvPr id="6" name="PA-文本框 5"/>
          <p:cNvSpPr txBox="1"/>
          <p:nvPr>
            <p:custDataLst>
              <p:tags r:id="rId4"/>
            </p:custDataLst>
          </p:nvPr>
        </p:nvSpPr>
        <p:spPr>
          <a:xfrm>
            <a:off x="7974745" y="860541"/>
            <a:ext cx="2441694" cy="1446550"/>
          </a:xfrm>
          <a:prstGeom prst="rect">
            <a:avLst/>
          </a:prstGeom>
          <a:noFill/>
        </p:spPr>
        <p:txBody>
          <a:bodyPr wrap="none" rtlCol="0">
            <a:spAutoFit/>
          </a:bodyPr>
          <a:lstStyle/>
          <a:p>
            <a:r>
              <a:rPr lang="zh-CN" altLang="en-US" sz="8800">
                <a:solidFill>
                  <a:schemeClr val="bg1"/>
                </a:solidFill>
                <a:latin typeface="思源宋体 CN Medium" panose="02020500000000000000" pitchFamily="18" charset="-122"/>
                <a:ea typeface="思源宋体 CN Medium" panose="02020500000000000000" pitchFamily="18" charset="-122"/>
              </a:rPr>
              <a:t>目录</a:t>
            </a:r>
          </a:p>
        </p:txBody>
      </p:sp>
      <p:sp>
        <p:nvSpPr>
          <p:cNvPr id="7" name="文本框 6"/>
          <p:cNvSpPr txBox="1"/>
          <p:nvPr/>
        </p:nvSpPr>
        <p:spPr>
          <a:xfrm>
            <a:off x="8194357" y="2280580"/>
            <a:ext cx="2002471" cy="400110"/>
          </a:xfrm>
          <a:prstGeom prst="rect">
            <a:avLst/>
          </a:prstGeom>
          <a:noFill/>
        </p:spPr>
        <p:txBody>
          <a:bodyPr wrap="none" rtlCol="0">
            <a:spAutoFit/>
          </a:bodyPr>
          <a:lstStyle/>
          <a:p>
            <a:r>
              <a:rPr lang="en-US" altLang="zh-CN" sz="2000" kern="10000" spc="200">
                <a:gradFill>
                  <a:gsLst>
                    <a:gs pos="5000">
                      <a:srgbClr val="D4B158"/>
                    </a:gs>
                    <a:gs pos="92000">
                      <a:srgbClr val="D4B158"/>
                    </a:gs>
                    <a:gs pos="48000">
                      <a:srgbClr val="FFFFB6"/>
                    </a:gs>
                  </a:gsLst>
                  <a:lin ang="0" scaled="0"/>
                </a:gradFill>
                <a:latin typeface="Adobe Caslon Pro Bold" panose="0205070206050a020403" pitchFamily="18" charset="0"/>
              </a:rPr>
              <a:t>CONTENTS </a:t>
            </a:r>
            <a:endParaRPr lang="zh-CN" altLang="en-US" sz="2000" kern="10000" spc="200">
              <a:gradFill>
                <a:gsLst>
                  <a:gs pos="5000">
                    <a:srgbClr val="D4B158"/>
                  </a:gs>
                  <a:gs pos="92000">
                    <a:srgbClr val="D4B158"/>
                  </a:gs>
                  <a:gs pos="48000">
                    <a:srgbClr val="FFFFB6"/>
                  </a:gs>
                </a:gsLst>
                <a:lin ang="0" scaled="0"/>
              </a:gradFill>
              <a:latin typeface="Adobe Caslon Pro Bold" panose="0205070206050a020403" pitchFamily="18"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5" y="860541"/>
            <a:ext cx="1885950" cy="1133475"/>
          </a:xfrm>
          <a:prstGeom prst="rect">
            <a:avLst/>
          </a:prstGeom>
        </p:spPr>
      </p:pic>
      <p:grpSp>
        <p:nvGrpSpPr>
          <p:cNvPr id="41" name="组合 40"/>
          <p:cNvGrpSpPr/>
          <p:nvPr/>
        </p:nvGrpSpPr>
        <p:grpSpPr>
          <a:xfrm>
            <a:off x="1311981" y="2291228"/>
            <a:ext cx="5257395" cy="706755"/>
            <a:chOff x="1311981" y="2291228"/>
            <a:chExt cx="5257395" cy="706755"/>
          </a:xfrm>
        </p:grpSpPr>
        <p:sp>
          <p:nvSpPr>
            <p:cNvPr id="10" name="矩形 9"/>
            <p:cNvSpPr/>
            <p:nvPr/>
          </p:nvSpPr>
          <p:spPr>
            <a:xfrm>
              <a:off x="1311981" y="2340470"/>
              <a:ext cx="756199" cy="577522"/>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文本框 11"/>
            <p:cNvSpPr txBox="1"/>
            <p:nvPr/>
          </p:nvSpPr>
          <p:spPr>
            <a:xfrm>
              <a:off x="1336266" y="2291228"/>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06</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13" name="矩形 12"/>
            <p:cNvSpPr/>
            <p:nvPr/>
          </p:nvSpPr>
          <p:spPr>
            <a:xfrm>
              <a:off x="2083456" y="2340470"/>
              <a:ext cx="4485920" cy="577522"/>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2153960" y="2343290"/>
              <a:ext cx="18084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延安精神</a:t>
              </a:r>
            </a:p>
          </p:txBody>
        </p:sp>
      </p:grpSp>
      <p:grpSp>
        <p:nvGrpSpPr>
          <p:cNvPr id="40" name="组合 39"/>
          <p:cNvGrpSpPr/>
          <p:nvPr/>
        </p:nvGrpSpPr>
        <p:grpSpPr>
          <a:xfrm>
            <a:off x="1311981" y="3144593"/>
            <a:ext cx="5257395" cy="706755"/>
            <a:chOff x="1311981" y="3144593"/>
            <a:chExt cx="5257395" cy="706755"/>
          </a:xfrm>
        </p:grpSpPr>
        <p:sp>
          <p:nvSpPr>
            <p:cNvPr id="17" name="矩形 16"/>
            <p:cNvSpPr/>
            <p:nvPr/>
          </p:nvSpPr>
          <p:spPr>
            <a:xfrm>
              <a:off x="1311981" y="3193835"/>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文本框 17"/>
            <p:cNvSpPr txBox="1"/>
            <p:nvPr/>
          </p:nvSpPr>
          <p:spPr>
            <a:xfrm>
              <a:off x="1334514" y="3144593"/>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07</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19" name="矩形 18"/>
            <p:cNvSpPr/>
            <p:nvPr/>
          </p:nvSpPr>
          <p:spPr>
            <a:xfrm>
              <a:off x="2083456" y="3193835"/>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文本框 19"/>
            <p:cNvSpPr txBox="1"/>
            <p:nvPr/>
          </p:nvSpPr>
          <p:spPr>
            <a:xfrm>
              <a:off x="2153960" y="3196655"/>
              <a:ext cx="18084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抗战精神</a:t>
              </a:r>
            </a:p>
          </p:txBody>
        </p:sp>
      </p:grpSp>
      <p:grpSp>
        <p:nvGrpSpPr>
          <p:cNvPr id="39" name="组合 38"/>
          <p:cNvGrpSpPr/>
          <p:nvPr/>
        </p:nvGrpSpPr>
        <p:grpSpPr>
          <a:xfrm>
            <a:off x="1311981" y="3997956"/>
            <a:ext cx="5257395" cy="706755"/>
            <a:chOff x="1311981" y="3997956"/>
            <a:chExt cx="5257395" cy="706755"/>
          </a:xfrm>
        </p:grpSpPr>
        <p:sp>
          <p:nvSpPr>
            <p:cNvPr id="22" name="矩形 21"/>
            <p:cNvSpPr/>
            <p:nvPr/>
          </p:nvSpPr>
          <p:spPr>
            <a:xfrm>
              <a:off x="1311981" y="4047198"/>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1331341" y="3997956"/>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08</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24" name="矩形 23"/>
            <p:cNvSpPr/>
            <p:nvPr/>
          </p:nvSpPr>
          <p:spPr>
            <a:xfrm>
              <a:off x="2083456" y="4047198"/>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2153960" y="4050018"/>
              <a:ext cx="4288353" cy="583565"/>
            </a:xfrm>
            <a:prstGeom prst="rect">
              <a:avLst/>
            </a:prstGeom>
            <a:noFill/>
          </p:spPr>
          <p:txBody>
            <a:bodyPr wrap="squar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西柏坡精神</a:t>
              </a:r>
            </a:p>
          </p:txBody>
        </p:sp>
      </p:grpSp>
      <p:grpSp>
        <p:nvGrpSpPr>
          <p:cNvPr id="38" name="组合 37"/>
          <p:cNvGrpSpPr/>
          <p:nvPr/>
        </p:nvGrpSpPr>
        <p:grpSpPr>
          <a:xfrm>
            <a:off x="1311981" y="4851319"/>
            <a:ext cx="5257395" cy="706755"/>
            <a:chOff x="1311981" y="4851319"/>
            <a:chExt cx="5257395" cy="706755"/>
          </a:xfrm>
        </p:grpSpPr>
        <p:sp>
          <p:nvSpPr>
            <p:cNvPr id="27" name="矩形 26"/>
            <p:cNvSpPr/>
            <p:nvPr/>
          </p:nvSpPr>
          <p:spPr>
            <a:xfrm>
              <a:off x="1311981" y="4900561"/>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1329752" y="4851319"/>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0</a:t>
              </a:r>
              <a:r>
                <a:rPr lang="en-US" sz="4000">
                  <a:solidFill>
                    <a:schemeClr val="bg1"/>
                  </a:solidFill>
                  <a:latin typeface="Adobe Garamond Pro Bold" panose="02020702060506020403" pitchFamily="18" charset="0"/>
                  <a:ea typeface="★日文毛笔" panose="02000609000000000000" pitchFamily="49" charset="-128"/>
                </a:rPr>
                <a:t>9</a:t>
              </a:r>
            </a:p>
          </p:txBody>
        </p:sp>
        <p:sp>
          <p:nvSpPr>
            <p:cNvPr id="29" name="矩形 28"/>
            <p:cNvSpPr/>
            <p:nvPr/>
          </p:nvSpPr>
          <p:spPr>
            <a:xfrm>
              <a:off x="2083456" y="4900561"/>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文本框 29"/>
            <p:cNvSpPr txBox="1"/>
            <p:nvPr/>
          </p:nvSpPr>
          <p:spPr>
            <a:xfrm>
              <a:off x="2153960" y="4903381"/>
              <a:ext cx="18084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长征精神</a:t>
              </a:r>
            </a:p>
          </p:txBody>
        </p:sp>
      </p:grpSp>
      <p:grpSp>
        <p:nvGrpSpPr>
          <p:cNvPr id="37" name="组合 36"/>
          <p:cNvGrpSpPr/>
          <p:nvPr/>
        </p:nvGrpSpPr>
        <p:grpSpPr>
          <a:xfrm>
            <a:off x="1311981" y="5704683"/>
            <a:ext cx="5257395" cy="706755"/>
            <a:chOff x="1311981" y="5704683"/>
            <a:chExt cx="5257395" cy="706755"/>
          </a:xfrm>
        </p:grpSpPr>
        <p:sp>
          <p:nvSpPr>
            <p:cNvPr id="32" name="矩形 31"/>
            <p:cNvSpPr/>
            <p:nvPr/>
          </p:nvSpPr>
          <p:spPr>
            <a:xfrm>
              <a:off x="1311981" y="5753925"/>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336266" y="5704683"/>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10</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34" name="矩形 33"/>
            <p:cNvSpPr/>
            <p:nvPr/>
          </p:nvSpPr>
          <p:spPr>
            <a:xfrm>
              <a:off x="2083456" y="5753925"/>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文本框 34"/>
            <p:cNvSpPr txBox="1"/>
            <p:nvPr/>
          </p:nvSpPr>
          <p:spPr>
            <a:xfrm>
              <a:off x="2153960" y="5756745"/>
              <a:ext cx="18084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铁人精神 </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8116" y="3177033"/>
            <a:ext cx="3924300" cy="3695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nodeType="withEffect">
                                  <p:stCondLst>
                                    <p:cond delay="0"/>
                                  </p:stCondLst>
                                  <p:childTnLst>
                                    <p:animMotion origin="layout" path="M 0.18893 0.12129 L 4.375E-06 -4.81481E-06" pathEditMode="relative" rAng="0" ptsTypes="AA">
                                      <p:cBhvr>
                                        <p:cTn id="9" dur="1000" fill="hold"/>
                                        <p:tgtEl>
                                          <p:spTgt spid="4"/>
                                        </p:tgtEl>
                                        <p:attrNameLst>
                                          <p:attrName>ppt_x</p:attrName>
                                          <p:attrName>ppt_y</p:attrName>
                                        </p:attrNameLst>
                                      </p:cBhvr>
                                      <p:rCtr x="-9466" y="-6157"/>
                                    </p:animMotion>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par>
                          <p:cTn id="20" fill="hold" nodeType="afterGroup">
                            <p:stCondLst>
                              <p:cond delay="2500"/>
                            </p:stCondLst>
                            <p:childTnLst>
                              <p:par>
                                <p:cTn id="21" presetID="49" presetClass="entr" presetSubtype="0" decel="10000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par>
                          <p:cTn id="27" fill="hold" nodeType="afterGroup">
                            <p:stCondLst>
                              <p:cond delay="3000"/>
                            </p:stCondLst>
                            <p:childTnLst>
                              <p:par>
                                <p:cTn id="28" presetID="2"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000"/>
                            </p:stCondLst>
                            <p:childTnLst>
                              <p:par>
                                <p:cTn id="33" presetID="12" presetClass="entr" presetSubtype="4"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up)">
                                      <p:cBhvr>
                                        <p:cTn id="36" dur="500"/>
                                        <p:tgtEl>
                                          <p:spTgt spid="40"/>
                                        </p:tgtEl>
                                      </p:cBhvr>
                                    </p:animEffect>
                                  </p:childTnLst>
                                </p:cTn>
                              </p:par>
                              <p:par>
                                <p:cTn id="37" presetID="12" presetClass="entr" presetSubtype="4"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p:tgtEl>
                                          <p:spTgt spid="41"/>
                                        </p:tgtEl>
                                        <p:attrNameLst>
                                          <p:attrName>ppt_y</p:attrName>
                                        </p:attrNameLst>
                                      </p:cBhvr>
                                      <p:tavLst>
                                        <p:tav tm="0">
                                          <p:val>
                                            <p:strVal val="#ppt_y+#ppt_h*1.125000"/>
                                          </p:val>
                                        </p:tav>
                                        <p:tav tm="100000">
                                          <p:val>
                                            <p:strVal val="#ppt_y"/>
                                          </p:val>
                                        </p:tav>
                                      </p:tavLst>
                                    </p:anim>
                                    <p:animEffect transition="in" filter="wipe(up)">
                                      <p:cBhvr>
                                        <p:cTn id="40" dur="500"/>
                                        <p:tgtEl>
                                          <p:spTgt spid="41"/>
                                        </p:tgtEl>
                                      </p:cBhvr>
                                    </p:animEffect>
                                  </p:childTnLst>
                                </p:cTn>
                              </p:par>
                              <p:par>
                                <p:cTn id="41" presetID="1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par>
                                <p:cTn id="45" presetID="12" presetClass="entr" presetSubtype="4"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p:tgtEl>
                                          <p:spTgt spid="38"/>
                                        </p:tgtEl>
                                        <p:attrNameLst>
                                          <p:attrName>ppt_y</p:attrName>
                                        </p:attrNameLst>
                                      </p:cBhvr>
                                      <p:tavLst>
                                        <p:tav tm="0">
                                          <p:val>
                                            <p:strVal val="#ppt_y+#ppt_h*1.125000"/>
                                          </p:val>
                                        </p:tav>
                                        <p:tav tm="100000">
                                          <p:val>
                                            <p:strVal val="#ppt_y"/>
                                          </p:val>
                                        </p:tav>
                                      </p:tavLst>
                                    </p:anim>
                                    <p:animEffect transition="in" filter="wipe(up)">
                                      <p:cBhvr>
                                        <p:cTn id="48" dur="500"/>
                                        <p:tgtEl>
                                          <p:spTgt spid="38"/>
                                        </p:tgtEl>
                                      </p:cBhvr>
                                    </p:animEffect>
                                  </p:childTnLst>
                                </p:cTn>
                              </p:par>
                              <p:par>
                                <p:cTn id="49" presetID="1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p:tgtEl>
                                          <p:spTgt spid="37"/>
                                        </p:tgtEl>
                                        <p:attrNameLst>
                                          <p:attrName>ppt_y</p:attrName>
                                        </p:attrNameLst>
                                      </p:cBhvr>
                                      <p:tavLst>
                                        <p:tav tm="0">
                                          <p:val>
                                            <p:strVal val="#ppt_y+#ppt_h*1.125000"/>
                                          </p:val>
                                        </p:tav>
                                        <p:tav tm="100000">
                                          <p:val>
                                            <p:strVal val="#ppt_y"/>
                                          </p:val>
                                        </p:tav>
                                      </p:tavLst>
                                    </p:anim>
                                    <p:animEffect transition="in" filter="wipe(up)">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990975"/>
          </a:xfrm>
          <a:prstGeom prst="rect">
            <a:avLst/>
          </a:prstGeom>
        </p:spPr>
      </p:pic>
      <p:sp>
        <p:nvSpPr>
          <p:cNvPr id="6" name="PA-文本框 5"/>
          <p:cNvSpPr txBox="1"/>
          <p:nvPr>
            <p:custDataLst>
              <p:tags r:id="rId4"/>
            </p:custDataLst>
          </p:nvPr>
        </p:nvSpPr>
        <p:spPr>
          <a:xfrm>
            <a:off x="7974745" y="860541"/>
            <a:ext cx="2441694" cy="1446550"/>
          </a:xfrm>
          <a:prstGeom prst="rect">
            <a:avLst/>
          </a:prstGeom>
          <a:noFill/>
        </p:spPr>
        <p:txBody>
          <a:bodyPr wrap="none" rtlCol="0">
            <a:spAutoFit/>
          </a:bodyPr>
          <a:lstStyle/>
          <a:p>
            <a:r>
              <a:rPr lang="zh-CN" altLang="en-US" sz="8800">
                <a:solidFill>
                  <a:schemeClr val="bg1"/>
                </a:solidFill>
                <a:latin typeface="思源宋体 CN Medium" panose="02020500000000000000" pitchFamily="18" charset="-122"/>
                <a:ea typeface="思源宋体 CN Medium" panose="02020500000000000000" pitchFamily="18" charset="-122"/>
              </a:rPr>
              <a:t>目录</a:t>
            </a:r>
          </a:p>
        </p:txBody>
      </p:sp>
      <p:sp>
        <p:nvSpPr>
          <p:cNvPr id="7" name="文本框 6"/>
          <p:cNvSpPr txBox="1"/>
          <p:nvPr/>
        </p:nvSpPr>
        <p:spPr>
          <a:xfrm>
            <a:off x="8194357" y="2280580"/>
            <a:ext cx="2002471" cy="400110"/>
          </a:xfrm>
          <a:prstGeom prst="rect">
            <a:avLst/>
          </a:prstGeom>
          <a:noFill/>
        </p:spPr>
        <p:txBody>
          <a:bodyPr wrap="none" rtlCol="0">
            <a:spAutoFit/>
          </a:bodyPr>
          <a:lstStyle/>
          <a:p>
            <a:r>
              <a:rPr lang="en-US" altLang="zh-CN" sz="2000" kern="10000" spc="200">
                <a:gradFill>
                  <a:gsLst>
                    <a:gs pos="5000">
                      <a:srgbClr val="D4B158"/>
                    </a:gs>
                    <a:gs pos="92000">
                      <a:srgbClr val="D4B158"/>
                    </a:gs>
                    <a:gs pos="48000">
                      <a:srgbClr val="FFFFB6"/>
                    </a:gs>
                  </a:gsLst>
                  <a:lin ang="0" scaled="0"/>
                </a:gradFill>
                <a:latin typeface="Adobe Caslon Pro Bold" panose="0205070206050a020403" pitchFamily="18" charset="0"/>
              </a:rPr>
              <a:t>CONTENTS </a:t>
            </a:r>
            <a:endParaRPr lang="zh-CN" altLang="en-US" sz="2000" kern="10000" spc="200">
              <a:gradFill>
                <a:gsLst>
                  <a:gs pos="5000">
                    <a:srgbClr val="D4B158"/>
                  </a:gs>
                  <a:gs pos="92000">
                    <a:srgbClr val="D4B158"/>
                  </a:gs>
                  <a:gs pos="48000">
                    <a:srgbClr val="FFFFB6"/>
                  </a:gs>
                </a:gsLst>
                <a:lin ang="0" scaled="0"/>
              </a:gradFill>
              <a:latin typeface="Adobe Caslon Pro Bold" panose="0205070206050a020403" pitchFamily="18"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5" y="860541"/>
            <a:ext cx="1885950" cy="1133475"/>
          </a:xfrm>
          <a:prstGeom prst="rect">
            <a:avLst/>
          </a:prstGeom>
        </p:spPr>
      </p:pic>
      <p:grpSp>
        <p:nvGrpSpPr>
          <p:cNvPr id="41" name="组合 40"/>
          <p:cNvGrpSpPr/>
          <p:nvPr/>
        </p:nvGrpSpPr>
        <p:grpSpPr>
          <a:xfrm>
            <a:off x="1311981" y="2291228"/>
            <a:ext cx="5257395" cy="706755"/>
            <a:chOff x="1311981" y="2291228"/>
            <a:chExt cx="5257395" cy="706755"/>
          </a:xfrm>
        </p:grpSpPr>
        <p:sp>
          <p:nvSpPr>
            <p:cNvPr id="10" name="矩形 9"/>
            <p:cNvSpPr/>
            <p:nvPr/>
          </p:nvSpPr>
          <p:spPr>
            <a:xfrm>
              <a:off x="1311981" y="2340470"/>
              <a:ext cx="756199" cy="577522"/>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文本框 11"/>
            <p:cNvSpPr txBox="1"/>
            <p:nvPr/>
          </p:nvSpPr>
          <p:spPr>
            <a:xfrm>
              <a:off x="1336266" y="2291228"/>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11</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13" name="矩形 12"/>
            <p:cNvSpPr/>
            <p:nvPr/>
          </p:nvSpPr>
          <p:spPr>
            <a:xfrm>
              <a:off x="2083456" y="2340470"/>
              <a:ext cx="4485920" cy="577522"/>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nvSpPr>
          <p:spPr>
            <a:xfrm>
              <a:off x="2153960" y="2343290"/>
              <a:ext cx="22148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焦裕禄精神</a:t>
              </a:r>
            </a:p>
          </p:txBody>
        </p:sp>
      </p:grpSp>
      <p:grpSp>
        <p:nvGrpSpPr>
          <p:cNvPr id="40" name="组合 39"/>
          <p:cNvGrpSpPr/>
          <p:nvPr/>
        </p:nvGrpSpPr>
        <p:grpSpPr>
          <a:xfrm>
            <a:off x="1311981" y="3144593"/>
            <a:ext cx="5257395" cy="706755"/>
            <a:chOff x="1311981" y="3144593"/>
            <a:chExt cx="5257395" cy="706755"/>
          </a:xfrm>
        </p:grpSpPr>
        <p:sp>
          <p:nvSpPr>
            <p:cNvPr id="17" name="矩形 16"/>
            <p:cNvSpPr/>
            <p:nvPr/>
          </p:nvSpPr>
          <p:spPr>
            <a:xfrm>
              <a:off x="1311981" y="3193835"/>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文本框 17"/>
            <p:cNvSpPr txBox="1"/>
            <p:nvPr/>
          </p:nvSpPr>
          <p:spPr>
            <a:xfrm>
              <a:off x="1334514" y="3144593"/>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12</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19" name="矩形 18"/>
            <p:cNvSpPr/>
            <p:nvPr/>
          </p:nvSpPr>
          <p:spPr>
            <a:xfrm>
              <a:off x="2083456" y="3193835"/>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文本框 19"/>
            <p:cNvSpPr txBox="1"/>
            <p:nvPr/>
          </p:nvSpPr>
          <p:spPr>
            <a:xfrm>
              <a:off x="2153960" y="3196655"/>
              <a:ext cx="18084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抗疫精神</a:t>
              </a:r>
            </a:p>
          </p:txBody>
        </p:sp>
      </p:grpSp>
      <p:grpSp>
        <p:nvGrpSpPr>
          <p:cNvPr id="39" name="组合 38"/>
          <p:cNvGrpSpPr/>
          <p:nvPr/>
        </p:nvGrpSpPr>
        <p:grpSpPr>
          <a:xfrm>
            <a:off x="1311981" y="3997956"/>
            <a:ext cx="5257395" cy="706755"/>
            <a:chOff x="1311981" y="3997956"/>
            <a:chExt cx="5257395" cy="706755"/>
          </a:xfrm>
        </p:grpSpPr>
        <p:sp>
          <p:nvSpPr>
            <p:cNvPr id="22" name="矩形 21"/>
            <p:cNvSpPr/>
            <p:nvPr/>
          </p:nvSpPr>
          <p:spPr>
            <a:xfrm>
              <a:off x="1311981" y="4047198"/>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1331341" y="3997956"/>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13</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24" name="矩形 23"/>
            <p:cNvSpPr/>
            <p:nvPr/>
          </p:nvSpPr>
          <p:spPr>
            <a:xfrm>
              <a:off x="2083456" y="4047198"/>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2153960" y="4050018"/>
              <a:ext cx="4288353" cy="583565"/>
            </a:xfrm>
            <a:prstGeom prst="rect">
              <a:avLst/>
            </a:prstGeom>
            <a:noFill/>
          </p:spPr>
          <p:txBody>
            <a:bodyPr wrap="square" rtlCol="0">
              <a:spAutoFit/>
            </a:bodyPr>
            <a:lstStyle/>
            <a:p>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探月精神</a:t>
              </a:r>
            </a:p>
          </p:txBody>
        </p:sp>
      </p:grpSp>
      <p:grpSp>
        <p:nvGrpSpPr>
          <p:cNvPr id="38" name="组合 37"/>
          <p:cNvGrpSpPr/>
          <p:nvPr/>
        </p:nvGrpSpPr>
        <p:grpSpPr>
          <a:xfrm>
            <a:off x="1311981" y="4851319"/>
            <a:ext cx="5257395" cy="706755"/>
            <a:chOff x="1311981" y="4851319"/>
            <a:chExt cx="5257395" cy="706755"/>
          </a:xfrm>
        </p:grpSpPr>
        <p:sp>
          <p:nvSpPr>
            <p:cNvPr id="27" name="矩形 26"/>
            <p:cNvSpPr/>
            <p:nvPr/>
          </p:nvSpPr>
          <p:spPr>
            <a:xfrm>
              <a:off x="1311981" y="4900561"/>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1329752" y="4851319"/>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14</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29" name="矩形 28"/>
            <p:cNvSpPr/>
            <p:nvPr/>
          </p:nvSpPr>
          <p:spPr>
            <a:xfrm>
              <a:off x="2083456" y="4900561"/>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文本框 29"/>
            <p:cNvSpPr txBox="1"/>
            <p:nvPr/>
          </p:nvSpPr>
          <p:spPr>
            <a:xfrm>
              <a:off x="2153960" y="4903381"/>
              <a:ext cx="26212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脱贫攻坚精神</a:t>
              </a:r>
            </a:p>
          </p:txBody>
        </p:sp>
      </p:grpSp>
      <p:grpSp>
        <p:nvGrpSpPr>
          <p:cNvPr id="37" name="组合 36"/>
          <p:cNvGrpSpPr/>
          <p:nvPr/>
        </p:nvGrpSpPr>
        <p:grpSpPr>
          <a:xfrm>
            <a:off x="1311981" y="5704683"/>
            <a:ext cx="5257395" cy="706755"/>
            <a:chOff x="1311981" y="5704683"/>
            <a:chExt cx="5257395" cy="706755"/>
          </a:xfrm>
        </p:grpSpPr>
        <p:sp>
          <p:nvSpPr>
            <p:cNvPr id="32" name="矩形 31"/>
            <p:cNvSpPr/>
            <p:nvPr/>
          </p:nvSpPr>
          <p:spPr>
            <a:xfrm>
              <a:off x="1311981" y="5753925"/>
              <a:ext cx="756199" cy="577523"/>
            </a:xfrm>
            <a:prstGeom prst="rect">
              <a:avLst/>
            </a:prstGeom>
            <a:solidFill>
              <a:srgbClr val="B2010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1336266" y="5704683"/>
              <a:ext cx="924560" cy="706755"/>
            </a:xfrm>
            <a:prstGeom prst="rect">
              <a:avLst/>
            </a:prstGeom>
            <a:noFill/>
          </p:spPr>
          <p:txBody>
            <a:bodyPr wrap="none" rtlCol="0">
              <a:spAutoFit/>
            </a:bodyPr>
            <a:lstStyle/>
            <a:p>
              <a:r>
                <a:rPr lang="en-US" altLang="zh-CN" sz="4000">
                  <a:solidFill>
                    <a:schemeClr val="bg1"/>
                  </a:solidFill>
                  <a:latin typeface="Adobe Garamond Pro Bold" panose="02020702060506020403" pitchFamily="18" charset="0"/>
                  <a:ea typeface="★日文毛笔" panose="02000609000000000000" pitchFamily="49" charset="-128"/>
                </a:rPr>
                <a:t>15</a:t>
              </a:r>
              <a:endParaRPr lang="zh-CN" altLang="en-US" sz="4000">
                <a:solidFill>
                  <a:schemeClr val="bg1"/>
                </a:solidFill>
                <a:latin typeface="Adobe Garamond Pro Bold" panose="02020702060506020403" pitchFamily="18" charset="0"/>
                <a:ea typeface="★日文毛笔" panose="02000609000000000000" pitchFamily="49" charset="-128"/>
              </a:endParaRPr>
            </a:p>
          </p:txBody>
        </p:sp>
        <p:sp>
          <p:nvSpPr>
            <p:cNvPr id="34" name="矩形 33"/>
            <p:cNvSpPr/>
            <p:nvPr/>
          </p:nvSpPr>
          <p:spPr>
            <a:xfrm>
              <a:off x="2083456" y="5753925"/>
              <a:ext cx="4485920" cy="577523"/>
            </a:xfrm>
            <a:prstGeom prst="rect">
              <a:avLst/>
            </a:prstGeom>
            <a:noFill/>
            <a:ln>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文本框 34"/>
            <p:cNvSpPr txBox="1"/>
            <p:nvPr/>
          </p:nvSpPr>
          <p:spPr>
            <a:xfrm>
              <a:off x="2153960" y="5756745"/>
              <a:ext cx="1808480" cy="583565"/>
            </a:xfrm>
            <a:prstGeom prst="rect">
              <a:avLst/>
            </a:prstGeom>
            <a:noFill/>
          </p:spPr>
          <p:txBody>
            <a:bodyPr wrap="none" rtlCol="0">
              <a:spAutoFit/>
            </a:bodyPr>
            <a:lstStyle/>
            <a:p>
              <a:pPr algn="l"/>
              <a:r>
                <a:rPr lang="zh-CN" altLang="en-US" sz="3200">
                  <a:solidFill>
                    <a:schemeClr val="tx1">
                      <a:lumMod val="85000"/>
                      <a:lumOff val="15000"/>
                    </a:schemeClr>
                  </a:solidFill>
                  <a:latin typeface="微软雅黑" panose="020b0503020204020204" pitchFamily="34" charset="-122"/>
                  <a:ea typeface="微软雅黑" panose="020b0503020204020204" pitchFamily="34" charset="-122"/>
                </a:rPr>
                <a:t>特区精神 </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8116" y="3177033"/>
            <a:ext cx="3924300" cy="3695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nodeType="withEffect">
                                  <p:stCondLst>
                                    <p:cond delay="0"/>
                                  </p:stCondLst>
                                  <p:childTnLst>
                                    <p:animMotion origin="layout" path="M 0.18893 0.12129 L 4.375E-06 -4.81481E-06" pathEditMode="relative" rAng="0" ptsTypes="AA">
                                      <p:cBhvr>
                                        <p:cTn id="9" dur="1000" fill="hold"/>
                                        <p:tgtEl>
                                          <p:spTgt spid="4"/>
                                        </p:tgtEl>
                                        <p:attrNameLst>
                                          <p:attrName>ppt_x</p:attrName>
                                          <p:attrName>ppt_y</p:attrName>
                                        </p:attrNameLst>
                                      </p:cBhvr>
                                      <p:rCtr x="-9466" y="-6157"/>
                                    </p:animMotion>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par>
                          <p:cTn id="20" fill="hold" nodeType="afterGroup">
                            <p:stCondLst>
                              <p:cond delay="2500"/>
                            </p:stCondLst>
                            <p:childTnLst>
                              <p:par>
                                <p:cTn id="21" presetID="49" presetClass="entr" presetSubtype="0" decel="10000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par>
                          <p:cTn id="27" fill="hold" nodeType="afterGroup">
                            <p:stCondLst>
                              <p:cond delay="3000"/>
                            </p:stCondLst>
                            <p:childTnLst>
                              <p:par>
                                <p:cTn id="28" presetID="2"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4000"/>
                            </p:stCondLst>
                            <p:childTnLst>
                              <p:par>
                                <p:cTn id="33" presetID="12" presetClass="entr" presetSubtype="4"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up)">
                                      <p:cBhvr>
                                        <p:cTn id="36" dur="500"/>
                                        <p:tgtEl>
                                          <p:spTgt spid="40"/>
                                        </p:tgtEl>
                                      </p:cBhvr>
                                    </p:animEffect>
                                  </p:childTnLst>
                                </p:cTn>
                              </p:par>
                              <p:par>
                                <p:cTn id="37" presetID="12" presetClass="entr" presetSubtype="4"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p:tgtEl>
                                          <p:spTgt spid="41"/>
                                        </p:tgtEl>
                                        <p:attrNameLst>
                                          <p:attrName>ppt_y</p:attrName>
                                        </p:attrNameLst>
                                      </p:cBhvr>
                                      <p:tavLst>
                                        <p:tav tm="0">
                                          <p:val>
                                            <p:strVal val="#ppt_y+#ppt_h*1.125000"/>
                                          </p:val>
                                        </p:tav>
                                        <p:tav tm="100000">
                                          <p:val>
                                            <p:strVal val="#ppt_y"/>
                                          </p:val>
                                        </p:tav>
                                      </p:tavLst>
                                    </p:anim>
                                    <p:animEffect transition="in" filter="wipe(up)">
                                      <p:cBhvr>
                                        <p:cTn id="40" dur="500"/>
                                        <p:tgtEl>
                                          <p:spTgt spid="41"/>
                                        </p:tgtEl>
                                      </p:cBhvr>
                                    </p:animEffect>
                                  </p:childTnLst>
                                </p:cTn>
                              </p:par>
                              <p:par>
                                <p:cTn id="41" presetID="1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par>
                                <p:cTn id="45" presetID="12" presetClass="entr" presetSubtype="4"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p:tgtEl>
                                          <p:spTgt spid="38"/>
                                        </p:tgtEl>
                                        <p:attrNameLst>
                                          <p:attrName>ppt_y</p:attrName>
                                        </p:attrNameLst>
                                      </p:cBhvr>
                                      <p:tavLst>
                                        <p:tav tm="0">
                                          <p:val>
                                            <p:strVal val="#ppt_y+#ppt_h*1.125000"/>
                                          </p:val>
                                        </p:tav>
                                        <p:tav tm="100000">
                                          <p:val>
                                            <p:strVal val="#ppt_y"/>
                                          </p:val>
                                        </p:tav>
                                      </p:tavLst>
                                    </p:anim>
                                    <p:animEffect transition="in" filter="wipe(up)">
                                      <p:cBhvr>
                                        <p:cTn id="48" dur="500"/>
                                        <p:tgtEl>
                                          <p:spTgt spid="38"/>
                                        </p:tgtEl>
                                      </p:cBhvr>
                                    </p:animEffect>
                                  </p:childTnLst>
                                </p:cTn>
                              </p:par>
                              <p:par>
                                <p:cTn id="49" presetID="1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p:tgtEl>
                                          <p:spTgt spid="37"/>
                                        </p:tgtEl>
                                        <p:attrNameLst>
                                          <p:attrName>ppt_y</p:attrName>
                                        </p:attrNameLst>
                                      </p:cBhvr>
                                      <p:tavLst>
                                        <p:tav tm="0">
                                          <p:val>
                                            <p:strVal val="#ppt_y+#ppt_h*1.125000"/>
                                          </p:val>
                                        </p:tav>
                                        <p:tav tm="100000">
                                          <p:val>
                                            <p:strVal val="#ppt_y"/>
                                          </p:val>
                                        </p:tav>
                                      </p:tavLst>
                                    </p:anim>
                                    <p:animEffect transition="in" filter="wipe(up)">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grpSp>
        <p:nvGrpSpPr>
          <p:cNvPr id="11" name="组合 10"/>
          <p:cNvGrpSpPr/>
          <p:nvPr/>
        </p:nvGrpSpPr>
        <p:grpSpPr>
          <a:xfrm>
            <a:off x="647700" y="1295400"/>
            <a:ext cx="10896600" cy="5092700"/>
            <a:chOff x="647700" y="1295400"/>
            <a:chExt cx="10896600" cy="5092700"/>
          </a:xfrm>
        </p:grpSpPr>
        <p:sp>
          <p:nvSpPr>
            <p:cNvPr id="7" name="矩形: 圆角 6"/>
            <p:cNvSpPr/>
            <p:nvPr/>
          </p:nvSpPr>
          <p:spPr>
            <a:xfrm>
              <a:off x="647700" y="1810657"/>
              <a:ext cx="10896600" cy="4577443"/>
            </a:xfrm>
            <a:prstGeom prst="roundRect">
              <a:avLst>
                <a:gd name="adj" fmla="val 11673"/>
              </a:avLst>
            </a:prstGeom>
            <a:solidFill>
              <a:schemeClr val="bg1"/>
            </a:solidFill>
            <a:ln w="38100">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1538515" y="1295400"/>
              <a:ext cx="9114971" cy="1030514"/>
            </a:xfrm>
            <a:prstGeom prst="roundRect">
              <a:avLst/>
            </a:prstGeom>
            <a:solidFill>
              <a:srgbClr val="B20104"/>
            </a:solidFill>
            <a:ln>
              <a:noFill/>
            </a:ln>
            <a:effectLst>
              <a:outerShdw blurRad="647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矩形 7"/>
          <p:cNvSpPr/>
          <p:nvPr/>
        </p:nvSpPr>
        <p:spPr>
          <a:xfrm>
            <a:off x="1143000" y="2513552"/>
            <a:ext cx="9906000" cy="3692525"/>
          </a:xfrm>
          <a:prstGeom prst="rect">
            <a:avLst/>
          </a:prstGeom>
        </p:spPr>
        <p:txBody>
          <a:bodyPr wrap="square">
            <a:spAutoFit/>
          </a:bodyPr>
          <a:lstStyle/>
          <a:p>
            <a:pPr indent="414020">
              <a:lnSpc>
                <a:spcPct val="130000"/>
              </a:lnSpc>
            </a:pPr>
            <a:r>
              <a:rPr sz="2000">
                <a:solidFill>
                  <a:schemeClr val="tx1">
                    <a:lumMod val="85000"/>
                    <a:lumOff val="15000"/>
                  </a:schemeClr>
                </a:solidFill>
                <a:latin typeface="微软雅黑" panose="020b0503020204020204" pitchFamily="34" charset="-122"/>
                <a:ea typeface="微软雅黑" panose="020b0503020204020204" pitchFamily="34" charset="-122"/>
              </a:rPr>
              <a:t>今天，中共中央举行新闻发布会，中央党史和文献研究院院长曲青山介绍，党的十八大以来，习近平总书记论及的革命精神有很多，大概提到的革命精神有40多种，论及过的、阐述其内涵的有20多种，</a:t>
            </a:r>
            <a:r>
              <a:rPr sz="2000">
                <a:solidFill>
                  <a:srgbClr val="FF0000"/>
                </a:solidFill>
                <a:latin typeface="微软雅黑" panose="020b0503020204020204" pitchFamily="34" charset="-122"/>
                <a:ea typeface="微软雅黑" panose="020b0503020204020204" pitchFamily="34" charset="-122"/>
              </a:rPr>
              <a:t>比如红船精神、井冈山精神、长征精神、延安精神、抗战精神、西柏坡精神、抗美援朝精神、铁人精神、大庆精神、焦裕禄精神、雷锋精神、王杰精神、“两弹一星”精神、特区精神、载人航天精神、抗震救灾精神、劳模精神、抗疫精神、探月精神。</a:t>
            </a:r>
            <a:r>
              <a:rPr sz="2000">
                <a:solidFill>
                  <a:schemeClr val="tx1">
                    <a:lumMod val="85000"/>
                    <a:lumOff val="15000"/>
                  </a:schemeClr>
                </a:solidFill>
                <a:latin typeface="微软雅黑" panose="020b0503020204020204" pitchFamily="34" charset="-122"/>
                <a:ea typeface="微软雅黑" panose="020b0503020204020204" pitchFamily="34" charset="-122"/>
              </a:rPr>
              <a:t>前不久的2月25日，中共中央和国务院举行的脱贫攻坚总结表彰大会上，习近平总书记又提炼概括了</a:t>
            </a:r>
            <a:r>
              <a:rPr sz="2000">
                <a:solidFill>
                  <a:srgbClr val="FF0000"/>
                </a:solidFill>
                <a:latin typeface="微软雅黑" panose="020b0503020204020204" pitchFamily="34" charset="-122"/>
                <a:ea typeface="微软雅黑" panose="020b0503020204020204" pitchFamily="34" charset="-122"/>
              </a:rPr>
              <a:t>脱贫攻坚精神</a:t>
            </a:r>
            <a:r>
              <a:rPr sz="2000">
                <a:solidFill>
                  <a:schemeClr val="tx1">
                    <a:lumMod val="85000"/>
                    <a:lumOff val="15000"/>
                  </a:schemeClr>
                </a:solidFill>
                <a:latin typeface="微软雅黑" panose="020b0503020204020204" pitchFamily="34" charset="-122"/>
                <a:ea typeface="微软雅黑" panose="020b0503020204020204" pitchFamily="34" charset="-122"/>
              </a:rPr>
              <a:t>等。</a:t>
            </a:r>
          </a:p>
          <a:p>
            <a:pPr indent="414020">
              <a:lnSpc>
                <a:spcPct val="130000"/>
              </a:lnSpc>
            </a:pPr>
            <a:r>
              <a:rPr sz="2000">
                <a:solidFill>
                  <a:schemeClr val="tx1">
                    <a:lumMod val="85000"/>
                    <a:lumOff val="15000"/>
                  </a:schemeClr>
                </a:solidFill>
                <a:latin typeface="微软雅黑" panose="020b0503020204020204" pitchFamily="34" charset="-122"/>
                <a:ea typeface="微软雅黑" panose="020b0503020204020204" pitchFamily="34" charset="-122"/>
              </a:rPr>
              <a:t>人无精神不立，国无精神不强。这些精神，已经深深融入中华民族的血脉和灵魂，是鼓舞和激励中国人民不断攻坚克难、从胜利走向胜利的强大精神动力。</a:t>
            </a:r>
          </a:p>
        </p:txBody>
      </p:sp>
      <p:sp>
        <p:nvSpPr>
          <p:cNvPr id="9" name="矩形 8"/>
          <p:cNvSpPr/>
          <p:nvPr/>
        </p:nvSpPr>
        <p:spPr>
          <a:xfrm>
            <a:off x="1885950" y="1504183"/>
            <a:ext cx="8420100" cy="398780"/>
          </a:xfrm>
          <a:prstGeom prst="rect">
            <a:avLst/>
          </a:prstGeom>
        </p:spPr>
        <p:txBody>
          <a:bodyPr wrap="square">
            <a:spAutoFit/>
          </a:bodyPr>
          <a:lstStyle/>
          <a:p>
            <a:r>
              <a:rPr lang="zh-CN" altLang="en-US" sz="2000" b="1">
                <a:solidFill>
                  <a:schemeClr val="bg1"/>
                </a:solidFill>
                <a:latin typeface="微软雅黑" panose="020b0503020204020204" pitchFamily="34" charset="-122"/>
                <a:ea typeface="微软雅黑" panose="020b0503020204020204" pitchFamily="34" charset="-122"/>
              </a:rPr>
              <a:t>人无精神不立，国无精神不强！为何强调要继承弘扬这些伟大革命精神？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par>
                          <p:cTn id="14" fill="hold" nodeType="afterGroup">
                            <p:stCondLst>
                              <p:cond delay="1000"/>
                            </p:stCondLst>
                            <p:childTnLst>
                              <p:par>
                                <p:cTn id="15" presetID="14" presetClass="entr" presetSubtype="10" fill="hold" grpId="0" nodeType="afterEffect">
                                  <p:stCondLst>
                                    <p:cond delay="15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15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t>一、三牛精神</a:t>
            </a:r>
          </a:p>
        </p:txBody>
      </p:sp>
      <p:pic>
        <p:nvPicPr>
          <p:cNvPr id="6" name="图片 5"/>
          <p:cNvPicPr>
            <a:picLocks noChangeAspect="1"/>
          </p:cNvPicPr>
          <p:nvPr/>
        </p:nvPicPr>
        <p:blipFill>
          <a:blip r:embed="rId4"/>
          <a:stretch>
            <a:fillRect/>
          </a:stretch>
        </p:blipFill>
        <p:spPr>
          <a:xfrm>
            <a:off x="690245" y="2090420"/>
            <a:ext cx="5039360" cy="2809875"/>
          </a:xfrm>
          <a:prstGeom prst="rect">
            <a:avLst/>
          </a:prstGeom>
        </p:spPr>
      </p:pic>
      <p:pic>
        <p:nvPicPr>
          <p:cNvPr id="7" name="图片 6"/>
          <p:cNvPicPr>
            <a:picLocks noChangeAspect="1"/>
          </p:cNvPicPr>
          <p:nvPr/>
        </p:nvPicPr>
        <p:blipFill>
          <a:blip r:embed="rId5"/>
          <a:stretch>
            <a:fillRect/>
          </a:stretch>
        </p:blipFill>
        <p:spPr>
          <a:xfrm>
            <a:off x="6600825" y="2090420"/>
            <a:ext cx="4581525" cy="2695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圆角 14"/>
          <p:cNvSpPr/>
          <p:nvPr/>
        </p:nvSpPr>
        <p:spPr>
          <a:xfrm>
            <a:off x="946785" y="862965"/>
            <a:ext cx="11102340" cy="5924550"/>
          </a:xfrm>
          <a:prstGeom prst="roundRect">
            <a:avLst/>
          </a:prstGeom>
          <a:solidFill>
            <a:schemeClr val="bg1"/>
          </a:solidFill>
          <a:ln w="38100">
            <a:solidFill>
              <a:srgbClr val="B201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t>一、三牛精神</a:t>
            </a:r>
          </a:p>
        </p:txBody>
      </p:sp>
      <p:sp>
        <p:nvSpPr>
          <p:cNvPr id="12" name="矩形 11"/>
          <p:cNvSpPr/>
          <p:nvPr/>
        </p:nvSpPr>
        <p:spPr>
          <a:xfrm>
            <a:off x="1210945" y="1022350"/>
            <a:ext cx="10752455" cy="5606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7995" algn="just">
              <a:lnSpc>
                <a:spcPct val="130000"/>
              </a:lnSpc>
            </a:pPr>
            <a:r>
              <a:rPr b="1">
                <a:solidFill>
                  <a:schemeClr val="tx1">
                    <a:lumMod val="85000"/>
                    <a:lumOff val="15000"/>
                  </a:schemeClr>
                </a:solidFill>
                <a:latin typeface="楷体" panose="02010609060101010101" charset="-122"/>
                <a:ea typeface="楷体" panose="02010609060101010101" charset="-122"/>
                <a:cs typeface="楷体" panose="02010609060101010101" charset="-122"/>
              </a:rPr>
              <a:t>“三牛”精神是指为民服务孺子牛、创新发展拓荒牛、艰苦奋斗老黄牛的精神。</a:t>
            </a:r>
          </a:p>
          <a:p>
            <a:pPr indent="467995" algn="just">
              <a:lnSpc>
                <a:spcPct val="130000"/>
              </a:lnSpc>
            </a:pPr>
            <a:r>
              <a:rPr b="1">
                <a:solidFill>
                  <a:srgbClr val="C00000"/>
                </a:solidFill>
                <a:latin typeface="楷体" panose="02010609060101010101" charset="-122"/>
                <a:ea typeface="楷体" panose="02010609060101010101" charset="-122"/>
                <a:cs typeface="楷体" panose="02010609060101010101" charset="-122"/>
              </a:rPr>
              <a:t>在全国政协2021新年茶话会上，习近平总书记强调要发扬为民服务孺子牛、创新发展拓荒牛、艰苦奋斗老黄牛的精神，在全面建设社会主义现代化国家新征程上奋勇前进。</a:t>
            </a:r>
            <a:endParaRPr b="1">
              <a:solidFill>
                <a:schemeClr val="tx1">
                  <a:lumMod val="85000"/>
                  <a:lumOff val="15000"/>
                </a:schemeClr>
              </a:solidFill>
              <a:latin typeface="楷体" panose="02010609060101010101" charset="-122"/>
              <a:ea typeface="楷体" panose="02010609060101010101" charset="-122"/>
              <a:cs typeface="楷体" panose="02010609060101010101" charset="-122"/>
            </a:endParaRPr>
          </a:p>
          <a:p>
            <a:pPr indent="467995" algn="just">
              <a:lnSpc>
                <a:spcPct val="130000"/>
              </a:lnSpc>
            </a:pPr>
            <a:r>
              <a:rPr b="1">
                <a:solidFill>
                  <a:schemeClr val="tx1">
                    <a:lumMod val="85000"/>
                    <a:lumOff val="15000"/>
                  </a:schemeClr>
                </a:solidFill>
                <a:latin typeface="楷体" panose="02010609060101010101" charset="-122"/>
                <a:ea typeface="楷体" panose="02010609060101010101" charset="-122"/>
                <a:cs typeface="楷体" panose="02010609060101010101" charset="-122"/>
              </a:rPr>
              <a:t> 大地回暖，风雨送春归。瑞气盈门，新春赞“三牛”。</a:t>
            </a:r>
          </a:p>
          <a:p>
            <a:pPr indent="467995" algn="just">
              <a:lnSpc>
                <a:spcPct val="130000"/>
              </a:lnSpc>
            </a:pPr>
            <a:r>
              <a:rPr b="1">
                <a:solidFill>
                  <a:schemeClr val="tx1">
                    <a:lumMod val="85000"/>
                    <a:lumOff val="15000"/>
                  </a:schemeClr>
                </a:solidFill>
                <a:latin typeface="楷体" panose="02010609060101010101" charset="-122"/>
                <a:ea typeface="楷体" panose="02010609060101010101" charset="-122"/>
                <a:cs typeface="楷体" panose="02010609060101010101" charset="-122"/>
              </a:rPr>
              <a:t>  几千年来牛与人类相伴、服务人类，其卓越之品性世人美誉。一是勤劳忠实。它憨厚驯良、老幼善近。不管严冬酷暑，犁田耙地，惓惓耕作，不敢懈怠。二是任劳任怨。它晨雾行、暮雨归。千顷万亩犁不尽，一生一世阡陌行。身身汗雨、蹄蹄泥淖，为而不语、苦而无怨。三是潇洒豪迈。它踏过之处会留下那沉稳深刻的蹄印，所行之路从不回首。它傲角视天、脚踏实地，可谓豪情壮志、气宇昂昂。暇时牧童驮背。闻笛踱幽、安得谧静。</a:t>
            </a:r>
          </a:p>
          <a:p>
            <a:pPr indent="467995" algn="just">
              <a:lnSpc>
                <a:spcPct val="130000"/>
              </a:lnSpc>
            </a:pPr>
            <a:r>
              <a:rPr b="1">
                <a:solidFill>
                  <a:schemeClr val="tx1">
                    <a:lumMod val="85000"/>
                    <a:lumOff val="15000"/>
                  </a:schemeClr>
                </a:solidFill>
                <a:latin typeface="楷体" panose="02010609060101010101" charset="-122"/>
                <a:ea typeface="楷体" panose="02010609060101010101" charset="-122"/>
                <a:cs typeface="楷体" panose="02010609060101010101" charset="-122"/>
              </a:rPr>
              <a:t>  牛是勤劳朴实、力量和豪气的象征。</a:t>
            </a:r>
          </a:p>
          <a:p>
            <a:pPr indent="467995" algn="just">
              <a:lnSpc>
                <a:spcPct val="130000"/>
              </a:lnSpc>
            </a:pPr>
            <a:r>
              <a:rPr b="1">
                <a:solidFill>
                  <a:schemeClr val="tx1">
                    <a:lumMod val="85000"/>
                    <a:lumOff val="15000"/>
                  </a:schemeClr>
                </a:solidFill>
                <a:latin typeface="楷体" panose="02010609060101010101" charset="-122"/>
                <a:ea typeface="楷体" panose="02010609060101010101" charset="-122"/>
                <a:cs typeface="楷体" panose="02010609060101010101" charset="-122"/>
              </a:rPr>
              <a:t>  </a:t>
            </a:r>
            <a:r>
              <a:rPr b="1">
                <a:solidFill>
                  <a:srgbClr val="FF0000"/>
                </a:solidFill>
                <a:latin typeface="楷体" panose="02010609060101010101" charset="-122"/>
                <a:ea typeface="楷体" panose="02010609060101010101" charset="-122"/>
                <a:cs typeface="楷体" panose="02010609060101010101" charset="-122"/>
              </a:rPr>
              <a:t>由孜孜不倦、默默奉献的牛之品性，我联想到了新长征路上那些勤劳笃实、锐意进取、赤诚奉献，深受世人尊崇的时代楷模。他们那种践行为民服务宗旨，鞠躬尽瘁，献身事业，俯首甘为孺子牛的精神；那种披荆斩棘，前仆后继，攻坚克难，不辱使命，创新发展的拓荒牛精神；那种发扬传统，休戚与共，永葆初心，艰苦卓绝，本色不移的老黄牛精神，是多么的可钦！可赞！</a:t>
            </a:r>
          </a:p>
          <a:p>
            <a:pPr indent="467995" algn="just">
              <a:lnSpc>
                <a:spcPct val="130000"/>
              </a:lnSpc>
            </a:pPr>
            <a:r>
              <a:rPr b="1">
                <a:solidFill>
                  <a:schemeClr val="tx1">
                    <a:lumMod val="85000"/>
                    <a:lumOff val="15000"/>
                  </a:schemeClr>
                </a:solidFill>
                <a:latin typeface="楷体" panose="02010609060101010101" charset="-122"/>
                <a:ea typeface="楷体" panose="02010609060101010101" charset="-122"/>
                <a:cs typeface="楷体" panose="02010609060101010101" charset="-122"/>
              </a:rPr>
              <a:t> “三牛精神”源于魂，达于根。高天厚土、气卷万山、意象恢宏。其精神之壮美、妍森必将果满华夏也！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par>
                          <p:cTn id="15" fill="hold" nodeType="afterGroup">
                            <p:stCondLst>
                              <p:cond delay="1250"/>
                            </p:stCondLst>
                            <p:childTnLst>
                              <p:par>
                                <p:cTn id="16" presetID="21"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1250"/>
                                        <p:tgtEl>
                                          <p:spTgt spid="15"/>
                                        </p:tgtEl>
                                      </p:cBhvr>
                                    </p:animEffect>
                                  </p:childTnLst>
                                </p:cTn>
                              </p:par>
                            </p:childTnLst>
                          </p:cTn>
                        </p:par>
                        <p:par>
                          <p:cTn id="19" fill="hold" nodeType="afterGroup">
                            <p:stCondLst>
                              <p:cond delay="2500"/>
                            </p:stCondLst>
                            <p:childTnLst>
                              <p:par>
                                <p:cTn id="20" presetID="1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1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295400"/>
          </a:xfrm>
          <a:prstGeom prst="rect">
            <a:avLst/>
          </a:prstGeom>
        </p:spPr>
      </p:pic>
      <p:sp>
        <p:nvSpPr>
          <p:cNvPr id="4" name="文本框 3"/>
          <p:cNvSpPr txBox="1"/>
          <p:nvPr/>
        </p:nvSpPr>
        <p:spPr>
          <a:xfrm>
            <a:off x="833160" y="95390"/>
            <a:ext cx="2621280" cy="583565"/>
          </a:xfrm>
          <a:prstGeom prst="rect">
            <a:avLst/>
          </a:prstGeom>
          <a:noFill/>
        </p:spPr>
        <p:txBody>
          <a:bodyPr wrap="none" rtlCol="0">
            <a:spAutoFit/>
          </a:bodyPr>
          <a:lstStyle>
            <a:defPPr>
              <a:defRPr lang="zh-CN"/>
            </a:defPPr>
            <a:lvl1pPr>
              <a:defRPr sz="3200">
                <a:solidFill>
                  <a:schemeClr val="bg1"/>
                </a:solidFill>
                <a:latin typeface="汉仪尚巍手书W" panose="00020600040101010101" pitchFamily="18" charset="-122"/>
                <a:ea typeface="汉仪尚巍手书W" panose="00020600040101010101" pitchFamily="18" charset="-122"/>
              </a:defRPr>
            </a:lvl1pPr>
          </a:lstStyle>
          <a:p>
            <a:pPr algn="l"/>
            <a:r>
              <a:rPr lang="zh-CN" altLang="en-US"/>
              <a:t>二、红船精神</a:t>
            </a:r>
          </a:p>
        </p:txBody>
      </p:sp>
      <p:pic>
        <p:nvPicPr>
          <p:cNvPr id="2" name="图片 1"/>
          <p:cNvPicPr>
            <a:picLocks noChangeAspect="1"/>
          </p:cNvPicPr>
          <p:nvPr/>
        </p:nvPicPr>
        <p:blipFill>
          <a:blip r:embed="rId4"/>
          <a:stretch>
            <a:fillRect/>
          </a:stretch>
        </p:blipFill>
        <p:spPr>
          <a:xfrm>
            <a:off x="34925" y="1609725"/>
            <a:ext cx="5534660" cy="4057650"/>
          </a:xfrm>
          <a:prstGeom prst="rect">
            <a:avLst/>
          </a:prstGeom>
        </p:spPr>
      </p:pic>
      <p:sp>
        <p:nvSpPr>
          <p:cNvPr id="5" name="文本框 4"/>
          <p:cNvSpPr txBox="1"/>
          <p:nvPr/>
        </p:nvSpPr>
        <p:spPr>
          <a:xfrm>
            <a:off x="5997575" y="1162050"/>
            <a:ext cx="5835650" cy="5077460"/>
          </a:xfrm>
          <a:prstGeom prst="rect">
            <a:avLst/>
          </a:prstGeom>
          <a:noFill/>
        </p:spPr>
        <p:txBody>
          <a:bodyPr wrap="square" rtlCol="0" anchor="t">
            <a:spAutoFit/>
          </a:bodyPr>
          <a:lstStyle/>
          <a:p>
            <a:r>
              <a:rPr lang="zh-CN" altLang="en-US" b="1">
                <a:solidFill>
                  <a:srgbClr val="FF0000"/>
                </a:solidFill>
              </a:rPr>
              <a:t>“上海党的一大会址、嘉兴南湖红船是我们党梦想起航的地方。”</a:t>
            </a:r>
          </a:p>
          <a:p>
            <a:endParaRPr lang="zh-CN" altLang="en-US"/>
          </a:p>
          <a:p>
            <a:r>
              <a:rPr lang="zh-CN" altLang="en-US" b="1">
                <a:solidFill>
                  <a:srgbClr val="7030A0"/>
                </a:solidFill>
              </a:rPr>
              <a:t>——2017年10月31日，习近平总书记在瞻仰中共一大会址时强调</a:t>
            </a:r>
          </a:p>
          <a:p>
            <a:endParaRPr lang="zh-CN" altLang="en-US"/>
          </a:p>
          <a:p>
            <a:r>
              <a:rPr lang="zh-CN" altLang="en-US"/>
              <a:t>1921年8月初，中国共产党第一次全国代表大会在浙江嘉兴南湖的一条游船上胜利闭幕，庄严宣告中国共产党的诞生。这条游船因而获得了一个永载中国革命史册的名字——红船。一个大党诞生于一条小船。从此，中国共产党引领革命的航船，劈波斩浪，开天辟地，使中国革命的面貌焕然一新。</a:t>
            </a:r>
          </a:p>
          <a:p>
            <a:endParaRPr lang="zh-CN" altLang="en-US"/>
          </a:p>
          <a:p>
            <a:r>
              <a:rPr lang="zh-CN" altLang="en-US"/>
              <a:t>2005年6月21日，在庆祝建党84周年前夕，习近平在《光明日报》发表了《弘扬“红船精神” 走在时代前列》一文，第一次提出并阐述“红船精神”：</a:t>
            </a:r>
            <a:r>
              <a:rPr lang="zh-CN" altLang="en-US" b="1">
                <a:solidFill>
                  <a:srgbClr val="C00000"/>
                </a:solidFill>
              </a:rPr>
              <a:t>“开天辟地、敢为人先的首创精神，坚定理想、百折不挠的奋斗精神，立党为公、忠诚为民的奉献精神。”</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par>
                          <p:cTn id="9" fill="hold" nodeType="afterGroup">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ppt_x</p:attrName>
                                        </p:attrNameLst>
                                      </p:cBhvr>
                                      <p:tavLst>
                                        <p:tav tm="0">
                                          <p:val>
                                            <p:strVal val="#ppt_x-.2"/>
                                          </p:val>
                                        </p:tav>
                                        <p:tav tm="100000">
                                          <p:val>
                                            <p:strVal val="#ppt_x"/>
                                          </p:val>
                                        </p:tav>
                                      </p:tavLst>
                                    </p:anim>
                                    <p:anim calcmode="lin" valueType="num">
                                      <p:cBhvr>
                                        <p:cTn id="13" dur="7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4.xml><?xml version="1.0" encoding="utf-8"?>
<p:tagLst xmlns:p="http://schemas.openxmlformats.org/presentationml/2006/main">
  <p:tag name="AS_OS" val="Unix 3.10 unknown"/>
  <p:tag name="AS_RELEASE_DATE" val="2023.03.31"/>
  <p:tag name="AS_TITLE" val="Aspose.Slides for Java"/>
  <p:tag name="AS_VERSION" val="23.3"/>
  <p:tag name="ISPRING_FIRST_PUBLISH" val="1"/>
  <p:tag name="ISPRING_PRESENTATION_TITLE" val="PowerPoint 演示文稿"/>
  <p:tag name="ISPRING_ULTRA_SCORM_SLIDE_COUNT"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182</Paragraphs>
  <Slides>25</Slides>
  <Notes>25</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等线 Light</vt:lpstr>
      <vt:lpstr>等线</vt:lpstr>
      <vt:lpstr>微软雅黑</vt:lpstr>
      <vt:lpstr>楷体</vt:lpstr>
      <vt:lpstr>文悦古典明朝体 (非商业使用) W5</vt:lpstr>
      <vt:lpstr>Adobe Caslon Pro Bold</vt:lpstr>
      <vt:lpstr>书体坊郭沫若字体</vt:lpstr>
      <vt:lpstr>思源宋体 CN Medium</vt:lpstr>
      <vt:lpstr>Adobe Garamond Pro Bold</vt:lpstr>
      <vt:lpstr>★日文毛笔</vt:lpstr>
      <vt:lpstr>汉仪尚巍手书W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2023-06-30T15:11:29.507</cp:lastPrinted>
  <dcterms:created xsi:type="dcterms:W3CDTF">2023-06-30T15:11:29Z</dcterms:created>
  <dcterms:modified xsi:type="dcterms:W3CDTF">2023-06-30T07:11:29Z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