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24384000" cy="13716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tags" Target="tags/tag1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10.jpeg" /><Relationship Id="rId6" Type="http://schemas.openxmlformats.org/officeDocument/2006/relationships/image" Target="../media/image3.jpeg" /><Relationship Id="rId7" Type="http://schemas.openxmlformats.org/officeDocument/2006/relationships/image" Target="../media/image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21.pn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23.png" /><Relationship Id="rId4" Type="http://schemas.openxmlformats.org/officeDocument/2006/relationships/image" Target="../media/image10.jpeg" /><Relationship Id="rId5" Type="http://schemas.openxmlformats.org/officeDocument/2006/relationships/image" Target="../media/image3.jpeg" /><Relationship Id="rId6" Type="http://schemas.openxmlformats.org/officeDocument/2006/relationships/image" Target="../media/image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6.png" /><Relationship Id="rId4" Type="http://schemas.openxmlformats.org/officeDocument/2006/relationships/image" Target="../media/image5.jpeg" /><Relationship Id="rId5" Type="http://schemas.openxmlformats.org/officeDocument/2006/relationships/image" Target="../media/image4.jpeg" /><Relationship Id="rId6" Type="http://schemas.openxmlformats.org/officeDocument/2006/relationships/image" Target="../media/image9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10.jpeg" /><Relationship Id="rId6" Type="http://schemas.openxmlformats.org/officeDocument/2006/relationships/image" Target="../media/image3.jpeg" /><Relationship Id="rId7" Type="http://schemas.openxmlformats.org/officeDocument/2006/relationships/image" Target="../media/image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Relationship Id="rId3" Type="http://schemas.openxmlformats.org/officeDocument/2006/relationships/image" Target="../media/image6.png" /><Relationship Id="rId4" Type="http://schemas.openxmlformats.org/officeDocument/2006/relationships/image" Target="../media/image3.jpeg" /><Relationship Id="rId5" Type="http://schemas.openxmlformats.org/officeDocument/2006/relationships/image" Target="../media/image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28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29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30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29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29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Relationship Id="rId3" Type="http://schemas.openxmlformats.org/officeDocument/2006/relationships/image" Target="../media/image6.png" /><Relationship Id="rId4" Type="http://schemas.openxmlformats.org/officeDocument/2006/relationships/image" Target="../media/image3.jpeg" /><Relationship Id="rId5" Type="http://schemas.openxmlformats.org/officeDocument/2006/relationships/image" Target="../media/image5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3.jpeg" /><Relationship Id="rId8" Type="http://schemas.openxmlformats.org/officeDocument/2006/relationships/image" Target="../media/image4.jpeg" /><Relationship Id="rId9" Type="http://schemas.openxmlformats.org/officeDocument/2006/relationships/image" Target="../media/image5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189052" y="226048"/>
            <a:ext cx="10020298" cy="13489950"/>
          </a:xfrm>
          <a:prstGeom prst="rect">
            <a:avLst/>
          </a:prstGeom>
        </p:spPr>
      </p:pic>
      <p:sp>
        <p:nvSpPr>
          <p:cNvPr id="4" name="textbox 4" title=""/>
          <p:cNvSpPr/>
          <p:nvPr/>
        </p:nvSpPr>
        <p:spPr>
          <a:xfrm>
            <a:off x="2658697" y="4441839"/>
            <a:ext cx="9462134" cy="4325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66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65735" algn="l" rtl="0" eaLnBrk="0">
              <a:lnSpc>
                <a:spcPct val="79000"/>
              </a:lnSpc>
            </a:pPr>
            <a:r>
              <a:rPr sz="14400" i="1" kern="0" spc="160">
                <a:solidFill>
                  <a:srgbClr val="C11B16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2024</a:t>
            </a:r>
            <a:endParaRPr sz="144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7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</a:pPr>
            <a:endParaRPr sz="3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spcBef>
                <a:spcPts val="6"/>
              </a:spcBef>
            </a:pPr>
            <a:r>
              <a:rPr sz="124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素材运用精讲</a:t>
            </a:r>
            <a:endParaRPr sz="1240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2" name="textbox 152" title=""/>
          <p:cNvSpPr/>
          <p:nvPr/>
        </p:nvSpPr>
        <p:spPr>
          <a:xfrm>
            <a:off x="107972" y="58872"/>
            <a:ext cx="23440389" cy="6614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157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862330" algn="l" rtl="0" eaLnBrk="0">
              <a:lnSpc>
                <a:spcPts val="5862"/>
              </a:lnSpc>
              <a:tabLst>
                <a:tab pos="868680"/>
              </a:tabLst>
            </a:pP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唯有胜己，</a:t>
            </a:r>
            <a:r>
              <a:rPr sz="45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才能在个人志向的实现过程中，</a:t>
            </a:r>
            <a:r>
              <a:rPr sz="45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推动时代和社会的前行</a:t>
            </a:r>
            <a:r>
              <a:rPr sz="4500" kern="0" spc="-5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。司马光幼</a:t>
            </a:r>
            <a:r>
              <a:rPr sz="45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时非常贪</a:t>
            </a:r>
            <a:endParaRPr sz="4500">
              <a:latin typeface="Microsoft YaHei"/>
              <a:ea typeface="Microsoft YaHei"/>
              <a:cs typeface="Microsoft YaHei"/>
            </a:endParaRPr>
          </a:p>
          <a:p>
            <a:pPr marL="859789" algn="l" rtl="0" eaLnBrk="0">
              <a:lnSpc>
                <a:spcPct val="100000"/>
              </a:lnSpc>
              <a:spcBef>
                <a:spcPts val="1086"/>
              </a:spcBef>
            </a:pPr>
            <a:r>
              <a:rPr sz="45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睡，</a:t>
            </a:r>
            <a:r>
              <a:rPr sz="4500" kern="0" spc="-8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早晨总不能按时起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床读书</a:t>
            </a:r>
            <a:r>
              <a:rPr sz="45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。为此，</a:t>
            </a:r>
            <a:r>
              <a:rPr sz="45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他用圆木头作了一个警枕，</a:t>
            </a:r>
            <a:r>
              <a:rPr sz="4500" kern="0" spc="-8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早上一翻身，</a:t>
            </a:r>
            <a:r>
              <a:rPr sz="45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头滑落在</a:t>
            </a:r>
            <a:endParaRPr sz="4500">
              <a:latin typeface="Microsoft YaHei"/>
              <a:ea typeface="Microsoft YaHei"/>
              <a:cs typeface="Microsoft YaHei"/>
            </a:endParaRPr>
          </a:p>
          <a:p>
            <a:pPr marL="833119" algn="l" rtl="0" eaLnBrk="0">
              <a:lnSpc>
                <a:spcPct val="130000"/>
              </a:lnSpc>
              <a:spcBef>
                <a:spcPts val="209"/>
              </a:spcBef>
            </a:pP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床板上，</a:t>
            </a:r>
            <a:r>
              <a:rPr sz="4500" kern="0" spc="-4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自然惊醒</a:t>
            </a:r>
            <a:r>
              <a:rPr sz="45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。从此他天天早早地起床读书，</a:t>
            </a:r>
            <a:r>
              <a:rPr sz="45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坚持不懈，</a:t>
            </a:r>
            <a:r>
              <a:rPr sz="45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终于写出了《</a:t>
            </a:r>
            <a:r>
              <a:rPr sz="45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资治通鉴》</a:t>
            </a:r>
            <a:r>
              <a:rPr sz="4500" kern="0" spc="-6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马克思的大一生活充满了年轻人的躁动与轻狂，</a:t>
            </a:r>
            <a:r>
              <a:rPr sz="45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在他认识到自己的弱点之后，</a:t>
            </a:r>
            <a:r>
              <a:rPr sz="45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潜心钻研</a:t>
            </a:r>
            <a:r>
              <a:rPr sz="45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问题少年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变身成了学霸，</a:t>
            </a:r>
            <a:r>
              <a:rPr sz="4500" kern="0" spc="-8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写下著名的《青年在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选择职业时的考虑》一文</a:t>
            </a:r>
            <a:r>
              <a:rPr sz="4500" kern="0" spc="-6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。一生执着</a:t>
            </a:r>
            <a:r>
              <a:rPr sz="45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成为迄今为止人类历</a:t>
            </a: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史上最伟大的思想家。</a:t>
            </a:r>
            <a:endParaRPr sz="4500">
              <a:latin typeface="Microsoft YaHei"/>
              <a:ea typeface="Microsoft YaHei"/>
              <a:cs typeface="Microsoft YaHei"/>
            </a:endParaRPr>
          </a:p>
          <a:p>
            <a:pPr marL="16077564" algn="l" rtl="0" eaLnBrk="0">
              <a:lnSpc>
                <a:spcPts val="5871"/>
              </a:lnSpc>
              <a:spcBef>
                <a:spcPts val="1072"/>
              </a:spcBef>
            </a:pPr>
            <a:r>
              <a:rPr sz="45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500" kern="0" spc="-6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5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《成长是与自我的搏斗</a:t>
            </a:r>
            <a:r>
              <a:rPr sz="45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》</a:t>
            </a:r>
            <a:endParaRPr sz="45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54" name="picture 15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graphicFrame>
        <p:nvGraphicFramePr>
          <p:cNvPr id="156" name="table 156" title=""/>
          <p:cNvGraphicFramePr>
            <a:graphicFrameLocks noGrp="1"/>
          </p:cNvGraphicFramePr>
          <p:nvPr/>
        </p:nvGraphicFramePr>
        <p:xfrm>
          <a:off x="1200150" y="7131050"/>
          <a:ext cx="22063709" cy="5293357"/>
        </p:xfrm>
        <a:graphic>
          <a:graphicData uri="http://schemas.openxmlformats.org/drawingml/2006/table">
            <a:tbl>
              <a:tblPr/>
              <a:tblGrid>
                <a:gridCol w="366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65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</a:pPr>
                      <a:r>
                        <a:rPr sz="4500" kern="0" spc="1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人物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65854" algn="l" rtl="0" eaLnBrk="0">
                        <a:lnSpc>
                          <a:spcPts val="5906"/>
                        </a:lnSpc>
                        <a:spcBef>
                          <a:spcPts val="4"/>
                        </a:spcBef>
                      </a:pPr>
                      <a:r>
                        <a:rPr sz="4500" kern="0" spc="-1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司马光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97629" algn="l" rtl="0" eaLnBrk="0">
                        <a:lnSpc>
                          <a:spcPts val="5898"/>
                        </a:lnSpc>
                        <a:spcBef>
                          <a:spcPts val="4"/>
                        </a:spcBef>
                      </a:pPr>
                      <a:r>
                        <a:rPr sz="4500" kern="0" spc="-1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马克思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51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689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</a:pPr>
                      <a:r>
                        <a:rPr sz="45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典型事件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841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0380" algn="l" rtl="0" eaLnBrk="0">
                        <a:lnSpc>
                          <a:spcPts val="5862"/>
                        </a:lnSpc>
                      </a:pPr>
                      <a:r>
                        <a:rPr sz="4500" kern="0" spc="-7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制作警枕，</a:t>
                      </a:r>
                      <a:r>
                        <a:rPr sz="4500" kern="0" spc="-91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7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克服贪睡，</a:t>
                      </a:r>
                      <a:r>
                        <a:rPr sz="4500" kern="0" spc="-96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7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用功学习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841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5930" algn="l" rtl="0" eaLnBrk="0">
                        <a:lnSpc>
                          <a:spcPts val="5871"/>
                        </a:lnSpc>
                      </a:pPr>
                      <a:r>
                        <a:rPr sz="4500" kern="0" spc="-4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克服年轻的躁动与轻</a:t>
                      </a:r>
                      <a:r>
                        <a:rPr sz="4500" kern="0" spc="-5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狂，</a:t>
                      </a:r>
                      <a:r>
                        <a:rPr sz="4500" kern="0" spc="-93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5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潜心钻研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51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572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930" algn="l" rtl="0" eaLnBrk="0">
                        <a:lnSpc>
                          <a:spcPct val="92000"/>
                        </a:lnSpc>
                      </a:pPr>
                      <a:r>
                        <a:rPr sz="45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成果/结果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6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37104" algn="l" rtl="0" eaLnBrk="0">
                        <a:lnSpc>
                          <a:spcPts val="5880"/>
                        </a:lnSpc>
                        <a:spcBef>
                          <a:spcPts val="2"/>
                        </a:spcBef>
                      </a:pPr>
                      <a:r>
                        <a:rPr sz="4500" kern="0" spc="-5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写出《资治通鉴》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6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97379" algn="l" rtl="0" eaLnBrk="0">
                        <a:lnSpc>
                          <a:spcPts val="5862"/>
                        </a:lnSpc>
                        <a:spcBef>
                          <a:spcPts val="2"/>
                        </a:spcBef>
                      </a:pPr>
                      <a:r>
                        <a:rPr sz="4500" kern="0" spc="-8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写下文章，</a:t>
                      </a:r>
                      <a:r>
                        <a:rPr sz="4500" kern="0" spc="-89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8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成为思想家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7829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675" algn="l" rtl="0" eaLnBrk="0">
                        <a:lnSpc>
                          <a:spcPct val="97000"/>
                        </a:lnSpc>
                        <a:spcBef>
                          <a:spcPts val="7"/>
                        </a:spcBef>
                      </a:pPr>
                      <a:r>
                        <a:rPr sz="45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论述论点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702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algn="l" rtl="0" eaLnBrk="0">
                        <a:lnSpc>
                          <a:spcPts val="5862"/>
                        </a:lnSpc>
                      </a:pPr>
                      <a:r>
                        <a:rPr sz="45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唯有</a:t>
                      </a:r>
                      <a:r>
                        <a:rPr sz="4500" kern="0" spc="-3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胜己</a:t>
                      </a:r>
                      <a:r>
                        <a:rPr sz="45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4500" kern="0" spc="-9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才能在</a:t>
                      </a:r>
                      <a:r>
                        <a:rPr sz="4500" kern="0" spc="-3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个人志向的实现</a:t>
                      </a:r>
                      <a:r>
                        <a:rPr sz="45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过程中，</a:t>
                      </a:r>
                      <a:r>
                        <a:rPr sz="4500" kern="0" spc="-97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3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推动时代和社会的前行</a:t>
                      </a:r>
                      <a:r>
                        <a:rPr sz="4500" kern="0" spc="-3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。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8" name="picture 15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160" name="picture 16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162" name="picture 16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164" name="path 16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path 16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" name="path 16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" name="path 17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2" name="textbox 172" title=""/>
          <p:cNvSpPr/>
          <p:nvPr/>
        </p:nvSpPr>
        <p:spPr>
          <a:xfrm>
            <a:off x="1809922" y="3760334"/>
            <a:ext cx="21758346" cy="86252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99060" algn="l" rtl="0" eaLnBrk="0">
              <a:lnSpc>
                <a:spcPct val="99000"/>
              </a:lnSpc>
            </a:pPr>
            <a:r>
              <a:rPr sz="10300" kern="0" spc="-70" baseline="-5562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  <a:r>
              <a:rPr sz="6600" kern="0" spc="-8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300" kern="0" spc="-70" baseline="-5562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600" kern="0" spc="1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300" kern="0" spc="-70" baseline="-5562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人物典型形象总括</a:t>
            </a:r>
            <a:r>
              <a:rPr sz="6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300" kern="0" spc="-70" baseline="-5562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6600" kern="0" spc="-1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9200" kern="0" spc="-70" baseline="6227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突出论点，</a:t>
            </a:r>
            <a:r>
              <a:rPr sz="5900" kern="0" spc="-1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9200" kern="0" spc="-70" baseline="6227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突出成就</a:t>
            </a:r>
            <a:endParaRPr sz="9200" baseline="6227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89000"/>
              </a:lnSpc>
              <a:spcBef>
                <a:spcPts val="2017"/>
              </a:spcBef>
            </a:pPr>
            <a:r>
              <a:rPr sz="67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  <a:r>
              <a:rPr sz="67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7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700" kern="0" spc="17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7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</a:t>
            </a:r>
            <a:r>
              <a:rPr sz="6700" kern="0" spc="-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7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67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0320" algn="l" rtl="0" eaLnBrk="0">
              <a:lnSpc>
                <a:spcPts val="8322"/>
              </a:lnSpc>
              <a:spcBef>
                <a:spcPts val="2018"/>
              </a:spcBef>
            </a:pPr>
            <a:r>
              <a:rPr sz="10300" kern="0" spc="20" baseline="-125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  <a:r>
              <a:rPr sz="66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300" kern="0" spc="20" baseline="-125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600" kern="0" spc="1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300" kern="0" spc="20" baseline="-125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典型事件</a:t>
            </a:r>
            <a:r>
              <a:rPr sz="66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300" kern="0" spc="20" baseline="-125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66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9200" kern="0" spc="20" baseline="573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突出与论点相关的细节</a:t>
            </a:r>
            <a:r>
              <a:rPr sz="59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9200" kern="0" spc="20" baseline="573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克服困难</a:t>
            </a:r>
            <a:r>
              <a:rPr sz="9200" kern="0" spc="20" baseline="573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9200" kern="0" spc="20" baseline="573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抵挡诱</a:t>
            </a:r>
            <a:r>
              <a:rPr sz="9200" kern="0" spc="10" baseline="5731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惑</a:t>
            </a:r>
            <a:endParaRPr sz="9200" baseline="5731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2020"/>
              </a:spcBef>
            </a:pPr>
            <a:r>
              <a:rPr sz="67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</a:t>
            </a:r>
            <a:r>
              <a:rPr sz="67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7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  成果/结果</a:t>
            </a:r>
            <a:r>
              <a:rPr sz="6700" kern="0" spc="-3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7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67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6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29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67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</a:t>
            </a:r>
            <a:r>
              <a:rPr sz="6700" kern="0" spc="-8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7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  论述论点</a:t>
            </a:r>
            <a:r>
              <a:rPr sz="67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7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67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74" name="picture 17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032506" y="442661"/>
            <a:ext cx="16947373" cy="2670925"/>
          </a:xfrm>
          <a:prstGeom prst="rect">
            <a:avLst/>
          </a:prstGeom>
        </p:spPr>
      </p:pic>
      <p:pic>
        <p:nvPicPr>
          <p:cNvPr id="176" name="picture 17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178" name="picture 17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180" name="picture 18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182" name="picture 182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184" name="path 18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" name="path 18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8" name="path 18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" name="path 19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2" name="picture 19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2288381" cy="5555375"/>
          </a:xfrm>
          <a:prstGeom prst="rect">
            <a:avLst/>
          </a:prstGeom>
        </p:spPr>
      </p:pic>
      <p:sp>
        <p:nvSpPr>
          <p:cNvPr id="194" name="textbox 194" title=""/>
          <p:cNvSpPr/>
          <p:nvPr/>
        </p:nvSpPr>
        <p:spPr>
          <a:xfrm>
            <a:off x="9810848" y="6526382"/>
            <a:ext cx="7234555" cy="4292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602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45719" algn="l" rtl="0" eaLnBrk="0">
              <a:lnSpc>
                <a:spcPct val="87000"/>
              </a:lnSpc>
            </a:pPr>
            <a:r>
              <a:rPr sz="113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对比中突出</a:t>
            </a:r>
            <a:endParaRPr sz="1130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21833"/>
              </a:lnSpc>
            </a:pPr>
            <a:r>
              <a:rPr sz="113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描写动人点</a:t>
            </a:r>
            <a:endParaRPr sz="113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6" name="textbox 196" title=""/>
          <p:cNvSpPr/>
          <p:nvPr/>
        </p:nvSpPr>
        <p:spPr>
          <a:xfrm>
            <a:off x="13473888" y="2886991"/>
            <a:ext cx="3166110" cy="965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6000"/>
              </a:lnSpc>
              <a:spcBef>
                <a:spcPts val="1"/>
              </a:spcBef>
            </a:pPr>
            <a:r>
              <a:rPr sz="6400" kern="0" spc="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怎么写</a:t>
            </a:r>
            <a:r>
              <a:rPr sz="6400" kern="0" spc="-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-26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？</a:t>
            </a:r>
            <a:endParaRPr sz="64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98" name="picture 19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41029" y="6676204"/>
            <a:ext cx="994181" cy="994181"/>
          </a:xfrm>
          <a:prstGeom prst="rect">
            <a:avLst/>
          </a:prstGeom>
        </p:spPr>
      </p:pic>
      <p:pic>
        <p:nvPicPr>
          <p:cNvPr id="200" name="picture 20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41029" y="9506525"/>
            <a:ext cx="994181" cy="994180"/>
          </a:xfrm>
          <a:prstGeom prst="rect">
            <a:avLst/>
          </a:prstGeom>
        </p:spPr>
      </p:pic>
      <p:pic>
        <p:nvPicPr>
          <p:cNvPr id="202" name="picture 20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204" name="picture 20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206" name="picture 206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208" name="path 208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" name="path 210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path 212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" name="path 21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2" name="textbox 232" title=""/>
          <p:cNvSpPr/>
          <p:nvPr/>
        </p:nvSpPr>
        <p:spPr>
          <a:xfrm>
            <a:off x="982698" y="4455562"/>
            <a:ext cx="22468839" cy="6280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57150" algn="l" rtl="0" eaLnBrk="0">
              <a:lnSpc>
                <a:spcPct val="96000"/>
              </a:lnSpc>
              <a:spcBef>
                <a:spcPts val="1"/>
              </a:spcBef>
            </a:pP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时间/背景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其他人做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法</a:t>
            </a:r>
            <a:r>
              <a:rPr sz="6300" kern="0" spc="14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人物做法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6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结果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论点解读</a:t>
            </a:r>
            <a:endParaRPr sz="6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ct val="100000"/>
              </a:lnSpc>
              <a:spcBef>
                <a:spcPts val="1447"/>
              </a:spcBef>
            </a:pP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提及见贤思齐，</a:t>
            </a:r>
            <a:r>
              <a:rPr sz="48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就不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得不谈到中华民族精神在故事中的展现与传承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12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中国的神话故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7779" algn="l" rtl="0" eaLnBrk="0">
              <a:lnSpc>
                <a:spcPts val="7369"/>
              </a:lnSpc>
            </a:pP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事与外国不一样的是，</a:t>
            </a:r>
            <a:r>
              <a:rPr sz="48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我们的故事体现</a:t>
            </a:r>
            <a:r>
              <a:rPr sz="48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出一种极为昂扬的人定胜天之精神</a:t>
            </a:r>
            <a:r>
              <a:rPr sz="4800" kern="0" spc="-8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40">
                <a:solidFill>
                  <a:srgbClr val="9411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没有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22859" algn="l" rtl="0" eaLnBrk="0">
              <a:lnSpc>
                <a:spcPct val="100000"/>
              </a:lnSpc>
              <a:spcBef>
                <a:spcPts val="1611"/>
              </a:spcBef>
            </a:pPr>
            <a:r>
              <a:rPr sz="4800" kern="0" spc="-60">
                <a:solidFill>
                  <a:srgbClr val="9411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火，</a:t>
            </a:r>
            <a:r>
              <a:rPr sz="4800" kern="0" spc="-940">
                <a:solidFill>
                  <a:srgbClr val="9411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普罗米修斯偷了火种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</a:t>
            </a:r>
            <a:r>
              <a:rPr sz="4800" kern="0" spc="-6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燧人氏躬亲钻木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火星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明灭了五千年；</a:t>
            </a:r>
            <a:r>
              <a:rPr sz="4800" kern="0" spc="-11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9411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洪水至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诺亚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17145" algn="l" rtl="0" eaLnBrk="0">
              <a:lnSpc>
                <a:spcPct val="133000"/>
              </a:lnSpc>
              <a:spcBef>
                <a:spcPts val="38"/>
              </a:spcBef>
            </a:pPr>
            <a:r>
              <a:rPr sz="48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方舟是神的赐予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</a:t>
            </a:r>
            <a:r>
              <a:rPr sz="4800" kern="0" spc="-4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禹则躬亲</a:t>
            </a:r>
            <a:r>
              <a:rPr sz="4800" kern="0" spc="-40">
                <a:solidFill>
                  <a:srgbClr val="FF2F92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4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决九川，</a:t>
            </a:r>
            <a:r>
              <a:rPr sz="4800" kern="0" spc="-106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距四海</a:t>
            </a:r>
            <a:r>
              <a:rPr sz="4800" kern="0" spc="-40">
                <a:solidFill>
                  <a:srgbClr val="FF2F92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4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9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三过家门不入</a:t>
            </a:r>
            <a:r>
              <a:rPr sz="4800" kern="0" spc="-63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。还有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丢卡利翁在圣</a:t>
            </a:r>
            <a:r>
              <a:rPr sz="48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坛恸哭悲切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</a:t>
            </a:r>
            <a:r>
              <a:rPr sz="4800" kern="0" spc="-6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精卫叼起石子誓平汪洋</a:t>
            </a:r>
            <a:r>
              <a:rPr sz="4800" kern="0" spc="-85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1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中华民族的精神就是如此，</a:t>
            </a:r>
            <a:r>
              <a:rPr sz="48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不求神，</a:t>
            </a:r>
            <a:r>
              <a:rPr sz="48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不屈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34" name="picture 23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1897091" cy="3560782"/>
          </a:xfrm>
          <a:prstGeom prst="rect">
            <a:avLst/>
          </a:prstGeom>
        </p:spPr>
      </p:pic>
      <p:sp>
        <p:nvSpPr>
          <p:cNvPr id="236" name="textbox 236" title=""/>
          <p:cNvSpPr/>
          <p:nvPr/>
        </p:nvSpPr>
        <p:spPr>
          <a:xfrm>
            <a:off x="11923762" y="11786692"/>
            <a:ext cx="11522709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63"/>
              </a:lnSpc>
            </a:pPr>
            <a:r>
              <a:rPr sz="48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《学古成文启民智，</a:t>
            </a:r>
            <a:r>
              <a:rPr sz="48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闻事成章展精魂</a:t>
            </a:r>
            <a:r>
              <a:rPr sz="48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38" name="textbox 238" title=""/>
          <p:cNvSpPr/>
          <p:nvPr/>
        </p:nvSpPr>
        <p:spPr>
          <a:xfrm>
            <a:off x="12743357" y="1773149"/>
            <a:ext cx="5168900" cy="1412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92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0000" kern="0" spc="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人物烘托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40" name="textbox 240" title=""/>
          <p:cNvSpPr/>
          <p:nvPr/>
        </p:nvSpPr>
        <p:spPr>
          <a:xfrm>
            <a:off x="994890" y="10850703"/>
            <a:ext cx="6014720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263"/>
              </a:lnSpc>
            </a:pPr>
            <a:r>
              <a:rPr sz="4800" kern="0" spc="-3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服，</a:t>
            </a:r>
            <a:r>
              <a:rPr sz="48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我以我血荐轩辕。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42" name="picture 24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244" name="picture 24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246" name="picture 24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248" name="path 248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0" name="path 25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path 252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4" name="path 25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56" name="table 256" title=""/>
          <p:cNvGraphicFramePr>
            <a:graphicFrameLocks noGrp="1"/>
          </p:cNvGraphicFramePr>
          <p:nvPr/>
        </p:nvGraphicFramePr>
        <p:xfrm>
          <a:off x="1657350" y="4565650"/>
          <a:ext cx="21039455" cy="4025900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5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65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814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6000" kern="0" spc="-7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面对困难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8511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6000" kern="0" spc="-6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西方神话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862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6000" kern="0" spc="-8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中国故事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3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9375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</a:pPr>
                      <a:r>
                        <a:rPr sz="60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没有火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87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550" algn="l" rtl="0" eaLnBrk="0">
                        <a:lnSpc>
                          <a:spcPct val="93000"/>
                        </a:lnSpc>
                      </a:pPr>
                      <a:r>
                        <a:rPr sz="6000" kern="0" spc="-30">
                          <a:solidFill>
                            <a:srgbClr val="0433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普罗米修斯偷了火种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</a:pPr>
                      <a:r>
                        <a:rPr sz="6000" kern="0" spc="20">
                          <a:solidFill>
                            <a:srgbClr val="FF40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燧人氏钻木取火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3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944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</a:pPr>
                      <a:r>
                        <a:rPr sz="60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洪水至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930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</a:pPr>
                      <a:r>
                        <a:rPr sz="6000" kern="0" spc="-20">
                          <a:solidFill>
                            <a:srgbClr val="0433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诺亚方舟是神的赐予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689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</a:pPr>
                      <a:r>
                        <a:rPr sz="6000" kern="0" spc="-10">
                          <a:solidFill>
                            <a:srgbClr val="FF40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大禹治水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339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60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水灾后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66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6000" kern="0" spc="-20">
                          <a:solidFill>
                            <a:srgbClr val="0433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丢卡利翁在圣坛恸哭悲切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58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135" algn="l" rtl="0" eaLnBrk="0">
                        <a:lnSpc>
                          <a:spcPct val="94000"/>
                        </a:lnSpc>
                      </a:pPr>
                      <a:r>
                        <a:rPr sz="6000" kern="0" spc="-20">
                          <a:solidFill>
                            <a:srgbClr val="FF40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精卫填海</a:t>
                      </a:r>
                      <a:endParaRPr sz="6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8" name="picture 25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1897091" cy="3560782"/>
          </a:xfrm>
          <a:prstGeom prst="rect">
            <a:avLst/>
          </a:prstGeom>
        </p:spPr>
      </p:pic>
      <p:sp>
        <p:nvSpPr>
          <p:cNvPr id="260" name="textbox 260" title=""/>
          <p:cNvSpPr/>
          <p:nvPr/>
        </p:nvSpPr>
        <p:spPr>
          <a:xfrm>
            <a:off x="2449531" y="9640399"/>
            <a:ext cx="17423764" cy="2213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466725" algn="l" rtl="0" eaLnBrk="0">
              <a:lnSpc>
                <a:spcPts val="7817"/>
              </a:lnSpc>
            </a:pPr>
            <a:r>
              <a:rPr sz="6000" b="1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【总结】</a:t>
            </a:r>
            <a:r>
              <a:rPr sz="6000" b="1" kern="0" spc="-7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0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中国的神话故事与外国不一样的是，</a:t>
            </a:r>
            <a:endParaRPr sz="60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7817"/>
              </a:lnSpc>
              <a:spcBef>
                <a:spcPts val="1591"/>
              </a:spcBef>
            </a:pPr>
            <a:r>
              <a:rPr sz="60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我们的故事体现出一种极为昂扬的人定胜天之精神</a:t>
            </a:r>
            <a:r>
              <a:rPr sz="6000" kern="0" spc="-4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6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62" name="picture 26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264" name="picture 26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266" name="picture 26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268" name="path 268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" name="path 270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" name="path 272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path 27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" name="textbox 276" title=""/>
          <p:cNvSpPr/>
          <p:nvPr/>
        </p:nvSpPr>
        <p:spPr>
          <a:xfrm>
            <a:off x="983308" y="4454169"/>
            <a:ext cx="22468205" cy="7255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84150" algn="l" rtl="0" eaLnBrk="0">
              <a:lnSpc>
                <a:spcPct val="96000"/>
              </a:lnSpc>
              <a:spcBef>
                <a:spcPts val="1"/>
              </a:spcBef>
            </a:pP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时间/背景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其他人做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法</a:t>
            </a:r>
            <a:r>
              <a:rPr sz="6300" kern="0" spc="14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人物做法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6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结果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论点解读</a:t>
            </a:r>
            <a:endParaRPr sz="6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4129" algn="l" rtl="0" eaLnBrk="0">
              <a:lnSpc>
                <a:spcPct val="100000"/>
              </a:lnSpc>
              <a:spcBef>
                <a:spcPts val="1443"/>
              </a:spcBef>
            </a:pPr>
            <a:r>
              <a:rPr sz="48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上世纪初，</a:t>
            </a:r>
            <a:r>
              <a:rPr sz="48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青年毛泽东在刻苦读书的岁月中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一直坚持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自讨苦吃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4800" kern="0" spc="-11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烈日炎炎的盛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1905" algn="l" rtl="0" eaLnBrk="0">
              <a:lnSpc>
                <a:spcPct val="131000"/>
              </a:lnSpc>
              <a:spcBef>
                <a:spcPts val="147"/>
              </a:spcBef>
            </a:pP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夏，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2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别人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待在寝室摇扇避暑，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3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他却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赤背顶着骄阳暴晒；</a:t>
            </a:r>
            <a:r>
              <a:rPr sz="4800" kern="0" spc="-11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北风呼啸的寒冬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2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别人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躲在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48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屋里取暖，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3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他却</a:t>
            </a:r>
            <a:r>
              <a:rPr sz="48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穿着薄衫于山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谷中作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冷风浴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800" kern="0" spc="-1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雷鸣电闪的雨中，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2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别人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撑伞避淋，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3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</a:t>
            </a:r>
            <a:r>
              <a:rPr sz="48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却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光着上身傲然进行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雨淋浴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7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。后来，</a:t>
            </a:r>
            <a:r>
              <a:rPr sz="48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毛泽东在谈及青年时代的吃苦经历时，</a:t>
            </a:r>
            <a:r>
              <a:rPr sz="4800" kern="0" spc="-8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常常提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起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艰难困苦，</a:t>
            </a:r>
            <a:r>
              <a:rPr sz="48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玉汝于成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的古训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。可以说，</a:t>
            </a:r>
            <a:r>
              <a:rPr sz="48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正是持之以恒地在苦境中练体魄</a:t>
            </a:r>
            <a:r>
              <a:rPr sz="4800" kern="0" spc="-8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、砺胆</a:t>
            </a:r>
            <a:r>
              <a:rPr sz="48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4800" kern="0" spc="-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气，</a:t>
            </a:r>
            <a:r>
              <a:rPr sz="4800" kern="0" spc="-10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才铸就了一代伟人超凡的革命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意志和坚定信念。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78" name="picture 27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1897091" cy="3560782"/>
          </a:xfrm>
          <a:prstGeom prst="rect">
            <a:avLst/>
          </a:prstGeom>
        </p:spPr>
      </p:pic>
      <p:sp>
        <p:nvSpPr>
          <p:cNvPr id="280" name="textbox 280" title=""/>
          <p:cNvSpPr/>
          <p:nvPr/>
        </p:nvSpPr>
        <p:spPr>
          <a:xfrm>
            <a:off x="12743357" y="1773149"/>
            <a:ext cx="5168900" cy="1412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92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0000" kern="0" spc="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人物烘托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82" name="textbox 282" title=""/>
          <p:cNvSpPr/>
          <p:nvPr/>
        </p:nvSpPr>
        <p:spPr>
          <a:xfrm>
            <a:off x="14971764" y="11811599"/>
            <a:ext cx="8481059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63"/>
              </a:lnSpc>
            </a:pP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《苦是人生的补药》马祖云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84" name="picture 28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286" name="picture 28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288" name="picture 28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290" name="path 29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2" name="path 29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" name="path 29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" name="path 29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8" name="textbox 298" title=""/>
          <p:cNvSpPr/>
          <p:nvPr/>
        </p:nvSpPr>
        <p:spPr>
          <a:xfrm>
            <a:off x="994357" y="4639853"/>
            <a:ext cx="22395180" cy="5118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74320" algn="l" rtl="0" eaLnBrk="0">
              <a:lnSpc>
                <a:spcPct val="96000"/>
              </a:lnSpc>
              <a:spcBef>
                <a:spcPts val="1"/>
              </a:spcBef>
            </a:pP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时间/背景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其他人做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法</a:t>
            </a:r>
            <a:r>
              <a:rPr sz="6300" kern="0" spc="14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人物做法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6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结果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论点解读</a:t>
            </a:r>
            <a:endParaRPr sz="6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052194" algn="l" rtl="0" eaLnBrk="0">
              <a:lnSpc>
                <a:spcPts val="6364"/>
              </a:lnSpc>
              <a:spcBef>
                <a:spcPts val="1472"/>
              </a:spcBef>
            </a:pP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清代彭端淑在《为学一首示子侄》</a:t>
            </a:r>
            <a:r>
              <a:rPr sz="49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中讲述，</a:t>
            </a:r>
            <a:r>
              <a:rPr sz="49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从西蜀到南海，</a:t>
            </a:r>
            <a:r>
              <a:rPr sz="49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路途</a:t>
            </a:r>
            <a:r>
              <a:rPr sz="49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有数千里之</a:t>
            </a:r>
            <a:endParaRPr sz="490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100000"/>
              </a:lnSpc>
              <a:spcBef>
                <a:spcPts val="1382"/>
              </a:spcBef>
            </a:pP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遥，</a:t>
            </a:r>
            <a:r>
              <a:rPr sz="49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久欲买舟而下的富僧终未成行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9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</a:t>
            </a:r>
            <a:r>
              <a:rPr sz="4900" kern="0" spc="-2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贫僧却仅凭</a:t>
            </a:r>
            <a:r>
              <a:rPr sz="4900" kern="0" spc="-20">
                <a:solidFill>
                  <a:srgbClr val="FF2F92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-2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一瓶一钵</a:t>
            </a:r>
            <a:r>
              <a:rPr sz="4900" kern="0" spc="-20">
                <a:solidFill>
                  <a:srgbClr val="FF2F92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-2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</a:t>
            </a:r>
            <a:r>
              <a:rPr sz="4900" kern="0" spc="-3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现了往返</a:t>
            </a:r>
            <a:r>
              <a:rPr sz="4900" kern="0" spc="-86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。简单的</a:t>
            </a:r>
            <a:endParaRPr sz="490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ts val="7727"/>
              </a:lnSpc>
            </a:pPr>
            <a:r>
              <a:rPr sz="49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力量，</a:t>
            </a:r>
            <a:r>
              <a:rPr sz="49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首先源自一颗纯粹的心灵</a:t>
            </a:r>
            <a:r>
              <a:rPr sz="49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900" kern="0" spc="-9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相信自己</a:t>
            </a:r>
            <a:r>
              <a:rPr sz="4900" kern="0" spc="-5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9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、重视内因</a:t>
            </a:r>
            <a:r>
              <a:rPr sz="4900" kern="0" spc="-8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9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、勇毅笃行</a:t>
            </a:r>
            <a:r>
              <a:rPr sz="4900" kern="0" spc="-10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900" kern="0" spc="-10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10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才更可能找到</a:t>
            </a:r>
            <a:endParaRPr sz="49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00" name="picture 30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1897091" cy="3560782"/>
          </a:xfrm>
          <a:prstGeom prst="rect">
            <a:avLst/>
          </a:prstGeom>
        </p:spPr>
      </p:pic>
      <p:sp>
        <p:nvSpPr>
          <p:cNvPr id="302" name="textbox 302" title=""/>
          <p:cNvSpPr/>
          <p:nvPr/>
        </p:nvSpPr>
        <p:spPr>
          <a:xfrm>
            <a:off x="12743357" y="1773149"/>
            <a:ext cx="5168900" cy="1412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92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0000" kern="0" spc="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人物烘托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04" name="textbox 304" title=""/>
          <p:cNvSpPr/>
          <p:nvPr/>
        </p:nvSpPr>
        <p:spPr>
          <a:xfrm>
            <a:off x="16040215" y="10910813"/>
            <a:ext cx="7412355" cy="8407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417"/>
              </a:lnSpc>
            </a:pPr>
            <a:r>
              <a:rPr sz="49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900" kern="0" spc="-7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9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《简单的力量》何冠军</a:t>
            </a:r>
            <a:endParaRPr sz="49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06" name="textbox 306" title=""/>
          <p:cNvSpPr/>
          <p:nvPr/>
        </p:nvSpPr>
        <p:spPr>
          <a:xfrm>
            <a:off x="994357" y="9946884"/>
            <a:ext cx="4273550" cy="774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899"/>
              </a:lnSpc>
            </a:pPr>
            <a:r>
              <a:rPr sz="4800" kern="0" spc="-38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通往成功之路。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08" name="picture 30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310" name="picture 31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312" name="picture 31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314" name="path 31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" name="path 31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8" name="path 318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0" name="path 320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2" name="textbox 322" title=""/>
          <p:cNvSpPr/>
          <p:nvPr/>
        </p:nvSpPr>
        <p:spPr>
          <a:xfrm>
            <a:off x="921649" y="1063184"/>
            <a:ext cx="22683470" cy="11524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39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4662804" algn="l" rtl="0" eaLnBrk="0">
              <a:lnSpc>
                <a:spcPct val="97000"/>
              </a:lnSpc>
            </a:pP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</a:t>
            </a:r>
            <a:r>
              <a:rPr sz="10000" kern="0" spc="-17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.有人</a:t>
            </a:r>
            <a:r>
              <a:rPr sz="10000" kern="0" spc="-17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endParaRPr sz="10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4744720" algn="l" rtl="0" eaLnBrk="0">
              <a:lnSpc>
                <a:spcPts val="6233"/>
              </a:lnSpc>
              <a:spcBef>
                <a:spcPts val="1478"/>
              </a:spcBef>
            </a:pP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（有的人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有的）</a:t>
            </a:r>
            <a:endParaRPr sz="49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56845" algn="l" rtl="0" eaLnBrk="0">
              <a:lnSpc>
                <a:spcPct val="100000"/>
              </a:lnSpc>
              <a:spcBef>
                <a:spcPts val="1440"/>
              </a:spcBef>
            </a:pP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越是路途艰险，</a:t>
            </a:r>
            <a:r>
              <a:rPr sz="48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越能看出信念的力量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对于黄国平而言，</a:t>
            </a:r>
            <a:r>
              <a:rPr sz="4800" kern="0" spc="-9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这个信念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不过是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把书念下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67004" algn="l" rtl="0" eaLnBrk="0">
              <a:lnSpc>
                <a:spcPct val="132000"/>
              </a:lnSpc>
              <a:spcBef>
                <a:spcPts val="55"/>
              </a:spcBef>
            </a:pP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去，</a:t>
            </a:r>
            <a:r>
              <a:rPr sz="4800" kern="0" spc="-10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然后走出去，</a:t>
            </a:r>
            <a:r>
              <a:rPr sz="4800" kern="0" spc="-10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不枉活一世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77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b="1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有人难以理解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这样简单的道理如何支撑数十年寒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暑？</a:t>
            </a:r>
            <a:r>
              <a:rPr sz="48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的确，</a:t>
            </a:r>
            <a:r>
              <a:rPr sz="4800" kern="0" spc="-7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同样的道理，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2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视为信念，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2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权当空话；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埋在心底，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2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挂在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嘴边</a:t>
            </a:r>
            <a:r>
              <a:rPr sz="4800" kern="0" spc="-8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。风雨之中志愈坚，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生活的磨刀石让信念愈发闪亮。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6263"/>
              </a:lnSpc>
              <a:spcBef>
                <a:spcPts val="1107"/>
              </a:spcBef>
            </a:pP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6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《苦难中积聚力量，</a:t>
            </a:r>
            <a:r>
              <a:rPr sz="48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相信奋斗的价值》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52705" algn="l" rtl="0" eaLnBrk="0">
              <a:lnSpc>
                <a:spcPct val="100000"/>
              </a:lnSpc>
              <a:spcBef>
                <a:spcPts val="1447"/>
              </a:spcBef>
            </a:pP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山再高，</a:t>
            </a:r>
            <a:r>
              <a:rPr sz="48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往上攀总能登顶；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路再长，</a:t>
            </a:r>
            <a:r>
              <a:rPr sz="48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走下去定能到达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。现实中，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2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有的人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埋头苦干深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3810" algn="l" rtl="0" eaLnBrk="0">
              <a:lnSpc>
                <a:spcPct val="132000"/>
              </a:lnSpc>
              <a:spcBef>
                <a:spcPts val="10"/>
              </a:spcBef>
            </a:pP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挖一眼泉，</a:t>
            </a:r>
            <a:r>
              <a:rPr sz="48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最终收获实至名归的成功；</a:t>
            </a:r>
            <a:r>
              <a:rPr sz="48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有的人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却左顾右盼寻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找捷径，</a:t>
            </a:r>
            <a:r>
              <a:rPr sz="48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反而兜兜转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转</a:t>
            </a:r>
            <a:r>
              <a:rPr sz="48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、屡尝败绩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1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《人生万事须自为》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24" name="picture 32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326" name="picture 32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328" name="picture 32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330" name="picture 33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332" name="path 33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" name="path 33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6" name="path 33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8" name="textbox 338" title=""/>
          <p:cNvSpPr/>
          <p:nvPr/>
        </p:nvSpPr>
        <p:spPr>
          <a:xfrm>
            <a:off x="968649" y="3512544"/>
            <a:ext cx="22541230" cy="9379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579880" algn="l" rtl="0" eaLnBrk="0">
              <a:lnSpc>
                <a:spcPts val="9613"/>
              </a:lnSpc>
            </a:pP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变体 ：有</a:t>
            </a:r>
            <a:r>
              <a:rPr sz="7500" kern="0" spc="-13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…，</a:t>
            </a:r>
            <a:r>
              <a:rPr sz="75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也有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 ；有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…，</a:t>
            </a:r>
            <a:r>
              <a:rPr sz="75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也有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endParaRPr sz="7500">
              <a:latin typeface="Microsoft YaHei"/>
              <a:ea typeface="Microsoft YaHei"/>
              <a:cs typeface="Microsoft YaHei"/>
            </a:endParaRPr>
          </a:p>
          <a:p>
            <a:pPr marL="16509" indent="1137285" algn="l" rtl="0" eaLnBrk="0">
              <a:lnSpc>
                <a:spcPct val="137000"/>
              </a:lnSpc>
              <a:spcBef>
                <a:spcPts val="2332"/>
              </a:spcBef>
            </a:pP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令人欣慰的是，</a:t>
            </a:r>
            <a:r>
              <a:rPr sz="46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在我们的时代，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18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名路人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漠然而过的佛山街道，</a:t>
            </a:r>
            <a:r>
              <a:rPr sz="4600" kern="0" spc="-11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也有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大学生司占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杰倾注爱心的麻风病村庄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;</a:t>
            </a:r>
            <a:r>
              <a:rPr sz="4600" b="1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彭宇案莫衷一是的质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疑，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也有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硕士生李英强兴办乡村图书馆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的志向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;</a:t>
            </a:r>
            <a:r>
              <a:rPr sz="46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郭美美炫富的空虚手袋，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也有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志愿者行动的朴实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守望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;</a:t>
            </a:r>
            <a:r>
              <a:rPr sz="4600" b="1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校园里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怀疑的时代还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需要信仰吗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的不休争论，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也有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新闻界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是建设者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倡议的强烈共鸣</a:t>
            </a:r>
            <a:r>
              <a:rPr sz="46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endParaRPr sz="4600">
              <a:latin typeface="Arial"/>
              <a:ea typeface="Arial"/>
              <a:cs typeface="Arial"/>
            </a:endParaRPr>
          </a:p>
          <a:p>
            <a:pPr marL="12700" indent="1144905" algn="l" rtl="0" eaLnBrk="0">
              <a:lnSpc>
                <a:spcPct val="134000"/>
              </a:lnSpc>
              <a:spcBef>
                <a:spcPts val="1469"/>
              </a:spcBef>
            </a:pP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站在这块剧烈转型的不完美土地，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沉溺于愤世嫉俗，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习惯于悲观抱怨，</a:t>
            </a:r>
            <a:r>
              <a:rPr sz="46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但</a:t>
            </a:r>
            <a:r>
              <a:rPr sz="46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总有一些人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以行动肩起责任，</a:t>
            </a:r>
            <a:r>
              <a:rPr sz="46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用积极主动的点滴努力，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积攒起改造社会的正能量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。时代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不仅需要解构，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更需要建构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。不要把批判的自由留给自己，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却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把创造的权利让给别人。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</a:pPr>
            <a:endParaRPr sz="14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002"/>
              </a:lnSpc>
            </a:pP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6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《苦难中积聚力量，</a:t>
            </a:r>
            <a:r>
              <a:rPr sz="46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相信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奋斗的价值》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40" name="textbox 340" title=""/>
          <p:cNvSpPr/>
          <p:nvPr/>
        </p:nvSpPr>
        <p:spPr>
          <a:xfrm>
            <a:off x="6019073" y="773306"/>
            <a:ext cx="12981305" cy="2313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39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</a:pP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</a:t>
            </a:r>
            <a:r>
              <a:rPr sz="10000" kern="0" spc="-17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.有人</a:t>
            </a:r>
            <a:r>
              <a:rPr sz="10000" kern="0" spc="-17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endParaRPr sz="10000">
              <a:latin typeface="Microsoft YaHei"/>
              <a:ea typeface="Microsoft YaHei"/>
              <a:cs typeface="Microsoft YaHei"/>
            </a:endParaRPr>
          </a:p>
          <a:p>
            <a:pPr marL="323850" algn="l" rtl="0" eaLnBrk="0">
              <a:lnSpc>
                <a:spcPts val="6233"/>
              </a:lnSpc>
              <a:spcBef>
                <a:spcPts val="151"/>
              </a:spcBef>
            </a:pP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（有的人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有的）</a:t>
            </a:r>
            <a:endParaRPr sz="49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42" name="picture 34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344" name="picture 34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346" name="picture 34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348" name="picture 34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350" name="path 35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2" name="path 35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4" name="path 35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6" name="path 35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" name="textbox 358" title=""/>
          <p:cNvSpPr/>
          <p:nvPr/>
        </p:nvSpPr>
        <p:spPr>
          <a:xfrm>
            <a:off x="974491" y="3764282"/>
            <a:ext cx="22198964" cy="6654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5487670" algn="l" rtl="0" eaLnBrk="0">
              <a:lnSpc>
                <a:spcPts val="9613"/>
              </a:lnSpc>
            </a:pPr>
            <a:r>
              <a:rPr sz="7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变体 ：或是</a:t>
            </a:r>
            <a:r>
              <a:rPr sz="7500" kern="0" spc="-13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…，</a:t>
            </a:r>
            <a:r>
              <a:rPr sz="75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或是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75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endParaRPr sz="75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1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34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1130935" algn="l" rtl="0" eaLnBrk="0">
              <a:lnSpc>
                <a:spcPct val="139000"/>
              </a:lnSpc>
            </a:pP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在梦想的指引下随风奔跑，</a:t>
            </a:r>
            <a:r>
              <a:rPr sz="46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就能拥有无穷的力量，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抵达更高的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精神境界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。不可否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认，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现实中有少数人，</a:t>
            </a:r>
            <a:r>
              <a:rPr sz="46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并没有认清自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己在这场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接力跑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中的角色定位，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1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或是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庸懒散拖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消极怠工，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跑得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掉了棒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或是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今天上山</a:t>
            </a:r>
            <a:r>
              <a:rPr sz="46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、明天下河，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跑得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脱了轨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7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。这些，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都是不为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未来筹谋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、只为眼前考虑的短视行为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。一切伟大梦想的实现，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都是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个人跑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接力跑</a:t>
            </a:r>
            <a:r>
              <a:rPr sz="4600" kern="0" spc="11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的结合</a:t>
            </a:r>
            <a:r>
              <a:rPr sz="4600" kern="0" spc="-7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。丢掉团队精神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、失去奋进动力，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踟蹰不前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、得过且过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、画地为牢，</a:t>
            </a:r>
            <a:r>
              <a:rPr sz="46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只会贻误发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60" name="textbox 360" title=""/>
          <p:cNvSpPr/>
          <p:nvPr/>
        </p:nvSpPr>
        <p:spPr>
          <a:xfrm>
            <a:off x="6019073" y="773306"/>
            <a:ext cx="12981305" cy="2313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39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</a:pP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有人</a:t>
            </a:r>
            <a:r>
              <a:rPr sz="10000" kern="0" spc="-17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.有人</a:t>
            </a:r>
            <a:r>
              <a:rPr sz="10000" kern="0" spc="-17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100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endParaRPr sz="10000">
              <a:latin typeface="Microsoft YaHei"/>
              <a:ea typeface="Microsoft YaHei"/>
              <a:cs typeface="Microsoft YaHei"/>
            </a:endParaRPr>
          </a:p>
          <a:p>
            <a:pPr marL="323850" algn="l" rtl="0" eaLnBrk="0">
              <a:lnSpc>
                <a:spcPts val="6233"/>
              </a:lnSpc>
              <a:spcBef>
                <a:spcPts val="151"/>
              </a:spcBef>
            </a:pP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（有的人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49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有的）</a:t>
            </a:r>
            <a:endParaRPr sz="49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62" name="textbox 362" title=""/>
          <p:cNvSpPr/>
          <p:nvPr/>
        </p:nvSpPr>
        <p:spPr>
          <a:xfrm>
            <a:off x="14218865" y="11600343"/>
            <a:ext cx="9291319" cy="786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93"/>
              </a:lnSpc>
            </a:pP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6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《为下一代人跑出一个好成绩》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64" name="textbox 364" title=""/>
          <p:cNvSpPr/>
          <p:nvPr/>
        </p:nvSpPr>
        <p:spPr>
          <a:xfrm>
            <a:off x="968649" y="10609743"/>
            <a:ext cx="2272029" cy="7289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538"/>
              </a:lnSpc>
            </a:pPr>
            <a:r>
              <a:rPr sz="4200" kern="0" spc="-3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展机遇。</a:t>
            </a:r>
            <a:endParaRPr sz="42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66" name="picture 36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368" name="picture 36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370" name="picture 37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372" name="picture 37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374" name="path 37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" name="path 37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8" name="path 37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0" name="path 38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ath 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" name="picture 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sp>
        <p:nvSpPr>
          <p:cNvPr id="10" name="path 1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" name="textbox 12" title=""/>
          <p:cNvSpPr/>
          <p:nvPr/>
        </p:nvSpPr>
        <p:spPr>
          <a:xfrm>
            <a:off x="1056302" y="1256249"/>
            <a:ext cx="22712045" cy="11308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8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43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人生如棋   积跬步以致千里</a:t>
            </a:r>
            <a:r>
              <a:rPr sz="4300" kern="0" spc="-5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没有谁能在想入非非间一步登天将对手的军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300" kern="0" spc="-7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唯有脚踏实地</a:t>
            </a:r>
            <a:r>
              <a:rPr sz="4300" kern="0" spc="-7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、稳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marL="19050" indent="2540" algn="l" rtl="0" eaLnBrk="0">
              <a:lnSpc>
                <a:spcPct val="133000"/>
              </a:lnSpc>
              <a:spcBef>
                <a:spcPts val="57"/>
              </a:spcBef>
            </a:pP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扎稳打，</a:t>
            </a:r>
            <a:r>
              <a:rPr sz="4300" kern="0" spc="-8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抓好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本手</a:t>
            </a:r>
            <a:r>
              <a:rPr sz="4300" kern="0" spc="-78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300" kern="0" spc="-8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步步为营间靠近目的地</a:t>
            </a:r>
            <a:r>
              <a:rPr sz="4300" kern="0" spc="-7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从古代由一名失去双亲零丁孤苦的放牛娃，</a:t>
            </a:r>
            <a:r>
              <a:rPr sz="4300" kern="0" spc="-9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</a:t>
            </a:r>
            <a:r>
              <a:rPr sz="43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3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长为一代天之骄子的朱元璋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3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3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近代由因贫贱无钱买书受人颐指气使的鞋店学徒，</a:t>
            </a:r>
            <a:r>
              <a:rPr sz="4300" kern="0" spc="-9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成长为一位</a:t>
            </a:r>
            <a:r>
              <a:rPr sz="43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3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无产阶级著名文学家的高尔基</a:t>
            </a:r>
            <a:r>
              <a:rPr sz="43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3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再到</a:t>
            </a:r>
            <a:r>
              <a:rPr sz="43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当代白手起家最终名列世界富豪榜榜首的比尔</a:t>
            </a:r>
            <a:r>
              <a:rPr sz="4300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43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盖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茨</a:t>
            </a:r>
            <a:r>
              <a:rPr sz="43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3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无一</a:t>
            </a:r>
            <a:r>
              <a:rPr sz="4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不用他们震撼世人的成功演绎着</a:t>
            </a:r>
            <a:r>
              <a:rPr sz="43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本手</a:t>
            </a:r>
            <a:r>
              <a:rPr sz="43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的魔力</a:t>
            </a:r>
            <a:r>
              <a:rPr sz="4300" kern="0" spc="-4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5610"/>
              </a:lnSpc>
              <a:spcBef>
                <a:spcPts val="1228"/>
              </a:spcBef>
            </a:pPr>
            <a:r>
              <a:rPr sz="43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300" kern="0" spc="-6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3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3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《于棋间方寸，</a:t>
            </a:r>
            <a:r>
              <a:rPr sz="43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悟人生至理》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2859" algn="l" rtl="0" eaLnBrk="0">
              <a:lnSpc>
                <a:spcPts val="5610"/>
              </a:lnSpc>
              <a:spcBef>
                <a:spcPts val="1292"/>
              </a:spcBef>
            </a:pPr>
            <a:r>
              <a:rPr sz="43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苏轼曾说：</a:t>
            </a:r>
            <a:r>
              <a:rPr sz="43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3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君子可以寓意于物，</a:t>
            </a:r>
            <a:r>
              <a:rPr sz="43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而不可以留意于物</a:t>
            </a:r>
            <a:r>
              <a:rPr sz="4300" kern="0" spc="-7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无论技术发展给人带来多少压迫与焦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marL="19050" algn="l" rtl="0" eaLnBrk="0">
              <a:lnSpc>
                <a:spcPct val="100000"/>
              </a:lnSpc>
              <a:spcBef>
                <a:spcPts val="1237"/>
              </a:spcBef>
            </a:pPr>
            <a:r>
              <a:rPr sz="43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虑，</a:t>
            </a:r>
            <a:r>
              <a:rPr sz="43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无论时间如何裹挟着人们陷</a:t>
            </a:r>
            <a:r>
              <a:rPr sz="43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入快乐与欲望的陷阱，</a:t>
            </a:r>
            <a:r>
              <a:rPr sz="4300" kern="0" spc="-8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我们一定要谨记：</a:t>
            </a:r>
            <a:r>
              <a:rPr sz="4300" kern="0" spc="-1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人，</a:t>
            </a:r>
            <a:r>
              <a:rPr sz="4300" kern="0" spc="-9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才是科技与时间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marL="38100" algn="l" rtl="0" eaLnBrk="0">
              <a:lnSpc>
                <a:spcPct val="133000"/>
              </a:lnSpc>
              <a:spcBef>
                <a:spcPts val="66"/>
              </a:spcBef>
            </a:pP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的主人</a:t>
            </a:r>
            <a:r>
              <a:rPr sz="4300" kern="0" spc="-6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深扎互联网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行业的程序员郭宇，</a:t>
            </a:r>
            <a:r>
              <a:rPr sz="4300" kern="0" spc="-9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在实现财务自由后于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28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岁毅然辞职，</a:t>
            </a:r>
            <a:r>
              <a:rPr sz="4300" kern="0" spc="-8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去追求属于自己</a:t>
            </a:r>
            <a:r>
              <a:rPr sz="43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3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的诗和远方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300" kern="0" spc="-11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外卖诗人王计兵没有被算法系统所困，</a:t>
            </a:r>
            <a:r>
              <a:rPr sz="43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而是在与时间赛跑的生活间隙里写出</a:t>
            </a:r>
            <a:r>
              <a:rPr sz="43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40</a:t>
            </a:r>
            <a:r>
              <a:rPr sz="43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00</a:t>
            </a:r>
            <a:r>
              <a:rPr sz="43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3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多首诗歌</a:t>
            </a:r>
            <a:r>
              <a:rPr sz="4300" kern="0" spc="-7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。时间的风在他们的</a:t>
            </a:r>
            <a:r>
              <a:rPr sz="43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耳边呼啸，</a:t>
            </a:r>
            <a:r>
              <a:rPr sz="43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但他们心里却自由且快乐</a:t>
            </a:r>
            <a:r>
              <a:rPr sz="4300" kern="0" spc="-7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11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因此，</a:t>
            </a:r>
            <a:r>
              <a:rPr sz="4300" kern="0" spc="-8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善用技术，</a:t>
            </a:r>
            <a:r>
              <a:rPr sz="43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掌控时</a:t>
            </a:r>
            <a:r>
              <a:rPr sz="4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间，</a:t>
            </a:r>
            <a:r>
              <a:rPr sz="43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享受生活，</a:t>
            </a:r>
            <a:r>
              <a:rPr sz="43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这才是时间谜题的破解之道。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marL="14037311" algn="l" rtl="0" eaLnBrk="0">
              <a:lnSpc>
                <a:spcPts val="5602"/>
              </a:lnSpc>
              <a:spcBef>
                <a:spcPts val="1099"/>
              </a:spcBef>
            </a:pPr>
            <a:r>
              <a:rPr sz="43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300" kern="0" spc="-6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3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3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《善用科技，</a:t>
            </a:r>
            <a:r>
              <a:rPr sz="43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做时间的掌舵</a:t>
            </a:r>
            <a:r>
              <a:rPr sz="43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人》</a:t>
            </a:r>
            <a:endParaRPr sz="43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4" name="picture 1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16" name="picture 1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18" name="path 1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" name="picture 2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22" name="picture 22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41874" y="331647"/>
            <a:ext cx="23279323" cy="12505366"/>
          </a:xfrm>
          <a:prstGeom prst="rect">
            <a:avLst/>
          </a:prstGeom>
        </p:spPr>
      </p:pic>
      <p:sp>
        <p:nvSpPr>
          <p:cNvPr id="24" name="textbox 24" title=""/>
          <p:cNvSpPr/>
          <p:nvPr/>
        </p:nvSpPr>
        <p:spPr>
          <a:xfrm rot="1320000">
            <a:off x="1810011" y="4943934"/>
            <a:ext cx="20860386" cy="32378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5293"/>
              </a:lnSpc>
            </a:pPr>
            <a:r>
              <a:rPr sz="20600" kern="0" spc="-10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论证与论点不匹配</a:t>
            </a:r>
            <a:endParaRPr sz="20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63200" y="11366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2" name="textbox 382" title=""/>
          <p:cNvSpPr/>
          <p:nvPr/>
        </p:nvSpPr>
        <p:spPr>
          <a:xfrm>
            <a:off x="738437" y="1003074"/>
            <a:ext cx="22789514" cy="11507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7001509" algn="l" rtl="0" eaLnBrk="0">
              <a:lnSpc>
                <a:spcPts val="12988"/>
              </a:lnSpc>
            </a:pPr>
            <a:r>
              <a:rPr sz="10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列举</a:t>
            </a:r>
            <a:r>
              <a:rPr sz="100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反例</a:t>
            </a:r>
            <a:r>
              <a:rPr sz="10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时常用</a:t>
            </a:r>
            <a:endParaRPr sz="10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8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1388"/>
              </a:spcBef>
            </a:pP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在当今社会，</a:t>
            </a:r>
            <a:r>
              <a:rPr sz="46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总有一些既想舒心获得，</a:t>
            </a:r>
            <a:r>
              <a:rPr sz="46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又不愿苦心付出的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自在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者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只想吃香喝辣而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23495" indent="-3810" algn="l" rtl="0" eaLnBrk="0">
              <a:lnSpc>
                <a:spcPct val="123000"/>
              </a:lnSpc>
              <a:spcBef>
                <a:spcPts val="6"/>
              </a:spcBef>
            </a:pP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不想吃苦受累，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让梦想成了梦幻；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想出彩而不想出力，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让愿景成了泡影；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想升迁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而不想作为，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让机遇成了</a:t>
            </a:r>
            <a:r>
              <a:rPr sz="4600" kern="0" spc="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危机</a:t>
            </a:r>
            <a:r>
              <a:rPr sz="4600" kern="0" spc="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100000"/>
              </a:lnSpc>
              <a:spcBef>
                <a:spcPts val="1387"/>
              </a:spcBef>
            </a:pP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现实中，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1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缺乏节约意识，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有意无意地浪费粮食</a:t>
            </a:r>
            <a:r>
              <a:rPr sz="4600" kern="0" spc="-5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、糟蹋粮食，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1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爱面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子</a:t>
            </a:r>
            <a:r>
              <a:rPr sz="4600" kern="0" spc="-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、讲排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23495" indent="-8254" algn="l" rtl="0" eaLnBrk="0">
              <a:lnSpc>
                <a:spcPct val="122000"/>
              </a:lnSpc>
              <a:spcBef>
                <a:spcPts val="50"/>
              </a:spcBef>
            </a:pP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场，</a:t>
            </a:r>
            <a:r>
              <a:rPr sz="46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不同程度地过度消费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、攀比铺张，</a:t>
            </a:r>
            <a:r>
              <a:rPr sz="46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造成社会财富的巨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大浪费，</a:t>
            </a:r>
            <a:r>
              <a:rPr sz="46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这些都与社会文明背道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而驰。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8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2859" algn="l" rtl="0" eaLnBrk="0">
              <a:lnSpc>
                <a:spcPct val="100000"/>
              </a:lnSpc>
              <a:spcBef>
                <a:spcPts val="1391"/>
              </a:spcBef>
            </a:pP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追寻意义的旅程，</a:t>
            </a:r>
            <a:r>
              <a:rPr sz="46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不可能是一帆风顺的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。现实中，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有的人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在浮华中迷失自我，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被事物外在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2700" indent="27940" algn="l" rtl="0" eaLnBrk="0">
              <a:lnSpc>
                <a:spcPct val="120000"/>
              </a:lnSpc>
              <a:spcBef>
                <a:spcPts val="107"/>
              </a:spcBef>
            </a:pP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的表象遮挡了视线；</a:t>
            </a:r>
            <a:r>
              <a:rPr sz="4600" b="1" u="sng" kern="0" spc="-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有的人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紧盯着物质财富，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房子</a:t>
            </a:r>
            <a:r>
              <a:rPr sz="4600" kern="0" spc="-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、车子</a:t>
            </a:r>
            <a:r>
              <a:rPr sz="4600" kern="0" spc="-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、票子样样不缺，</a:t>
            </a:r>
            <a:r>
              <a:rPr sz="46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精神世界却一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贫如洗；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有的人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贪恋职位官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帽，</a:t>
            </a:r>
            <a:r>
              <a:rPr sz="46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除此之外心无所寄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、情无所托，</a:t>
            </a:r>
            <a:r>
              <a:rPr sz="46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只能在患得患失的焦虑中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艰难度日</a:t>
            </a:r>
            <a:r>
              <a:rPr sz="46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84" name="picture 38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386" name="picture 38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388" name="picture 38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390" name="picture 39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392" name="path 39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4" name="path 39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6" name="path 39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8" name="textbox 398" title=""/>
          <p:cNvSpPr/>
          <p:nvPr/>
        </p:nvSpPr>
        <p:spPr>
          <a:xfrm>
            <a:off x="691614" y="1442478"/>
            <a:ext cx="22836505" cy="9686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7098665" algn="l" rtl="0" eaLnBrk="0">
              <a:lnSpc>
                <a:spcPts val="12988"/>
              </a:lnSpc>
            </a:pPr>
            <a:r>
              <a:rPr sz="10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列举</a:t>
            </a:r>
            <a:r>
              <a:rPr sz="100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反例</a:t>
            </a:r>
            <a:r>
              <a:rPr sz="10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时常用</a:t>
            </a:r>
            <a:endParaRPr sz="10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60960" algn="l" rtl="0" eaLnBrk="0">
              <a:lnSpc>
                <a:spcPct val="100000"/>
              </a:lnSpc>
              <a:spcBef>
                <a:spcPts val="1389"/>
              </a:spcBef>
            </a:pP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想抵达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自知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的境界谈何容易</a:t>
            </a:r>
            <a:r>
              <a:rPr sz="46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b="1" u="sng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登高望远，</a:t>
            </a:r>
            <a:r>
              <a:rPr sz="46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便自视甚高，</a:t>
            </a:r>
            <a:r>
              <a:rPr sz="46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忘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记了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只缘身在此山中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58419" indent="1905" algn="l" rtl="0" eaLnBrk="0">
              <a:lnSpc>
                <a:spcPct val="123000"/>
              </a:lnSpc>
              <a:spcBef>
                <a:spcPts val="19"/>
              </a:spcBef>
            </a:pPr>
            <a:r>
              <a:rPr sz="46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自甘堕落，</a:t>
            </a:r>
            <a:r>
              <a:rPr sz="46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总觉得与失败结缘，</a:t>
            </a:r>
            <a:r>
              <a:rPr sz="46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久而久之便深陷泥淖，</a:t>
            </a:r>
            <a:r>
              <a:rPr sz="46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消极怠惰；</a:t>
            </a:r>
            <a:r>
              <a:rPr sz="46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有的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寄人篱下，</a:t>
            </a:r>
            <a:r>
              <a:rPr sz="46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盲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从盲信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、毫无主见</a:t>
            </a:r>
            <a:r>
              <a:rPr sz="4600" kern="0" spc="-4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、随波逐</a:t>
            </a:r>
            <a:r>
              <a:rPr sz="46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流。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100000"/>
              </a:lnSpc>
              <a:spcBef>
                <a:spcPts val="1385"/>
              </a:spcBef>
            </a:pP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生活中，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1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曲解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平淡是福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不求有功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、但求无过，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做一天和尚撞一天钟；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2700" indent="635" algn="l" rtl="0" eaLnBrk="0">
              <a:lnSpc>
                <a:spcPct val="122000"/>
              </a:lnSpc>
              <a:spcBef>
                <a:spcPts val="113"/>
              </a:spcBef>
            </a:pP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诩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无欲无求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不重过程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、不问结果，</a:t>
            </a:r>
            <a:r>
              <a:rPr sz="46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在得过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且过中沉沦；</a:t>
            </a:r>
            <a:r>
              <a:rPr sz="4600" b="1" u="sng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自以为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聪明绝顶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偷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奸耍滑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、华而不实，</a:t>
            </a:r>
            <a:r>
              <a:rPr sz="46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变得左右逢源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、八面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玲珑；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一些人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盲信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佛系人生</a:t>
            </a:r>
            <a:r>
              <a:rPr sz="46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凡事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意思意思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就行，</a:t>
            </a:r>
            <a:r>
              <a:rPr sz="46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失去了进取的意志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。种种颓靡状态，</a:t>
            </a:r>
            <a:r>
              <a:rPr sz="4600" kern="0" spc="-7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皆因心态消极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、意志消沉。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00" name="picture 40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402" name="picture 40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404" name="picture 40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406" name="picture 40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408" name="path 408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0" name="path 41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2" name="path 412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" name="textbox 414" title=""/>
          <p:cNvSpPr/>
          <p:nvPr/>
        </p:nvSpPr>
        <p:spPr>
          <a:xfrm>
            <a:off x="984400" y="4460179"/>
            <a:ext cx="22461855" cy="77704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11454" algn="l" rtl="0" eaLnBrk="0">
              <a:lnSpc>
                <a:spcPct val="96000"/>
              </a:lnSpc>
              <a:spcBef>
                <a:spcPts val="1"/>
              </a:spcBef>
            </a:pP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时间/背景</a:t>
            </a:r>
            <a:r>
              <a:rPr sz="6300" kern="0" spc="15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  困难环境</a:t>
            </a:r>
            <a:r>
              <a:rPr sz="6300" kern="0" spc="13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人物做法  +</a:t>
            </a:r>
            <a:r>
              <a:rPr sz="6300" kern="0" spc="16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结果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3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论点分析</a:t>
            </a:r>
            <a:endParaRPr sz="6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1590" algn="l" rtl="0" eaLnBrk="0">
              <a:lnSpc>
                <a:spcPct val="100000"/>
              </a:lnSpc>
              <a:spcBef>
                <a:spcPts val="1476"/>
              </a:spcBef>
            </a:pP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法国文豪福楼拜将每日所有可利用的时间均投入写作之中，</a:t>
            </a:r>
            <a:r>
              <a:rPr sz="49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天才作家笑他痴傻愚</a:t>
            </a:r>
            <a:endParaRPr sz="4900">
              <a:latin typeface="Microsoft YaHei"/>
              <a:ea typeface="Microsoft YaHei"/>
              <a:cs typeface="Microsoft YaHei"/>
            </a:endParaRPr>
          </a:p>
          <a:p>
            <a:pPr marL="12700" indent="635" algn="l" rtl="0" eaLnBrk="0">
              <a:lnSpc>
                <a:spcPct val="131000"/>
              </a:lnSpc>
              <a:spcBef>
                <a:spcPts val="173"/>
              </a:spcBef>
            </a:pPr>
            <a:r>
              <a:rPr sz="49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顽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900" kern="0" spc="-1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u="sng" kern="0" spc="-129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他却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不言不语，</a:t>
            </a:r>
            <a:r>
              <a:rPr sz="49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一部《包法利夫人》惊艳四座</a:t>
            </a: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900" kern="0" spc="-1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历史大家严耕望焚膏继晷，</a:t>
            </a:r>
            <a:r>
              <a:rPr sz="49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历史细节从尘灰中修缮复原，</a:t>
            </a:r>
            <a:r>
              <a:rPr sz="4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他人叹他</a:t>
            </a:r>
            <a:r>
              <a:rPr sz="49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量小志短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900" kern="0" spc="-1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u="sng" kern="0" spc="-13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他却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勾画重现出千年前的山河宏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图</a:t>
            </a:r>
            <a:r>
              <a:rPr sz="49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。从跬步中可以窥见长途漫浩浩，</a:t>
            </a:r>
            <a:r>
              <a:rPr sz="49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从小流里亦能听见江海万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里潮</a:t>
            </a:r>
            <a:r>
              <a:rPr sz="49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本手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之为量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变，</a:t>
            </a:r>
            <a:r>
              <a:rPr sz="49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恰是为</a:t>
            </a:r>
            <a:r>
              <a:rPr sz="4900" kern="0" spc="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妙手</a:t>
            </a:r>
            <a:r>
              <a:rPr sz="4900" kern="0" spc="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之质变埋下伏笔。</a:t>
            </a:r>
            <a:endParaRPr sz="4900">
              <a:latin typeface="Microsoft YaHei"/>
              <a:ea typeface="Microsoft YaHei"/>
              <a:cs typeface="Microsoft YaHei"/>
            </a:endParaRPr>
          </a:p>
          <a:p>
            <a:pPr marL="14445614" algn="l" rtl="0" eaLnBrk="0">
              <a:lnSpc>
                <a:spcPts val="6393"/>
              </a:lnSpc>
              <a:spcBef>
                <a:spcPts val="1343"/>
              </a:spcBef>
            </a:pPr>
            <a:r>
              <a:rPr sz="4900" kern="0" spc="-1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900" kern="0" spc="-7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1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900" kern="0" spc="-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《风起青苹，</a:t>
            </a:r>
            <a:r>
              <a:rPr sz="49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扶摇万里》</a:t>
            </a:r>
            <a:endParaRPr sz="49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16" name="picture 41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1897091" cy="3560782"/>
          </a:xfrm>
          <a:prstGeom prst="rect">
            <a:avLst/>
          </a:prstGeom>
        </p:spPr>
      </p:pic>
      <p:sp>
        <p:nvSpPr>
          <p:cNvPr id="418" name="textbox 418" title=""/>
          <p:cNvSpPr/>
          <p:nvPr/>
        </p:nvSpPr>
        <p:spPr>
          <a:xfrm>
            <a:off x="12764934" y="1749019"/>
            <a:ext cx="5147309" cy="1450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spcBef>
                <a:spcPts val="1"/>
              </a:spcBef>
            </a:pPr>
            <a:r>
              <a:rPr sz="10000" kern="0" spc="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环境烘托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20" name="picture 42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422" name="picture 42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424" name="picture 42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426" name="path 42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8" name="path 428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0" name="path 43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2" name="path 432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4" name="textbox 434" title=""/>
          <p:cNvSpPr/>
          <p:nvPr/>
        </p:nvSpPr>
        <p:spPr>
          <a:xfrm>
            <a:off x="982089" y="4460177"/>
            <a:ext cx="21950045" cy="7211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13359" algn="l" rtl="0" eaLnBrk="0">
              <a:lnSpc>
                <a:spcPct val="96000"/>
              </a:lnSpc>
              <a:spcBef>
                <a:spcPts val="1"/>
              </a:spcBef>
            </a:pP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时间/背景</a:t>
            </a:r>
            <a:r>
              <a:rPr sz="6300" kern="0" spc="15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  困难环境</a:t>
            </a:r>
            <a:r>
              <a:rPr sz="6300" kern="0" spc="13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人物做法  +</a:t>
            </a:r>
            <a:r>
              <a:rPr sz="6300" kern="0" spc="16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结果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3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论点分析</a:t>
            </a:r>
            <a:endParaRPr sz="6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  <a:spcBef>
                <a:spcPts val="1444"/>
              </a:spcBef>
            </a:pP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愈挫愈奋，</a:t>
            </a:r>
            <a:r>
              <a:rPr sz="4800" kern="0" spc="-7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以无畏的勇气战胜挫折</a:t>
            </a:r>
            <a:r>
              <a:rPr sz="48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1973</a:t>
            </a:r>
            <a:r>
              <a:rPr sz="4800" kern="0" spc="-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年，</a:t>
            </a:r>
            <a:r>
              <a:rPr sz="48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处于职业生涯鼎盛时期的拳王阿里，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8415" indent="-5714" algn="l" rtl="0" eaLnBrk="0">
              <a:lnSpc>
                <a:spcPct val="130000"/>
              </a:lnSpc>
              <a:spcBef>
                <a:spcPts val="166"/>
              </a:spcBef>
            </a:pP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在一次拳击比赛中由于准备不充分，</a:t>
            </a:r>
            <a:r>
              <a:rPr sz="48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惨败于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名不见经传的肯诺顿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舆论一片哗然</a:t>
            </a:r>
            <a:r>
              <a:rPr sz="4800" kern="0" spc="-8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各种谩骂</a:t>
            </a:r>
            <a:r>
              <a:rPr sz="4800" kern="0" spc="-8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、嘲讽一时铺天盖地</a:t>
            </a:r>
            <a:r>
              <a:rPr sz="4800" kern="0" spc="-8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6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阿里并未因此而消沉，</a:t>
            </a:r>
            <a:r>
              <a:rPr sz="4800" kern="0" spc="-107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他化挫折为动力，</a:t>
            </a:r>
            <a:r>
              <a:rPr sz="4800" kern="0" spc="-106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加班加点</a:t>
            </a:r>
            <a:r>
              <a:rPr sz="4800" kern="0" spc="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苦练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终于在数月后的比赛中击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败肯诺顿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很多取得辉煌成就的人，</a:t>
            </a:r>
            <a:r>
              <a:rPr sz="4800" kern="0" spc="-9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正是利用挫折</a:t>
            </a:r>
            <a:r>
              <a:rPr sz="48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一跃而起达到理想的彼岸，</a:t>
            </a:r>
            <a:r>
              <a:rPr sz="4800" kern="0" spc="-97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而他们的成功都有一个共同的公式，</a:t>
            </a:r>
            <a:r>
              <a:rPr sz="4800" kern="0" spc="-9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即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挫折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3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奋起</a:t>
            </a:r>
            <a:r>
              <a:rPr sz="48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800" kern="0" spc="-1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——</a:t>
            </a:r>
            <a:r>
              <a:rPr sz="4800" kern="0" spc="-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成功</a:t>
            </a:r>
            <a:r>
              <a:rPr sz="4800" kern="0" spc="-1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77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。挫折能阻碍怯懦者前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进的脚步，</a:t>
            </a:r>
            <a:r>
              <a:rPr sz="4800" kern="0" spc="-10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却不能阻挡有志者的成功。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36" name="picture 43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1897091" cy="3560782"/>
          </a:xfrm>
          <a:prstGeom prst="rect">
            <a:avLst/>
          </a:prstGeom>
        </p:spPr>
      </p:pic>
      <p:sp>
        <p:nvSpPr>
          <p:cNvPr id="438" name="textbox 438" title=""/>
          <p:cNvSpPr/>
          <p:nvPr/>
        </p:nvSpPr>
        <p:spPr>
          <a:xfrm>
            <a:off x="12764947" y="1749019"/>
            <a:ext cx="5147309" cy="1450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spcBef>
                <a:spcPts val="1"/>
              </a:spcBef>
            </a:pPr>
            <a:r>
              <a:rPr sz="10000" kern="0" spc="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环境烘托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40" name="textbox 440" title=""/>
          <p:cNvSpPr/>
          <p:nvPr/>
        </p:nvSpPr>
        <p:spPr>
          <a:xfrm>
            <a:off x="16800564" y="11803762"/>
            <a:ext cx="6645909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63"/>
              </a:lnSpc>
            </a:pP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《挫折是块磨刀石</a:t>
            </a:r>
            <a:r>
              <a:rPr sz="4800" kern="0" spc="-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42" name="picture 44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444" name="picture 44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446" name="picture 44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448" name="path 448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0" name="path 45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2" name="path 452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4" name="path 45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6" name="textbox 456" title=""/>
          <p:cNvSpPr/>
          <p:nvPr/>
        </p:nvSpPr>
        <p:spPr>
          <a:xfrm>
            <a:off x="968419" y="4270844"/>
            <a:ext cx="22203411" cy="78276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27329" algn="l" rtl="0" eaLnBrk="0">
              <a:lnSpc>
                <a:spcPct val="96000"/>
              </a:lnSpc>
              <a:spcBef>
                <a:spcPts val="1"/>
              </a:spcBef>
            </a:pP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时间/背景</a:t>
            </a:r>
            <a:r>
              <a:rPr sz="6300" kern="0" spc="15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  困难环境</a:t>
            </a:r>
            <a:r>
              <a:rPr sz="6300" kern="0" spc="13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人物做法  +</a:t>
            </a:r>
            <a:r>
              <a:rPr sz="6300" kern="0" spc="16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结果</a:t>
            </a:r>
            <a:r>
              <a:rPr sz="6300" kern="0" spc="14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6300" kern="0" spc="13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3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论点分析</a:t>
            </a:r>
            <a:endParaRPr sz="6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100000"/>
              </a:lnSpc>
              <a:spcBef>
                <a:spcPts val="1383"/>
              </a:spcBef>
            </a:pP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不拘于时，</a:t>
            </a:r>
            <a:r>
              <a:rPr sz="46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我们要以个人担当成就可为时代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。《论语》</a:t>
            </a:r>
            <a:r>
              <a:rPr sz="4600" kern="0" spc="-7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中有言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知其不可为而为之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此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2700" indent="7620" algn="l" rtl="0" eaLnBrk="0">
              <a:lnSpc>
                <a:spcPct val="133000"/>
              </a:lnSpc>
              <a:spcBef>
                <a:spcPts val="78"/>
              </a:spcBef>
            </a:pP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言不啻孔子一生的写照</a:t>
            </a:r>
            <a:r>
              <a:rPr sz="46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。他怀着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恢复周礼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的理想，</a:t>
            </a:r>
            <a:r>
              <a:rPr sz="46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带着弟子周游列国十数载，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却</a:t>
            </a:r>
            <a:r>
              <a:rPr sz="46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屡遭</a:t>
            </a:r>
            <a:r>
              <a:rPr sz="46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拒绝，</a:t>
            </a:r>
            <a:r>
              <a:rPr sz="4600" kern="0" spc="-8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累累若丧家之犬</a:t>
            </a:r>
            <a:r>
              <a:rPr sz="4600" kern="0" spc="-89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7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。尽管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与时代形势格格不入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孔子及</a:t>
            </a:r>
            <a:r>
              <a:rPr sz="4600" kern="0" spc="-5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其弟子却以担当精神，</a:t>
            </a:r>
            <a:r>
              <a:rPr sz="4600" kern="0" spc="-94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</a:t>
            </a:r>
            <a:r>
              <a:rPr sz="4600" kern="0" spc="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后世留下了无尽的精神财富</a:t>
            </a:r>
            <a:r>
              <a:rPr sz="4600" kern="0" spc="-82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回顾近代黑暗历史，</a:t>
            </a:r>
            <a:r>
              <a:rPr sz="46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我们听到谭嗣同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流血请自嗣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同始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铿锵之语，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读到林觉民的泣血家书，</a:t>
            </a:r>
            <a:r>
              <a:rPr sz="46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望见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鲁迅在民族觉醒的动力下奋笔疾书</a:t>
            </a:r>
            <a:r>
              <a:rPr sz="46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他们都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生于一个似乎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不可为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的时代，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却仍努力突破时代囹圄，</a:t>
            </a:r>
            <a:r>
              <a:rPr sz="4600" kern="0" spc="-6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以一己之力涓滴汇海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为后辈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铺路，</a:t>
            </a:r>
            <a:r>
              <a:rPr sz="46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成就今日的可为时代。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58" name="picture 45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1897091" cy="3560782"/>
          </a:xfrm>
          <a:prstGeom prst="rect">
            <a:avLst/>
          </a:prstGeom>
        </p:spPr>
      </p:pic>
      <p:sp>
        <p:nvSpPr>
          <p:cNvPr id="460" name="textbox 460" title=""/>
          <p:cNvSpPr/>
          <p:nvPr/>
        </p:nvSpPr>
        <p:spPr>
          <a:xfrm>
            <a:off x="12764947" y="1749019"/>
            <a:ext cx="5147309" cy="1450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spcBef>
                <a:spcPts val="1"/>
              </a:spcBef>
            </a:pPr>
            <a:r>
              <a:rPr sz="10000" kern="0" spc="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环境烘托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62" name="textbox 462" title=""/>
          <p:cNvSpPr/>
          <p:nvPr/>
        </p:nvSpPr>
        <p:spPr>
          <a:xfrm>
            <a:off x="15147123" y="12220368"/>
            <a:ext cx="8284844" cy="786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93"/>
              </a:lnSpc>
            </a:pP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6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《秉可为之心 行有为之任》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64" name="picture 46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466" name="picture 46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468" name="picture 46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470" name="path 470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2" name="path 472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4" name="path 47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6" name="path 47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8" name="picture 47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sp>
        <p:nvSpPr>
          <p:cNvPr id="480" name="textbox 480" title=""/>
          <p:cNvSpPr/>
          <p:nvPr/>
        </p:nvSpPr>
        <p:spPr>
          <a:xfrm>
            <a:off x="7375625" y="6191880"/>
            <a:ext cx="9649459" cy="1618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006475" algn="l" rtl="0" eaLnBrk="0">
              <a:lnSpc>
                <a:spcPct val="92000"/>
              </a:lnSpc>
              <a:spcBef>
                <a:spcPts val="1"/>
              </a:spcBef>
              <a:tabLst>
                <a:tab pos="2494914"/>
              </a:tabLst>
            </a:pPr>
            <a:r>
              <a:rPr sz="11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113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描写动人点</a:t>
            </a:r>
            <a:endParaRPr sz="113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82" name="picture 48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88325" y="6348876"/>
            <a:ext cx="994181" cy="994181"/>
          </a:xfrm>
          <a:prstGeom prst="rect">
            <a:avLst/>
          </a:prstGeom>
        </p:spPr>
      </p:pic>
      <p:pic>
        <p:nvPicPr>
          <p:cNvPr id="484" name="picture 48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486" name="picture 48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488" name="picture 488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490" name="path 490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2" name="path 492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4" name="path 49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6" name="picture 49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sp>
        <p:nvSpPr>
          <p:cNvPr id="498" name="textbox 498" title=""/>
          <p:cNvSpPr/>
          <p:nvPr/>
        </p:nvSpPr>
        <p:spPr>
          <a:xfrm>
            <a:off x="1005361" y="5731485"/>
            <a:ext cx="22472650" cy="7247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11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33655" algn="l" rtl="0" eaLnBrk="0">
              <a:lnSpc>
                <a:spcPct val="100000"/>
              </a:lnSpc>
            </a:pP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实际上，</a:t>
            </a:r>
            <a:r>
              <a:rPr sz="46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人和万物一样，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都有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自己的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亮度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7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。即便是再平凡的个体，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也有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燃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起来的可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7779" indent="3810" algn="l" rtl="0" eaLnBrk="0">
              <a:lnSpc>
                <a:spcPct val="135000"/>
              </a:lnSpc>
              <a:spcBef>
                <a:spcPts val="105"/>
              </a:spcBef>
            </a:pP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</a:t>
            </a:r>
            <a:r>
              <a:rPr sz="46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。就像鲁迅先生所说，</a:t>
            </a:r>
            <a:r>
              <a:rPr sz="46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有一分热，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发一分光，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就令萤火一般，</a:t>
            </a:r>
            <a:r>
              <a:rPr sz="46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也可以在黑暗里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发一点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光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7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1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7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当代愚公</a:t>
            </a:r>
            <a:r>
              <a:rPr sz="4600" kern="0" spc="-1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黄大发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只是一名普通村支书，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却立志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让乡亲们过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上好日子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11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历时</a:t>
            </a:r>
            <a:r>
              <a:rPr sz="4600" b="1" u="sng" kern="0" spc="-2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36</a:t>
            </a:r>
            <a:endParaRPr sz="46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1314"/>
              </a:spcBef>
            </a:pPr>
            <a:r>
              <a:rPr sz="4600" b="1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终于带领村民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修成了一条绕三重大山</a:t>
            </a:r>
            <a:r>
              <a:rPr sz="4600" b="1" u="sng" kern="0" spc="-4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、穿三道绝壁的万米水渠</a:t>
            </a:r>
            <a:r>
              <a:rPr sz="4600" b="1" kern="0" spc="-8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守岛英雄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王继才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9684" indent="13334" algn="l" rtl="0" eaLnBrk="0">
              <a:lnSpc>
                <a:spcPct val="134000"/>
              </a:lnSpc>
              <a:spcBef>
                <a:spcPts val="116"/>
              </a:spcBef>
            </a:pP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只是一名民兵哨所所长，</a:t>
            </a:r>
            <a:r>
              <a:rPr sz="46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却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坚守开山岛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32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无论刺骨的寒风还是常年的孤独，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都不曾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让他退缩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状态的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燃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与否，</a:t>
            </a:r>
            <a:r>
              <a:rPr sz="4600" kern="0" spc="-9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无关职位高低</a:t>
            </a:r>
            <a:r>
              <a:rPr sz="4600" kern="0" spc="-78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、权力大小</a:t>
            </a:r>
            <a:r>
              <a:rPr sz="4600" kern="0" spc="-6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。站稳自己的</a:t>
            </a:r>
            <a:r>
              <a:rPr sz="4600" kern="0" spc="-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位置，</a:t>
            </a:r>
            <a:r>
              <a:rPr sz="4600" kern="0" spc="-10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扛起自身的</a:t>
            </a:r>
            <a:r>
              <a:rPr sz="46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责任，</a:t>
            </a:r>
            <a:r>
              <a:rPr sz="4600" kern="0" spc="-8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哪怕只是微光，</a:t>
            </a:r>
            <a:r>
              <a:rPr sz="4600" kern="0" spc="-99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也能烛</a:t>
            </a:r>
            <a:r>
              <a:rPr sz="4600" kern="0" spc="-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照一方。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6033"/>
              </a:lnSpc>
              <a:spcBef>
                <a:spcPts val="1148"/>
              </a:spcBef>
            </a:pP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6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《找到自己的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燃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点》宋威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00" name="picture 50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0672" y="33472"/>
            <a:ext cx="24230910" cy="965548"/>
          </a:xfrm>
          <a:prstGeom prst="rect">
            <a:avLst/>
          </a:prstGeom>
        </p:spPr>
      </p:pic>
      <p:pic>
        <p:nvPicPr>
          <p:cNvPr id="502" name="picture 50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4475" y="668570"/>
            <a:ext cx="12589616" cy="3162227"/>
          </a:xfrm>
          <a:prstGeom prst="rect">
            <a:avLst/>
          </a:prstGeom>
        </p:spPr>
      </p:pic>
      <p:sp>
        <p:nvSpPr>
          <p:cNvPr id="504" name="textbox 504" title=""/>
          <p:cNvSpPr/>
          <p:nvPr/>
        </p:nvSpPr>
        <p:spPr>
          <a:xfrm>
            <a:off x="1204032" y="1640085"/>
            <a:ext cx="21995764" cy="36093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391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</a:pPr>
            <a:r>
              <a:rPr sz="10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数据佐证更有力量</a:t>
            </a:r>
            <a:endParaRPr sz="10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5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83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6300" kern="0" spc="-1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数据化成果 ；人物年</a:t>
            </a:r>
            <a:r>
              <a:rPr sz="6300" kern="0" spc="-1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龄</a:t>
            </a:r>
            <a:endParaRPr sz="63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06" name="picture 50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508" name="path 508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0" name="path 510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2" name="path 512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4" name="path 51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6" name="textbox 516" title=""/>
          <p:cNvSpPr/>
          <p:nvPr/>
        </p:nvSpPr>
        <p:spPr>
          <a:xfrm>
            <a:off x="1001856" y="5690725"/>
            <a:ext cx="22470111" cy="6338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11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156969" algn="l" rtl="0" eaLnBrk="0">
              <a:lnSpc>
                <a:spcPct val="100000"/>
              </a:lnSpc>
            </a:pP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杨振宁曾问邓稼先，</a:t>
            </a:r>
            <a:r>
              <a:rPr sz="46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搞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两弹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得到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多少奖金？邓稼先伸出两根手指，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杨振宁猜：</a:t>
            </a:r>
            <a:r>
              <a:rPr sz="4600" kern="0" spc="-1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</a:t>
            </a:r>
            <a:endParaRPr sz="4600">
              <a:latin typeface="Arial"/>
              <a:ea typeface="Arial"/>
              <a:cs typeface="Arial"/>
            </a:endParaRPr>
          </a:p>
          <a:p>
            <a:pPr marL="12700" indent="11429" algn="l" rtl="0" eaLnBrk="0">
              <a:lnSpc>
                <a:spcPct val="133000"/>
              </a:lnSpc>
              <a:spcBef>
                <a:spcPts val="167"/>
              </a:spcBef>
            </a:pP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万？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万？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2000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？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邓稼先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说，</a:t>
            </a:r>
            <a:r>
              <a:rPr sz="46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20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元。原子弹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10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元，</a:t>
            </a:r>
            <a:r>
              <a:rPr sz="4600" b="1" u="sng" kern="0" spc="-10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氢弹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10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元。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他认为：</a:t>
            </a:r>
            <a:r>
              <a:rPr sz="46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这个事情能搞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成，</a:t>
            </a:r>
            <a:r>
              <a:rPr sz="46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这辈子就是有价值的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植物学家钟扬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33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岁时执意辞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去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副厅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7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因为生命科学学科建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设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火烧眉毛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7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16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年中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他带领团队在青藏高原艰苦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跋涉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50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多万公里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累计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收集了</a:t>
            </a:r>
            <a:r>
              <a:rPr sz="46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上千</a:t>
            </a:r>
            <a:r>
              <a:rPr sz="46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种植物共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4000</a:t>
            </a:r>
            <a:r>
              <a:rPr sz="46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多万颗种子</a:t>
            </a:r>
            <a:r>
              <a:rPr sz="4600" b="1" u="sng" kern="0" spc="-11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kern="0" spc="-8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选择决定人生，</a:t>
            </a:r>
            <a:r>
              <a:rPr sz="4600" kern="0" spc="-10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价值观决定选择</a:t>
            </a:r>
            <a:r>
              <a:rPr sz="4600" kern="0" spc="-8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。心中有比自我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更大的东</a:t>
            </a:r>
            <a:r>
              <a:rPr sz="46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6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⻄</a:t>
            </a:r>
            <a:r>
              <a:rPr sz="4600" kern="0" spc="-7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FF26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8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生命就有了不一样的意义，</a:t>
            </a:r>
            <a:r>
              <a:rPr sz="4600" kern="0" spc="-10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人生就有了不一样的价值。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5528289" algn="l" rtl="0" eaLnBrk="0">
              <a:lnSpc>
                <a:spcPts val="6020"/>
              </a:lnSpc>
              <a:spcBef>
                <a:spcPts val="1277"/>
              </a:spcBef>
            </a:pPr>
            <a:r>
              <a:rPr sz="4600" kern="0" spc="-1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6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《比自我更大的东</a:t>
            </a:r>
            <a:r>
              <a:rPr sz="46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西》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18" name="picture 51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pic>
        <p:nvPicPr>
          <p:cNvPr id="520" name="picture 52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9274" y="736171"/>
            <a:ext cx="12589618" cy="3162227"/>
          </a:xfrm>
          <a:prstGeom prst="rect">
            <a:avLst/>
          </a:prstGeom>
        </p:spPr>
      </p:pic>
      <p:sp>
        <p:nvSpPr>
          <p:cNvPr id="522" name="textbox 522" title=""/>
          <p:cNvSpPr/>
          <p:nvPr/>
        </p:nvSpPr>
        <p:spPr>
          <a:xfrm>
            <a:off x="12875335" y="1707684"/>
            <a:ext cx="10189209" cy="151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391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0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数据佐证更有力量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24" name="picture 52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526" name="picture 52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528" name="picture 528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530" name="path 53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2" name="path 53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4" name="path 53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6" name="path 53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8" name="textbox 538" title=""/>
          <p:cNvSpPr/>
          <p:nvPr/>
        </p:nvSpPr>
        <p:spPr>
          <a:xfrm>
            <a:off x="1009857" y="5398375"/>
            <a:ext cx="22466936" cy="6504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797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</a:pP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勤勉不仅是一种时间管理的艺术，</a:t>
            </a:r>
            <a:r>
              <a:rPr sz="48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也是一种人生的哲学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。为了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阐旧邦以辅新命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冯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5080" algn="l" rtl="0" eaLnBrk="0">
              <a:lnSpc>
                <a:spcPct val="131000"/>
              </a:lnSpc>
              <a:spcBef>
                <a:spcPts val="194"/>
              </a:spcBef>
            </a:pP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友兰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85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岁高龄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时仍笔耕不辍，</a:t>
            </a:r>
            <a:r>
              <a:rPr sz="48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决心撰写《中国哲学史新编》，</a:t>
            </a:r>
            <a:r>
              <a:rPr sz="48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12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历时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10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终于完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成这部皇皇巨著；</a:t>
            </a:r>
            <a:r>
              <a:rPr sz="4800" kern="0" spc="-11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李云鹤</a:t>
            </a:r>
            <a:r>
              <a:rPr sz="4800" b="1" u="sng" kern="0" spc="-2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23</a:t>
            </a:r>
            <a:r>
              <a:rPr sz="48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岁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进入敦煌文物研究所工作，</a:t>
            </a:r>
            <a:r>
              <a:rPr sz="48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从事文物修复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工作</a:t>
            </a:r>
            <a:r>
              <a:rPr sz="48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已有</a:t>
            </a:r>
            <a:r>
              <a:rPr sz="48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60</a:t>
            </a:r>
            <a:r>
              <a:rPr sz="4800" b="1" kern="0" spc="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多年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依然耕耘不歇，</a:t>
            </a:r>
            <a:r>
              <a:rPr sz="48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至今已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修复了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4000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多平方米壁画、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500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多身彩塑</a:t>
            </a:r>
            <a:r>
              <a:rPr sz="4800" b="1" kern="0" spc="-8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。一万年太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久，</a:t>
            </a:r>
            <a:r>
              <a:rPr sz="48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只争朝夕</a:t>
            </a:r>
            <a:r>
              <a:rPr sz="48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。如果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说时间是生命的表现形式，</a:t>
            </a:r>
            <a:r>
              <a:rPr sz="48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那么勤勉就是实现生命意义的必由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48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之路。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7047845" algn="l" rtl="0" eaLnBrk="0">
              <a:lnSpc>
                <a:spcPts val="6239"/>
              </a:lnSpc>
              <a:spcBef>
                <a:spcPts val="1074"/>
              </a:spcBef>
            </a:pPr>
            <a:r>
              <a:rPr sz="4800" kern="0" spc="-2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2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2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《勤勉多岁月》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40" name="picture 54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33472"/>
            <a:ext cx="24230910" cy="965548"/>
          </a:xfrm>
          <a:prstGeom prst="rect">
            <a:avLst/>
          </a:prstGeom>
        </p:spPr>
      </p:pic>
      <p:pic>
        <p:nvPicPr>
          <p:cNvPr id="542" name="picture 54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9274" y="736171"/>
            <a:ext cx="12589618" cy="3162227"/>
          </a:xfrm>
          <a:prstGeom prst="rect">
            <a:avLst/>
          </a:prstGeom>
        </p:spPr>
      </p:pic>
      <p:sp>
        <p:nvSpPr>
          <p:cNvPr id="544" name="textbox 544" title=""/>
          <p:cNvSpPr/>
          <p:nvPr/>
        </p:nvSpPr>
        <p:spPr>
          <a:xfrm>
            <a:off x="12875335" y="1707684"/>
            <a:ext cx="10189209" cy="151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391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0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数据佐证更有力量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46" name="picture 54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548" name="picture 54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550" name="path 55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2" name="path 55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4" name="path 55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6" name="path 55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8" name="textbox 558" title=""/>
          <p:cNvSpPr/>
          <p:nvPr/>
        </p:nvSpPr>
        <p:spPr>
          <a:xfrm>
            <a:off x="1007419" y="4930379"/>
            <a:ext cx="22469475" cy="5584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ts val="6258"/>
              </a:lnSpc>
            </a:pP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心在一艺，</a:t>
            </a:r>
            <a:r>
              <a:rPr sz="48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其艺必工</a:t>
            </a:r>
            <a:r>
              <a:rPr sz="4800" kern="0" spc="-6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。历史上的著名作品，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大多经历了一个漫长的的的创作过程。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24129" algn="l" rtl="0" eaLnBrk="0">
              <a:lnSpc>
                <a:spcPct val="100000"/>
              </a:lnSpc>
              <a:spcBef>
                <a:spcPts val="1131"/>
              </a:spcBef>
            </a:pP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西汉</a:t>
            </a:r>
            <a:r>
              <a:rPr sz="48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司马迁</a:t>
            </a:r>
            <a:r>
              <a:rPr sz="48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写《史记》用了</a:t>
            </a:r>
            <a:r>
              <a:rPr sz="48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18</a:t>
            </a:r>
            <a:r>
              <a:rPr sz="48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西晋</a:t>
            </a:r>
            <a:r>
              <a:rPr sz="48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左思</a:t>
            </a:r>
            <a:r>
              <a:rPr sz="48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写《三都赋》花费了十年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宋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司马光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19684" algn="l" rtl="0" eaLnBrk="0">
              <a:lnSpc>
                <a:spcPct val="132000"/>
              </a:lnSpc>
              <a:spcBef>
                <a:spcPts val="106"/>
              </a:spcBef>
            </a:pP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写《资治通鉴》前后共耗时 </a:t>
            </a: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19</a:t>
            </a: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明代</a:t>
            </a:r>
            <a:r>
              <a:rPr sz="4800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李时珍</a:t>
            </a: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写《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本草纲目》</a:t>
            </a:r>
            <a:r>
              <a:rPr sz="4800" b="1" u="sng" kern="0" spc="-5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共用时 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30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清代的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曹雪芹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历时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10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年，</a:t>
            </a:r>
            <a:r>
              <a:rPr sz="4800" b="1" u="sng" kern="0" spc="-10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前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后删减五次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终成《红楼梦》</a:t>
            </a:r>
            <a:r>
              <a:rPr sz="4800" kern="0" spc="-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。无数的前辈用自己的行动告诉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至繁归于至简</a:t>
            </a:r>
            <a:r>
              <a:rPr sz="48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对于他们而言，</a:t>
            </a:r>
            <a:r>
              <a:rPr sz="48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一生就是一件事，</a:t>
            </a:r>
            <a:r>
              <a:rPr sz="48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将这一件事做到极致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这不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仅是对自己所热爱的东西的高度忠诚和负责，</a:t>
            </a:r>
            <a:r>
              <a:rPr sz="4800" kern="0" spc="-7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同时还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是对于自己内心一方净土的坚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60" name="picture 56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33472"/>
            <a:ext cx="24230910" cy="965548"/>
          </a:xfrm>
          <a:prstGeom prst="rect">
            <a:avLst/>
          </a:prstGeom>
        </p:spPr>
      </p:pic>
      <p:pic>
        <p:nvPicPr>
          <p:cNvPr id="562" name="picture 56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9274" y="736171"/>
            <a:ext cx="12589618" cy="3162227"/>
          </a:xfrm>
          <a:prstGeom prst="rect">
            <a:avLst/>
          </a:prstGeom>
        </p:spPr>
      </p:pic>
      <p:sp>
        <p:nvSpPr>
          <p:cNvPr id="564" name="textbox 564" title=""/>
          <p:cNvSpPr/>
          <p:nvPr/>
        </p:nvSpPr>
        <p:spPr>
          <a:xfrm>
            <a:off x="12875335" y="1707684"/>
            <a:ext cx="10189209" cy="1511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391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0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数据佐证更有力量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66" name="textbox 566" title=""/>
          <p:cNvSpPr/>
          <p:nvPr/>
        </p:nvSpPr>
        <p:spPr>
          <a:xfrm>
            <a:off x="14387488" y="11552426"/>
            <a:ext cx="9084309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63"/>
              </a:lnSpc>
            </a:pPr>
            <a:r>
              <a:rPr sz="48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《人间草木深，</a:t>
            </a:r>
            <a:r>
              <a:rPr sz="48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我心</a:t>
            </a:r>
            <a:r>
              <a:rPr sz="48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桃花源》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68" name="textbox 568" title=""/>
          <p:cNvSpPr/>
          <p:nvPr/>
        </p:nvSpPr>
        <p:spPr>
          <a:xfrm>
            <a:off x="1031803" y="10616436"/>
            <a:ext cx="2954654" cy="759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5779"/>
              </a:lnSpc>
            </a:pPr>
            <a:r>
              <a:rPr sz="4500" kern="0" spc="-3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守和捍卫。</a:t>
            </a:r>
            <a:endParaRPr sz="45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70" name="picture 57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572" name="picture 57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574" name="path 57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" name="path 57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8" name="path 578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0" name="path 580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sp>
        <p:nvSpPr>
          <p:cNvPr id="28" name="path 28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" name="picture 3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32" name="picture 3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34" name="path 34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" name="picture 3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38" name="path 3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" name="textbox 40" title=""/>
          <p:cNvSpPr/>
          <p:nvPr/>
        </p:nvSpPr>
        <p:spPr>
          <a:xfrm>
            <a:off x="1057395" y="1697625"/>
            <a:ext cx="22710775" cy="9580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8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越王勾践卧薪尝胆，</a:t>
            </a:r>
            <a:r>
              <a:rPr sz="4300" kern="0" spc="-7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司马迁忍辱写《史记》，</a:t>
            </a:r>
            <a:r>
              <a:rPr sz="4300" kern="0" spc="-8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岳飞精忠报国，</a:t>
            </a:r>
            <a:r>
              <a:rPr sz="4300" kern="0" spc="-8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华罗庚艰苦研究数学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300" kern="0" spc="-7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时代楷模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marL="15240" algn="l" rtl="0" eaLnBrk="0">
              <a:lnSpc>
                <a:spcPts val="6709"/>
              </a:lnSpc>
            </a:pPr>
            <a:r>
              <a:rPr sz="43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用行动体现奋斗精神</a:t>
            </a:r>
            <a:r>
              <a:rPr sz="4300" kern="0" spc="-7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明朝时期，</a:t>
            </a:r>
            <a:r>
              <a:rPr sz="4300" kern="0" spc="-9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倭寇侵扰不断，</a:t>
            </a:r>
            <a:r>
              <a:rPr sz="4300" kern="0" spc="-9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戚继光带领戚家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军抗倭，</a:t>
            </a:r>
            <a:r>
              <a:rPr sz="4300" kern="0" spc="-9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打得倭寇闻风丧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marL="18415" algn="l" rtl="0" eaLnBrk="0">
              <a:lnSpc>
                <a:spcPct val="100000"/>
              </a:lnSpc>
              <a:spcBef>
                <a:spcPts val="1550"/>
              </a:spcBef>
            </a:pP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胆</a:t>
            </a:r>
            <a:r>
              <a:rPr sz="4300" kern="0" spc="-7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试想，</a:t>
            </a:r>
            <a:r>
              <a:rPr sz="43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如果戚继光空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有梦想却不去奋斗，</a:t>
            </a:r>
            <a:r>
              <a:rPr sz="4300" kern="0" spc="-97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他能有</a:t>
            </a:r>
            <a:r>
              <a:rPr sz="43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如此杰出的成就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吗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?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讲好这种故事，</a:t>
            </a:r>
            <a:r>
              <a:rPr sz="43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是教育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marL="36830" algn="l" rtl="0" eaLnBrk="0">
              <a:lnSpc>
                <a:spcPts val="6830"/>
              </a:lnSpc>
            </a:pPr>
            <a:r>
              <a:rPr sz="43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的第二步。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5602"/>
              </a:lnSpc>
              <a:spcBef>
                <a:spcPts val="1533"/>
              </a:spcBef>
            </a:pPr>
            <a:r>
              <a:rPr sz="4300" kern="0" spc="-1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300" kern="0" spc="-6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300" kern="0" spc="-1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3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《故事的力量》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100000"/>
              </a:lnSpc>
              <a:spcBef>
                <a:spcPts val="1300"/>
              </a:spcBef>
            </a:pP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莫言说：</a:t>
            </a:r>
            <a:r>
              <a:rPr sz="4300" kern="0" spc="-99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自己的故事总是有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限的，</a:t>
            </a:r>
            <a:r>
              <a:rPr sz="4300" kern="0" spc="-9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讲完了自己的故事，</a:t>
            </a:r>
            <a:r>
              <a:rPr sz="4300" kern="0" spc="-9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就必须讲他人的故事</a:t>
            </a:r>
            <a:r>
              <a:rPr sz="4300" kern="0" spc="-7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11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300" kern="0" spc="-72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我是一个讲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marL="27305" indent="-4444" algn="l" rtl="0" eaLnBrk="0">
              <a:lnSpc>
                <a:spcPct val="137000"/>
              </a:lnSpc>
              <a:spcBef>
                <a:spcPts val="16"/>
              </a:spcBef>
            </a:pP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故事的人</a:t>
            </a:r>
            <a:r>
              <a:rPr sz="4300" kern="0" spc="-6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11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因为讲故事我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获得了诺贝尔文学奖</a:t>
            </a:r>
            <a:r>
              <a:rPr sz="4300" kern="0" spc="-7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300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3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故事是有温度的，</a:t>
            </a:r>
            <a:r>
              <a:rPr sz="4300" kern="0" spc="-8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故事是有智慧的，</a:t>
            </a:r>
            <a:r>
              <a:rPr sz="4300" kern="0" spc="-8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故事是有</a:t>
            </a:r>
            <a:r>
              <a:rPr sz="43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力量的。</a:t>
            </a:r>
            <a:endParaRPr sz="43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5602"/>
              </a:lnSpc>
              <a:spcBef>
                <a:spcPts val="1040"/>
              </a:spcBef>
            </a:pPr>
            <a:r>
              <a:rPr sz="43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300" kern="0" spc="-6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3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3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《讲好中国故事，</a:t>
            </a:r>
            <a:r>
              <a:rPr sz="43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3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发挥教育力量》</a:t>
            </a:r>
            <a:endParaRPr sz="43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42" name="picture 42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65596" y="406158"/>
            <a:ext cx="23279326" cy="12505370"/>
          </a:xfrm>
          <a:prstGeom prst="rect">
            <a:avLst/>
          </a:prstGeom>
        </p:spPr>
      </p:pic>
      <p:sp>
        <p:nvSpPr>
          <p:cNvPr id="44" name="textbox 44" title=""/>
          <p:cNvSpPr/>
          <p:nvPr/>
        </p:nvSpPr>
        <p:spPr>
          <a:xfrm rot="1320000">
            <a:off x="2033734" y="4997108"/>
            <a:ext cx="20860386" cy="3259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5461"/>
              </a:lnSpc>
            </a:pPr>
            <a:r>
              <a:rPr sz="20600" kern="0" spc="-10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论据与论点不匹配</a:t>
            </a:r>
            <a:endParaRPr sz="2060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2" name="textbox 582" title=""/>
          <p:cNvSpPr/>
          <p:nvPr/>
        </p:nvSpPr>
        <p:spPr>
          <a:xfrm>
            <a:off x="1003152" y="4565142"/>
            <a:ext cx="22473920" cy="51739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60960" algn="l" rtl="0" eaLnBrk="0">
              <a:lnSpc>
                <a:spcPct val="96000"/>
              </a:lnSpc>
              <a:spcBef>
                <a:spcPts val="1"/>
              </a:spcBef>
            </a:pPr>
            <a:r>
              <a:rPr sz="63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名言/作品原文/他人评</a:t>
            </a:r>
            <a:r>
              <a:rPr sz="63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价</a:t>
            </a:r>
            <a:endParaRPr sz="6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2859" algn="l" rtl="0" eaLnBrk="0">
              <a:lnSpc>
                <a:spcPct val="100000"/>
              </a:lnSpc>
              <a:spcBef>
                <a:spcPts val="1448"/>
              </a:spcBef>
            </a:pP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鸿鹄志立，</a:t>
            </a:r>
            <a:r>
              <a:rPr sz="48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无愧担当，</a:t>
            </a:r>
            <a:r>
              <a:rPr sz="48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需要一颗百折不挠的心</a:t>
            </a:r>
            <a:r>
              <a:rPr sz="4800" kern="0" spc="-6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。肩负时代之担的路途注定坎坷，</a:t>
            </a:r>
            <a:r>
              <a:rPr sz="48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此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32384" algn="l" rtl="0" eaLnBrk="0">
              <a:lnSpc>
                <a:spcPct val="132000"/>
              </a:lnSpc>
              <a:spcBef>
                <a:spcPts val="46"/>
              </a:spcBef>
            </a:pP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时，</a:t>
            </a:r>
            <a:r>
              <a:rPr sz="48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我们要拥有一颗不畏艰难的心</a:t>
            </a:r>
            <a:r>
              <a:rPr sz="4800" kern="0" spc="-6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。如</a:t>
            </a:r>
            <a:r>
              <a:rPr sz="4800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韩愈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一般，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纵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夕贬潮州路八千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也要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b="1" u="sng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肯将衰</a:t>
            </a:r>
            <a:r>
              <a:rPr sz="48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朽惜残年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8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</a:t>
            </a:r>
            <a:r>
              <a:rPr sz="48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范仲淹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一般，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纵三遭左迁也要</a:t>
            </a: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宁鸣而死，</a:t>
            </a:r>
            <a:r>
              <a:rPr sz="4800" b="1" u="sng" kern="0" spc="-10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不默而生</a:t>
            </a: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800" kern="0" spc="-11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</a:t>
            </a:r>
            <a:r>
              <a:rPr sz="4800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鲁迅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先生一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般，</a:t>
            </a:r>
            <a:r>
              <a:rPr sz="48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纵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寄意寒星荃不察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也要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我以我血荐轩辕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b="1" kern="0" spc="-9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。叙利亚诗人阿多尼斯说：</a:t>
            </a:r>
            <a:r>
              <a:rPr sz="48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世界让我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84" name="picture 58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2988219" cy="3826826"/>
          </a:xfrm>
          <a:prstGeom prst="rect">
            <a:avLst/>
          </a:prstGeom>
        </p:spPr>
      </p:pic>
      <p:sp>
        <p:nvSpPr>
          <p:cNvPr id="586" name="textbox 586" title=""/>
          <p:cNvSpPr/>
          <p:nvPr/>
        </p:nvSpPr>
        <p:spPr>
          <a:xfrm>
            <a:off x="1010467" y="10797494"/>
            <a:ext cx="22461220" cy="1757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63"/>
              </a:lnSpc>
            </a:pP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石，</a:t>
            </a:r>
            <a:r>
              <a:rPr sz="48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但不屈的心可助我们最终击水中流，</a:t>
            </a:r>
            <a:r>
              <a:rPr sz="48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独立潮头。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6263"/>
              </a:lnSpc>
              <a:spcBef>
                <a:spcPts val="1107"/>
              </a:spcBef>
            </a:pP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《鸿鹄立志，</a:t>
            </a:r>
            <a:r>
              <a:rPr sz="48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无愧担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88" name="textbox 588" title=""/>
          <p:cNvSpPr/>
          <p:nvPr/>
        </p:nvSpPr>
        <p:spPr>
          <a:xfrm>
            <a:off x="1019001" y="9861504"/>
            <a:ext cx="21938614" cy="8197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53"/>
              </a:lnSpc>
            </a:pP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遍体鳞伤，</a:t>
            </a:r>
            <a:r>
              <a:rPr sz="48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但伤口长出的却是翅膀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。时代大河中的奔流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逆潮会将我们一次次拍向乱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90" name="textbox 590" title=""/>
          <p:cNvSpPr/>
          <p:nvPr/>
        </p:nvSpPr>
        <p:spPr>
          <a:xfrm>
            <a:off x="13565663" y="1772517"/>
            <a:ext cx="10070465" cy="1352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832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89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用人物语言更有力量</a:t>
            </a:r>
            <a:endParaRPr sz="89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92" name="textbox 592" title=""/>
          <p:cNvSpPr/>
          <p:nvPr/>
        </p:nvSpPr>
        <p:spPr>
          <a:xfrm>
            <a:off x="12450057" y="1798514"/>
            <a:ext cx="1013460" cy="1323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</a:pPr>
            <a:r>
              <a:rPr sz="8500" kern="0" spc="-7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</a:t>
            </a:r>
            <a:endParaRPr sz="85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94" name="picture 59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596" name="picture 59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598" name="picture 59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600" name="path 60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" name="path 60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" name="path 60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6" name="path 60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8" name="textbox 608" title=""/>
          <p:cNvSpPr/>
          <p:nvPr/>
        </p:nvSpPr>
        <p:spPr>
          <a:xfrm>
            <a:off x="924816" y="4565142"/>
            <a:ext cx="22461855" cy="7073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39064" algn="l" rtl="0" eaLnBrk="0">
              <a:lnSpc>
                <a:spcPct val="96000"/>
              </a:lnSpc>
              <a:spcBef>
                <a:spcPts val="1"/>
              </a:spcBef>
            </a:pPr>
            <a:r>
              <a:rPr sz="63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名言/作品原文/他人评</a:t>
            </a:r>
            <a:r>
              <a:rPr sz="63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价</a:t>
            </a:r>
            <a:endParaRPr sz="6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  <a:spcBef>
                <a:spcPts val="1441"/>
              </a:spcBef>
            </a:pP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从未名湖到莫高窟，</a:t>
            </a:r>
            <a:r>
              <a:rPr sz="48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守住前辈的火，</a:t>
            </a:r>
            <a:r>
              <a:rPr sz="48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开辟明天的路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文物保护</a:t>
            </a:r>
            <a:r>
              <a:rPr sz="48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杰出贡献者</a:t>
            </a:r>
            <a:r>
              <a:rPr sz="48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国家荣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97155" algn="l" rtl="0" eaLnBrk="0">
              <a:lnSpc>
                <a:spcPct val="131000"/>
              </a:lnSpc>
              <a:spcBef>
                <a:spcPts val="152"/>
              </a:spcBef>
            </a:pP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誉称号获得者</a:t>
            </a:r>
            <a:r>
              <a:rPr sz="48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、敦煌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研究院名誉院长</a:t>
            </a:r>
            <a:r>
              <a:rPr sz="4800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樊锦诗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就是一位欣享宁静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、甘于孤独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、超越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孤独的强者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。她数十年如一日扎根敦煌，</a:t>
            </a:r>
            <a:r>
              <a:rPr sz="48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宁静地研究艺术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、保护文物，</a:t>
            </a:r>
            <a:r>
              <a:rPr sz="48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因为信奉</a:t>
            </a:r>
            <a:r>
              <a:rPr sz="4800" b="1" kern="0" spc="-8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b="1" kern="0" spc="-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祖</a:t>
            </a:r>
            <a:r>
              <a:rPr sz="48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国的需要就是我的志愿</a:t>
            </a:r>
            <a:r>
              <a:rPr sz="4800" b="1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b="1" kern="0" spc="-9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樊锦诗说：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真正的幸福，</a:t>
            </a:r>
            <a:r>
              <a:rPr sz="4800" b="1" u="sng" kern="0" spc="-11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是在心灵召唤下，</a:t>
            </a:r>
            <a:r>
              <a:rPr sz="4800" b="1" u="sng" kern="0" spc="-1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成为真正</a:t>
            </a:r>
            <a:r>
              <a:rPr sz="48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800" b="1" u="sng" kern="0" spc="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意义上的自我。</a:t>
            </a:r>
            <a:r>
              <a:rPr sz="4800" b="1" u="sng" kern="0" spc="1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这种幸福观，</a:t>
            </a:r>
            <a:r>
              <a:rPr sz="48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一个侧面体现出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时代楷模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敦煌研究院文物保护利 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用群体的价值坚守与高尚情怀，</a:t>
            </a:r>
            <a:r>
              <a:rPr sz="48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也彰显着宁静的价值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、宁静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的力量。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10" name="picture 61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12988219" cy="3826826"/>
          </a:xfrm>
          <a:prstGeom prst="rect">
            <a:avLst/>
          </a:prstGeom>
        </p:spPr>
      </p:pic>
      <p:sp>
        <p:nvSpPr>
          <p:cNvPr id="612" name="textbox 612" title=""/>
          <p:cNvSpPr/>
          <p:nvPr/>
        </p:nvSpPr>
        <p:spPr>
          <a:xfrm>
            <a:off x="13565663" y="1772517"/>
            <a:ext cx="10070465" cy="1352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832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89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用人物语言更有力量</a:t>
            </a:r>
            <a:endParaRPr sz="89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14" name="textbox 614" title=""/>
          <p:cNvSpPr/>
          <p:nvPr/>
        </p:nvSpPr>
        <p:spPr>
          <a:xfrm>
            <a:off x="18045088" y="11742018"/>
            <a:ext cx="5426709" cy="826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309"/>
              </a:lnSpc>
            </a:pP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《宁静的力量》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16" name="textbox 616" title=""/>
          <p:cNvSpPr/>
          <p:nvPr/>
        </p:nvSpPr>
        <p:spPr>
          <a:xfrm>
            <a:off x="12450057" y="1798514"/>
            <a:ext cx="1013460" cy="1323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</a:pPr>
            <a:r>
              <a:rPr sz="8500" kern="0" spc="-7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引</a:t>
            </a:r>
            <a:endParaRPr sz="85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18" name="picture 61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620" name="picture 62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622" name="picture 62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624" name="path 62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6" name="path 62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8" name="path 628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0" name="path 630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32" name="picture 63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pic>
        <p:nvPicPr>
          <p:cNvPr id="634" name="picture 63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1174" y="339974"/>
            <a:ext cx="11830525" cy="4640499"/>
          </a:xfrm>
          <a:prstGeom prst="rect">
            <a:avLst/>
          </a:prstGeom>
        </p:spPr>
      </p:pic>
      <p:sp>
        <p:nvSpPr>
          <p:cNvPr id="636" name="textbox 636" title=""/>
          <p:cNvSpPr/>
          <p:nvPr/>
        </p:nvSpPr>
        <p:spPr>
          <a:xfrm>
            <a:off x="6907553" y="4011679"/>
            <a:ext cx="8864600" cy="7705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51435" algn="l" rtl="0" eaLnBrk="0">
              <a:lnSpc>
                <a:spcPts val="6381"/>
              </a:lnSpc>
            </a:pP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4900" kern="0" spc="-7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、正是因为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..,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49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381"/>
              </a:lnSpc>
              <a:spcBef>
                <a:spcPts val="1346"/>
              </a:spcBef>
            </a:pP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4900" kern="0" spc="-6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、之所以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......,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靠的就是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490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ts val="6381"/>
              </a:lnSpc>
              <a:spcBef>
                <a:spcPts val="1346"/>
              </a:spcBef>
            </a:pP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4900" kern="0" spc="-7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、有了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.....,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</a:t>
            </a:r>
            <a:endParaRPr sz="490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ts val="6381"/>
              </a:lnSpc>
              <a:spcBef>
                <a:spcPts val="1346"/>
              </a:spcBef>
            </a:pP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4900" kern="0" spc="-7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4900" kern="0" spc="-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.....,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490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ts val="6381"/>
              </a:lnSpc>
              <a:spcBef>
                <a:spcPts val="1346"/>
              </a:spcBef>
            </a:pP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4900" kern="0" spc="-7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、他们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....,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展现了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</a:t>
            </a:r>
            <a:endParaRPr sz="490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ts val="6381"/>
              </a:lnSpc>
              <a:spcBef>
                <a:spcPts val="1346"/>
              </a:spcBef>
            </a:pP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</a:t>
            </a:r>
            <a:r>
              <a:rPr sz="4900" kern="0" spc="-7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、试想，</a:t>
            </a:r>
            <a:r>
              <a:rPr sz="49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如果没有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.....,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何以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4900">
              <a:latin typeface="Arial"/>
              <a:ea typeface="Arial"/>
              <a:cs typeface="Arial"/>
            </a:endParaRPr>
          </a:p>
          <a:p>
            <a:pPr marL="28575" algn="l" rtl="0" eaLnBrk="0">
              <a:lnSpc>
                <a:spcPct val="87000"/>
              </a:lnSpc>
              <a:spcBef>
                <a:spcPts val="2186"/>
              </a:spcBef>
            </a:pP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7</a:t>
            </a:r>
            <a:r>
              <a:rPr sz="4900" kern="0" spc="-6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、是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.......,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</a:t>
            </a:r>
            <a:endParaRPr sz="49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4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68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381"/>
              </a:lnSpc>
            </a:pP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8</a:t>
            </a:r>
            <a:r>
              <a:rPr sz="4900" kern="0" spc="-7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、从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.......,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.......,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无不说明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.......,</a:t>
            </a:r>
            <a:endParaRPr sz="4900">
              <a:latin typeface="Arial"/>
              <a:ea typeface="Arial"/>
              <a:cs typeface="Arial"/>
            </a:endParaRPr>
          </a:p>
        </p:txBody>
      </p:sp>
      <p:sp>
        <p:nvSpPr>
          <p:cNvPr id="638" name="textbox 638" title=""/>
          <p:cNvSpPr/>
          <p:nvPr/>
        </p:nvSpPr>
        <p:spPr>
          <a:xfrm>
            <a:off x="6913776" y="11862514"/>
            <a:ext cx="16014064" cy="833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364"/>
              </a:lnSpc>
            </a:pP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9</a:t>
            </a:r>
            <a:r>
              <a:rPr sz="4900" kern="0" spc="-7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、无数的前辈用自己的行动告诉我们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.......,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对他们而言</a:t>
            </a:r>
            <a:r>
              <a:rPr sz="4900" kern="0" spc="-7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</a:t>
            </a:r>
            <a:endParaRPr sz="4900">
              <a:latin typeface="Arial"/>
              <a:ea typeface="Arial"/>
              <a:cs typeface="Arial"/>
            </a:endParaRPr>
          </a:p>
        </p:txBody>
      </p:sp>
      <p:pic>
        <p:nvPicPr>
          <p:cNvPr id="640" name="picture 64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64487" y="5675016"/>
            <a:ext cx="1863478" cy="5559378"/>
          </a:xfrm>
          <a:prstGeom prst="rect">
            <a:avLst/>
          </a:prstGeom>
        </p:spPr>
      </p:pic>
      <p:sp>
        <p:nvSpPr>
          <p:cNvPr id="642" name="textbox 642" title=""/>
          <p:cNvSpPr/>
          <p:nvPr/>
        </p:nvSpPr>
        <p:spPr>
          <a:xfrm>
            <a:off x="13423685" y="2210361"/>
            <a:ext cx="6826250" cy="10217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397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67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素材与论点的衔接</a:t>
            </a:r>
            <a:endParaRPr sz="67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44" name="picture 64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646" name="picture 646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648" name="picture 648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650" name="picture 65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652" name="path 65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" name="path 65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" name="path 65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" name="path 65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0" name="picture 66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972" y="1053009"/>
            <a:ext cx="23267581" cy="12477763"/>
          </a:xfrm>
          <a:prstGeom prst="rect">
            <a:avLst/>
          </a:prstGeom>
        </p:spPr>
      </p:pic>
      <p:pic>
        <p:nvPicPr>
          <p:cNvPr id="662" name="picture 66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664" name="picture 66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666" name="picture 66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668" name="path 668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0" name="textbox 670" title=""/>
          <p:cNvSpPr/>
          <p:nvPr/>
        </p:nvSpPr>
        <p:spPr>
          <a:xfrm>
            <a:off x="1006809" y="5663099"/>
            <a:ext cx="22465030" cy="5976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797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0320" algn="l" rtl="0" eaLnBrk="0">
              <a:lnSpc>
                <a:spcPct val="100000"/>
              </a:lnSpc>
            </a:pP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革命时期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500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多万民工用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80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多万辆小车，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推出淮海战役的胜利；</a:t>
            </a:r>
            <a:r>
              <a:rPr sz="48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建设岁月</a:t>
            </a:r>
            <a:r>
              <a:rPr sz="4800" b="1" u="sng" kern="0" spc="-6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河南林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8415" algn="l" rtl="0" eaLnBrk="0">
              <a:lnSpc>
                <a:spcPts val="8174"/>
              </a:lnSpc>
            </a:pP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县的农民腰悬吊索，</a:t>
            </a:r>
            <a:r>
              <a:rPr sz="48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靠着一锤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、一铲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、两只手，</a:t>
            </a:r>
            <a:r>
              <a:rPr sz="48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在太行山悬崖峭壁上凿出了红旗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6985" algn="l" rtl="0" eaLnBrk="0">
              <a:lnSpc>
                <a:spcPct val="134000"/>
              </a:lnSpc>
              <a:spcBef>
                <a:spcPts val="1710"/>
              </a:spcBef>
            </a:pP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渠；</a:t>
            </a:r>
            <a:r>
              <a:rPr sz="48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改革年代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三天一层楼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的深圳速度，</a:t>
            </a:r>
            <a:r>
              <a:rPr sz="48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让一座新城在南海之滨拔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地而起</a:t>
            </a:r>
            <a:r>
              <a:rPr sz="4800" kern="0" spc="-8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800" kern="0" spc="-10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积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力之所举，</a:t>
            </a:r>
            <a:r>
              <a:rPr sz="48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则无不胜也，</a:t>
            </a:r>
            <a:r>
              <a:rPr sz="48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众智之所为，</a:t>
            </a:r>
            <a:r>
              <a:rPr sz="48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则无不成也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蕴藏于人民之中的力量一旦被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激发出来，</a:t>
            </a:r>
            <a:r>
              <a:rPr sz="48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就会创造改天换地的成就。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</a:pPr>
            <a:endParaRPr sz="14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253"/>
              </a:lnSpc>
              <a:spcBef>
                <a:spcPts val="6"/>
              </a:spcBef>
            </a:pP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6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《大道至简，</a:t>
            </a:r>
            <a:r>
              <a:rPr sz="48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劳动为要》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72" name="textbox 672" title=""/>
          <p:cNvSpPr/>
          <p:nvPr/>
        </p:nvSpPr>
        <p:spPr>
          <a:xfrm>
            <a:off x="5227015" y="1716151"/>
            <a:ext cx="13891261" cy="2118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570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5000"/>
              </a:lnSpc>
            </a:pPr>
            <a:r>
              <a:rPr sz="10000" kern="0" spc="-2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</a:t>
            </a:r>
            <a:r>
              <a:rPr sz="14500" kern="0" spc="-27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</a:t>
            </a:r>
            <a:r>
              <a:rPr sz="10000" kern="0" spc="-2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为线</a:t>
            </a:r>
            <a:r>
              <a:rPr sz="10000" kern="0" spc="-14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2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0000" kern="0" spc="-15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2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串联人</a:t>
            </a:r>
            <a:r>
              <a:rPr sz="10000" kern="0" spc="-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物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74" name="picture 67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676" name="picture 67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678" name="picture 67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680" name="picture 68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pic>
        <p:nvPicPr>
          <p:cNvPr id="682" name="picture 682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30034" y="3682094"/>
            <a:ext cx="3683000" cy="118802"/>
          </a:xfrm>
          <a:prstGeom prst="rect">
            <a:avLst/>
          </a:prstGeom>
        </p:spPr>
      </p:pic>
      <p:sp>
        <p:nvSpPr>
          <p:cNvPr id="684" name="path 684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6" name="path 68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8" name="path 68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0" name="textbox 690" title=""/>
          <p:cNvSpPr/>
          <p:nvPr/>
        </p:nvSpPr>
        <p:spPr>
          <a:xfrm>
            <a:off x="1004218" y="2862999"/>
            <a:ext cx="22473920" cy="85382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144269" algn="l" rtl="0" eaLnBrk="0">
              <a:lnSpc>
                <a:spcPct val="100000"/>
              </a:lnSpc>
              <a:spcBef>
                <a:spcPts val="1"/>
              </a:spcBef>
            </a:pP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向我们的文化传统致敬，</a:t>
            </a:r>
            <a:r>
              <a:rPr sz="51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我们以独特的智慧和价值屹立东方</a:t>
            </a:r>
            <a:r>
              <a:rPr sz="5100" kern="0" spc="-6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1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四大发明传入</a:t>
            </a:r>
            <a:endParaRPr sz="5100">
              <a:latin typeface="Microsoft YaHei"/>
              <a:ea typeface="Microsoft YaHei"/>
              <a:cs typeface="Microsoft YaHei"/>
            </a:endParaRPr>
          </a:p>
          <a:p>
            <a:pPr marL="26034" algn="l" rtl="0" eaLnBrk="0">
              <a:lnSpc>
                <a:spcPct val="149000"/>
              </a:lnSpc>
              <a:spcBef>
                <a:spcPts val="49"/>
              </a:spcBef>
            </a:pPr>
            <a:r>
              <a:rPr sz="5100" b="1" u="sng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西方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1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被英国哲学家培根誉为</a:t>
            </a:r>
            <a:r>
              <a:rPr sz="51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1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在世界范围内把事物的全部面貌和情况都改变</a:t>
            </a:r>
            <a:endParaRPr sz="5100">
              <a:latin typeface="Microsoft YaHei"/>
              <a:ea typeface="Microsoft YaHei"/>
              <a:cs typeface="Microsoft YaHei"/>
            </a:endParaRPr>
          </a:p>
          <a:p>
            <a:pPr marL="12700" indent="53339" algn="l" rtl="0" eaLnBrk="0">
              <a:lnSpc>
                <a:spcPct val="136000"/>
              </a:lnSpc>
              <a:spcBef>
                <a:spcPts val="1604"/>
              </a:spcBef>
            </a:pP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了</a:t>
            </a:r>
            <a:r>
              <a:rPr sz="51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51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上世纪</a:t>
            </a:r>
            <a:r>
              <a:rPr sz="5100" b="1" u="sng" kern="0" spc="-3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30</a:t>
            </a:r>
            <a:r>
              <a:rPr sz="51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</a:t>
            </a:r>
            <a:r>
              <a:rPr sz="51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代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100" kern="0" spc="-1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梅兰芳在西方巡演，</a:t>
            </a:r>
            <a:r>
              <a:rPr sz="51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京剧的魅力震惊世界；</a:t>
            </a:r>
            <a:r>
              <a:rPr sz="51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改革开放以</a:t>
            </a:r>
            <a:r>
              <a:rPr sz="51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5100" b="1" kern="0" spc="-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100" kern="0" spc="-7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中华传统文化随着中餐</a:t>
            </a:r>
            <a:r>
              <a:rPr sz="51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、汉字</a:t>
            </a:r>
            <a:r>
              <a:rPr sz="5100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、孔子学院越来越多地走出国门，</a:t>
            </a:r>
            <a:r>
              <a:rPr sz="51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架设起沟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通东西世界的桥梁；</a:t>
            </a:r>
            <a:r>
              <a:rPr sz="5100" kern="0" spc="-13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2017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年年初，</a:t>
            </a:r>
            <a:r>
              <a:rPr sz="51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浑身布满穴位的针灸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铜人，</a:t>
            </a:r>
            <a:r>
              <a:rPr sz="5100" kern="0" spc="-1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在瑞士日内瓦绽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放中医影响力</a:t>
            </a:r>
            <a:r>
              <a:rPr sz="5100" kern="0" spc="-2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100" kern="0" spc="-8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100" kern="0" spc="-8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中华文化也以不同于西</a:t>
            </a:r>
            <a:r>
              <a:rPr sz="51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方文明的基因，</a:t>
            </a:r>
            <a:r>
              <a:rPr sz="5100" kern="0" spc="-1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打开着全人类的文化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1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场域。</a:t>
            </a:r>
            <a:endParaRPr sz="51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</a:pPr>
            <a:endParaRPr sz="15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76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669"/>
              </a:lnSpc>
            </a:pP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100" kern="0" spc="-7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《向我们的文化传统致敬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》人民日报评论部</a:t>
            </a:r>
            <a:endParaRPr sz="51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92" name="picture 69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694" name="picture 69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696" name="picture 69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698" name="picture 69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700" name="path 700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2" name="path 702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4" name="path 70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" name="textbox 706" title=""/>
          <p:cNvSpPr/>
          <p:nvPr/>
        </p:nvSpPr>
        <p:spPr>
          <a:xfrm>
            <a:off x="873212" y="4263917"/>
            <a:ext cx="22548214" cy="82848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347469" algn="l" rtl="0" eaLnBrk="0">
              <a:lnSpc>
                <a:spcPct val="100000"/>
              </a:lnSpc>
            </a:pP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回首往昔，</a:t>
            </a:r>
            <a:r>
              <a:rPr sz="49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我们之所以能创造出一个个彪炳史册的伟大成就，</a:t>
            </a:r>
            <a:r>
              <a:rPr sz="49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靠的</a:t>
            </a: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就是这种传</a:t>
            </a:r>
            <a:endParaRPr sz="4900">
              <a:latin typeface="Microsoft YaHei"/>
              <a:ea typeface="Microsoft YaHei"/>
              <a:cs typeface="Microsoft YaHei"/>
            </a:endParaRPr>
          </a:p>
          <a:p>
            <a:pPr marL="98425" indent="-1905" algn="l" rtl="0" eaLnBrk="0">
              <a:lnSpc>
                <a:spcPct val="144000"/>
              </a:lnSpc>
              <a:spcBef>
                <a:spcPts val="96"/>
              </a:spcBef>
            </a:pPr>
            <a:r>
              <a:rPr sz="49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棒接力的精神</a:t>
            </a:r>
            <a:r>
              <a:rPr sz="49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9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河北塞罕坝</a:t>
            </a:r>
            <a:r>
              <a:rPr sz="49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9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三代林场人在半个多世纪中矢志不移</a:t>
            </a:r>
            <a:r>
              <a:rPr sz="49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、接</a:t>
            </a:r>
            <a:r>
              <a:rPr sz="49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续奋斗，</a:t>
            </a:r>
            <a:r>
              <a:rPr sz="49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黄沙遮天日</a:t>
            </a:r>
            <a:r>
              <a:rPr sz="4900" kern="0" spc="-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9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飞鸟无栖树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的沙地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上书写下积木成林</a:t>
            </a:r>
            <a:r>
              <a:rPr sz="49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、积林成森的奇迹；</a:t>
            </a:r>
            <a:r>
              <a:rPr sz="49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山西右玉</a:t>
            </a:r>
            <a:r>
              <a:rPr sz="49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县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900" kern="0" spc="-1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任县委书记一任接着一任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植树造林</a:t>
            </a:r>
            <a:r>
              <a:rPr sz="4900" kern="0" spc="-8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、防风固沙，</a:t>
            </a:r>
            <a:r>
              <a:rPr sz="49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把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不毛之地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打造成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塞上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绿洲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9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甘肃庄浪县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9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村民们一茬接着一茬在荒山上建梯田，</a:t>
            </a:r>
            <a:r>
              <a:rPr sz="49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无雨苗枯黄，</a:t>
            </a:r>
            <a:r>
              <a:rPr sz="49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</a:t>
            </a:r>
            <a:r>
              <a:rPr sz="49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雨</a:t>
            </a:r>
            <a:r>
              <a:rPr sz="49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泡黄汤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没治县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变成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景色迷人的风景画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900" kern="0" spc="-7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。实践证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明，</a:t>
            </a:r>
            <a:r>
              <a:rPr sz="49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人人出力 、接续奋斗，</a:t>
            </a:r>
            <a:endParaRPr sz="4900">
              <a:latin typeface="Microsoft YaHei"/>
              <a:ea typeface="Microsoft YaHei"/>
              <a:cs typeface="Microsoft YaHei"/>
            </a:endParaRPr>
          </a:p>
          <a:p>
            <a:pPr marL="104139" algn="l" rtl="0" eaLnBrk="0">
              <a:lnSpc>
                <a:spcPts val="6393"/>
              </a:lnSpc>
              <a:spcBef>
                <a:spcPts val="2038"/>
              </a:spcBef>
            </a:pP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不畏任重道远</a:t>
            </a:r>
            <a:r>
              <a:rPr sz="49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、百转千回，</a:t>
            </a:r>
            <a:r>
              <a:rPr sz="49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才能成就功在当代</a:t>
            </a:r>
            <a:r>
              <a:rPr sz="4900" kern="0" spc="-8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9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、利在千秋的伟业。</a:t>
            </a:r>
            <a:endParaRPr sz="49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5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47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384"/>
              </a:lnSpc>
            </a:pPr>
            <a:r>
              <a:rPr sz="49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900" kern="0" spc="-7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9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9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《为下一代人跑出一个好成绩</a:t>
            </a:r>
            <a:r>
              <a:rPr sz="49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》</a:t>
            </a:r>
            <a:endParaRPr sz="49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08" name="picture 70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sp>
        <p:nvSpPr>
          <p:cNvPr id="710" name="textbox 710" title=""/>
          <p:cNvSpPr/>
          <p:nvPr/>
        </p:nvSpPr>
        <p:spPr>
          <a:xfrm>
            <a:off x="5277343" y="1762167"/>
            <a:ext cx="13891895" cy="1492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6000"/>
              </a:lnSpc>
            </a:pPr>
            <a:r>
              <a:rPr sz="10000" kern="0" spc="-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</a:t>
            </a:r>
            <a:r>
              <a:rPr sz="100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</a:t>
            </a:r>
            <a:r>
              <a:rPr sz="10000" kern="0" spc="-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为线</a:t>
            </a:r>
            <a:r>
              <a:rPr sz="10000" kern="0" spc="-14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0000" kern="0" spc="-15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4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串联人物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12" name="textbox 712" title=""/>
          <p:cNvSpPr/>
          <p:nvPr/>
        </p:nvSpPr>
        <p:spPr>
          <a:xfrm>
            <a:off x="6551090" y="1176633"/>
            <a:ext cx="3725545" cy="2089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3000"/>
              </a:lnSpc>
            </a:pPr>
            <a:r>
              <a:rPr sz="14500" kern="0" spc="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地点</a:t>
            </a:r>
            <a:endParaRPr sz="145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14" name="picture 71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716" name="picture 71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718" name="picture 71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pic>
        <p:nvPicPr>
          <p:cNvPr id="720" name="picture 720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80364" y="3183087"/>
            <a:ext cx="3683000" cy="118802"/>
          </a:xfrm>
          <a:prstGeom prst="rect">
            <a:avLst/>
          </a:prstGeom>
        </p:spPr>
      </p:pic>
      <p:sp>
        <p:nvSpPr>
          <p:cNvPr id="722" name="path 72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4" name="path 72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6" name="path 72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8" name="textbox 728" title=""/>
          <p:cNvSpPr/>
          <p:nvPr/>
        </p:nvSpPr>
        <p:spPr>
          <a:xfrm>
            <a:off x="1004866" y="2367645"/>
            <a:ext cx="22466300" cy="9525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1"/>
              </a:spcBef>
            </a:pPr>
            <a:r>
              <a:rPr sz="51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在阿拉伯的深宫中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1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山鲁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佐德用一千零一个故事来求得自己与其他少女们的生</a:t>
            </a:r>
            <a:endParaRPr sz="5100">
              <a:latin typeface="Microsoft YaHei"/>
              <a:ea typeface="Microsoft YaHei"/>
              <a:cs typeface="Microsoft YaHei"/>
            </a:endParaRPr>
          </a:p>
          <a:p>
            <a:pPr marL="15875" indent="3175" algn="l" rtl="0" eaLnBrk="0">
              <a:lnSpc>
                <a:spcPct val="140000"/>
              </a:lnSpc>
              <a:spcBef>
                <a:spcPts val="174"/>
              </a:spcBef>
            </a:pP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机；</a:t>
            </a:r>
            <a:r>
              <a:rPr sz="51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在诺贝尔颁奖典礼上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1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库彻用一个故事来讲述他的创作理念；</a:t>
            </a:r>
            <a:r>
              <a:rPr sz="51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在触屏技术</a:t>
            </a:r>
            <a:r>
              <a:rPr sz="5100" b="1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1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的发布会上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1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乔布斯用他自己的故事来讲述苹果的设计理念以及科技的未来</a:t>
            </a:r>
            <a:r>
              <a:rPr sz="51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一个好的故事，</a:t>
            </a:r>
            <a:r>
              <a:rPr sz="51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可以求得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生机，</a:t>
            </a:r>
            <a:r>
              <a:rPr sz="51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可以吸引读者，</a:t>
            </a:r>
            <a:r>
              <a:rPr sz="51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可以为企业争取融资</a:t>
            </a:r>
            <a:r>
              <a:rPr sz="51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。今天的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我们，</a:t>
            </a:r>
            <a:r>
              <a:rPr sz="51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还在读着几千年前古埃及人写的亡灵书；</a:t>
            </a:r>
            <a:r>
              <a:rPr sz="51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今天的我们，</a:t>
            </a:r>
            <a:r>
              <a:rPr sz="51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</a:t>
            </a: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在传唱着几千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年中来华文明的故事；</a:t>
            </a:r>
            <a:r>
              <a:rPr sz="5100" kern="0" spc="-13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历史的记载者也是故事的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讲述者，</a:t>
            </a:r>
            <a:r>
              <a:rPr sz="51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那些可能被时间湮灭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的一切，</a:t>
            </a:r>
            <a:r>
              <a:rPr sz="51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藉由故事的讲述与记载，</a:t>
            </a:r>
            <a:r>
              <a:rPr sz="51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流淌在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今人的心田中；</a:t>
            </a:r>
            <a:r>
              <a:rPr sz="51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今人的故事，</a:t>
            </a:r>
            <a:r>
              <a:rPr sz="51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又藉由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新的科技，</a:t>
            </a:r>
            <a:r>
              <a:rPr sz="51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流传于未来</a:t>
            </a:r>
            <a:r>
              <a:rPr sz="51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。故事，</a:t>
            </a:r>
            <a:r>
              <a:rPr sz="51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连接着过去与现在。</a:t>
            </a:r>
            <a:endParaRPr sz="51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5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644"/>
              </a:lnSpc>
              <a:spcBef>
                <a:spcPts val="4"/>
              </a:spcBef>
            </a:pPr>
            <a:r>
              <a:rPr sz="51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100" kern="0" spc="-7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1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1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《让故事跨越山海，</a:t>
            </a:r>
            <a:r>
              <a:rPr sz="51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跨越时空》</a:t>
            </a:r>
            <a:endParaRPr sz="51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30" name="picture 73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732" name="picture 73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734" name="picture 73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736" name="picture 73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738" name="path 738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0" name="path 740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2" name="path 742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4" name="textbox 744" title=""/>
          <p:cNvSpPr/>
          <p:nvPr/>
        </p:nvSpPr>
        <p:spPr>
          <a:xfrm>
            <a:off x="963492" y="3547024"/>
            <a:ext cx="22451695" cy="80924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095500" algn="l" rtl="0" eaLnBrk="0">
              <a:lnSpc>
                <a:spcPts val="7562"/>
              </a:lnSpc>
            </a:pP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论点……的+</a:t>
            </a:r>
            <a:r>
              <a:rPr sz="59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名字,</a:t>
            </a:r>
            <a:r>
              <a:rPr sz="5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……的+</a:t>
            </a:r>
            <a:r>
              <a:rPr sz="59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名字,</a:t>
            </a:r>
            <a:r>
              <a:rPr sz="5900" kern="0" spc="-1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……</a:t>
            </a:r>
            <a:r>
              <a:rPr sz="5900" kern="0" spc="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的+</a:t>
            </a:r>
            <a:r>
              <a:rPr sz="59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名字,正是</a:t>
            </a:r>
            <a:r>
              <a:rPr sz="5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5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endParaRPr sz="59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</a:pPr>
            <a:endParaRPr sz="13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20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indent="17145" algn="l" rtl="0" eaLnBrk="0">
              <a:lnSpc>
                <a:spcPct val="137000"/>
              </a:lnSpc>
            </a:pP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只有多一些仰望星空的人，</a:t>
            </a:r>
            <a:r>
              <a:rPr sz="52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一个民族才会有可期的未来</a:t>
            </a:r>
            <a:r>
              <a:rPr sz="52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。在中华民族的伟大复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兴之路上，</a:t>
            </a:r>
            <a:r>
              <a:rPr sz="52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正是一大批优秀科学家敢为人先</a:t>
            </a:r>
            <a:r>
              <a:rPr sz="52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、架构未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来，</a:t>
            </a:r>
            <a:r>
              <a:rPr sz="5200" kern="0" spc="-1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才使我们这个国家有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了世界领先</a:t>
            </a:r>
            <a:r>
              <a:rPr sz="52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5200" kern="0" spc="-13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匹敌强国的卓越成就</a:t>
            </a:r>
            <a:r>
              <a:rPr sz="52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。完成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两弹一星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伟大工程</a:t>
            </a:r>
            <a:r>
              <a:rPr sz="5200" b="1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的钱学森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把目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光投向外太空</a:t>
            </a:r>
            <a:r>
              <a:rPr sz="52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的南仁东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向世界展示中医药魅力</a:t>
            </a:r>
            <a:r>
              <a:rPr sz="52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</a:t>
            </a:r>
            <a:r>
              <a:rPr sz="52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屠呦呦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一辈子与卫星打交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道</a:t>
            </a:r>
            <a:r>
              <a:rPr sz="52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的孙家栋</a:t>
            </a:r>
            <a:r>
              <a:rPr sz="5200" b="1" kern="0" spc="-9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200" kern="0" spc="-8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200" kern="0" spc="-9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回溯中国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8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当惊世界殊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的发展长卷，</a:t>
            </a:r>
            <a:r>
              <a:rPr sz="52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正是</a:t>
            </a:r>
            <a:r>
              <a:rPr sz="5200" b="1" kern="0" spc="-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一代代科学家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在高精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尖领域撑起了大国脊梁，</a:t>
            </a:r>
            <a:r>
              <a:rPr sz="5200" kern="0" spc="-11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激励引领着无数青少年紧随他们的步伐接力奋斗。</a:t>
            </a:r>
            <a:endParaRPr sz="52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46" name="picture 74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sp>
        <p:nvSpPr>
          <p:cNvPr id="748" name="textbox 748" title=""/>
          <p:cNvSpPr/>
          <p:nvPr/>
        </p:nvSpPr>
        <p:spPr>
          <a:xfrm>
            <a:off x="5277343" y="1507003"/>
            <a:ext cx="13891895" cy="1421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140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2000"/>
              </a:lnSpc>
            </a:pPr>
            <a:r>
              <a:rPr sz="100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</a:t>
            </a:r>
            <a:r>
              <a:rPr sz="100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</a:t>
            </a:r>
            <a:r>
              <a:rPr sz="100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为线</a:t>
            </a:r>
            <a:r>
              <a:rPr sz="10000" kern="0" spc="-14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0000" kern="0" spc="-2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38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归类</a:t>
            </a:r>
            <a:r>
              <a:rPr sz="100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50" name="textbox 750" title=""/>
          <p:cNvSpPr/>
          <p:nvPr/>
        </p:nvSpPr>
        <p:spPr>
          <a:xfrm>
            <a:off x="10940167" y="11855756"/>
            <a:ext cx="12480925" cy="885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774"/>
              </a:lnSpc>
            </a:pP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7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《以科学家为偶像，</a:t>
            </a:r>
            <a:r>
              <a:rPr sz="52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让青春拔节成长》</a:t>
            </a:r>
            <a:endParaRPr sz="52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52" name="textbox 752" title=""/>
          <p:cNvSpPr/>
          <p:nvPr/>
        </p:nvSpPr>
        <p:spPr>
          <a:xfrm>
            <a:off x="6586079" y="871241"/>
            <a:ext cx="3689984" cy="2153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  <a:spcBef>
                <a:spcPts val="1"/>
              </a:spcBef>
            </a:pPr>
            <a:r>
              <a:rPr sz="14500" kern="0" spc="-8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精神</a:t>
            </a:r>
            <a:endParaRPr sz="145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54" name="picture 75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756" name="picture 75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758" name="picture 75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pic>
        <p:nvPicPr>
          <p:cNvPr id="760" name="picture 760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80364" y="2912690"/>
            <a:ext cx="3683000" cy="118802"/>
          </a:xfrm>
          <a:prstGeom prst="rect">
            <a:avLst/>
          </a:prstGeom>
        </p:spPr>
      </p:pic>
      <p:sp>
        <p:nvSpPr>
          <p:cNvPr id="762" name="path 76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4" name="path 76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6" name="path 76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" name="textbox 768" title=""/>
          <p:cNvSpPr/>
          <p:nvPr/>
        </p:nvSpPr>
        <p:spPr>
          <a:xfrm>
            <a:off x="957548" y="1805325"/>
            <a:ext cx="22463761" cy="10099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196464" algn="l" rtl="0" eaLnBrk="0">
              <a:lnSpc>
                <a:spcPts val="7562"/>
              </a:lnSpc>
            </a:pP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论点……的+</a:t>
            </a:r>
            <a:r>
              <a:rPr sz="59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名字,</a:t>
            </a:r>
            <a:r>
              <a:rPr sz="5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……的+</a:t>
            </a:r>
            <a:r>
              <a:rPr sz="59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名字,</a:t>
            </a:r>
            <a:r>
              <a:rPr sz="5900" kern="0" spc="-1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……</a:t>
            </a:r>
            <a:r>
              <a:rPr sz="5900" kern="0" spc="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的+</a:t>
            </a:r>
            <a:r>
              <a:rPr sz="59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名字,正是</a:t>
            </a:r>
            <a:r>
              <a:rPr sz="5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5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endParaRPr sz="59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indent="18415" algn="l" rtl="0" eaLnBrk="0">
              <a:lnSpc>
                <a:spcPct val="138000"/>
              </a:lnSpc>
              <a:spcBef>
                <a:spcPts val="1564"/>
              </a:spcBef>
            </a:pP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苦难从来不会打倒一个坚强的人，</a:t>
            </a:r>
            <a:r>
              <a:rPr sz="52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未来属于努力生活的人，</a:t>
            </a:r>
            <a:r>
              <a:rPr sz="52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时代也将嘉奖奋楫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前行的人</a:t>
            </a:r>
            <a:r>
              <a:rPr sz="5200" kern="0" spc="-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b="1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普通人</a:t>
            </a:r>
            <a:r>
              <a:rPr sz="5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也孕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育着无穷的力量，</a:t>
            </a:r>
            <a:r>
              <a:rPr sz="5200" kern="0" spc="-13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b="1" u="sng" kern="0" spc="-14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他们是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春蚕到死丝方尽，</a:t>
            </a:r>
            <a:r>
              <a:rPr sz="5200" kern="0" spc="-11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蜡炬成灰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泪始干</a:t>
            </a:r>
            <a:r>
              <a:rPr sz="52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u="sng" kern="0" spc="-119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的燃灯校长张桂梅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b="1" u="sng" kern="0" spc="-14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b="1" u="sng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他们是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我走了很远的路，</a:t>
            </a:r>
            <a:r>
              <a:rPr sz="52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吃了很多的苦，</a:t>
            </a:r>
            <a:r>
              <a:rPr sz="5200" kern="0" spc="-1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才将这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份博士学位论文送到你的面前</a:t>
            </a:r>
            <a:r>
              <a:rPr sz="52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u="sng" kern="0" spc="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的寒门博士黄国平</a:t>
            </a:r>
            <a:r>
              <a:rPr sz="52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2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b="1" u="sng" kern="0" spc="-14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b="1" u="sng" kern="0" spc="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他们是</a:t>
            </a:r>
            <a:r>
              <a:rPr sz="52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想以自立和努力改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变家庭的命运，</a:t>
            </a:r>
            <a:r>
              <a:rPr sz="52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边考研边照顾患病父亲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的郑州外卖小哥高帅旗</a:t>
            </a:r>
            <a:r>
              <a:rPr sz="5200" b="1" kern="0" spc="-9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200" kern="0" spc="-8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正是他们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2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年复一年的星星之火，</a:t>
            </a:r>
            <a:r>
              <a:rPr sz="5200" kern="0" spc="-1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整</a:t>
            </a:r>
            <a:r>
              <a:rPr sz="52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个社会才能欣欣向荣。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</a:pPr>
            <a:endParaRPr sz="16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412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800"/>
              </a:lnSpc>
            </a:pP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7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《平原和山丘也一样不朽》</a:t>
            </a:r>
            <a:endParaRPr sz="52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70" name="picture 77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772" name="picture 77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774" name="picture 77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776" name="picture 77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778" name="path 778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0" name="path 78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2" name="path 782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46" title=""/>
          <p:cNvSpPr/>
          <p:nvPr/>
        </p:nvSpPr>
        <p:spPr>
          <a:xfrm>
            <a:off x="629302" y="1505864"/>
            <a:ext cx="22920325" cy="10760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11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100000"/>
              </a:lnSpc>
            </a:pP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造，</a:t>
            </a:r>
            <a:r>
              <a:rPr sz="46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都需要好的故事引领，</a:t>
            </a:r>
            <a:r>
              <a:rPr sz="46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注入坚实力量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。人在幼儿时期没有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不爱听童话故事的，</a:t>
            </a:r>
            <a:r>
              <a:rPr sz="4600" kern="0" spc="-8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这些故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2700" indent="5714" algn="l" rtl="0" eaLnBrk="0">
              <a:lnSpc>
                <a:spcPct val="120000"/>
              </a:lnSpc>
              <a:spcBef>
                <a:spcPts val="86"/>
              </a:spcBef>
            </a:pP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事为孩子们幼小的心灵打开了求知之门，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美和善在他们心中生根发芽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。世界上的各个民族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在幼年时期没有不创造神话传说的，</a:t>
            </a:r>
            <a:r>
              <a:rPr sz="46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相关故事往往成为一个民族的标记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盘古开天地</a:t>
            </a:r>
            <a:r>
              <a:rPr sz="4600" kern="0" spc="-7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、女</a:t>
            </a:r>
            <a:r>
              <a:rPr sz="46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娲补天</a:t>
            </a:r>
            <a:r>
              <a:rPr sz="4600" kern="0" spc="-7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、刑天舞干戚</a:t>
            </a:r>
            <a:r>
              <a:rPr sz="4600" kern="0" spc="-7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、黄帝战蚩尤</a:t>
            </a:r>
            <a:r>
              <a:rPr sz="4600" kern="0" spc="-7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、玄鸟生商</a:t>
            </a:r>
            <a:r>
              <a:rPr sz="4600" kern="0" spc="-8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600" kern="0" spc="-77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600" kern="0" spc="-80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0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中华民</a:t>
            </a:r>
            <a:r>
              <a:rPr sz="4600" kern="0" spc="-1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族的勇敢</a:t>
            </a:r>
            <a:r>
              <a:rPr sz="4600" kern="0" spc="-77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、智慧与道德正义凝聚</a:t>
            </a:r>
            <a:r>
              <a:rPr sz="46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在这些美好的故事中，</a:t>
            </a:r>
            <a:r>
              <a:rPr sz="4600" kern="0" spc="-9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世世代代激励着炎黄子孙去奋</a:t>
            </a:r>
            <a:r>
              <a:rPr sz="46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斗和创造。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188085" algn="l" rtl="0" eaLnBrk="0">
              <a:lnSpc>
                <a:spcPct val="100000"/>
              </a:lnSpc>
              <a:spcBef>
                <a:spcPts val="530"/>
              </a:spcBef>
            </a:pP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不止如此，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个人和人类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在脱离幼年时代之后仍然不断地需要好的故事引领前行</a:t>
            </a:r>
            <a:r>
              <a:rPr sz="4600" kern="0" spc="-5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。好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2700" indent="12700" algn="l" rtl="0" eaLnBrk="0">
              <a:lnSpc>
                <a:spcPct val="119000"/>
              </a:lnSpc>
              <a:spcBef>
                <a:spcPts val="377"/>
              </a:spcBef>
            </a:pPr>
            <a:r>
              <a:rPr sz="46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故事，</a:t>
            </a:r>
            <a:r>
              <a:rPr sz="4600" kern="0" spc="-9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可以改变一个人的命运和人生道路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商业巨子马云年轻时偶读著名作家路遥的中篇</a:t>
            </a:r>
            <a:r>
              <a:rPr sz="46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小说《人生》，</a:t>
            </a:r>
            <a:r>
              <a:rPr sz="4600" kern="0" spc="-10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从此奋发图强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6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陶铸等老一辈革命家之所以义无反顾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地走向革命之路，</a:t>
            </a:r>
            <a:r>
              <a:rPr sz="4600" kern="0" spc="-10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很</a:t>
            </a:r>
            <a:r>
              <a:rPr sz="46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大程度上来自左翼作家蒋光慈《少年漂泊者》等作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品的激励</a:t>
            </a:r>
            <a:r>
              <a:rPr sz="4600" kern="0" spc="-8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好的故事，</a:t>
            </a:r>
            <a:r>
              <a:rPr sz="4600" kern="0" spc="-9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可以展现一个民</a:t>
            </a:r>
            <a:r>
              <a:rPr sz="4600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族在不同时代的主体形象</a:t>
            </a:r>
            <a:r>
              <a:rPr sz="4600" kern="0" spc="-81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20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世纪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60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年代，</a:t>
            </a:r>
            <a:r>
              <a:rPr sz="4600" kern="0" spc="-8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雷锋的故事口耳相传，</a:t>
            </a:r>
            <a:r>
              <a:rPr sz="4600" kern="0" spc="-10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展现出中华民族成人之</a:t>
            </a:r>
            <a:r>
              <a:rPr sz="46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美乐于奉献的精神品质</a:t>
            </a:r>
            <a:r>
              <a:rPr sz="46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；</a:t>
            </a:r>
            <a:r>
              <a:rPr sz="4600" kern="0" spc="-1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21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世纪以来，</a:t>
            </a:r>
            <a:r>
              <a:rPr sz="4600" kern="0" spc="-69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中国高铁</a:t>
            </a:r>
            <a:r>
              <a:rPr sz="4600" kern="0" spc="-7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、神舟飞船</a:t>
            </a:r>
            <a:r>
              <a:rPr sz="4600" kern="0" spc="-7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、麒</a:t>
            </a:r>
            <a:r>
              <a:rPr sz="4600" kern="0" spc="-1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麟芯片</a:t>
            </a:r>
            <a:r>
              <a:rPr sz="4600" kern="0" spc="-39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1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600" kern="0" spc="-77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1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4600" kern="0" spc="-80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1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中国高科技领</a:t>
            </a:r>
            <a:r>
              <a:rPr sz="46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域不断涌现出华彩乐章，</a:t>
            </a:r>
            <a:r>
              <a:rPr sz="4600" kern="0" spc="-9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许多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成为中国名片，</a:t>
            </a:r>
            <a:r>
              <a:rPr sz="4600" kern="0" spc="-9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不但证实了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科技是第一生产力</a:t>
            </a:r>
            <a:r>
              <a:rPr sz="4600" kern="0" spc="-4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而且将中</a:t>
            </a:r>
            <a:r>
              <a:rPr sz="46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600" kern="0" spc="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华民族伟大的创新精</a:t>
            </a:r>
            <a:r>
              <a:rPr sz="4600" kern="0" spc="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神展露无遗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8" name="textbox 48" title=""/>
          <p:cNvSpPr/>
          <p:nvPr/>
        </p:nvSpPr>
        <p:spPr>
          <a:xfrm>
            <a:off x="1798286" y="680364"/>
            <a:ext cx="21036280" cy="786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93"/>
              </a:lnSpc>
            </a:pP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在这个世界上，</a:t>
            </a:r>
            <a:r>
              <a:rPr sz="46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人类永远需要好的故事</a:t>
            </a:r>
            <a:r>
              <a:rPr sz="46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。小至个人的心灵成长，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大至民族的形象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塑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0" name="textbox 50" title=""/>
          <p:cNvSpPr/>
          <p:nvPr/>
        </p:nvSpPr>
        <p:spPr>
          <a:xfrm>
            <a:off x="15726028" y="12302794"/>
            <a:ext cx="8600440" cy="786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93"/>
              </a:lnSpc>
            </a:pP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6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6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《在新时代讲好中国故事</a:t>
            </a:r>
            <a:r>
              <a:rPr sz="46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》   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2" name="picture 5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54" name="picture 5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56" name="picture 5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58" name="path 58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 6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" name="path 62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" name="path 6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4" name="textbox 784" title=""/>
          <p:cNvSpPr/>
          <p:nvPr/>
        </p:nvSpPr>
        <p:spPr>
          <a:xfrm>
            <a:off x="962425" y="4076120"/>
            <a:ext cx="22465030" cy="7987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6513830" algn="l" rtl="0" eaLnBrk="0">
              <a:lnSpc>
                <a:spcPts val="7565"/>
              </a:lnSpc>
            </a:pPr>
            <a:r>
              <a:rPr sz="59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从……到……,从……到</a:t>
            </a:r>
            <a:r>
              <a:rPr sz="59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5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endParaRPr sz="59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indent="40005" algn="l" rtl="0" eaLnBrk="0">
              <a:lnSpc>
                <a:spcPct val="137000"/>
              </a:lnSpc>
              <a:spcBef>
                <a:spcPts val="1503"/>
              </a:spcBef>
            </a:pPr>
            <a:r>
              <a:rPr sz="5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以身许国是一种燃烧生命的忘我奋斗</a:t>
            </a:r>
            <a:r>
              <a:rPr sz="5000" kern="0" spc="-6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。有哲人说，</a:t>
            </a:r>
            <a:r>
              <a:rPr sz="50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许国是生命的燃烧</a:t>
            </a:r>
            <a:r>
              <a:rPr sz="50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、报国是事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业的奋斗</a:t>
            </a:r>
            <a:r>
              <a:rPr sz="5000" kern="0" spc="-5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。唯有燃烧，</a:t>
            </a:r>
            <a:r>
              <a:rPr sz="50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方能让人生出彩；</a:t>
            </a:r>
            <a:r>
              <a:rPr sz="50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唯有奋斗，</a:t>
            </a:r>
            <a:r>
              <a:rPr sz="50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才可为国家建功</a:t>
            </a:r>
            <a:r>
              <a:rPr sz="50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 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人的一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生可能燃烧也可能腐朽，</a:t>
            </a:r>
            <a:r>
              <a:rPr sz="50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我不能腐朽，</a:t>
            </a:r>
            <a:r>
              <a:rPr sz="50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我愿意燃烧起来</a:t>
            </a:r>
            <a:r>
              <a:rPr sz="50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b="1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导弹之父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钱学森</a:t>
            </a:r>
            <a:r>
              <a:rPr sz="50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kern="0" spc="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杂交水稻之父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袁隆平；</a:t>
            </a:r>
            <a:r>
              <a:rPr sz="5000" kern="0" spc="-1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kern="0" spc="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两弹一星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功勋，</a:t>
            </a:r>
            <a:r>
              <a:rPr sz="50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kern="0" spc="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感动中国人物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0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kern="0" spc="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一个个英模</a:t>
            </a:r>
            <a:r>
              <a:rPr sz="5000" b="1" kern="0" spc="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以忘我诠释许国</a:t>
            </a:r>
            <a:r>
              <a:rPr sz="50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、用奋斗践行报国，</a:t>
            </a:r>
            <a:r>
              <a:rPr sz="50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生命在许国报国的伟业中熊</a:t>
            </a:r>
            <a:r>
              <a:rPr sz="50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熊燃烧。</a:t>
            </a:r>
            <a:endParaRPr sz="5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5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4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538"/>
              </a:lnSpc>
            </a:pP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000" kern="0" spc="-7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《以身许国岂</a:t>
            </a:r>
            <a:r>
              <a:rPr sz="50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邀名》马祖云</a:t>
            </a:r>
            <a:endParaRPr sz="5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86" name="picture 78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sp>
        <p:nvSpPr>
          <p:cNvPr id="788" name="textbox 788" title=""/>
          <p:cNvSpPr/>
          <p:nvPr/>
        </p:nvSpPr>
        <p:spPr>
          <a:xfrm>
            <a:off x="5277343" y="1777407"/>
            <a:ext cx="13891895" cy="1421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140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2000"/>
              </a:lnSpc>
            </a:pPr>
            <a:r>
              <a:rPr sz="100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</a:t>
            </a:r>
            <a:r>
              <a:rPr sz="100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</a:t>
            </a:r>
            <a:r>
              <a:rPr sz="100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为线</a:t>
            </a:r>
            <a:r>
              <a:rPr sz="10000" kern="0" spc="-14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0000" kern="0" spc="-2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380">
                <a:solidFill>
                  <a:srgbClr val="FF2F92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归类</a:t>
            </a:r>
            <a:r>
              <a:rPr sz="10000" kern="0" spc="-3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90" name="textbox 790" title=""/>
          <p:cNvSpPr/>
          <p:nvPr/>
        </p:nvSpPr>
        <p:spPr>
          <a:xfrm>
            <a:off x="6586079" y="1141645"/>
            <a:ext cx="3689984" cy="2153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  <a:spcBef>
                <a:spcPts val="1"/>
              </a:spcBef>
            </a:pPr>
            <a:r>
              <a:rPr sz="14500" kern="0" spc="-8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精神</a:t>
            </a:r>
            <a:endParaRPr sz="145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792" name="picture 79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794" name="picture 79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796" name="picture 79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pic>
        <p:nvPicPr>
          <p:cNvPr id="798" name="picture 798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80364" y="3183087"/>
            <a:ext cx="3683000" cy="118802"/>
          </a:xfrm>
          <a:prstGeom prst="rect">
            <a:avLst/>
          </a:prstGeom>
        </p:spPr>
      </p:pic>
      <p:sp>
        <p:nvSpPr>
          <p:cNvPr id="800" name="path 800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2" name="path 802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4" name="path 80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6" name="textbox 806" title=""/>
          <p:cNvSpPr/>
          <p:nvPr/>
        </p:nvSpPr>
        <p:spPr>
          <a:xfrm>
            <a:off x="954170" y="4076120"/>
            <a:ext cx="22466936" cy="71970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6522084" algn="l" rtl="0" eaLnBrk="0">
              <a:lnSpc>
                <a:spcPts val="7565"/>
              </a:lnSpc>
            </a:pPr>
            <a:r>
              <a:rPr sz="59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从……到……,从……到</a:t>
            </a:r>
            <a:r>
              <a:rPr sz="5900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r>
              <a:rPr sz="59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900" kern="0" spc="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…</a:t>
            </a:r>
            <a:endParaRPr sz="59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5875" indent="-3810" algn="l" rtl="0" eaLnBrk="0">
              <a:lnSpc>
                <a:spcPct val="135000"/>
              </a:lnSpc>
              <a:spcBef>
                <a:spcPts val="1508"/>
              </a:spcBef>
            </a:pPr>
            <a:r>
              <a:rPr sz="5000" b="1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50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五四运动时为国家前途</a:t>
            </a:r>
            <a:r>
              <a:rPr sz="50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5000" kern="0" spc="-12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民族命运振臂高呼的新青年，</a:t>
            </a:r>
            <a:r>
              <a:rPr sz="50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战争年代浴血奋战的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英雄儿女；</a:t>
            </a:r>
            <a:r>
              <a:rPr sz="5000" b="1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50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新中国初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期奔赴各地支援经济建设的毕业生，</a:t>
            </a:r>
            <a:r>
              <a:rPr sz="50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改革开放时期勇敢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创业的追梦人</a:t>
            </a:r>
            <a:r>
              <a:rPr sz="5000" kern="0" spc="-7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000" kern="0" spc="-8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000" kern="0" spc="-9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一代代中国青年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000" kern="0" spc="-7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以青春之名</a:t>
            </a:r>
            <a:r>
              <a:rPr sz="50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0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奋斗之我，</a:t>
            </a:r>
            <a:r>
              <a:rPr sz="50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为中华民族的伟大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复兴架桥铺路，</a:t>
            </a:r>
            <a:r>
              <a:rPr sz="50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添砖加瓦。</a:t>
            </a:r>
            <a:endParaRPr sz="5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5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47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514"/>
              </a:lnSpc>
            </a:pPr>
            <a:r>
              <a:rPr sz="50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000" kern="0" spc="-7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0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《号角吹响，</a:t>
            </a:r>
            <a:r>
              <a:rPr sz="50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青春嘹亮》</a:t>
            </a:r>
            <a:endParaRPr sz="5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808" name="picture 80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810" name="picture 81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812" name="picture 81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814" name="picture 81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816" name="path 81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18" name="path 81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20" name="path 82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22" name="picture 82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824" name="textbox 824" title=""/>
          <p:cNvSpPr/>
          <p:nvPr/>
        </p:nvSpPr>
        <p:spPr>
          <a:xfrm>
            <a:off x="685188" y="845989"/>
            <a:ext cx="22842855" cy="11726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11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ct val="100000"/>
              </a:lnSpc>
            </a:pPr>
            <a:r>
              <a:rPr sz="4600" b="1" kern="0" spc="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两弹元勋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邓稼先埋名戈壁数十载，</a:t>
            </a:r>
            <a:r>
              <a:rPr sz="4600" kern="0" spc="-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常年风餐露宿，</a:t>
            </a:r>
            <a:r>
              <a:rPr sz="46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用最原始的办法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破译原子弹的奥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67310" algn="l" rtl="0" eaLnBrk="0">
              <a:lnSpc>
                <a:spcPct val="122000"/>
              </a:lnSpc>
              <a:spcBef>
                <a:spcPts val="117"/>
              </a:spcBef>
            </a:pP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秘，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今年国家自然科学奖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、国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家技术发明奖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、国家科学技术进步奖获得者，</a:t>
            </a:r>
            <a:r>
              <a:rPr sz="46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坐得住冷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板凳，</a:t>
            </a:r>
            <a:r>
              <a:rPr sz="46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下得了苦功夫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</a:t>
            </a:r>
            <a:r>
              <a:rPr sz="4600" kern="0" spc="-3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我国科</a:t>
            </a:r>
            <a:r>
              <a:rPr sz="4600" kern="0" spc="-4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技工作者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的最美样子</a:t>
            </a:r>
            <a:r>
              <a:rPr sz="4600" kern="0" spc="-5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。有报道指出，</a:t>
            </a:r>
            <a:r>
              <a:rPr sz="4600" kern="0" spc="-10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每项国家科技奖的背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后，</a:t>
            </a:r>
            <a:r>
              <a:rPr sz="46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是科学家们平均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16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年的坐冷板</a:t>
            </a:r>
            <a:r>
              <a:rPr sz="46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凳。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ct val="100000"/>
              </a:lnSpc>
              <a:spcBef>
                <a:spcPts val="1382"/>
              </a:spcBef>
            </a:pPr>
            <a:r>
              <a:rPr sz="4600" b="1" kern="0" spc="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600" kern="0" spc="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佛系青年</a:t>
            </a:r>
            <a:r>
              <a:rPr sz="4600" kern="0" spc="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b="1" kern="0" spc="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600" kern="0" spc="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精致利己主义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kern="0" spc="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绩点为王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b="1" kern="0" spc="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 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孤独困惑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7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随着畸形竞争之风甚嚣尘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78739" algn="l" rtl="0" eaLnBrk="0">
              <a:lnSpc>
                <a:spcPts val="6628"/>
              </a:lnSpc>
            </a:pP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上，</a:t>
            </a:r>
            <a:r>
              <a:rPr sz="46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青年人因学业与社会压力而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产生的</a:t>
            </a:r>
            <a:r>
              <a:rPr sz="4600" kern="0" spc="-2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心理健康问题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亟待关注与解决。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1384"/>
              </a:spcBef>
            </a:pPr>
            <a:r>
              <a:rPr sz="4600" b="1" kern="0" spc="-1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6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硝烟弥漫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、艰苦卓绝的革命战争年代，</a:t>
            </a:r>
            <a:r>
              <a:rPr sz="46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kern="0" spc="-1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6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一穷二</a:t>
            </a:r>
            <a:r>
              <a:rPr sz="4600" kern="0" spc="-4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白 </a:t>
            </a:r>
            <a:r>
              <a:rPr sz="46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、筚路蓝缕的建设岁月</a:t>
            </a:r>
            <a:r>
              <a:rPr sz="4600" kern="0" spc="-6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11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1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u="sng" kern="0" spc="-1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再到</a:t>
            </a:r>
            <a:r>
              <a:rPr sz="46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波澜壮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17145" indent="36194" algn="l" rtl="0" eaLnBrk="0">
              <a:lnSpc>
                <a:spcPct val="122000"/>
              </a:lnSpc>
              <a:spcBef>
                <a:spcPts val="64"/>
              </a:spcBef>
            </a:pP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阔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、惊涛拍岸的改革时代，</a:t>
            </a:r>
            <a:r>
              <a:rPr sz="46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无数先锋模范在</a:t>
            </a:r>
            <a:r>
              <a:rPr sz="4600" kern="0" spc="-5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国家前行的大势</a:t>
            </a:r>
            <a:r>
              <a:rPr sz="4600" kern="0" spc="-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寻找人生价值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、标注成长坐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标。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ct val="100000"/>
              </a:lnSpc>
              <a:spcBef>
                <a:spcPts val="1381"/>
              </a:spcBef>
            </a:pPr>
            <a:r>
              <a:rPr sz="4600" b="1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先秦诸子百家</a:t>
            </a:r>
            <a:r>
              <a:rPr sz="4600" b="1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唐诗</a:t>
            </a:r>
            <a:r>
              <a:rPr sz="4600" kern="0" spc="-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、宋词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、元曲，</a:t>
            </a:r>
            <a:r>
              <a:rPr sz="46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鲁郭茅巴老曹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600" b="1" kern="0" spc="-8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聂耳</a:t>
            </a:r>
            <a:r>
              <a:rPr sz="4600" kern="0" spc="-5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、冼星海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、梅兰芳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、齐白</a:t>
            </a:r>
            <a:endParaRPr sz="4600">
              <a:latin typeface="Microsoft YaHei"/>
              <a:ea typeface="Microsoft YaHei"/>
              <a:cs typeface="Microsoft YaHei"/>
            </a:endParaRPr>
          </a:p>
          <a:p>
            <a:pPr marL="73660" indent="-4444" algn="l" rtl="0" eaLnBrk="0">
              <a:lnSpc>
                <a:spcPct val="123000"/>
              </a:lnSpc>
              <a:spcBef>
                <a:spcPts val="15"/>
              </a:spcBef>
            </a:pP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石</a:t>
            </a:r>
            <a:r>
              <a:rPr sz="4600" kern="0" spc="-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、徐悲鸿，</a:t>
            </a:r>
            <a:r>
              <a:rPr sz="46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b="1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从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五四时期新文化运动</a:t>
            </a:r>
            <a:r>
              <a:rPr sz="4600" kern="0" spc="-7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、新中国成立</a:t>
            </a:r>
            <a:r>
              <a:rPr sz="4600" b="1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到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改革开放的今天，</a:t>
            </a:r>
            <a:r>
              <a:rPr sz="46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6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传统优秀文化</a:t>
            </a:r>
            <a:r>
              <a:rPr sz="46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在沉</a:t>
            </a:r>
            <a:r>
              <a:rPr sz="46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淀中演绎了文化自信的精彩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6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6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谱写了文艺发展的华章。</a:t>
            </a:r>
            <a:endParaRPr sz="46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826" name="picture 82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828" name="picture 82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830" name="picture 83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832" name="path 83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4" name="path 83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6" name="path 83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38" name="path 83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0" name="textbox 840" title=""/>
          <p:cNvSpPr/>
          <p:nvPr/>
        </p:nvSpPr>
        <p:spPr>
          <a:xfrm>
            <a:off x="13499743" y="4462252"/>
            <a:ext cx="6785609" cy="74053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ct val="100000"/>
              </a:lnSpc>
              <a:spcBef>
                <a:spcPts val="1"/>
              </a:spcBef>
            </a:pPr>
            <a:r>
              <a:rPr sz="8600" kern="0" spc="-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犹记</a:t>
            </a:r>
            <a:r>
              <a:rPr sz="86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600" kern="0" spc="-4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8600" kern="0" spc="-14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4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…X3</a:t>
            </a:r>
            <a:endParaRPr sz="8600">
              <a:latin typeface="Arial"/>
              <a:ea typeface="Arial"/>
              <a:cs typeface="Arial"/>
            </a:endParaRPr>
          </a:p>
          <a:p>
            <a:pPr marL="12700" indent="3175" algn="l" rtl="0" eaLnBrk="0">
              <a:lnSpc>
                <a:spcPct val="154000"/>
              </a:lnSpc>
              <a:spcBef>
                <a:spcPts val="77"/>
              </a:spcBef>
            </a:pPr>
            <a:r>
              <a:rPr sz="8600" kern="0" spc="-3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想起了</a:t>
            </a:r>
            <a:r>
              <a:rPr sz="8600" kern="0" spc="-15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600" kern="0" spc="-3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8600" kern="0" spc="-14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3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…X3</a:t>
            </a:r>
            <a:r>
              <a:rPr sz="8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3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你可知</a:t>
            </a:r>
            <a:r>
              <a:rPr sz="8600" kern="0" spc="-15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600" kern="0" spc="-3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8600" kern="0" spc="-13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3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…X3</a:t>
            </a:r>
            <a:r>
              <a:rPr sz="8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3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一如</a:t>
            </a:r>
            <a:r>
              <a:rPr sz="86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600" kern="0" spc="-3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8600" kern="0" spc="-13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3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…X3</a:t>
            </a:r>
            <a:endParaRPr sz="8600">
              <a:latin typeface="Arial"/>
              <a:ea typeface="Arial"/>
              <a:cs typeface="Arial"/>
            </a:endParaRPr>
          </a:p>
        </p:txBody>
      </p:sp>
      <p:sp>
        <p:nvSpPr>
          <p:cNvPr id="842" name="textbox 842" title=""/>
          <p:cNvSpPr/>
          <p:nvPr/>
        </p:nvSpPr>
        <p:spPr>
          <a:xfrm>
            <a:off x="3759263" y="4713280"/>
            <a:ext cx="6787515" cy="7207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4000"/>
              </a:lnSpc>
              <a:spcBef>
                <a:spcPts val="1"/>
              </a:spcBef>
            </a:pPr>
            <a:r>
              <a:rPr sz="8600" kern="0" spc="-4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君可见</a:t>
            </a:r>
            <a:r>
              <a:rPr sz="86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600" kern="0" spc="-4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8600" kern="0" spc="-13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4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…X3</a:t>
            </a:r>
            <a:endParaRPr sz="8600">
              <a:latin typeface="Arial"/>
              <a:ea typeface="Arial"/>
              <a:cs typeface="Arial"/>
            </a:endParaRPr>
          </a:p>
          <a:p>
            <a:pPr marL="28575" indent="-15875" algn="l" rtl="0" eaLnBrk="0">
              <a:lnSpc>
                <a:spcPct val="157000"/>
              </a:lnSpc>
              <a:spcBef>
                <a:spcPts val="275"/>
              </a:spcBef>
            </a:pPr>
            <a:r>
              <a:rPr sz="8600" kern="0" spc="-4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君不见</a:t>
            </a:r>
            <a:r>
              <a:rPr sz="86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600" kern="0" spc="-4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8600" kern="0" spc="-13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4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…X3</a:t>
            </a:r>
            <a:r>
              <a:rPr sz="8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不曾忘</a:t>
            </a:r>
            <a:r>
              <a:rPr sz="86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......X3</a:t>
            </a:r>
            <a:r>
              <a:rPr sz="86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8600" kern="0" spc="-3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曾记否</a:t>
            </a:r>
            <a:r>
              <a:rPr sz="86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8600" kern="0" spc="-3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8600" kern="0" spc="-13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600" kern="0" spc="-3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…X3</a:t>
            </a:r>
            <a:endParaRPr sz="8600">
              <a:latin typeface="Arial"/>
              <a:ea typeface="Arial"/>
              <a:cs typeface="Arial"/>
            </a:endParaRPr>
          </a:p>
        </p:txBody>
      </p:sp>
      <p:sp>
        <p:nvSpPr>
          <p:cNvPr id="844" name="textbox 844" title=""/>
          <p:cNvSpPr/>
          <p:nvPr/>
        </p:nvSpPr>
        <p:spPr>
          <a:xfrm>
            <a:off x="5277343" y="1158218"/>
            <a:ext cx="13896339" cy="2133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0000" kern="0" spc="-1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</a:t>
            </a:r>
            <a:r>
              <a:rPr sz="14500" kern="0" spc="-190">
                <a:solidFill>
                  <a:srgbClr val="FF26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句式</a:t>
            </a:r>
            <a:r>
              <a:rPr sz="10000" kern="0" spc="-1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为线</a:t>
            </a:r>
            <a:r>
              <a:rPr sz="10000" kern="0" spc="-1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1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10000" kern="0" spc="-2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1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结构一致</a:t>
            </a:r>
            <a:endParaRPr sz="10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846" name="picture 84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848" name="picture 84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850" name="picture 85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852" name="picture 85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pic>
        <p:nvPicPr>
          <p:cNvPr id="854" name="picture 85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80364" y="3183087"/>
            <a:ext cx="3683000" cy="118802"/>
          </a:xfrm>
          <a:prstGeom prst="rect">
            <a:avLst/>
          </a:prstGeom>
        </p:spPr>
      </p:pic>
      <p:sp>
        <p:nvSpPr>
          <p:cNvPr id="856" name="path 85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8" name="path 85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0" name="path 86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2" name="textbox 862" title=""/>
          <p:cNvSpPr/>
          <p:nvPr/>
        </p:nvSpPr>
        <p:spPr>
          <a:xfrm>
            <a:off x="1017833" y="3045718"/>
            <a:ext cx="22453600" cy="84093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62380" algn="l" rtl="0" eaLnBrk="0">
              <a:lnSpc>
                <a:spcPts val="6514"/>
              </a:lnSpc>
            </a:pP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写好自己的故事，</a:t>
            </a:r>
            <a:r>
              <a:rPr sz="5000" kern="0" spc="-6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以青春书写人生华章。</a:t>
            </a:r>
            <a:endParaRPr sz="5000">
              <a:latin typeface="Microsoft YaHei"/>
              <a:ea typeface="Microsoft YaHei"/>
              <a:cs typeface="Microsoft YaHei"/>
            </a:endParaRPr>
          </a:p>
          <a:p>
            <a:pPr marL="13334" indent="1236980" algn="l" rtl="0" eaLnBrk="0">
              <a:lnSpc>
                <a:spcPct val="135000"/>
              </a:lnSpc>
              <a:spcBef>
                <a:spcPts val="1618"/>
              </a:spcBef>
            </a:pPr>
            <a:r>
              <a:rPr sz="5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寒窗苦读十二载，</a:t>
            </a:r>
            <a:r>
              <a:rPr sz="50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只为今朝放异彩</a:t>
            </a:r>
            <a:r>
              <a:rPr sz="50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。此刻，</a:t>
            </a:r>
            <a:r>
              <a:rPr sz="50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吾在此书写好自己的故事，</a:t>
            </a:r>
            <a:r>
              <a:rPr sz="50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</a:t>
            </a:r>
            <a:r>
              <a:rPr sz="50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千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言万语化作此言，</a:t>
            </a:r>
            <a:r>
              <a:rPr sz="50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愿改变自我的命运，</a:t>
            </a:r>
            <a:r>
              <a:rPr sz="50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书写生命的华章</a:t>
            </a:r>
            <a:r>
              <a:rPr sz="50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000" kern="0" spc="-13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回溯历史，</a:t>
            </a:r>
            <a:r>
              <a:rPr sz="5000" kern="0" spc="-12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u="sng" kern="0" spc="-8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u="sng" kern="0" spc="-9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曾记否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0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越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王勾践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卧薪尝胆，</a:t>
            </a:r>
            <a:r>
              <a:rPr sz="50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三千越甲可吞吴！</a:t>
            </a:r>
            <a:r>
              <a:rPr sz="5000" kern="0" spc="-1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书写家国传奇；</a:t>
            </a:r>
            <a:r>
              <a:rPr sz="5000" b="1" u="sng" kern="0" spc="-8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曾记否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0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毛主席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挽狂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澜于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既倒</a:t>
            </a:r>
            <a:r>
              <a:rPr sz="50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、扶大厦之将倾</a:t>
            </a:r>
            <a:r>
              <a:rPr sz="50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kern="0" spc="-10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写下新中国</a:t>
            </a:r>
            <a:r>
              <a:rPr sz="50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的壮丽史诗；</a:t>
            </a:r>
            <a:r>
              <a:rPr sz="5000" b="1" u="sng" kern="0" spc="-8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b="1" u="sng" kern="0" spc="-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曾记否</a:t>
            </a:r>
            <a:r>
              <a:rPr sz="50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0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袁隆平</a:t>
            </a:r>
            <a:r>
              <a:rPr sz="50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0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禾下乘凉梦，</a:t>
            </a:r>
            <a:endParaRPr sz="5000">
              <a:latin typeface="Microsoft YaHei"/>
              <a:ea typeface="Microsoft YaHei"/>
              <a:cs typeface="Microsoft YaHei"/>
            </a:endParaRPr>
          </a:p>
          <a:p>
            <a:pPr marL="31750" indent="-19684" algn="l" rtl="0" eaLnBrk="0">
              <a:lnSpc>
                <a:spcPct val="130000"/>
              </a:lnSpc>
              <a:spcBef>
                <a:spcPts val="1486"/>
              </a:spcBef>
            </a:pP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一梦逐一生</a:t>
            </a:r>
            <a:r>
              <a:rPr sz="5000" kern="0" spc="-6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在中国广阔的稻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田上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敢叫日月换新天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000" kern="0" spc="-7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。我们，</a:t>
            </a:r>
            <a:r>
              <a:rPr sz="5000" kern="0" spc="-1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他们都在写着自己</a:t>
            </a:r>
            <a:r>
              <a:rPr sz="50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的故事，</a:t>
            </a:r>
            <a:r>
              <a:rPr sz="50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0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书写人生的韶华诗篇。</a:t>
            </a:r>
            <a:endParaRPr sz="5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5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4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514"/>
              </a:lnSpc>
            </a:pPr>
            <a:r>
              <a:rPr sz="5000" kern="0" spc="-1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000" kern="0" spc="-7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0" kern="0" spc="-1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0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《吾以故事着韶华》</a:t>
            </a:r>
            <a:endParaRPr sz="50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864" name="picture 86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866" name="picture 86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868" name="picture 86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870" name="picture 87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872" name="path 87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4" name="path 87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76" name="path 87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78" name="picture 87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972" y="1040803"/>
            <a:ext cx="23267581" cy="12489969"/>
          </a:xfrm>
          <a:prstGeom prst="rect">
            <a:avLst/>
          </a:prstGeom>
        </p:spPr>
      </p:pic>
      <p:pic>
        <p:nvPicPr>
          <p:cNvPr id="880" name="picture 88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882" name="picture 88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884" name="picture 88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886" name="path 88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8" name="textbox 888" title=""/>
          <p:cNvSpPr/>
          <p:nvPr/>
        </p:nvSpPr>
        <p:spPr>
          <a:xfrm>
            <a:off x="634535" y="2228418"/>
            <a:ext cx="23213695" cy="87674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308735" algn="l" rtl="0" eaLnBrk="0">
              <a:lnSpc>
                <a:spcPct val="100000"/>
              </a:lnSpc>
            </a:pPr>
            <a:r>
              <a:rPr sz="5200" kern="0" spc="-6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上世纪</a:t>
            </a:r>
            <a:r>
              <a:rPr sz="5200" kern="0" spc="-60">
                <a:solidFill>
                  <a:srgbClr val="FC028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</a:t>
            </a:r>
            <a:r>
              <a:rPr sz="5200" kern="0" spc="-6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年代，</a:t>
            </a:r>
            <a:r>
              <a:rPr sz="5200" kern="0" spc="-108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鲁迅先生感叹，</a:t>
            </a:r>
            <a:r>
              <a:rPr sz="5200" kern="0" spc="-114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仿佛时间的流逝，</a:t>
            </a:r>
            <a:r>
              <a:rPr sz="5200" kern="0" spc="-106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独与我们中国无关</a:t>
            </a:r>
            <a:r>
              <a:rPr sz="5200" kern="0" spc="-92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FC028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12700" indent="-635" algn="l" rtl="0" eaLnBrk="0">
              <a:lnSpc>
                <a:spcPct val="144000"/>
              </a:lnSpc>
              <a:spcBef>
                <a:spcPts val="75"/>
              </a:spcBef>
            </a:pP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今，</a:t>
            </a:r>
            <a:r>
              <a:rPr sz="5200" kern="0" spc="-1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在曾被称为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停滞的帝国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的土地上，</a:t>
            </a:r>
            <a:r>
              <a:rPr sz="52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我们从一穷二</a:t>
            </a:r>
            <a:r>
              <a:rPr sz="5200" kern="0" spc="-4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白发展到世界第二大经济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体，</a:t>
            </a:r>
            <a:r>
              <a:rPr sz="52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经济高速发展带来了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综合国力 、人文环境等全方位的变化。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16509" indent="1287144" algn="l" rtl="0" eaLnBrk="0">
              <a:lnSpc>
                <a:spcPct val="138000"/>
              </a:lnSpc>
              <a:spcBef>
                <a:spcPts val="1322"/>
              </a:spcBef>
            </a:pP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站在历史的新起点，</a:t>
            </a:r>
            <a:r>
              <a:rPr sz="52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时间再次开始</a:t>
            </a:r>
            <a:r>
              <a:rPr sz="52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u="sng" kern="0" spc="-8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赫胥黎说，</a:t>
            </a:r>
            <a:r>
              <a:rPr sz="5200" u="sng" kern="0" spc="-90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8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时间最不偏私，</a:t>
            </a:r>
            <a:r>
              <a:rPr sz="5200" u="sng" kern="0" spc="-107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8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给任何人都</a:t>
            </a:r>
            <a:r>
              <a:rPr sz="5200" kern="0" spc="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5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是二十四小时；</a:t>
            </a:r>
            <a:r>
              <a:rPr sz="5200" u="sng" kern="0" spc="-112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5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时间也最偏私，</a:t>
            </a:r>
            <a:r>
              <a:rPr sz="5200" u="sng" kern="0" spc="-107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5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给任何人都不是二十四小时</a:t>
            </a:r>
            <a:r>
              <a:rPr sz="5200" u="sng" kern="0" spc="-92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5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kern="0" spc="-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时间是常量还是</a:t>
            </a:r>
            <a:r>
              <a:rPr sz="5200" kern="0" spc="-6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变</a:t>
            </a:r>
            <a:r>
              <a:rPr sz="5200" kern="0" spc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量，</a:t>
            </a:r>
            <a:r>
              <a:rPr sz="5200" kern="0" spc="-104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主动权掌握在每个人手中</a:t>
            </a:r>
            <a:r>
              <a:rPr sz="5200" kern="0" spc="-9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未来的时间将往哪走？让时间成为梦想花开的见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证，</a:t>
            </a:r>
            <a:r>
              <a:rPr sz="52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需要我们每个人给出清晰的答案。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2000"/>
              </a:lnSpc>
            </a:pPr>
            <a:endParaRPr sz="16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95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790"/>
              </a:lnSpc>
            </a:pP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7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《让时间见证梦想花开》</a:t>
            </a:r>
            <a:endParaRPr sz="52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890" name="picture 89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892" name="picture 89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894" name="picture 89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896" name="picture 89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898" name="path 898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0" name="path 90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2" name="path 902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4" name="textbox 904" title=""/>
          <p:cNvSpPr/>
          <p:nvPr/>
        </p:nvSpPr>
        <p:spPr>
          <a:xfrm>
            <a:off x="6609309" y="3770520"/>
            <a:ext cx="12924790" cy="8867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6034" algn="l" rtl="0" eaLnBrk="0">
              <a:lnSpc>
                <a:spcPts val="6654"/>
              </a:lnSpc>
            </a:pP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深谙此理，</a:t>
            </a:r>
            <a:r>
              <a:rPr sz="51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5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654"/>
              </a:lnSpc>
              <a:spcBef>
                <a:spcPts val="1298"/>
              </a:spcBef>
            </a:pP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此言发蒙振聩，</a:t>
            </a:r>
            <a:r>
              <a:rPr sz="51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5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1319"/>
              </a:spcBef>
            </a:pP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此般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智</a:t>
            </a:r>
            <a:r>
              <a:rPr sz="51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慧流淌至今，</a:t>
            </a:r>
            <a:r>
              <a:rPr sz="51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指引着</a:t>
            </a:r>
            <a:r>
              <a:rPr sz="5100" kern="0" spc="-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5100">
              <a:latin typeface="Arial"/>
              <a:ea typeface="Arial"/>
              <a:cs typeface="Arial"/>
            </a:endParaRPr>
          </a:p>
          <a:p>
            <a:pPr marL="44450" algn="l" rtl="0" eaLnBrk="0">
              <a:lnSpc>
                <a:spcPts val="7952"/>
              </a:lnSpc>
            </a:pP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的确，</a:t>
            </a:r>
            <a:r>
              <a:rPr sz="51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5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  <a:spcBef>
                <a:spcPts val="1833"/>
              </a:spcBef>
            </a:pP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r>
              <a:rPr sz="5100" kern="0" spc="-11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（诗意化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51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铿锵有力）</a:t>
            </a:r>
            <a:r>
              <a:rPr sz="5100" kern="0" spc="-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的语言，</a:t>
            </a:r>
            <a:r>
              <a:rPr sz="51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道出了</a:t>
            </a:r>
            <a:r>
              <a:rPr sz="5100" kern="0" spc="-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</a:t>
            </a:r>
            <a:endParaRPr sz="5100">
              <a:latin typeface="Arial"/>
              <a:ea typeface="Arial"/>
              <a:cs typeface="Arial"/>
            </a:endParaRPr>
          </a:p>
          <a:p>
            <a:pPr marL="45719" algn="l" rtl="0" eaLnBrk="0">
              <a:lnSpc>
                <a:spcPts val="7952"/>
              </a:lnSpc>
            </a:pP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沉思品味</a:t>
            </a:r>
            <a:r>
              <a:rPr sz="51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5100">
              <a:latin typeface="Arial"/>
              <a:ea typeface="Arial"/>
              <a:cs typeface="Arial"/>
            </a:endParaRPr>
          </a:p>
          <a:p>
            <a:pPr marL="45719" algn="l" rtl="0" eaLnBrk="0">
              <a:lnSpc>
                <a:spcPts val="6654"/>
              </a:lnSpc>
              <a:spcBef>
                <a:spcPts val="1812"/>
              </a:spcBef>
            </a:pP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对于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100" kern="0" spc="-12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x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念兹在兹</a:t>
            </a:r>
            <a:endParaRPr sz="5100">
              <a:latin typeface="Microsoft YaHei"/>
              <a:ea typeface="Microsoft YaHei"/>
              <a:cs typeface="Microsoft YaHei"/>
            </a:endParaRPr>
          </a:p>
          <a:p>
            <a:pPr marL="24129" algn="l" rtl="0" eaLnBrk="0">
              <a:lnSpc>
                <a:spcPct val="100000"/>
              </a:lnSpc>
              <a:spcBef>
                <a:spcPts val="1319"/>
              </a:spcBef>
            </a:pP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一句警世箴言，</a:t>
            </a:r>
            <a:r>
              <a:rPr sz="51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如平地惊雷，</a:t>
            </a:r>
            <a:r>
              <a:rPr sz="51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掷地有声。</a:t>
            </a:r>
            <a:endParaRPr sz="5100">
              <a:latin typeface="Microsoft YaHei"/>
              <a:ea typeface="Microsoft YaHei"/>
              <a:cs typeface="Microsoft YaHei"/>
            </a:endParaRPr>
          </a:p>
          <a:p>
            <a:pPr marL="19684" algn="l" rtl="0" eaLnBrk="0">
              <a:lnSpc>
                <a:spcPts val="7810"/>
              </a:lnSpc>
            </a:pP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细细品之，</a:t>
            </a:r>
            <a:r>
              <a:rPr sz="51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方知其言非虚</a:t>
            </a:r>
            <a:r>
              <a:rPr sz="51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51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06" name="textbox 906" title=""/>
          <p:cNvSpPr/>
          <p:nvPr/>
        </p:nvSpPr>
        <p:spPr>
          <a:xfrm>
            <a:off x="6631331" y="2760515"/>
            <a:ext cx="16823689" cy="8693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644"/>
              </a:lnSpc>
            </a:pP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之语道破了</a:t>
            </a:r>
            <a:r>
              <a:rPr sz="51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100" kern="0" spc="-8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100" kern="0" spc="-10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的真谛</a:t>
            </a:r>
            <a:r>
              <a:rPr sz="51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。掩卷覃思，</a:t>
            </a:r>
            <a:r>
              <a:rPr sz="51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恍悟得</a:t>
            </a: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深以为然：</a:t>
            </a:r>
            <a:r>
              <a:rPr sz="5100" kern="0" spc="-10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endParaRPr sz="5100">
              <a:latin typeface="Arial"/>
              <a:ea typeface="Arial"/>
              <a:cs typeface="Arial"/>
            </a:endParaRPr>
          </a:p>
        </p:txBody>
      </p:sp>
      <p:sp>
        <p:nvSpPr>
          <p:cNvPr id="908" name="textbox 908" title=""/>
          <p:cNvSpPr/>
          <p:nvPr/>
        </p:nvSpPr>
        <p:spPr>
          <a:xfrm>
            <a:off x="6594412" y="740503"/>
            <a:ext cx="6464300" cy="1815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  <a:spcBef>
                <a:spcPts val="1"/>
              </a:spcBef>
            </a:pP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妙哉斯言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51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诚如所言</a:t>
            </a:r>
            <a:endParaRPr sz="510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7952"/>
              </a:lnSpc>
            </a:pP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xx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在《</a:t>
            </a:r>
            <a:r>
              <a:rPr sz="5100" kern="0" spc="-7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</a:t>
            </a:r>
            <a:r>
              <a:rPr sz="51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51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》</a:t>
            </a:r>
            <a:r>
              <a:rPr sz="51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1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中如是说</a:t>
            </a:r>
            <a:endParaRPr sz="510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910" name="textbox 910" title=""/>
          <p:cNvSpPr/>
          <p:nvPr/>
        </p:nvSpPr>
        <p:spPr>
          <a:xfrm>
            <a:off x="1510875" y="6124625"/>
            <a:ext cx="3192145" cy="2077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6157"/>
              </a:lnSpc>
            </a:pPr>
            <a:r>
              <a:rPr sz="12300" kern="0" spc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xx</a:t>
            </a:r>
            <a:r>
              <a:rPr sz="12300" kern="0" spc="3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</a:t>
            </a:r>
            <a:endParaRPr sz="123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12" name="picture 91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914" name="picture 91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916" name="picture 91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918" name="picture 91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920" name="path 920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2" name="path 92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4" name="path 92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6" name="path 92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8" name="textbox 928" title=""/>
          <p:cNvSpPr/>
          <p:nvPr/>
        </p:nvSpPr>
        <p:spPr>
          <a:xfrm>
            <a:off x="1294192" y="1583046"/>
            <a:ext cx="21897339" cy="10109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3649979" algn="l" rtl="0" eaLnBrk="0">
              <a:lnSpc>
                <a:spcPts val="14650"/>
              </a:lnSpc>
            </a:pPr>
            <a:r>
              <a:rPr sz="10000" kern="0" spc="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</a:t>
            </a:r>
            <a:r>
              <a:rPr sz="10000" kern="0" spc="23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10000" kern="0" spc="2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名言</a:t>
            </a:r>
            <a:r>
              <a:rPr sz="10000" kern="0" spc="23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10000" kern="0" spc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的（名词）</a:t>
            </a:r>
            <a:endParaRPr sz="10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659889" algn="l" rtl="0" eaLnBrk="0">
              <a:lnSpc>
                <a:spcPct val="100000"/>
              </a:lnSpc>
              <a:spcBef>
                <a:spcPts val="1572"/>
              </a:spcBef>
            </a:pPr>
            <a:r>
              <a:rPr sz="5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读罢英雄事迹，</a:t>
            </a:r>
            <a:r>
              <a:rPr sz="5200" kern="0" spc="-13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u="sng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决不把领土守小了，</a:t>
            </a:r>
            <a:r>
              <a:rPr sz="5200" u="sng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决不把主权守丢了</a:t>
            </a:r>
            <a:r>
              <a:rPr sz="5200" u="sng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的豪言犹在耳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12700" indent="24765" algn="l" rtl="0" eaLnBrk="0">
              <a:lnSpc>
                <a:spcPct val="134000"/>
              </a:lnSpc>
              <a:spcBef>
                <a:spcPts val="17"/>
              </a:spcBef>
            </a:pPr>
            <a:r>
              <a:rPr sz="5200" b="1" u="sng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畔</a:t>
            </a:r>
            <a:r>
              <a:rPr sz="52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3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1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u="sng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脚下的每一寸土地，</a:t>
            </a:r>
            <a:r>
              <a:rPr sz="5200" u="sng" kern="0" spc="-11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都是祖国的领土</a:t>
            </a:r>
            <a:r>
              <a:rPr sz="5200" u="sng" kern="0" spc="-1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u="sng" kern="0" spc="-2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的壮语激动人心</a:t>
            </a:r>
            <a:r>
              <a:rPr sz="52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3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u="sng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对峙时干部站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前头</a:t>
            </a:r>
            <a:r>
              <a:rPr sz="5200" u="sng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、战士站后头</a:t>
            </a:r>
            <a:r>
              <a:rPr sz="5200" u="sng" kern="0" spc="-3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u="sng" kern="0" spc="-3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的作风让人肃然</a:t>
            </a:r>
            <a:r>
              <a:rPr sz="5200" b="1" u="sng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起敬</a:t>
            </a:r>
            <a:r>
              <a:rPr sz="5200" b="1" kern="0" spc="-9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他们是为我牺牲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一句话道出了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千万网友的心声</a:t>
            </a:r>
            <a:r>
              <a:rPr sz="52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kern="0" spc="-3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一个英雄的集体，</a:t>
            </a:r>
            <a:r>
              <a:rPr sz="5200" kern="0" spc="-104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3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一个生死与共的故事，</a:t>
            </a:r>
            <a:r>
              <a:rPr sz="5200" kern="0" spc="-10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3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一段</a:t>
            </a:r>
            <a:r>
              <a:rPr sz="5200" kern="0" spc="-4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以身许国的</a:t>
            </a:r>
            <a:r>
              <a:rPr sz="5200" kern="0" spc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壮举，</a:t>
            </a:r>
            <a:r>
              <a:rPr sz="5200" kern="0" spc="-9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写满了军人的勇毅</a:t>
            </a:r>
            <a:r>
              <a:rPr sz="5200" kern="0" spc="-8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、担当</a:t>
            </a:r>
            <a:r>
              <a:rPr sz="5200" kern="0" spc="-8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、忠诚与荣耀，</a:t>
            </a:r>
            <a:r>
              <a:rPr sz="5200" kern="0" spc="-60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岂容随意诋毁</a:t>
            </a:r>
            <a:r>
              <a:rPr sz="5200" kern="0" spc="-8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、任意歪曲</a:t>
            </a:r>
            <a:r>
              <a:rPr sz="5200" kern="0" spc="-85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sz="5200" kern="0" spc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1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恣意抹黑？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5000"/>
              </a:lnSpc>
            </a:pPr>
            <a:endParaRPr sz="1800">
              <a:latin typeface="Arial"/>
              <a:ea typeface="Arial"/>
              <a:cs typeface="Arial"/>
            </a:endParaRPr>
          </a:p>
          <a:p>
            <a:pPr marL="10295255" algn="l" rtl="0" eaLnBrk="0">
              <a:lnSpc>
                <a:spcPts val="6774"/>
              </a:lnSpc>
              <a:spcBef>
                <a:spcPts val="5"/>
              </a:spcBef>
            </a:pP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8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</a:t>
            </a: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他们是为我牺牲</a:t>
            </a:r>
            <a:r>
              <a:rPr sz="5200" kern="0" spc="-1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6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岂容亵渎？》</a:t>
            </a:r>
            <a:endParaRPr sz="52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30" name="picture 93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932" name="picture 93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934" name="picture 93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936" name="picture 93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938" name="path 938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0" name="path 940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2" name="path 942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4" name="textbox 944" title=""/>
          <p:cNvSpPr/>
          <p:nvPr/>
        </p:nvSpPr>
        <p:spPr>
          <a:xfrm>
            <a:off x="1245185" y="839441"/>
            <a:ext cx="21889720" cy="11887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3665220" algn="l" rtl="0" eaLnBrk="0">
              <a:lnSpc>
                <a:spcPts val="14650"/>
              </a:lnSpc>
            </a:pPr>
            <a:r>
              <a:rPr sz="10000" kern="0" spc="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</a:t>
            </a:r>
            <a:r>
              <a:rPr sz="10000" kern="0" spc="23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10000" kern="0" spc="27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名言</a:t>
            </a:r>
            <a:r>
              <a:rPr sz="10000" kern="0" spc="23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15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10000" kern="0" spc="24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的（名词）</a:t>
            </a:r>
            <a:endParaRPr sz="10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5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195069" algn="l" rtl="0" eaLnBrk="0">
              <a:lnSpc>
                <a:spcPct val="100000"/>
              </a:lnSpc>
              <a:spcBef>
                <a:spcPts val="1565"/>
              </a:spcBef>
            </a:pP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回眸百年历史荣光，</a:t>
            </a:r>
            <a:r>
              <a:rPr sz="5200" kern="0" spc="-13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u="sng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誓死力争，</a:t>
            </a:r>
            <a:r>
              <a:rPr sz="5200" u="sng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还我青岛</a:t>
            </a:r>
            <a:r>
              <a:rPr sz="5200" u="sng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的愤慨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仍不绝于耳，</a:t>
            </a:r>
            <a:r>
              <a:rPr sz="5200" kern="0" spc="-13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u="sng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为中华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12700" indent="20320" algn="l" rtl="0" eaLnBrk="0">
              <a:lnSpc>
                <a:spcPct val="135000"/>
              </a:lnSpc>
              <a:spcBef>
                <a:spcPts val="8"/>
              </a:spcBef>
            </a:pPr>
            <a:r>
              <a:rPr sz="5200" u="sng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之崛起而读书</a:t>
            </a:r>
            <a:r>
              <a:rPr sz="5200" u="sng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的豪言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回响至今，</a:t>
            </a:r>
            <a:r>
              <a:rPr sz="5200" kern="0" spc="-6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当代青年继承了先辈们的坚定信念，</a:t>
            </a:r>
            <a:r>
              <a:rPr sz="5200" kern="0" spc="-1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抛洒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热血与汗水，</a:t>
            </a:r>
            <a:r>
              <a:rPr sz="52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叩响了民族复兴的大门</a:t>
            </a:r>
            <a:r>
              <a:rPr sz="5200" kern="0" spc="-3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kern="0" spc="-14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因此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说，</a:t>
            </a:r>
            <a:r>
              <a:rPr sz="52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续航之力须先发于内，</a:t>
            </a:r>
            <a:r>
              <a:rPr sz="52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凡弄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潮于历史长河者，</a:t>
            </a:r>
            <a:r>
              <a:rPr sz="52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皆是如此。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6774"/>
              </a:lnSpc>
              <a:spcBef>
                <a:spcPts val="2298"/>
              </a:spcBef>
            </a:pPr>
            <a:r>
              <a:rPr sz="5200" kern="0" spc="-2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8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2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2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《续航》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12700" indent="1520189" algn="l" rtl="0" eaLnBrk="0">
              <a:lnSpc>
                <a:spcPct val="126000"/>
              </a:lnSpc>
              <a:spcBef>
                <a:spcPts val="1743"/>
              </a:spcBef>
            </a:pPr>
            <a:r>
              <a:rPr sz="52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可曾记否</a:t>
            </a:r>
            <a:r>
              <a:rPr sz="5200" u="sng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u="sng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天行健，</a:t>
            </a:r>
            <a:r>
              <a:rPr sz="5200" u="sng" kern="0" spc="-11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君子以自强不息</a:t>
            </a:r>
            <a:r>
              <a:rPr sz="5200" u="sng" kern="0" spc="-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的谆谆教</a:t>
            </a:r>
            <a:r>
              <a:rPr sz="5200" b="1" kern="0" spc="-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诲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可曾记否</a:t>
            </a:r>
            <a:r>
              <a:rPr sz="5200" u="sng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u="sng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数风流人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</a:t>
            </a:r>
            <a:r>
              <a:rPr sz="5200" u="sng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物，</a:t>
            </a:r>
            <a:r>
              <a:rPr sz="5200" u="sng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还看今朝</a:t>
            </a:r>
            <a:r>
              <a:rPr sz="5200" u="sng" kern="0" spc="-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b="1" kern="0" spc="-7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的满怀希冀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可曾记否</a:t>
            </a:r>
            <a:r>
              <a:rPr sz="5200" u="sng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u="sng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敢于正视，</a:t>
            </a:r>
            <a:r>
              <a:rPr sz="5200" u="sng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这才可望敢想，</a:t>
            </a:r>
            <a:r>
              <a:rPr sz="5200" u="sng" kern="0" spc="-1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敢说，</a:t>
            </a:r>
            <a:r>
              <a:rPr sz="5200" u="sng" kern="0" spc="-1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敢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5200" u="sng" kern="0" spc="-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做，</a:t>
            </a:r>
            <a:r>
              <a:rPr sz="5200" u="sng" kern="0" spc="-1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u="sng" kern="0" spc="-1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敢当</a:t>
            </a:r>
            <a:r>
              <a:rPr sz="5200" u="sng" kern="0" spc="-1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1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b="1" kern="0" spc="-1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的字字箴言</a:t>
            </a:r>
            <a:r>
              <a:rPr sz="5200" b="1" kern="0" spc="-70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200" kern="0" spc="-84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1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endParaRPr sz="52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</a:pPr>
            <a:endParaRPr sz="22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7305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785"/>
              </a:lnSpc>
            </a:pPr>
            <a:r>
              <a:rPr sz="5200" kern="0" spc="-1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7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1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52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《国之强健路，</a:t>
            </a:r>
            <a:r>
              <a:rPr sz="52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吾辈当自强》</a:t>
            </a:r>
            <a:endParaRPr sz="52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46" name="picture 94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948" name="picture 94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950" name="picture 95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952" name="picture 95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954" name="path 954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6" name="path 956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58" name="path 958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textbox 66" title=""/>
          <p:cNvSpPr/>
          <p:nvPr/>
        </p:nvSpPr>
        <p:spPr>
          <a:xfrm>
            <a:off x="5802782" y="6977468"/>
            <a:ext cx="12792709" cy="4563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72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恰当是作文素材使用的第一要</a:t>
            </a:r>
            <a:r>
              <a:rPr sz="7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务</a:t>
            </a:r>
            <a:endParaRPr sz="720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ct val="156000"/>
              </a:lnSpc>
              <a:spcBef>
                <a:spcPts val="103"/>
              </a:spcBef>
            </a:pPr>
            <a:r>
              <a:rPr sz="72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恰当是作文素材使用的第一要</a:t>
            </a:r>
            <a:r>
              <a:rPr sz="7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务</a:t>
            </a:r>
            <a:r>
              <a:rPr sz="7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2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恰当是作文素材使用的第一要</a:t>
            </a:r>
            <a:r>
              <a:rPr sz="72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务</a:t>
            </a:r>
            <a:endParaRPr sz="72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8" name="picture 6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24381" y="1827197"/>
            <a:ext cx="8966200" cy="3987800"/>
          </a:xfrm>
          <a:prstGeom prst="rect">
            <a:avLst/>
          </a:prstGeom>
        </p:spPr>
      </p:pic>
      <p:pic>
        <p:nvPicPr>
          <p:cNvPr id="70" name="picture 7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72" name="picture 7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04079" y="1385617"/>
            <a:ext cx="4687655" cy="2169831"/>
          </a:xfrm>
          <a:prstGeom prst="rect">
            <a:avLst/>
          </a:prstGeom>
        </p:spPr>
      </p:pic>
      <p:pic>
        <p:nvPicPr>
          <p:cNvPr id="74" name="picture 7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232934" y="2944648"/>
            <a:ext cx="4185580" cy="2122266"/>
          </a:xfrm>
          <a:prstGeom prst="rect">
            <a:avLst/>
          </a:prstGeom>
        </p:spPr>
      </p:pic>
      <p:pic>
        <p:nvPicPr>
          <p:cNvPr id="76" name="picture 76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78272" y="3744517"/>
            <a:ext cx="6636279" cy="527415"/>
          </a:xfrm>
          <a:prstGeom prst="rect">
            <a:avLst/>
          </a:prstGeom>
        </p:spPr>
      </p:pic>
      <p:pic>
        <p:nvPicPr>
          <p:cNvPr id="78" name="picture 78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80" name="picture 80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82" name="picture 82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84" name="path 84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6" name="path 8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path 8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0" name="textbox 960" title=""/>
          <p:cNvSpPr/>
          <p:nvPr/>
        </p:nvSpPr>
        <p:spPr>
          <a:xfrm>
            <a:off x="3528913" y="1543131"/>
            <a:ext cx="16690339" cy="9596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113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4062095" algn="l" rtl="0" eaLnBrk="0">
              <a:lnSpc>
                <a:spcPct val="94000"/>
              </a:lnSpc>
            </a:pPr>
            <a:r>
              <a:rPr sz="120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反对名言说法</a:t>
            </a:r>
            <a:endParaRPr sz="120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95000"/>
              </a:lnSpc>
              <a:spcBef>
                <a:spcPts val="1931"/>
              </a:spcBef>
            </a:pPr>
            <a:r>
              <a:rPr sz="64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谬哉斯言</a:t>
            </a:r>
            <a:endParaRPr sz="64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1927"/>
              </a:spcBef>
            </a:pPr>
            <a:r>
              <a:rPr sz="6400" kern="0" spc="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我曾深以为然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,但/然而仔</a:t>
            </a:r>
            <a:r>
              <a:rPr sz="6400" kern="0" spc="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细玩味</a:t>
            </a:r>
            <a:r>
              <a:rPr sz="64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6400" kern="0" spc="-8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2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endParaRPr sz="64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4765" algn="l" rtl="0" eaLnBrk="0">
              <a:lnSpc>
                <a:spcPct val="86000"/>
              </a:lnSpc>
              <a:spcBef>
                <a:spcPts val="1932"/>
              </a:spcBef>
            </a:pPr>
            <a:r>
              <a:rPr sz="64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xx</a:t>
            </a:r>
            <a:r>
              <a:rPr sz="6400" kern="0" spc="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说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endParaRPr sz="640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9376"/>
              </a:lnSpc>
            </a:pPr>
            <a:r>
              <a:rPr sz="6400" kern="0" spc="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我说</a:t>
            </a:r>
            <a:r>
              <a:rPr sz="6400" kern="0" spc="-7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6400" kern="0" spc="-8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6400" kern="0" spc="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.（常用于开头）</a:t>
            </a:r>
            <a:endParaRPr sz="64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62" name="picture 96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964" name="picture 96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966" name="picture 96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968" name="picture 968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970" name="path 970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72" name="path 972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74" name="path 974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6" name="textbox 976" title=""/>
          <p:cNvSpPr/>
          <p:nvPr/>
        </p:nvSpPr>
        <p:spPr>
          <a:xfrm>
            <a:off x="1365924" y="1616556"/>
            <a:ext cx="21640800" cy="106603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22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2554" algn="l" rtl="0" eaLnBrk="0">
              <a:lnSpc>
                <a:spcPct val="84000"/>
              </a:lnSpc>
            </a:pPr>
            <a:r>
              <a:rPr sz="52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君子不器</a:t>
            </a:r>
            <a:r>
              <a:rPr sz="5200" kern="0" spc="-4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111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4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434340" algn="l" rtl="0" eaLnBrk="0">
              <a:lnSpc>
                <a:spcPts val="6774"/>
              </a:lnSpc>
              <a:spcBef>
                <a:spcPts val="1869"/>
              </a:spcBef>
            </a:pPr>
            <a:r>
              <a:rPr sz="5200" kern="0" spc="-2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《论语</a:t>
            </a:r>
            <a:r>
              <a:rPr sz="5200" kern="0" spc="-250">
                <a:solidFill>
                  <a:srgbClr val="0433FF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r>
              <a:rPr sz="5200" kern="0" spc="-2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为政》</a:t>
            </a:r>
            <a:r>
              <a:rPr sz="5200" kern="0" spc="-8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2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中，</a:t>
            </a:r>
            <a:r>
              <a:rPr sz="5200" kern="0" spc="-111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25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孔子如</a:t>
            </a:r>
            <a:r>
              <a:rPr sz="5200" kern="0" spc="-260">
                <a:solidFill>
                  <a:srgbClr val="0433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是说。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306070" algn="l" rtl="0" eaLnBrk="0">
              <a:lnSpc>
                <a:spcPct val="77000"/>
              </a:lnSpc>
              <a:spcBef>
                <a:spcPts val="2067"/>
              </a:spcBef>
            </a:pPr>
            <a:r>
              <a:rPr sz="5200" kern="0" spc="-40">
                <a:solidFill>
                  <a:srgbClr val="0096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40">
                <a:solidFill>
                  <a:srgbClr val="0096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君子当器</a:t>
            </a:r>
            <a:r>
              <a:rPr sz="5200" kern="0" spc="-40">
                <a:solidFill>
                  <a:srgbClr val="0096FF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1110">
                <a:solidFill>
                  <a:srgbClr val="0096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40">
                <a:solidFill>
                  <a:srgbClr val="0096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128904" algn="l" rtl="0" eaLnBrk="0">
              <a:lnSpc>
                <a:spcPts val="8674"/>
              </a:lnSpc>
            </a:pPr>
            <a:r>
              <a:rPr sz="5200" kern="0" spc="10">
                <a:solidFill>
                  <a:srgbClr val="0096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我说。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118110" algn="l" rtl="0" eaLnBrk="0">
              <a:lnSpc>
                <a:spcPct val="91000"/>
              </a:lnSpc>
              <a:spcBef>
                <a:spcPts val="2502"/>
              </a:spcBef>
            </a:pP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君子，</a:t>
            </a:r>
            <a:r>
              <a:rPr sz="52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也当器。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73989" algn="l" rtl="0" eaLnBrk="0">
              <a:lnSpc>
                <a:spcPts val="676"/>
              </a:lnSpc>
              <a:spcBef>
                <a:spcPts val="154"/>
              </a:spcBef>
            </a:pPr>
            <a:r>
              <a:rPr sz="500" kern="0" spc="40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500" kern="0" spc="40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endParaRPr sz="5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  <a:spcBef>
                <a:spcPts val="2195"/>
              </a:spcBef>
            </a:pP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心怀天下，</a:t>
            </a:r>
            <a:r>
              <a:rPr sz="52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不囿于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器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0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更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当充纳自身，</a:t>
            </a:r>
            <a:r>
              <a:rPr sz="52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学习于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器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10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。学习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器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的包容，</a:t>
            </a:r>
            <a:r>
              <a:rPr sz="52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学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marL="205104" indent="-39369" algn="l" rtl="0" eaLnBrk="0">
              <a:lnSpc>
                <a:spcPct val="133000"/>
              </a:lnSpc>
              <a:spcBef>
                <a:spcPts val="43"/>
              </a:spcBef>
            </a:pP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习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器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的广阔</a:t>
            </a:r>
            <a:r>
              <a:rPr sz="52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海纳百川，</a:t>
            </a:r>
            <a:r>
              <a:rPr sz="5200" kern="0" spc="-1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有容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乃大</a:t>
            </a:r>
            <a:r>
              <a:rPr sz="5200" kern="0" spc="-7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我们学习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器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52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包含外物，</a:t>
            </a:r>
            <a:r>
              <a:rPr sz="5200" kern="0" spc="-11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52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也包含</a:t>
            </a:r>
            <a:r>
              <a:rPr sz="52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5200" kern="0" spc="-2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自己。</a:t>
            </a:r>
            <a:endParaRPr sz="52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73989" algn="l" rtl="0" eaLnBrk="0">
              <a:lnSpc>
                <a:spcPts val="676"/>
              </a:lnSpc>
              <a:spcBef>
                <a:spcPts val="156"/>
              </a:spcBef>
            </a:pPr>
            <a:r>
              <a:rPr sz="500" kern="0" spc="40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r>
              <a:rPr sz="5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500" kern="0" spc="40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</a:t>
            </a:r>
            <a:endParaRPr sz="5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</a:pPr>
            <a:endParaRPr sz="18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29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6800"/>
              </a:lnSpc>
            </a:pP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——</a:t>
            </a:r>
            <a:r>
              <a:rPr sz="52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优秀作文《器与</a:t>
            </a:r>
            <a:r>
              <a:rPr sz="52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不器》</a:t>
            </a:r>
            <a:endParaRPr sz="52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78" name="picture 97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980" name="picture 98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982" name="picture 98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984" name="picture 984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986" name="path 98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8" name="path 988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90" name="path 990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2" name="textbox 992" title=""/>
          <p:cNvSpPr/>
          <p:nvPr/>
        </p:nvSpPr>
        <p:spPr>
          <a:xfrm>
            <a:off x="1242188" y="1667805"/>
            <a:ext cx="21892895" cy="10307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308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2919095" algn="l" rtl="0" eaLnBrk="0">
              <a:lnSpc>
                <a:spcPct val="98000"/>
              </a:lnSpc>
            </a:pPr>
            <a:r>
              <a:rPr sz="92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同类名言并列列举</a:t>
            </a:r>
            <a:r>
              <a:rPr sz="9200" kern="0" spc="-15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9200" kern="0" spc="-1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，更有说服</a:t>
            </a:r>
            <a:r>
              <a:rPr sz="9200" kern="0" spc="-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力</a:t>
            </a:r>
            <a:endParaRPr sz="92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198880" algn="l" rtl="0" eaLnBrk="0">
              <a:lnSpc>
                <a:spcPct val="100000"/>
              </a:lnSpc>
              <a:spcBef>
                <a:spcPts val="1448"/>
              </a:spcBef>
            </a:pP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在雪夜里率先觉醒，</a:t>
            </a:r>
            <a:r>
              <a:rPr sz="48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在黑暗中擎起明灯，</a:t>
            </a:r>
            <a:r>
              <a:rPr sz="4800" kern="0" spc="-7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中国共产党的先驱们义无反顾站了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45084" algn="l" rtl="0" eaLnBrk="0">
              <a:lnSpc>
                <a:spcPct val="120000"/>
              </a:lnSpc>
              <a:spcBef>
                <a:spcPts val="39"/>
              </a:spcBef>
              <a:tabLst>
                <a:tab pos="21531580"/>
              </a:tabLst>
            </a:pP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出来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b="1" kern="0" spc="-8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李大钊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同志呐喊：</a:t>
            </a:r>
            <a:r>
              <a:rPr sz="4800" u="sng" kern="0" spc="-8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sz="4800" u="sng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冲决历史之桎梏，</a:t>
            </a:r>
            <a:r>
              <a:rPr sz="4800" u="sng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涤荡历史</a:t>
            </a:r>
            <a:r>
              <a:rPr sz="4800" u="sng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之积秽，</a:t>
            </a:r>
            <a:r>
              <a:rPr sz="4800" u="sng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4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新造民族之生命，</a:t>
            </a:r>
            <a:r>
              <a:rPr sz="4800" u="sng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48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800" u="sng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挽回民族之青春！</a:t>
            </a:r>
            <a:r>
              <a:rPr sz="4800" u="sng" kern="0" spc="-6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sz="4800" b="1" kern="0" spc="-6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毛泽东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同志誓言：</a:t>
            </a:r>
            <a:r>
              <a:rPr sz="4800" u="sng" kern="0" spc="-6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sz="4800" u="sng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天下</a:t>
            </a:r>
            <a:r>
              <a:rPr sz="4800" u="sng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者我们的天下</a:t>
            </a:r>
            <a:r>
              <a:rPr sz="4800" u="sng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。国家者我们的国家</a:t>
            </a:r>
            <a:r>
              <a:rPr sz="4800" u="sng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。社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会者我们的社会</a:t>
            </a:r>
            <a:r>
              <a:rPr sz="4800" u="sng" kern="0" spc="-8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。我们不说，</a:t>
            </a:r>
            <a:r>
              <a:rPr sz="4800" u="sng" kern="0" spc="-10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谁说？我们不</a:t>
            </a:r>
            <a:r>
              <a:rPr sz="4800" u="sng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干，</a:t>
            </a:r>
            <a:r>
              <a:rPr sz="4800" u="sng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谁干？</a:t>
            </a:r>
            <a:r>
              <a:rPr sz="4800" u="sng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8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ℽ</a:t>
            </a:r>
            <a:endParaRPr sz="4800">
              <a:latin typeface="Times New Roman"/>
              <a:ea typeface="Times New Roman"/>
              <a:cs typeface="Times New Roman"/>
            </a:endParaRPr>
          </a:p>
          <a:p>
            <a:pPr marL="1304289" algn="l" rtl="0" eaLnBrk="0">
              <a:lnSpc>
                <a:spcPct val="100000"/>
              </a:lnSpc>
              <a:spcBef>
                <a:spcPts val="1103"/>
              </a:spcBef>
            </a:pP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1921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⽉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29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日</a:t>
            </a:r>
            <a:r>
              <a:rPr sz="4800" kern="0" spc="-7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b="1" kern="0" spc="-20">
                <a:solidFill>
                  <a:srgbClr val="0000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谢觉哉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日记中写道</a:t>
            </a:r>
            <a:r>
              <a:rPr sz="4800" u="sng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r>
              <a:rPr sz="4800" u="sng" kern="0" spc="-3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sz="4800" u="sng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午后六时，</a:t>
            </a:r>
            <a:r>
              <a:rPr sz="4800" u="sng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叔衡往上海，</a:t>
            </a:r>
            <a:r>
              <a:rPr sz="4800" u="sng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偕行者润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3334" indent="18415" algn="l" rtl="0" eaLnBrk="0">
              <a:lnSpc>
                <a:spcPct val="122000"/>
              </a:lnSpc>
              <a:spcBef>
                <a:spcPts val="56"/>
              </a:spcBef>
            </a:pPr>
            <a:r>
              <a:rPr sz="4800" u="sng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之，</a:t>
            </a:r>
            <a:r>
              <a:rPr sz="4800" u="sng" kern="0" spc="-10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赴全国〇〇〇〇〇之招</a:t>
            </a:r>
            <a:r>
              <a:rPr sz="4800" u="sng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u="sng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800" u="sng" kern="0" spc="-6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这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个圆圈，</a:t>
            </a:r>
            <a:r>
              <a:rPr sz="48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是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为了避免反动派搜查而特意写下，</a:t>
            </a:r>
            <a:r>
              <a:rPr sz="48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切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切而又郑重地代指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共产主义者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sz="4800" kern="0" spc="-77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800" kern="0" spc="-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。发端于上海石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库门的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全国共产主义者之招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9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如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惊雷</a:t>
            </a:r>
            <a:r>
              <a:rPr sz="4800" kern="0" spc="-7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、似闪电，</a:t>
            </a:r>
            <a:r>
              <a:rPr sz="48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划破漫漫长夜。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6277"/>
              </a:lnSpc>
              <a:spcBef>
                <a:spcPts val="442"/>
              </a:spcBef>
            </a:pPr>
            <a:r>
              <a:rPr sz="4800" kern="0" spc="-10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</a:t>
            </a:r>
            <a:r>
              <a:rPr sz="4800" kern="0" spc="-59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800" kern="0" spc="-10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—</a:t>
            </a:r>
            <a:r>
              <a:rPr sz="4800" kern="0" spc="-110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4800" kern="0" spc="-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《恢宏史诗的力量之源》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94" name="picture 99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97981" y="33472"/>
            <a:ext cx="23353602" cy="965548"/>
          </a:xfrm>
          <a:prstGeom prst="rect">
            <a:avLst/>
          </a:prstGeom>
        </p:spPr>
      </p:pic>
      <p:pic>
        <p:nvPicPr>
          <p:cNvPr id="996" name="picture 99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998" name="picture 99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1000" name="picture 100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1002" name="path 1002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4" name="path 1004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6" name="path 1006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0" name="picture 9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972" y="33472"/>
            <a:ext cx="24243610" cy="13510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textbox 92" title=""/>
          <p:cNvSpPr/>
          <p:nvPr/>
        </p:nvSpPr>
        <p:spPr>
          <a:xfrm>
            <a:off x="3500010" y="4270602"/>
            <a:ext cx="9788525" cy="8077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735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</a:pPr>
            <a:r>
              <a:rPr sz="7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  <a:r>
              <a:rPr sz="73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7300" kern="0" spc="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人物典型形象总括</a:t>
            </a:r>
            <a:r>
              <a:rPr sz="7300" kern="0" spc="-4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-4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7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89000"/>
              </a:lnSpc>
              <a:spcBef>
                <a:spcPts val="2196"/>
              </a:spcBef>
            </a:pPr>
            <a:r>
              <a:rPr sz="73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  <a:r>
              <a:rPr sz="73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7300" kern="0" spc="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人物</a:t>
            </a:r>
            <a:r>
              <a:rPr sz="7300" kern="0" spc="-4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7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47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8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ct val="95000"/>
              </a:lnSpc>
              <a:spcBef>
                <a:spcPts val="2199"/>
              </a:spcBef>
            </a:pPr>
            <a:r>
              <a:rPr sz="7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  <a:r>
              <a:rPr sz="73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7300" kern="0" spc="11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典型事件</a:t>
            </a:r>
            <a:r>
              <a:rPr sz="7300" kern="0" spc="-4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7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9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spcBef>
                <a:spcPts val="2194"/>
              </a:spcBef>
            </a:pPr>
            <a:r>
              <a:rPr sz="73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</a:t>
            </a:r>
            <a:r>
              <a:rPr sz="73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7300" kern="0" spc="13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成果/结果</a:t>
            </a:r>
            <a:r>
              <a:rPr sz="7300" kern="0" spc="-4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730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2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</a:pPr>
            <a:endParaRPr sz="18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386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73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</a:t>
            </a:r>
            <a:r>
              <a:rPr sz="7300" kern="0" spc="-9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r>
              <a:rPr sz="7300" kern="0" spc="12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论述论点</a:t>
            </a:r>
            <a:r>
              <a:rPr sz="7300" kern="0" spc="-4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73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：</a:t>
            </a:r>
            <a:endParaRPr sz="73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94" name="picture 9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86100" y="765840"/>
            <a:ext cx="18211800" cy="2870200"/>
          </a:xfrm>
          <a:prstGeom prst="rect">
            <a:avLst/>
          </a:prstGeom>
        </p:spPr>
      </p:pic>
      <p:pic>
        <p:nvPicPr>
          <p:cNvPr id="96" name="picture 9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98" name="picture 98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100" name="picture 10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102" name="picture 102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104" name="path 10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path 10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 10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" name="path 11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2" name="table 112" title=""/>
          <p:cNvGraphicFramePr>
            <a:graphicFrameLocks noGrp="1"/>
          </p:cNvGraphicFramePr>
          <p:nvPr/>
        </p:nvGraphicFramePr>
        <p:xfrm>
          <a:off x="1162050" y="5810250"/>
          <a:ext cx="22063711" cy="6651623"/>
        </p:xfrm>
        <a:graphic>
          <a:graphicData uri="http://schemas.openxmlformats.org/drawingml/2006/table">
            <a:tbl>
              <a:tblPr/>
              <a:tblGrid>
                <a:gridCol w="552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425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09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180" algn="l" rtl="0" eaLnBrk="0">
                        <a:lnSpc>
                          <a:spcPct val="97000"/>
                        </a:lnSpc>
                      </a:pPr>
                      <a:r>
                        <a:rPr sz="5000" kern="0" spc="1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人物典型形象总括</a:t>
                      </a:r>
                      <a:endParaRPr sz="5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67279" algn="l" rtl="0" eaLnBrk="0">
                        <a:lnSpc>
                          <a:spcPts val="6267"/>
                        </a:lnSpc>
                        <a:spcBef>
                          <a:spcPts val="4"/>
                        </a:spcBef>
                      </a:pPr>
                      <a:r>
                        <a:rPr sz="4800" kern="0" spc="-7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无臂少年</a:t>
                      </a:r>
                      <a:endParaRPr sz="48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74695" algn="l" rtl="0" eaLnBrk="0">
                        <a:lnSpc>
                          <a:spcPts val="6286"/>
                        </a:lnSpc>
                        <a:spcBef>
                          <a:spcPts val="4"/>
                        </a:spcBef>
                      </a:pPr>
                      <a:r>
                        <a:rPr sz="48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48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励志博士</a:t>
                      </a:r>
                      <a:r>
                        <a:rPr sz="4800" kern="0" spc="-81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8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endParaRPr sz="48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26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180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</a:pPr>
                      <a:r>
                        <a:rPr sz="5000" kern="0" spc="16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人物</a:t>
                      </a:r>
                      <a:endParaRPr sz="5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71800" algn="l" rtl="0" eaLnBrk="0">
                        <a:lnSpc>
                          <a:spcPts val="6272"/>
                        </a:lnSpc>
                        <a:spcBef>
                          <a:spcPts val="2"/>
                        </a:spcBef>
                      </a:pPr>
                      <a:r>
                        <a:rPr sz="4800" kern="0" spc="-1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彭超</a:t>
                      </a:r>
                      <a:endParaRPr sz="48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33495" algn="l" rtl="0" eaLnBrk="0">
                        <a:lnSpc>
                          <a:spcPts val="6249"/>
                        </a:lnSpc>
                        <a:spcBef>
                          <a:spcPts val="2"/>
                        </a:spcBef>
                      </a:pPr>
                      <a:r>
                        <a:rPr sz="4800" kern="0" spc="-10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黄国平</a:t>
                      </a:r>
                      <a:endParaRPr sz="48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26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03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055" algn="l" rtl="0" eaLnBrk="0">
                        <a:lnSpc>
                          <a:spcPct val="95000"/>
                        </a:lnSpc>
                      </a:pPr>
                      <a:r>
                        <a:rPr sz="50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典型事件</a:t>
                      </a:r>
                      <a:endParaRPr sz="5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60295" algn="l" rtl="0" eaLnBrk="0">
                        <a:lnSpc>
                          <a:spcPts val="6253"/>
                        </a:lnSpc>
                        <a:spcBef>
                          <a:spcPts val="5"/>
                        </a:spcBef>
                      </a:pPr>
                      <a:r>
                        <a:rPr sz="4800" kern="0" spc="-6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用脚写字</a:t>
                      </a:r>
                      <a:endParaRPr sz="48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089" algn="l" rtl="0" eaLnBrk="0">
                        <a:lnSpc>
                          <a:spcPts val="6258"/>
                        </a:lnSpc>
                        <a:spcBef>
                          <a:spcPts val="5"/>
                        </a:spcBef>
                      </a:pPr>
                      <a:r>
                        <a:rPr sz="4800" kern="0" spc="-10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感谢不堪回首的岁月</a:t>
                      </a:r>
                      <a:r>
                        <a:rPr sz="4800" kern="0" spc="-60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800" kern="0" spc="-10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4800" kern="0" spc="-99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800" kern="0" spc="-10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与命运死磕</a:t>
                      </a:r>
                      <a:endParaRPr sz="48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69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6835" algn="l" rtl="0" eaLnBrk="0">
                        <a:lnSpc>
                          <a:spcPct val="92000"/>
                        </a:lnSpc>
                      </a:pPr>
                      <a:r>
                        <a:rPr sz="50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成果/结果</a:t>
                      </a:r>
                      <a:endParaRPr sz="5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7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9590" algn="l" rtl="0" eaLnBrk="0">
                        <a:lnSpc>
                          <a:spcPts val="6300"/>
                        </a:lnSpc>
                        <a:spcBef>
                          <a:spcPts val="1"/>
                        </a:spcBef>
                      </a:pPr>
                      <a:r>
                        <a:rPr sz="4800" kern="0" spc="-2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考入了同济大学法学院</a:t>
                      </a:r>
                      <a:endParaRPr sz="48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7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99895" algn="l" rtl="0" eaLnBrk="0">
                        <a:lnSpc>
                          <a:spcPts val="6277"/>
                        </a:lnSpc>
                        <a:spcBef>
                          <a:spcPts val="1"/>
                        </a:spcBef>
                      </a:pPr>
                      <a:r>
                        <a:rPr sz="4800" kern="0" spc="-3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改变了几乎写就的结局</a:t>
                      </a:r>
                      <a:endParaRPr sz="48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945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31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</a:pPr>
                      <a:r>
                        <a:rPr sz="50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论述论点</a:t>
                      </a:r>
                      <a:endParaRPr sz="50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12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100000"/>
                        </a:lnSpc>
                      </a:pPr>
                      <a:r>
                        <a:rPr sz="4400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时代自有其机遇和挑战，</a:t>
                      </a:r>
                      <a:r>
                        <a:rPr sz="4400" kern="0" spc="-9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400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躺平者眼</a:t>
                      </a:r>
                      <a:r>
                        <a:rPr sz="44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里的命运只有曲折</a:t>
                      </a:r>
                      <a:r>
                        <a:rPr sz="4400" kern="0" spc="-7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4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、人生充满不</a:t>
                      </a:r>
                      <a:endParaRPr sz="440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marL="93980" algn="l" rtl="0" eaLnBrk="0">
                        <a:lnSpc>
                          <a:spcPts val="6200"/>
                        </a:lnSpc>
                      </a:pPr>
                      <a:r>
                        <a:rPr sz="44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幸，</a:t>
                      </a:r>
                      <a:r>
                        <a:rPr sz="4400" kern="0" spc="-9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4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奋进者却能</a:t>
                      </a:r>
                      <a:r>
                        <a:rPr sz="4400" kern="0" spc="-5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从曲折中</a:t>
                      </a:r>
                      <a:r>
                        <a:rPr sz="4400" kern="0" spc="-5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开掘希望</a:t>
                      </a:r>
                      <a:r>
                        <a:rPr sz="4400" kern="0" spc="-74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400" kern="0" spc="-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、</a:t>
                      </a:r>
                      <a:r>
                        <a:rPr sz="4400" kern="0" spc="-5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在不幸中</a:t>
                      </a:r>
                      <a:r>
                        <a:rPr sz="4400" kern="0" spc="-5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看到</a:t>
                      </a:r>
                      <a:r>
                        <a:rPr sz="4400" kern="0" spc="-6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馈赠</a:t>
                      </a:r>
                      <a:endParaRPr sz="44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4" name="picture 11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sp>
        <p:nvSpPr>
          <p:cNvPr id="116" name="textbox 116" title=""/>
          <p:cNvSpPr/>
          <p:nvPr/>
        </p:nvSpPr>
        <p:spPr>
          <a:xfrm>
            <a:off x="934335" y="798886"/>
            <a:ext cx="22619970" cy="4599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797"/>
              </a:lnSpc>
            </a:pPr>
            <a:endParaRPr sz="100">
              <a:latin typeface="Arial"/>
              <a:ea typeface="Arial"/>
              <a:cs typeface="Arial"/>
            </a:endParaRPr>
          </a:p>
          <a:p>
            <a:pPr marL="1224280" algn="l" rtl="0" eaLnBrk="0">
              <a:lnSpc>
                <a:spcPct val="100000"/>
              </a:lnSpc>
            </a:pP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时代自有其机遇和挑战，</a:t>
            </a:r>
            <a:r>
              <a:rPr sz="4800" kern="0" spc="-10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躺平者眼里的命运只有曲折</a:t>
            </a:r>
            <a:r>
              <a:rPr sz="48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、人生充满不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幸，</a:t>
            </a:r>
            <a:r>
              <a:rPr sz="4800" kern="0" spc="-10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奋进者却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marL="12700" indent="5080" algn="l" rtl="0" eaLnBrk="0">
              <a:lnSpc>
                <a:spcPct val="132000"/>
              </a:lnSpc>
              <a:spcBef>
                <a:spcPts val="46"/>
              </a:spcBef>
            </a:pP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能从曲折中开掘希望</a:t>
            </a:r>
            <a:r>
              <a:rPr sz="48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、在不幸中看到馈赠</a:t>
            </a:r>
            <a:r>
              <a:rPr sz="4800" kern="0" spc="-8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。无臂少年彭超用脚写字，</a:t>
            </a:r>
            <a:r>
              <a:rPr sz="4800" kern="0" spc="-9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最终考入了同济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大学法学院；</a:t>
            </a:r>
            <a:r>
              <a:rPr sz="4800" kern="0" spc="-11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励志博士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黄国平感谢不堪回首的岁月</a:t>
            </a:r>
            <a:r>
              <a:rPr sz="4800" kern="0" spc="-6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在与命运死磕中改变了几乎写</a:t>
            </a:r>
            <a:r>
              <a:rPr sz="48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就的结局</a:t>
            </a:r>
            <a:r>
              <a:rPr sz="4800" kern="0" spc="-8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。有了这份苦难中萃取的坚韧，</a:t>
            </a:r>
            <a:r>
              <a:rPr sz="4800" kern="0" spc="-10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他们的未来仍将续写精彩。</a:t>
            </a:r>
            <a:endParaRPr sz="480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ts val="6263"/>
              </a:lnSpc>
              <a:spcBef>
                <a:spcPts val="1116"/>
              </a:spcBef>
            </a:pP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7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8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《越是不确定的世界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800" kern="0" spc="-10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800" kern="0" spc="-7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越需要你我笃信前行》孔方斌</a:t>
            </a:r>
            <a:endParaRPr sz="48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8" name="picture 11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120" name="picture 12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pic>
        <p:nvPicPr>
          <p:cNvPr id="122" name="picture 12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sp>
        <p:nvSpPr>
          <p:cNvPr id="124" name="path 12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" name="path 12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8" name="path 12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" name="path 13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2" name="textbox 132" title=""/>
          <p:cNvSpPr/>
          <p:nvPr/>
        </p:nvSpPr>
        <p:spPr>
          <a:xfrm>
            <a:off x="107972" y="58872"/>
            <a:ext cx="23440389" cy="6623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0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/>
              <a:ea typeface="Arial"/>
              <a:cs typeface="Arial"/>
            </a:endParaRPr>
          </a:p>
          <a:p>
            <a:pPr marL="845185" algn="l" rtl="0" eaLnBrk="0">
              <a:lnSpc>
                <a:spcPts val="5849"/>
              </a:lnSpc>
              <a:spcBef>
                <a:spcPts val="6"/>
              </a:spcBef>
              <a:tabLst>
                <a:tab pos="868680"/>
              </a:tabLst>
            </a:pP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45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苏联设计师波利卡尔波夫求学期间，</a:t>
            </a:r>
            <a:r>
              <a:rPr sz="45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经常旁听航空和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浮空课程，</a:t>
            </a:r>
            <a:r>
              <a:rPr sz="4500" kern="0" spc="-9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积累飞机研制经验</a:t>
            </a:r>
            <a:r>
              <a:rPr sz="45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。在国</a:t>
            </a:r>
            <a:endParaRPr sz="4500">
              <a:latin typeface="Microsoft YaHei"/>
              <a:ea typeface="Microsoft YaHei"/>
              <a:cs typeface="Microsoft YaHei"/>
            </a:endParaRPr>
          </a:p>
          <a:p>
            <a:pPr marL="855980" algn="l" rtl="0" eaLnBrk="0">
              <a:lnSpc>
                <a:spcPct val="100000"/>
              </a:lnSpc>
              <a:spcBef>
                <a:spcPts val="1099"/>
              </a:spcBef>
            </a:pP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家急需研制一款国产战机时，</a:t>
            </a:r>
            <a:r>
              <a:rPr sz="4500" kern="0" spc="-9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波利卡尔波夫临危受命，</a:t>
            </a:r>
            <a:r>
              <a:rPr sz="4500" kern="0" spc="-9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成功研制苏联历史上第一款自行设</a:t>
            </a:r>
            <a:endParaRPr sz="4500">
              <a:latin typeface="Microsoft YaHei"/>
              <a:ea typeface="Microsoft YaHei"/>
              <a:cs typeface="Microsoft YaHei"/>
            </a:endParaRPr>
          </a:p>
          <a:p>
            <a:pPr marL="836294" indent="3810" algn="l" rtl="0" eaLnBrk="0">
              <a:lnSpc>
                <a:spcPct val="130000"/>
              </a:lnSpc>
              <a:spcBef>
                <a:spcPts val="200"/>
              </a:spcBef>
            </a:pPr>
            <a:r>
              <a:rPr sz="45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计的歼击机伊</a:t>
            </a:r>
            <a:r>
              <a:rPr sz="4500" kern="0" spc="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-1</a:t>
            </a:r>
            <a:r>
              <a:rPr sz="4500" kern="0" spc="-7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4500" kern="0" spc="-119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中国</a:t>
            </a:r>
            <a:r>
              <a:rPr sz="4500" kern="0" spc="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5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氢弹之父</a:t>
            </a:r>
            <a:r>
              <a:rPr sz="4500" kern="0" spc="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500" kern="0" spc="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于敏</a:t>
            </a:r>
            <a:r>
              <a:rPr sz="45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28</a:t>
            </a:r>
            <a:r>
              <a:rPr sz="4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年隐姓埋名搞研究，</a:t>
            </a:r>
            <a:r>
              <a:rPr sz="45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凭借</a:t>
            </a:r>
            <a:r>
              <a:rPr sz="45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咬定青山不放松</a:t>
            </a:r>
            <a:r>
              <a:rPr sz="4500" kern="0" spc="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500" kern="0" spc="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的韧</a:t>
            </a: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劲，</a:t>
            </a:r>
            <a:r>
              <a:rPr sz="4500" kern="0" spc="-8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长期领导并参加核武器的理论研究和设计，</a:t>
            </a:r>
            <a:r>
              <a:rPr sz="4500" kern="0" spc="-9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填补了我国原子核理论的空白</a:t>
            </a:r>
            <a:r>
              <a:rPr sz="4500" kern="0" spc="-8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500" kern="0" spc="-9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5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为氢</a:t>
            </a:r>
            <a:r>
              <a:rPr sz="4500" kern="0" spc="-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弹突</a:t>
            </a: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破作出卓越贡献</a:t>
            </a:r>
            <a:r>
              <a:rPr sz="4500" kern="0" spc="-8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。可以说，</a:t>
            </a:r>
            <a:r>
              <a:rPr sz="4500" kern="0" spc="-98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机遇青</a:t>
            </a:r>
            <a:r>
              <a:rPr sz="45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睐的从来都是那些对时势和人生预先有准备的人，</a:t>
            </a:r>
            <a:r>
              <a:rPr sz="4500" kern="0" spc="-10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4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他们</a:t>
            </a:r>
            <a:r>
              <a:rPr sz="4500" kern="0" spc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靠努力学习</a:t>
            </a:r>
            <a:r>
              <a:rPr sz="4500" kern="0" spc="-76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、勤奋工作打下坚实基础，</a:t>
            </a:r>
            <a:r>
              <a:rPr sz="4500" kern="0" spc="-9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为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机遇来临做足了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功课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，</a:t>
            </a:r>
            <a:r>
              <a:rPr sz="4500" kern="0" spc="-83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4500" kern="0" spc="-2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甚至准备好了牺牲。</a:t>
            </a:r>
            <a:endParaRPr sz="4500">
              <a:latin typeface="Microsoft YaHei"/>
              <a:ea typeface="Microsoft YaHei"/>
              <a:cs typeface="Microsoft YaHei"/>
            </a:endParaRPr>
          </a:p>
          <a:p>
            <a:pPr marL="16077564" algn="l" rtl="0" eaLnBrk="0">
              <a:lnSpc>
                <a:spcPts val="5880"/>
              </a:lnSpc>
              <a:spcBef>
                <a:spcPts val="1206"/>
              </a:spcBef>
            </a:pPr>
            <a:r>
              <a:rPr sz="45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500" kern="0" spc="-59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500" kern="0" spc="-11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</a:t>
            </a:r>
            <a:r>
              <a:rPr sz="4500" kern="0" spc="-11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《机遇青睐有准备的人》</a:t>
            </a:r>
            <a:endParaRPr sz="450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34" name="picture 13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672" y="71572"/>
            <a:ext cx="856359" cy="914748"/>
          </a:xfrm>
          <a:prstGeom prst="rect">
            <a:avLst/>
          </a:prstGeom>
        </p:spPr>
      </p:pic>
      <p:graphicFrame>
        <p:nvGraphicFramePr>
          <p:cNvPr id="136" name="table 136" title=""/>
          <p:cNvGraphicFramePr>
            <a:graphicFrameLocks noGrp="1"/>
          </p:cNvGraphicFramePr>
          <p:nvPr/>
        </p:nvGraphicFramePr>
        <p:xfrm>
          <a:off x="1200150" y="7131050"/>
          <a:ext cx="22063709" cy="5293358"/>
        </p:xfrm>
        <a:graphic>
          <a:graphicData uri="http://schemas.openxmlformats.org/drawingml/2006/table">
            <a:tbl>
              <a:tblPr/>
              <a:tblGrid>
                <a:gridCol w="366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425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5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ct val="97000"/>
                        </a:lnSpc>
                        <a:spcBef>
                          <a:spcPts val="7"/>
                        </a:spcBef>
                      </a:pPr>
                      <a:r>
                        <a:rPr sz="4500" kern="0" spc="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人物典型形象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63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82925" algn="l" rtl="0" eaLnBrk="0">
                        <a:lnSpc>
                          <a:spcPts val="5884"/>
                        </a:lnSpc>
                      </a:pPr>
                      <a:r>
                        <a:rPr sz="4500" kern="0" spc="-6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苏联设计师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63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14954" algn="l" rtl="0" eaLnBrk="0">
                        <a:lnSpc>
                          <a:spcPts val="5889"/>
                        </a:lnSpc>
                      </a:pPr>
                      <a:r>
                        <a:rPr sz="45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中国</a:t>
                      </a:r>
                      <a:r>
                        <a:rPr sz="45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45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氢弹之父</a:t>
                      </a:r>
                      <a:r>
                        <a:rPr sz="4500" kern="0" spc="-8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2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endParaRPr sz="45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26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69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</a:pPr>
                      <a:r>
                        <a:rPr sz="4500" kern="0" spc="15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人物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74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95270" algn="l" rtl="0" eaLnBrk="0">
                        <a:lnSpc>
                          <a:spcPts val="5876"/>
                        </a:lnSpc>
                      </a:pPr>
                      <a:r>
                        <a:rPr sz="4500" kern="0" spc="-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波利卡尔波夫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74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4490" algn="l" rtl="0" eaLnBrk="0">
                        <a:lnSpc>
                          <a:spcPts val="5880"/>
                        </a:lnSpc>
                      </a:pPr>
                      <a:r>
                        <a:rPr sz="4500" kern="0" spc="-1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于敏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264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68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689" algn="l" rtl="0" eaLnBrk="0">
                        <a:lnSpc>
                          <a:spcPct val="95000"/>
                        </a:lnSpc>
                      </a:pPr>
                      <a:r>
                        <a:rPr sz="4500" kern="0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典型事件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6255" algn="l" rtl="0" eaLnBrk="0">
                        <a:lnSpc>
                          <a:spcPts val="5849"/>
                        </a:lnSpc>
                        <a:spcBef>
                          <a:spcPts val="3"/>
                        </a:spcBef>
                      </a:pPr>
                      <a:r>
                        <a:rPr sz="4500" kern="0" spc="-8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求学期间，</a:t>
                      </a:r>
                      <a:r>
                        <a:rPr sz="4500" kern="0" spc="-93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8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旁听课程，</a:t>
                      </a:r>
                      <a:r>
                        <a:rPr sz="4500" kern="0" spc="-89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8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累</a:t>
                      </a:r>
                      <a:r>
                        <a:rPr sz="4500" kern="0" spc="-9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计经验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2804" algn="l" rtl="0" eaLnBrk="0">
                        <a:lnSpc>
                          <a:spcPts val="5889"/>
                        </a:lnSpc>
                        <a:spcBef>
                          <a:spcPts val="3"/>
                        </a:spcBef>
                      </a:pPr>
                      <a:r>
                        <a:rPr sz="4500" kern="0" spc="-20">
                          <a:solidFill>
                            <a:srgbClr val="009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</a:t>
                      </a:r>
                      <a:r>
                        <a:rPr sz="4500" kern="0" spc="-2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年隐姓埋名搞研究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93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4500" kern="0" spc="4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成果/结果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8675" algn="l" rtl="0" eaLnBrk="0">
                        <a:lnSpc>
                          <a:spcPts val="5871"/>
                        </a:lnSpc>
                        <a:spcBef>
                          <a:spcPts val="7"/>
                        </a:spcBef>
                      </a:pPr>
                      <a:r>
                        <a:rPr sz="4500" kern="0" spc="-3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临危受命时，</a:t>
                      </a:r>
                      <a:r>
                        <a:rPr sz="4500" kern="0" spc="-101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3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研制歼</a:t>
                      </a:r>
                      <a:r>
                        <a:rPr sz="4500" kern="0" spc="-4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击机伊</a:t>
                      </a:r>
                      <a:r>
                        <a:rPr sz="4500" kern="0" spc="-40">
                          <a:solidFill>
                            <a:srgbClr val="FF26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-1</a:t>
                      </a:r>
                      <a:endParaRPr sz="45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9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5100" algn="l" rtl="0" eaLnBrk="0">
                        <a:lnSpc>
                          <a:spcPts val="5867"/>
                        </a:lnSpc>
                        <a:spcBef>
                          <a:spcPts val="7"/>
                        </a:spcBef>
                      </a:pPr>
                      <a:r>
                        <a:rPr sz="4500" kern="0" spc="-7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填补原子核理论空白</a:t>
                      </a:r>
                      <a:r>
                        <a:rPr sz="4500" kern="0" spc="-79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7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，</a:t>
                      </a:r>
                      <a:r>
                        <a:rPr sz="4500" kern="0" spc="-97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 </a:t>
                      </a:r>
                      <a:r>
                        <a:rPr sz="4500" kern="0" spc="-7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助力氢弹突破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680">
                <a:tc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36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675" algn="l" rtl="0" eaLnBrk="0">
                        <a:lnSpc>
                          <a:spcPct val="97000"/>
                        </a:lnSpc>
                      </a:pPr>
                      <a:r>
                        <a:rPr sz="45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论述论点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672"/>
                        </a:lnSpc>
                      </a:pPr>
                      <a:endParaRPr sz="10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9375" algn="l" rtl="0" eaLnBrk="0">
                        <a:lnSpc>
                          <a:spcPts val="5867"/>
                        </a:lnSpc>
                      </a:pPr>
                      <a:r>
                        <a:rPr sz="4500" kern="0" spc="-10">
                          <a:solidFill>
                            <a:srgbClr val="FF26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机遇</a:t>
                      </a:r>
                      <a:r>
                        <a:rPr sz="45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青睐的从来都是那些</a:t>
                      </a:r>
                      <a:r>
                        <a:rPr sz="4500" kern="0" spc="-10">
                          <a:solidFill>
                            <a:srgbClr val="0096F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对时势和人生预先有准备</a:t>
                      </a:r>
                      <a:r>
                        <a:rPr sz="4500" kern="0" spc="-1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的人</a:t>
                      </a:r>
                      <a:endParaRPr sz="450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8" name="picture 13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3386035" y="33472"/>
            <a:ext cx="965548" cy="965548"/>
          </a:xfrm>
          <a:prstGeom prst="rect">
            <a:avLst/>
          </a:prstGeom>
        </p:spPr>
      </p:pic>
      <p:pic>
        <p:nvPicPr>
          <p:cNvPr id="140" name="picture 14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406443" y="12616718"/>
            <a:ext cx="907036" cy="926754"/>
          </a:xfrm>
          <a:prstGeom prst="rect">
            <a:avLst/>
          </a:prstGeom>
        </p:spPr>
      </p:pic>
      <p:pic>
        <p:nvPicPr>
          <p:cNvPr id="142" name="picture 14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72" y="12629418"/>
            <a:ext cx="881759" cy="901354"/>
          </a:xfrm>
          <a:prstGeom prst="rect">
            <a:avLst/>
          </a:prstGeom>
        </p:spPr>
      </p:pic>
      <p:sp>
        <p:nvSpPr>
          <p:cNvPr id="144" name="path 144" title=""/>
          <p:cNvSpPr/>
          <p:nvPr/>
        </p:nvSpPr>
        <p:spPr>
          <a:xfrm>
            <a:off x="997981" y="318845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path 146" title=""/>
          <p:cNvSpPr/>
          <p:nvPr/>
        </p:nvSpPr>
        <p:spPr>
          <a:xfrm>
            <a:off x="1008445" y="13358499"/>
            <a:ext cx="22367111" cy="12700"/>
          </a:xfrm>
          <a:custGeom>
            <a:rect l="0" t="0" r="0" b="0"/>
            <a:pathLst>
              <a:path w="35223" h="20">
                <a:moveTo>
                  <a:pt x="0" y="10"/>
                </a:moveTo>
                <a:lnTo>
                  <a:pt x="35223" y="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path 148" title=""/>
          <p:cNvSpPr/>
          <p:nvPr/>
        </p:nvSpPr>
        <p:spPr>
          <a:xfrm>
            <a:off x="317557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0" name="path 150" title=""/>
          <p:cNvSpPr/>
          <p:nvPr/>
        </p:nvSpPr>
        <p:spPr>
          <a:xfrm>
            <a:off x="24133463" y="1053009"/>
            <a:ext cx="12700" cy="11585919"/>
          </a:xfrm>
          <a:custGeom>
            <a:rect l="0" t="0" r="0" b="0"/>
            <a:pathLst>
              <a:path w="20" h="18245">
                <a:moveTo>
                  <a:pt x="10" y="0"/>
                </a:moveTo>
                <a:lnTo>
                  <a:pt x="10" y="1824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dash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264</Paragraphs>
  <Slides>52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56">
      <vt:lpstr>Arial</vt:lpstr>
      <vt:lpstr>Microsoft YaHei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2024-09-04T10:23:34.816</cp:lastPrinted>
  <dcterms:created xsi:type="dcterms:W3CDTF">2024-09-04T10:23:34Z</dcterms:created>
  <dcterms:modified xsi:type="dcterms:W3CDTF">2024-09-04T02:23:34Z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