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24384000" cy="13716000"/>
  <p:notesSz cx="6858000" cy="9144000"/>
  <p:custDataLst>
    <p:tags r:id="rId7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4" d="100"/>
          <a:sy n="44" d="100"/>
        </p:scale>
        <p:origin x="48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slide" Target="slides/slide28.xml" /><Relationship Id="rId3" Type="http://schemas.openxmlformats.org/officeDocument/2006/relationships/slide" Target="slides/slide2.xml" /><Relationship Id="rId30" Type="http://schemas.openxmlformats.org/officeDocument/2006/relationships/slide" Target="slides/slide29.xml" /><Relationship Id="rId31" Type="http://schemas.openxmlformats.org/officeDocument/2006/relationships/slide" Target="slides/slide30.xml" /><Relationship Id="rId32" Type="http://schemas.openxmlformats.org/officeDocument/2006/relationships/slide" Target="slides/slide31.xml" /><Relationship Id="rId33" Type="http://schemas.openxmlformats.org/officeDocument/2006/relationships/slide" Target="slides/slide32.xml" /><Relationship Id="rId34" Type="http://schemas.openxmlformats.org/officeDocument/2006/relationships/slide" Target="slides/slide33.xml" /><Relationship Id="rId35" Type="http://schemas.openxmlformats.org/officeDocument/2006/relationships/slide" Target="slides/slide34.xml" /><Relationship Id="rId36" Type="http://schemas.openxmlformats.org/officeDocument/2006/relationships/slide" Target="slides/slide35.xml" /><Relationship Id="rId37" Type="http://schemas.openxmlformats.org/officeDocument/2006/relationships/slide" Target="slides/slide36.xml" /><Relationship Id="rId38" Type="http://schemas.openxmlformats.org/officeDocument/2006/relationships/slide" Target="slides/slide37.xml" /><Relationship Id="rId39" Type="http://schemas.openxmlformats.org/officeDocument/2006/relationships/slide" Target="slides/slide38.xml" /><Relationship Id="rId4" Type="http://schemas.openxmlformats.org/officeDocument/2006/relationships/slide" Target="slides/slide3.xml" /><Relationship Id="rId40" Type="http://schemas.openxmlformats.org/officeDocument/2006/relationships/slide" Target="slides/slide39.xml" /><Relationship Id="rId41" Type="http://schemas.openxmlformats.org/officeDocument/2006/relationships/slide" Target="slides/slide40.xml" /><Relationship Id="rId42" Type="http://schemas.openxmlformats.org/officeDocument/2006/relationships/slide" Target="slides/slide41.xml" /><Relationship Id="rId43" Type="http://schemas.openxmlformats.org/officeDocument/2006/relationships/slide" Target="slides/slide42.xml" /><Relationship Id="rId44" Type="http://schemas.openxmlformats.org/officeDocument/2006/relationships/slide" Target="slides/slide43.xml" /><Relationship Id="rId45" Type="http://schemas.openxmlformats.org/officeDocument/2006/relationships/slide" Target="slides/slide44.xml" /><Relationship Id="rId46" Type="http://schemas.openxmlformats.org/officeDocument/2006/relationships/slide" Target="slides/slide45.xml" /><Relationship Id="rId47" Type="http://schemas.openxmlformats.org/officeDocument/2006/relationships/slide" Target="slides/slide46.xml" /><Relationship Id="rId48" Type="http://schemas.openxmlformats.org/officeDocument/2006/relationships/slide" Target="slides/slide47.xml" /><Relationship Id="rId49" Type="http://schemas.openxmlformats.org/officeDocument/2006/relationships/slide" Target="slides/slide48.xml" /><Relationship Id="rId5" Type="http://schemas.openxmlformats.org/officeDocument/2006/relationships/slide" Target="slides/slide4.xml" /><Relationship Id="rId50" Type="http://schemas.openxmlformats.org/officeDocument/2006/relationships/slide" Target="slides/slide49.xml" /><Relationship Id="rId51" Type="http://schemas.openxmlformats.org/officeDocument/2006/relationships/slide" Target="slides/slide50.xml" /><Relationship Id="rId52" Type="http://schemas.openxmlformats.org/officeDocument/2006/relationships/slide" Target="slides/slide51.xml" /><Relationship Id="rId53" Type="http://schemas.openxmlformats.org/officeDocument/2006/relationships/slide" Target="slides/slide52.xml" /><Relationship Id="rId54" Type="http://schemas.openxmlformats.org/officeDocument/2006/relationships/slide" Target="slides/slide53.xml" /><Relationship Id="rId55" Type="http://schemas.openxmlformats.org/officeDocument/2006/relationships/slide" Target="slides/slide54.xml" /><Relationship Id="rId56" Type="http://schemas.openxmlformats.org/officeDocument/2006/relationships/slide" Target="slides/slide55.xml" /><Relationship Id="rId57" Type="http://schemas.openxmlformats.org/officeDocument/2006/relationships/slide" Target="slides/slide56.xml" /><Relationship Id="rId58" Type="http://schemas.openxmlformats.org/officeDocument/2006/relationships/slide" Target="slides/slide57.xml" /><Relationship Id="rId59" Type="http://schemas.openxmlformats.org/officeDocument/2006/relationships/slide" Target="slides/slide58.xml" /><Relationship Id="rId6" Type="http://schemas.openxmlformats.org/officeDocument/2006/relationships/slide" Target="slides/slide5.xml" /><Relationship Id="rId60" Type="http://schemas.openxmlformats.org/officeDocument/2006/relationships/slide" Target="slides/slide59.xml" /><Relationship Id="rId61" Type="http://schemas.openxmlformats.org/officeDocument/2006/relationships/slide" Target="slides/slide60.xml" /><Relationship Id="rId62" Type="http://schemas.openxmlformats.org/officeDocument/2006/relationships/slide" Target="slides/slide61.xml" /><Relationship Id="rId63" Type="http://schemas.openxmlformats.org/officeDocument/2006/relationships/slide" Target="slides/slide62.xml" /><Relationship Id="rId64" Type="http://schemas.openxmlformats.org/officeDocument/2006/relationships/slide" Target="slides/slide63.xml" /><Relationship Id="rId65" Type="http://schemas.openxmlformats.org/officeDocument/2006/relationships/slide" Target="slides/slide64.xml" /><Relationship Id="rId66" Type="http://schemas.openxmlformats.org/officeDocument/2006/relationships/slide" Target="slides/slide65.xml" /><Relationship Id="rId67" Type="http://schemas.openxmlformats.org/officeDocument/2006/relationships/slide" Target="slides/slide66.xml" /><Relationship Id="rId68" Type="http://schemas.openxmlformats.org/officeDocument/2006/relationships/slide" Target="slides/slide67.xml" /><Relationship Id="rId69" Type="http://schemas.openxmlformats.org/officeDocument/2006/relationships/slide" Target="slides/slide68.xml" /><Relationship Id="rId7" Type="http://schemas.openxmlformats.org/officeDocument/2006/relationships/slide" Target="slides/slide6.xml" /><Relationship Id="rId70" Type="http://schemas.openxmlformats.org/officeDocument/2006/relationships/slide" Target="slides/slide69.xml" /><Relationship Id="rId71" Type="http://schemas.openxmlformats.org/officeDocument/2006/relationships/slide" Target="slides/slide70.xml" /><Relationship Id="rId72" Type="http://schemas.openxmlformats.org/officeDocument/2006/relationships/tags" Target="tags/tag1.xml" /><Relationship Id="rId73" Type="http://schemas.openxmlformats.org/officeDocument/2006/relationships/presProps" Target="presProps.xml" /><Relationship Id="rId74" Type="http://schemas.openxmlformats.org/officeDocument/2006/relationships/viewProps" Target="viewProps.xml" /><Relationship Id="rId75" Type="http://schemas.openxmlformats.org/officeDocument/2006/relationships/theme" Target="theme/theme1.xml" /><Relationship Id="rId76" Type="http://schemas.openxmlformats.org/officeDocument/2006/relationships/tableStyles" Target="tableStyles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file:///D:\qq&#25991;&#20214;\712321467\Image\C2C\Image2\%7b75232B38-A165-1FB7-499C-2E1C792CACB5%7d.png" TargetMode="External" /><Relationship Id="rId3" Type="http://schemas.openxmlformats.org/officeDocument/2006/relationships/image" Target="../media/image1.png" /><Relationship Id="rId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/>
        </p:nvPicPr>
        <p:blipFill>
          <a:blip r:embed="rId3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9.jpeg" /><Relationship Id="rId3" Type="http://schemas.openxmlformats.org/officeDocument/2006/relationships/image" Target="../media/image6.jpe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0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.jpeg" /><Relationship Id="rId3" Type="http://schemas.openxmlformats.org/officeDocument/2006/relationships/image" Target="../media/image21.png" /><Relationship Id="rId4" Type="http://schemas.openxmlformats.org/officeDocument/2006/relationships/image" Target="../media/image6.jpeg" /><Relationship Id="rId5" Type="http://schemas.openxmlformats.org/officeDocument/2006/relationships/image" Target="../media/image7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jpe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2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3.png" /><Relationship Id="rId3" Type="http://schemas.openxmlformats.org/officeDocument/2006/relationships/image" Target="../media/image6.jpe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.png" /><Relationship Id="rId3" Type="http://schemas.openxmlformats.org/officeDocument/2006/relationships/image" Target="../media/image10.pn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jpeg" /><Relationship Id="rId3" Type="http://schemas.openxmlformats.org/officeDocument/2006/relationships/image" Target="../media/image7.jpeg" /><Relationship Id="rId4" Type="http://schemas.openxmlformats.org/officeDocument/2006/relationships/image" Target="../media/image25.pn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6.jpeg" /><Relationship Id="rId3" Type="http://schemas.openxmlformats.org/officeDocument/2006/relationships/image" Target="../media/image10.pn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jpeg" /><Relationship Id="rId3" Type="http://schemas.openxmlformats.org/officeDocument/2006/relationships/image" Target="../media/image4.jpeg" /><Relationship Id="rId4" Type="http://schemas.openxmlformats.org/officeDocument/2006/relationships/image" Target="../media/image5.jpeg" /><Relationship Id="rId5" Type="http://schemas.openxmlformats.org/officeDocument/2006/relationships/image" Target="../media/image6.jpeg" /><Relationship Id="rId6" Type="http://schemas.openxmlformats.org/officeDocument/2006/relationships/image" Target="../media/image7.jpeg" /><Relationship Id="rId7" Type="http://schemas.openxmlformats.org/officeDocument/2006/relationships/image" Target="../media/image8.jpeg" /><Relationship Id="rId8" Type="http://schemas.openxmlformats.org/officeDocument/2006/relationships/image" Target="../media/image9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.jpeg" /><Relationship Id="rId3" Type="http://schemas.openxmlformats.org/officeDocument/2006/relationships/image" Target="../media/image6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jpe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7.jpeg" /><Relationship Id="rId3" Type="http://schemas.openxmlformats.org/officeDocument/2006/relationships/image" Target="../media/image10.pn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8.png" /><Relationship Id="rId3" Type="http://schemas.openxmlformats.org/officeDocument/2006/relationships/image" Target="../media/image29.png" /><Relationship Id="rId4" Type="http://schemas.openxmlformats.org/officeDocument/2006/relationships/image" Target="../media/image30.jpeg" /><Relationship Id="rId5" Type="http://schemas.openxmlformats.org/officeDocument/2006/relationships/image" Target="../media/image10.png" /><Relationship Id="rId6" Type="http://schemas.openxmlformats.org/officeDocument/2006/relationships/image" Target="../media/image31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Relationship Id="rId9" Type="http://schemas.openxmlformats.org/officeDocument/2006/relationships/image" Target="../media/image9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0.jpeg" /><Relationship Id="rId3" Type="http://schemas.openxmlformats.org/officeDocument/2006/relationships/image" Target="../media/image10.pn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2.png" /><Relationship Id="rId3" Type="http://schemas.openxmlformats.org/officeDocument/2006/relationships/image" Target="../media/image33.png" /><Relationship Id="rId4" Type="http://schemas.openxmlformats.org/officeDocument/2006/relationships/image" Target="../media/image6.jpeg" /><Relationship Id="rId5" Type="http://schemas.openxmlformats.org/officeDocument/2006/relationships/image" Target="../media/image7.jpeg" /><Relationship Id="rId6" Type="http://schemas.openxmlformats.org/officeDocument/2006/relationships/image" Target="../media/image8.jpeg" /><Relationship Id="rId7" Type="http://schemas.openxmlformats.org/officeDocument/2006/relationships/image" Target="../media/image9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.png" /><Relationship Id="rId3" Type="http://schemas.openxmlformats.org/officeDocument/2006/relationships/image" Target="../media/image6.jpe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.jpeg" /><Relationship Id="rId3" Type="http://schemas.openxmlformats.org/officeDocument/2006/relationships/image" Target="../media/image9.jpeg" /><Relationship Id="rId4" Type="http://schemas.openxmlformats.org/officeDocument/2006/relationships/image" Target="../media/image34.png" /><Relationship Id="rId5" Type="http://schemas.openxmlformats.org/officeDocument/2006/relationships/image" Target="../media/image6.jpeg" /><Relationship Id="rId6" Type="http://schemas.openxmlformats.org/officeDocument/2006/relationships/image" Target="../media/image8.jpe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5.png" /><Relationship Id="rId3" Type="http://schemas.openxmlformats.org/officeDocument/2006/relationships/image" Target="../media/image36.png" /><Relationship Id="rId4" Type="http://schemas.openxmlformats.org/officeDocument/2006/relationships/image" Target="../media/image37.png" /><Relationship Id="rId5" Type="http://schemas.openxmlformats.org/officeDocument/2006/relationships/image" Target="../media/image38.png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Relationship Id="rId9" Type="http://schemas.openxmlformats.org/officeDocument/2006/relationships/image" Target="../media/image9.jpe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9.jpeg" /><Relationship Id="rId3" Type="http://schemas.openxmlformats.org/officeDocument/2006/relationships/image" Target="../media/image10.png" /><Relationship Id="rId4" Type="http://schemas.openxmlformats.org/officeDocument/2006/relationships/image" Target="../media/image37.png" /><Relationship Id="rId5" Type="http://schemas.openxmlformats.org/officeDocument/2006/relationships/image" Target="../media/image7.jpeg" /><Relationship Id="rId6" Type="http://schemas.openxmlformats.org/officeDocument/2006/relationships/image" Target="../media/image8.jpeg" /><Relationship Id="rId7" Type="http://schemas.openxmlformats.org/officeDocument/2006/relationships/image" Target="../media/image9.jpe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0.png" /><Relationship Id="rId3" Type="http://schemas.openxmlformats.org/officeDocument/2006/relationships/image" Target="../media/image10.png" /><Relationship Id="rId4" Type="http://schemas.openxmlformats.org/officeDocument/2006/relationships/image" Target="../media/image37.png" /><Relationship Id="rId5" Type="http://schemas.openxmlformats.org/officeDocument/2006/relationships/image" Target="../media/image7.jpeg" /><Relationship Id="rId6" Type="http://schemas.openxmlformats.org/officeDocument/2006/relationships/image" Target="../media/image8.jpeg" /><Relationship Id="rId7" Type="http://schemas.openxmlformats.org/officeDocument/2006/relationships/image" Target="../media/image9.jpe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37.pn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37.pn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Relationship Id="rId7" Type="http://schemas.openxmlformats.org/officeDocument/2006/relationships/image" Target="../media/image41.pn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37.pn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1.pn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37.pn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36.pn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36.pn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36.pn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36.pn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38.pn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38.pn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38.pn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2.png" /><Relationship Id="rId3" Type="http://schemas.openxmlformats.org/officeDocument/2006/relationships/image" Target="../media/image6.jpe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.png" /><Relationship Id="rId3" Type="http://schemas.openxmlformats.org/officeDocument/2006/relationships/image" Target="../media/image6.jpe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5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.jpeg" /><Relationship Id="rId3" Type="http://schemas.openxmlformats.org/officeDocument/2006/relationships/image" Target="../media/image42.png" /><Relationship Id="rId4" Type="http://schemas.openxmlformats.org/officeDocument/2006/relationships/image" Target="../media/image43.png" /><Relationship Id="rId5" Type="http://schemas.openxmlformats.org/officeDocument/2006/relationships/image" Target="../media/image44.png" /><Relationship Id="rId6" Type="http://schemas.openxmlformats.org/officeDocument/2006/relationships/image" Target="../media/image45.png" /><Relationship Id="rId7" Type="http://schemas.openxmlformats.org/officeDocument/2006/relationships/image" Target="../media/image6.jpeg" /><Relationship Id="rId8" Type="http://schemas.openxmlformats.org/officeDocument/2006/relationships/image" Target="../media/image7.jpeg" /><Relationship Id="rId9" Type="http://schemas.openxmlformats.org/officeDocument/2006/relationships/image" Target="../media/image8.jpeg" /></Relationships>
</file>

<file path=ppt/slides/_rels/slide5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jpe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5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6.png" /><Relationship Id="rId3" Type="http://schemas.openxmlformats.org/officeDocument/2006/relationships/image" Target="../media/image10.pn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5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6.png" /><Relationship Id="rId3" Type="http://schemas.openxmlformats.org/officeDocument/2006/relationships/image" Target="../media/image10.pn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5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7.png" /><Relationship Id="rId3" Type="http://schemas.openxmlformats.org/officeDocument/2006/relationships/image" Target="../media/image10.png" /><Relationship Id="rId4" Type="http://schemas.openxmlformats.org/officeDocument/2006/relationships/image" Target="../media/image9.jpeg" /></Relationships>
</file>

<file path=ppt/slides/_rels/slide5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5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5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.png" /><Relationship Id="rId3" Type="http://schemas.openxmlformats.org/officeDocument/2006/relationships/image" Target="../media/image6.jpe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6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8.png" /><Relationship Id="rId3" Type="http://schemas.openxmlformats.org/officeDocument/2006/relationships/image" Target="../media/image6.jpe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/Relationships>
</file>

<file path=ppt/slides/_rels/slide6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jpe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6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6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6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6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9.png" /><Relationship Id="rId3" Type="http://schemas.openxmlformats.org/officeDocument/2006/relationships/image" Target="../media/image10.png" /><Relationship Id="rId4" Type="http://schemas.openxmlformats.org/officeDocument/2006/relationships/image" Target="../media/image7.jpeg" /><Relationship Id="rId5" Type="http://schemas.openxmlformats.org/officeDocument/2006/relationships/image" Target="../media/image9.jpeg" /></Relationships>
</file>

<file path=ppt/slides/_rels/slide6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jpe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6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0.png" /><Relationship Id="rId3" Type="http://schemas.openxmlformats.org/officeDocument/2006/relationships/image" Target="../media/image10.png" /><Relationship Id="rId4" Type="http://schemas.openxmlformats.org/officeDocument/2006/relationships/image" Target="../media/image7.jpeg" /><Relationship Id="rId5" Type="http://schemas.openxmlformats.org/officeDocument/2006/relationships/image" Target="../media/image9.jpeg" /></Relationships>
</file>

<file path=ppt/slides/_rels/slide6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1.png" /><Relationship Id="rId3" Type="http://schemas.openxmlformats.org/officeDocument/2006/relationships/image" Target="../media/image6.jpeg" /><Relationship Id="rId4" Type="http://schemas.openxmlformats.org/officeDocument/2006/relationships/image" Target="../media/image7.jpeg" /><Relationship Id="rId5" Type="http://schemas.openxmlformats.org/officeDocument/2006/relationships/image" Target="../media/image9.jpeg" /></Relationships>
</file>

<file path=ppt/slides/_rels/slide6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jpe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4.png" /><Relationship Id="rId3" Type="http://schemas.openxmlformats.org/officeDocument/2006/relationships/image" Target="../media/image9.jpeg" /><Relationship Id="rId4" Type="http://schemas.openxmlformats.org/officeDocument/2006/relationships/image" Target="../media/image6.jpeg" /><Relationship Id="rId5" Type="http://schemas.openxmlformats.org/officeDocument/2006/relationships/image" Target="../media/image7.jpeg" /><Relationship Id="rId6" Type="http://schemas.openxmlformats.org/officeDocument/2006/relationships/image" Target="../media/image8.jpeg" /></Relationships>
</file>

<file path=ppt/slides/_rels/slide7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2.png" /><Relationship Id="rId3" Type="http://schemas.openxmlformats.org/officeDocument/2006/relationships/image" Target="../media/image10.png" /><Relationship Id="rId4" Type="http://schemas.openxmlformats.org/officeDocument/2006/relationships/image" Target="../media/image7.jpeg" /><Relationship Id="rId5" Type="http://schemas.openxmlformats.org/officeDocument/2006/relationships/image" Target="../media/image9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jpe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5.png" /><Relationship Id="rId3" Type="http://schemas.openxmlformats.org/officeDocument/2006/relationships/image" Target="../media/image16.png" /><Relationship Id="rId4" Type="http://schemas.openxmlformats.org/officeDocument/2006/relationships/image" Target="../media/image17.png" /><Relationship Id="rId5" Type="http://schemas.openxmlformats.org/officeDocument/2006/relationships/image" Target="../media/image18.png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Relationship Id="rId9" Type="http://schemas.openxmlformats.org/officeDocument/2006/relationships/image" Target="../media/image9.jpe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picture 2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3189052" y="226048"/>
            <a:ext cx="10020298" cy="13489950"/>
          </a:xfrm>
          <a:prstGeom prst="rect">
            <a:avLst/>
          </a:prstGeom>
        </p:spPr>
      </p:pic>
      <p:sp>
        <p:nvSpPr>
          <p:cNvPr id="4" name="textbox 4" title=""/>
          <p:cNvSpPr/>
          <p:nvPr/>
        </p:nvSpPr>
        <p:spPr>
          <a:xfrm>
            <a:off x="2658697" y="4441839"/>
            <a:ext cx="9462134" cy="43376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66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65735" algn="l" rtl="0" eaLnBrk="0">
              <a:lnSpc>
                <a:spcPct val="79000"/>
              </a:lnSpc>
            </a:pPr>
            <a:r>
              <a:rPr sz="14400" i="1" kern="0" spc="160">
                <a:solidFill>
                  <a:srgbClr val="C11B16">
                    <a:alpha val="100000"/>
                  </a:srgbClr>
                </a:solidFill>
                <a:latin typeface="Arial"/>
                <a:ea typeface="Arial"/>
                <a:cs typeface="Arial"/>
              </a:rPr>
              <a:t>2024</a:t>
            </a:r>
            <a:endParaRPr sz="144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7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</a:pPr>
            <a:endParaRPr sz="3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spcBef>
                <a:spcPts val="7"/>
              </a:spcBef>
            </a:pPr>
            <a:r>
              <a:rPr sz="124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素材积累精讲</a:t>
            </a:r>
            <a:endParaRPr sz="12400">
              <a:latin typeface="Microsoft YaHei"/>
              <a:ea typeface="Microsoft YaHei"/>
              <a:cs typeface="Microsoft YaHei"/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54" name="textbox 154" title=""/>
          <p:cNvSpPr/>
          <p:nvPr/>
        </p:nvSpPr>
        <p:spPr>
          <a:xfrm>
            <a:off x="810769" y="3458829"/>
            <a:ext cx="23053675" cy="90874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9675494" algn="l" rtl="0" eaLnBrk="0">
              <a:lnSpc>
                <a:spcPts val="5472"/>
              </a:lnSpc>
            </a:pPr>
            <a:r>
              <a:rPr sz="42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虞师晋师灭夏阳</a:t>
            </a:r>
            <a:endParaRPr sz="4200">
              <a:latin typeface="Microsoft YaHei"/>
              <a:ea typeface="Microsoft YaHei"/>
              <a:cs typeface="Microsoft YaHei"/>
            </a:endParaRPr>
          </a:p>
          <a:p>
            <a:pPr marL="13334" algn="l" rtl="0" eaLnBrk="0">
              <a:lnSpc>
                <a:spcPct val="100000"/>
              </a:lnSpc>
              <a:spcBef>
                <a:spcPts val="445"/>
              </a:spcBef>
            </a:pP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非国而曰灭，</a:t>
            </a:r>
            <a:r>
              <a:rPr sz="4200" kern="0" spc="-8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重夏阳也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。虞无师，</a:t>
            </a:r>
            <a:r>
              <a:rPr sz="4200" kern="0" spc="-8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其曰师，</a:t>
            </a:r>
            <a:r>
              <a:rPr sz="4200" kern="0" spc="-93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何也？</a:t>
            </a:r>
            <a:r>
              <a:rPr sz="4200" kern="0" spc="-80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以其先晋，</a:t>
            </a:r>
            <a:r>
              <a:rPr sz="4200" kern="0" spc="-8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不可以不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言师也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。其先晋何也？为主</a:t>
            </a:r>
            <a:endParaRPr sz="4200">
              <a:latin typeface="Microsoft YaHei"/>
              <a:ea typeface="Microsoft YaHei"/>
              <a:cs typeface="Microsoft YaHei"/>
            </a:endParaRPr>
          </a:p>
          <a:p>
            <a:pPr marL="12700" indent="9525" algn="l" rtl="0" eaLnBrk="0">
              <a:lnSpc>
                <a:spcPct val="119000"/>
              </a:lnSpc>
              <a:spcBef>
                <a:spcPts val="366"/>
              </a:spcBef>
            </a:pP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乎灭夏阳也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。夏阳者，</a:t>
            </a:r>
            <a:r>
              <a:rPr sz="4200" kern="0" spc="-8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虞</a:t>
            </a:r>
            <a:r>
              <a:rPr sz="4200" kern="0" spc="-71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、虢之塞邑也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。灭夏阳而虞</a:t>
            </a:r>
            <a:r>
              <a:rPr sz="4200" kern="0" spc="-71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、虢举矣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。虞之为主乎灭夏阳何也？</a:t>
            </a:r>
            <a:r>
              <a:rPr sz="4200" kern="0" spc="-9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晋献公欲</a:t>
            </a:r>
            <a:r>
              <a:rPr sz="4200" kern="0" spc="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伐虢，</a:t>
            </a:r>
            <a:r>
              <a:rPr sz="4200" kern="0" spc="-8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荀息曰</a:t>
            </a:r>
            <a:r>
              <a:rPr sz="4200" kern="0" spc="-6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：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君何不以屈产之乘</a:t>
            </a:r>
            <a:r>
              <a:rPr sz="4200" kern="0" spc="-71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、垂棘之璧，</a:t>
            </a:r>
            <a:r>
              <a:rPr sz="4200" kern="0" spc="-8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而借道乎虞也？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公曰</a:t>
            </a:r>
            <a:r>
              <a:rPr sz="4200" kern="0" spc="-6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：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此晋国之宝也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。如受吾币</a:t>
            </a:r>
            <a:r>
              <a:rPr sz="4200" kern="0" spc="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而不借吾道，</a:t>
            </a:r>
            <a:r>
              <a:rPr sz="4200" kern="0" spc="-93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则如之何？</a:t>
            </a:r>
            <a:r>
              <a:rPr sz="4200" kern="0" spc="-5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200" kern="0" spc="-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荀息曰</a:t>
            </a:r>
            <a:r>
              <a:rPr sz="4200" kern="0" spc="-6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：</a:t>
            </a:r>
            <a:r>
              <a:rPr sz="4200" kern="0" spc="-5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200" kern="0" spc="-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此小国之所</a:t>
            </a:r>
            <a:r>
              <a:rPr sz="4200" kern="0" spc="-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以事大国也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。彼不借吾道，</a:t>
            </a:r>
            <a:r>
              <a:rPr sz="4200" kern="0" spc="-90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必不敢受吾币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。如受吾</a:t>
            </a:r>
            <a:r>
              <a:rPr sz="4200" kern="0" spc="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币而借吾道，</a:t>
            </a:r>
            <a:r>
              <a:rPr sz="4200" kern="0" spc="-93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则是我取之中府，</a:t>
            </a:r>
            <a:r>
              <a:rPr sz="4200" kern="0" spc="-8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而藏之外府；</a:t>
            </a:r>
            <a:r>
              <a:rPr sz="4200" kern="0" spc="-10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取之中厩，</a:t>
            </a:r>
            <a:r>
              <a:rPr sz="4200" kern="0" spc="-8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置之外厩也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公曰</a:t>
            </a:r>
            <a:r>
              <a:rPr sz="4200" kern="0" spc="-6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：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200" kern="0" spc="-81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宫之奇存焉，</a:t>
            </a:r>
            <a:r>
              <a:rPr sz="4200" kern="0" spc="-91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必</a:t>
            </a:r>
            <a:r>
              <a:rPr sz="4200" kern="0" spc="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不使也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荀息曰</a:t>
            </a:r>
            <a:r>
              <a:rPr sz="4200" kern="0" spc="-6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：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200" kern="0" spc="-81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宫之奇之为人也，</a:t>
            </a:r>
            <a:r>
              <a:rPr sz="4200" kern="0" spc="-8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达心而懦，</a:t>
            </a:r>
            <a:r>
              <a:rPr sz="4200" kern="0" spc="-7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又少长于君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。达心则其言略，</a:t>
            </a:r>
            <a:r>
              <a:rPr sz="4200" kern="0" spc="-9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懦则不能强谏；</a:t>
            </a:r>
            <a:r>
              <a:rPr sz="4200" kern="0" spc="-100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少</a:t>
            </a:r>
            <a:r>
              <a:rPr sz="4200" kern="0" spc="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4200" kern="0" spc="-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长于君，</a:t>
            </a:r>
            <a:r>
              <a:rPr sz="4200" kern="0" spc="-8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则君轻之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。且夫玩好在耳目之前，</a:t>
            </a:r>
            <a:r>
              <a:rPr sz="4200" kern="0" spc="-8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而患在一国之后，</a:t>
            </a:r>
            <a:r>
              <a:rPr sz="4200" kern="0" spc="-9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此中知以上乃能虑之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9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臣料虞君中知</a:t>
            </a:r>
            <a:r>
              <a:rPr sz="4200" kern="0" spc="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以下也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公遂借道而伐虢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。宫之奇谏曰</a:t>
            </a:r>
            <a:r>
              <a:rPr sz="4200" kern="0" spc="-6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：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200" kern="0" spc="-88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晋国之使者，</a:t>
            </a:r>
            <a:r>
              <a:rPr sz="4200" kern="0" spc="-8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其辞卑而币重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200" kern="0" spc="-90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必不便于虞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虞公弗听</a:t>
            </a:r>
            <a:r>
              <a:rPr sz="4200" kern="0" spc="-7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200" kern="0" spc="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遂受其币，</a:t>
            </a:r>
            <a:r>
              <a:rPr sz="4200" kern="0" spc="-8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而借之道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。宫之奇又谏曰</a:t>
            </a:r>
            <a:r>
              <a:rPr sz="4200" kern="0" spc="-6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：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语曰</a:t>
            </a:r>
            <a:r>
              <a:rPr sz="4200" kern="0" spc="-6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：</a:t>
            </a:r>
            <a:r>
              <a:rPr sz="4200" kern="0" spc="-101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’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唇亡齿寒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’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其斯之谓与！</a:t>
            </a:r>
            <a:r>
              <a:rPr sz="4200" kern="0" spc="-10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挈其妻</a:t>
            </a:r>
            <a:r>
              <a:rPr sz="4200" kern="0" spc="-71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、子以奔曹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10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。献公</a:t>
            </a:r>
            <a:r>
              <a:rPr sz="4200" kern="0" spc="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亡虢，</a:t>
            </a:r>
            <a:r>
              <a:rPr sz="4200" kern="0" spc="-8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五年而后举虞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。荀息牵马操璧而前曰</a:t>
            </a:r>
            <a:r>
              <a:rPr sz="4200" kern="0" spc="-6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：</a:t>
            </a:r>
            <a:r>
              <a:rPr sz="4200" kern="0" spc="-5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200" kern="0" spc="-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璧则</a:t>
            </a:r>
            <a:r>
              <a:rPr sz="4200" kern="0" spc="-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犹是也，</a:t>
            </a:r>
            <a:r>
              <a:rPr sz="4200" kern="0" spc="-8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而马齿加长矣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6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endParaRPr sz="4200">
              <a:latin typeface="Arial"/>
              <a:ea typeface="Arial"/>
              <a:cs typeface="Arial"/>
            </a:endParaRPr>
          </a:p>
          <a:p>
            <a:pPr marL="13267055" algn="l" rtl="0" eaLnBrk="0">
              <a:lnSpc>
                <a:spcPts val="5492"/>
              </a:lnSpc>
              <a:spcBef>
                <a:spcPts val="565"/>
              </a:spcBef>
            </a:pPr>
            <a:r>
              <a:rPr sz="4200" kern="0" spc="-1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——</a:t>
            </a:r>
            <a:r>
              <a:rPr sz="4200" kern="0" spc="-1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战国</a:t>
            </a:r>
            <a:r>
              <a:rPr sz="42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谷梁</a:t>
            </a:r>
            <a:r>
              <a:rPr sz="4200" kern="0" spc="-1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子《谷梁传》</a:t>
            </a:r>
            <a:r>
              <a:rPr sz="4200" kern="0" spc="-1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4200" kern="0" spc="-2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《古文观止》</a:t>
            </a:r>
            <a:endParaRPr sz="42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56" name="picture 156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260167" y="967398"/>
            <a:ext cx="8788400" cy="2159000"/>
          </a:xfrm>
          <a:prstGeom prst="rect">
            <a:avLst/>
          </a:prstGeom>
        </p:spPr>
      </p:pic>
      <p:sp>
        <p:nvSpPr>
          <p:cNvPr id="158" name="textbox 158" title=""/>
          <p:cNvSpPr/>
          <p:nvPr/>
        </p:nvSpPr>
        <p:spPr>
          <a:xfrm>
            <a:off x="14108709" y="1676388"/>
            <a:ext cx="8145780" cy="8826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367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99000"/>
              </a:lnSpc>
            </a:pPr>
            <a:r>
              <a:rPr sz="5700" kern="0" spc="-1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《古文观止》《史记》等</a:t>
            </a:r>
            <a:endParaRPr sz="57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60" name="textbox 160" title=""/>
          <p:cNvSpPr/>
          <p:nvPr/>
        </p:nvSpPr>
        <p:spPr>
          <a:xfrm>
            <a:off x="11642447" y="1585608"/>
            <a:ext cx="1830704" cy="10864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8424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8000"/>
              </a:lnSpc>
            </a:pPr>
            <a:r>
              <a:rPr sz="7100" kern="0" spc="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史书</a:t>
            </a:r>
            <a:endParaRPr sz="71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62" name="picture 162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164" name="picture 164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166" name="picture 166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168" name="picture 168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170" name="path 170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72" name="path 172" title=""/>
          <p:cNvSpPr/>
          <p:nvPr/>
        </p:nvSpPr>
        <p:spPr>
          <a:xfrm>
            <a:off x="997981" y="318845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74" name="path 174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76" name="path 176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78" name="picture 17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07972" y="33472"/>
            <a:ext cx="24243610" cy="13510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80" name="textbox 180" title=""/>
          <p:cNvSpPr/>
          <p:nvPr/>
        </p:nvSpPr>
        <p:spPr>
          <a:xfrm>
            <a:off x="107972" y="58872"/>
            <a:ext cx="17734914" cy="125063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5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6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186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868680" algn="l" rtl="0" eaLnBrk="0">
              <a:lnSpc>
                <a:spcPts val="5472"/>
              </a:lnSpc>
              <a:tabLst>
                <a:tab pos="7352030"/>
              </a:tabLst>
            </a:pPr>
            <a:r>
              <a:rPr sz="42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42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虞师晋师灭夏阳</a:t>
            </a:r>
            <a:endParaRPr sz="4200">
              <a:latin typeface="Microsoft YaHei"/>
              <a:ea typeface="Microsoft YaHei"/>
              <a:cs typeface="Microsoft YaHei"/>
            </a:endParaRPr>
          </a:p>
          <a:p>
            <a:pPr marL="1652904" algn="l" rtl="0" eaLnBrk="0">
              <a:lnSpc>
                <a:spcPct val="100000"/>
              </a:lnSpc>
              <a:spcBef>
                <a:spcPts val="445"/>
              </a:spcBef>
            </a:pP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非国而曰灭，</a:t>
            </a:r>
            <a:r>
              <a:rPr sz="4200" kern="0" spc="-7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重夏阳也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。虞无师，</a:t>
            </a:r>
            <a:r>
              <a:rPr sz="4200" kern="0" spc="-8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其曰师，</a:t>
            </a:r>
            <a:r>
              <a:rPr sz="4200" kern="0" spc="-92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何也？</a:t>
            </a:r>
            <a:r>
              <a:rPr sz="4200" kern="0" spc="-81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以其先晋，</a:t>
            </a:r>
            <a:r>
              <a:rPr sz="4200" kern="0" spc="-8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不可以</a:t>
            </a:r>
            <a:endParaRPr sz="4200">
              <a:latin typeface="Microsoft YaHei"/>
              <a:ea typeface="Microsoft YaHei"/>
              <a:cs typeface="Microsoft YaHei"/>
            </a:endParaRPr>
          </a:p>
          <a:p>
            <a:pPr marL="615315" indent="3175" algn="l" rtl="0" eaLnBrk="0">
              <a:lnSpc>
                <a:spcPct val="125000"/>
              </a:lnSpc>
              <a:spcBef>
                <a:spcPts val="7"/>
              </a:spcBef>
            </a:pP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不言师也</a:t>
            </a:r>
            <a:r>
              <a:rPr sz="4200" kern="0" spc="-7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。其先晋何也？为主乎灭夏阳也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。夏阳者，</a:t>
            </a:r>
            <a:r>
              <a:rPr sz="4200" kern="0" spc="-8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虞</a:t>
            </a:r>
            <a:r>
              <a:rPr sz="4200" kern="0" spc="-71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、虢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之塞邑也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。灭</a:t>
            </a:r>
            <a:r>
              <a:rPr sz="4200" kern="0" spc="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11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夏阳而虞</a:t>
            </a:r>
            <a:r>
              <a:rPr sz="4200" kern="0" spc="-72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11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、虢举矣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11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11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/</a:t>
            </a:r>
            <a:r>
              <a:rPr sz="4200" kern="0" spc="-12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/</a:t>
            </a:r>
            <a:endParaRPr sz="4200">
              <a:latin typeface="Arial"/>
              <a:ea typeface="Arial"/>
              <a:cs typeface="Arial"/>
            </a:endParaRPr>
          </a:p>
          <a:p>
            <a:pPr marL="617855" algn="l" rtl="0" eaLnBrk="0">
              <a:lnSpc>
                <a:spcPts val="5472"/>
              </a:lnSpc>
              <a:spcBef>
                <a:spcPts val="175"/>
              </a:spcBef>
            </a:pPr>
            <a:r>
              <a:rPr sz="4200" kern="0" spc="-3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虞之为主乎灭夏阳何也？</a:t>
            </a:r>
            <a:r>
              <a:rPr sz="4200" kern="0" spc="-9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4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晋献公欲伐虢，</a:t>
            </a:r>
            <a:r>
              <a:rPr sz="4200" kern="0" spc="-8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4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荀息曰</a:t>
            </a:r>
            <a:r>
              <a:rPr sz="4200" kern="0" spc="-68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4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：</a:t>
            </a:r>
            <a:r>
              <a:rPr sz="4200" kern="0" spc="-4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200" kern="0" spc="-4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君何不以屈产之乘、</a:t>
            </a:r>
            <a:endParaRPr sz="4200">
              <a:latin typeface="Microsoft YaHei"/>
              <a:ea typeface="Microsoft YaHei"/>
              <a:cs typeface="Microsoft YaHei"/>
            </a:endParaRPr>
          </a:p>
          <a:p>
            <a:pPr marL="622934" algn="l" rtl="0" eaLnBrk="0">
              <a:lnSpc>
                <a:spcPts val="5480"/>
              </a:lnSpc>
              <a:spcBef>
                <a:spcPts val="565"/>
              </a:spcBef>
            </a:pPr>
            <a:r>
              <a:rPr sz="42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垂棘之璧，</a:t>
            </a:r>
            <a:r>
              <a:rPr sz="4200" kern="0" spc="-8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而借道乎虞也？</a:t>
            </a:r>
            <a:r>
              <a:rPr sz="4200" kern="0" spc="-5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2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公曰</a:t>
            </a:r>
            <a:r>
              <a:rPr sz="4200" kern="0" spc="-68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：</a:t>
            </a:r>
            <a:r>
              <a:rPr sz="4200" kern="0" spc="-5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2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此晋国</a:t>
            </a:r>
            <a:r>
              <a:rPr sz="42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之宝也</a:t>
            </a:r>
            <a:r>
              <a:rPr sz="4200" kern="0" spc="-74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如受吾币而不借吾</a:t>
            </a:r>
            <a:endParaRPr sz="4200">
              <a:latin typeface="Microsoft YaHei"/>
              <a:ea typeface="Microsoft YaHei"/>
              <a:cs typeface="Microsoft YaHei"/>
            </a:endParaRPr>
          </a:p>
          <a:p>
            <a:pPr marL="622300" algn="l" rtl="0" eaLnBrk="0">
              <a:lnSpc>
                <a:spcPct val="100000"/>
              </a:lnSpc>
              <a:spcBef>
                <a:spcPts val="574"/>
              </a:spcBef>
            </a:pPr>
            <a:r>
              <a:rPr sz="4200" kern="0" spc="-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道，</a:t>
            </a:r>
            <a:r>
              <a:rPr sz="4200" kern="0" spc="-93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则如之何？</a:t>
            </a:r>
            <a:r>
              <a:rPr sz="4200" kern="0" spc="-6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2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荀息曰</a:t>
            </a:r>
            <a:r>
              <a:rPr sz="4200" kern="0" spc="-68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：</a:t>
            </a:r>
            <a:r>
              <a:rPr sz="4200" kern="0" spc="-6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2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此小国之所以事大国也</a:t>
            </a:r>
            <a:r>
              <a:rPr sz="4200" kern="0" spc="-74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。彼不借吾道，</a:t>
            </a:r>
            <a:r>
              <a:rPr sz="4200" kern="0" spc="-90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必不敢</a:t>
            </a:r>
            <a:endParaRPr sz="4200">
              <a:latin typeface="Microsoft YaHei"/>
              <a:ea typeface="Microsoft YaHei"/>
              <a:cs typeface="Microsoft YaHei"/>
            </a:endParaRPr>
          </a:p>
          <a:p>
            <a:pPr marL="610869" indent="13334" algn="l" rtl="0" eaLnBrk="0">
              <a:lnSpc>
                <a:spcPct val="121000"/>
              </a:lnSpc>
              <a:spcBef>
                <a:spcPts val="241"/>
              </a:spcBef>
            </a:pPr>
            <a:r>
              <a:rPr sz="42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受吾币</a:t>
            </a:r>
            <a:r>
              <a:rPr sz="4200" kern="0" spc="-7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。如受吾币而借吾道，</a:t>
            </a:r>
            <a:r>
              <a:rPr sz="4200" kern="0" spc="-92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则是我取之中府，</a:t>
            </a:r>
            <a:r>
              <a:rPr sz="4200" kern="0" spc="-8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而藏之外</a:t>
            </a:r>
            <a:r>
              <a:rPr sz="42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府；</a:t>
            </a:r>
            <a:r>
              <a:rPr sz="4200" kern="0" spc="-10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取之中厩</a:t>
            </a:r>
            <a:r>
              <a:rPr sz="4200" kern="0" spc="-7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200" kern="0" spc="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10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而置之外厩也</a:t>
            </a:r>
            <a:r>
              <a:rPr sz="4200" kern="0" spc="-70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10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10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200" kern="0" spc="-10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公曰</a:t>
            </a:r>
            <a:r>
              <a:rPr sz="4200" kern="0" spc="-6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10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：</a:t>
            </a:r>
            <a:r>
              <a:rPr sz="4200" kern="0" spc="-10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200" kern="0" spc="-82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10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宫之奇存焉，</a:t>
            </a:r>
            <a:r>
              <a:rPr sz="4200" kern="0" spc="-90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10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必不使也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10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10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200" kern="0" spc="-10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荀息曰</a:t>
            </a:r>
            <a:r>
              <a:rPr sz="4200" kern="0" spc="-6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10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：</a:t>
            </a:r>
            <a:r>
              <a:rPr sz="4200" kern="0" spc="-10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200" kern="0" spc="-81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10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宫之奇之为</a:t>
            </a:r>
            <a:r>
              <a:rPr sz="4200" kern="0" spc="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4200" kern="0" spc="-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人也，</a:t>
            </a:r>
            <a:r>
              <a:rPr sz="4200" kern="0" spc="-85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达心而懦，</a:t>
            </a:r>
            <a:r>
              <a:rPr sz="4200" kern="0" spc="-7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又少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长于君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。达心则其言略，</a:t>
            </a:r>
            <a:r>
              <a:rPr sz="4200" kern="0" spc="-93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懦则不能强谏；</a:t>
            </a:r>
            <a:r>
              <a:rPr sz="4200" kern="0" spc="-100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少长于</a:t>
            </a:r>
            <a:r>
              <a:rPr sz="4200" kern="0" spc="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</a:t>
            </a:r>
            <a:r>
              <a:rPr sz="42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君，</a:t>
            </a:r>
            <a:r>
              <a:rPr sz="4200" kern="0" spc="-93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则君轻之</a:t>
            </a:r>
            <a:r>
              <a:rPr sz="4200" kern="0" spc="-74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。且夫玩好在耳目之前，</a:t>
            </a:r>
            <a:r>
              <a:rPr sz="4200" kern="0" spc="-84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而患在一国之后</a:t>
            </a:r>
            <a:r>
              <a:rPr sz="42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200" kern="0" spc="-94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此中知以上乃能</a:t>
            </a:r>
            <a:r>
              <a:rPr sz="4200" kern="0" spc="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虑之</a:t>
            </a:r>
            <a:r>
              <a:rPr sz="4200" kern="0" spc="-7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9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臣料虞君中知以下也</a:t>
            </a:r>
            <a:r>
              <a:rPr sz="4200" kern="0" spc="-74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8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2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公遂借道而伐虢</a:t>
            </a:r>
            <a:r>
              <a:rPr sz="4200" kern="0" spc="-7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9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//</a:t>
            </a:r>
            <a:endParaRPr sz="4200">
              <a:latin typeface="Arial"/>
              <a:ea typeface="Arial"/>
              <a:cs typeface="Arial"/>
            </a:endParaRPr>
          </a:p>
          <a:p>
            <a:pPr marL="638175" algn="l" rtl="0" eaLnBrk="0">
              <a:lnSpc>
                <a:spcPct val="100000"/>
              </a:lnSpc>
              <a:spcBef>
                <a:spcPts val="180"/>
              </a:spcBef>
            </a:pP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宫之奇谏曰</a:t>
            </a:r>
            <a:r>
              <a:rPr sz="4200" kern="0" spc="-6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：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200" kern="0" spc="-88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晋国之使者，</a:t>
            </a:r>
            <a:r>
              <a:rPr sz="4200" kern="0" spc="-8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其辞卑而币重，</a:t>
            </a:r>
            <a:r>
              <a:rPr sz="4200" kern="0" spc="-90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必不便于虞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200" kern="0" spc="-8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虞公弗听，</a:t>
            </a:r>
            <a:r>
              <a:rPr sz="4200" kern="0" spc="-8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遂</a:t>
            </a:r>
            <a:endParaRPr sz="4200">
              <a:latin typeface="Microsoft YaHei"/>
              <a:ea typeface="Microsoft YaHei"/>
              <a:cs typeface="Microsoft YaHei"/>
            </a:endParaRPr>
          </a:p>
          <a:p>
            <a:pPr marL="621665" indent="3175" algn="l" rtl="0" eaLnBrk="0">
              <a:lnSpc>
                <a:spcPct val="127000"/>
              </a:lnSpc>
              <a:spcBef>
                <a:spcPts val="80"/>
              </a:spcBef>
            </a:pPr>
            <a:r>
              <a:rPr sz="4200" kern="0" spc="-9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受其币，</a:t>
            </a:r>
            <a:r>
              <a:rPr sz="4200" kern="0" spc="-8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而借之道</a:t>
            </a:r>
            <a:r>
              <a:rPr sz="4200" kern="0" spc="-74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宫之奇又谏曰</a:t>
            </a:r>
            <a:r>
              <a:rPr sz="4200" kern="0" spc="-6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：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语曰</a:t>
            </a:r>
            <a:r>
              <a:rPr sz="4200" kern="0" spc="-6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：</a:t>
            </a:r>
            <a:r>
              <a:rPr sz="4200" kern="0" spc="-101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’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唇亡齿寒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’</a:t>
            </a:r>
            <a:r>
              <a:rPr sz="4200" kern="0" spc="-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其斯之</a:t>
            </a:r>
            <a:r>
              <a:rPr sz="4200" kern="0" spc="-10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谓与！</a:t>
            </a:r>
            <a:r>
              <a:rPr sz="4200" kern="0" spc="-109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10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200" kern="0" spc="-10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挈</a:t>
            </a:r>
            <a:r>
              <a:rPr sz="4200" kern="0" spc="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13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其妻</a:t>
            </a:r>
            <a:r>
              <a:rPr sz="4200" kern="0" spc="-6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13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、子以奔曹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13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13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//</a:t>
            </a:r>
            <a:endParaRPr sz="4200">
              <a:latin typeface="Arial"/>
              <a:ea typeface="Arial"/>
              <a:cs typeface="Arial"/>
            </a:endParaRPr>
          </a:p>
          <a:p>
            <a:pPr marL="617219" algn="l" rtl="0" eaLnBrk="0">
              <a:lnSpc>
                <a:spcPts val="5480"/>
              </a:lnSpc>
              <a:spcBef>
                <a:spcPts val="175"/>
              </a:spcBef>
            </a:pP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献公亡虢，</a:t>
            </a:r>
            <a:r>
              <a:rPr sz="4200" kern="0" spc="-8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五年而后举虞</a:t>
            </a:r>
            <a:r>
              <a:rPr sz="4200" kern="0" spc="-7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。荀息牵马操璧而前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曰</a:t>
            </a:r>
            <a:r>
              <a:rPr sz="4200" kern="0" spc="-6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：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璧则犹是也，</a:t>
            </a:r>
            <a:r>
              <a:rPr sz="4200" kern="0" spc="-84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而马齿</a:t>
            </a:r>
            <a:endParaRPr sz="42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82" name="picture 182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184" name="textbox 184" title=""/>
          <p:cNvSpPr/>
          <p:nvPr/>
        </p:nvSpPr>
        <p:spPr>
          <a:xfrm>
            <a:off x="18673980" y="4377559"/>
            <a:ext cx="5346065" cy="18726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9243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5000"/>
              </a:lnSpc>
            </a:pPr>
            <a:r>
              <a:rPr sz="42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晋献公欲伐虢</a:t>
            </a:r>
            <a:endParaRPr sz="4200">
              <a:latin typeface="Microsoft YaHei"/>
              <a:ea typeface="Microsoft YaHei"/>
              <a:cs typeface="Microsoft YaHei"/>
            </a:endParaRPr>
          </a:p>
          <a:p>
            <a:pPr marL="12700" indent="34925" algn="l" rtl="0" eaLnBrk="0">
              <a:lnSpc>
                <a:spcPct val="96000"/>
              </a:lnSpc>
              <a:spcBef>
                <a:spcPts val="94"/>
              </a:spcBef>
            </a:pPr>
            <a:r>
              <a:rPr sz="4200" kern="0" spc="-1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荀息献计 ：献宝虞借道</a:t>
            </a:r>
            <a:r>
              <a:rPr sz="42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晋献公采纳</a:t>
            </a:r>
            <a:endParaRPr sz="42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86" name="textbox 186" title=""/>
          <p:cNvSpPr/>
          <p:nvPr/>
        </p:nvSpPr>
        <p:spPr>
          <a:xfrm>
            <a:off x="18693181" y="9594401"/>
            <a:ext cx="5326379" cy="12719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3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5875" indent="-3810" algn="l" rtl="0" eaLnBrk="0">
              <a:lnSpc>
                <a:spcPct val="97000"/>
              </a:lnSpc>
              <a:spcBef>
                <a:spcPts val="1"/>
              </a:spcBef>
            </a:pPr>
            <a:r>
              <a:rPr sz="42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宫之奇劝谏虞公不受宝</a:t>
            </a:r>
            <a:r>
              <a:rPr sz="4200" kern="0" spc="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虞公不听</a:t>
            </a:r>
            <a:endParaRPr sz="42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88" name="textbox 188" title=""/>
          <p:cNvSpPr/>
          <p:nvPr/>
        </p:nvSpPr>
        <p:spPr>
          <a:xfrm>
            <a:off x="18640909" y="1501922"/>
            <a:ext cx="3778884" cy="12725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indent="46355" algn="l" rtl="0" eaLnBrk="0">
              <a:lnSpc>
                <a:spcPct val="97000"/>
              </a:lnSpc>
            </a:pP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点明夏阳之重要</a:t>
            </a:r>
            <a:r>
              <a:rPr sz="4200" kern="0" spc="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及虞之罪</a:t>
            </a:r>
            <a:endParaRPr sz="4200">
              <a:latin typeface="Microsoft YaHei"/>
              <a:ea typeface="Microsoft YaHei"/>
              <a:cs typeface="Microsoft YaHei"/>
            </a:endParaRPr>
          </a:p>
        </p:txBody>
      </p:sp>
      <p:grpSp>
        <p:nvGrpSpPr>
          <p:cNvPr id="4" name="group 4" title=""/>
          <p:cNvGrpSpPr/>
          <p:nvPr/>
        </p:nvGrpSpPr>
        <p:grpSpPr>
          <a:xfrm rot="21600000">
            <a:off x="107972" y="12573725"/>
            <a:ext cx="2905168" cy="957047"/>
            <a:chExt cx="2905168" cy="957047"/>
          </a:xfrm>
        </p:grpSpPr>
        <p:pic>
          <p:nvPicPr>
            <p:cNvPr id="190" name="picture 19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2905168" cy="957047"/>
            </a:xfrm>
            <a:prstGeom prst="rect">
              <a:avLst/>
            </a:prstGeom>
          </p:spPr>
        </p:pic>
        <p:sp>
          <p:nvSpPr>
            <p:cNvPr id="192" name="textbox 192"/>
            <p:cNvSpPr/>
            <p:nvPr/>
          </p:nvSpPr>
          <p:spPr>
            <a:xfrm>
              <a:off x="-12700" y="-12700"/>
              <a:ext cx="2931160" cy="103568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2000"/>
                </a:lnSpc>
              </a:pPr>
              <a:endParaRPr sz="400">
                <a:latin typeface="Arial"/>
                <a:ea typeface="Arial"/>
                <a:cs typeface="Arial"/>
              </a:endParaRPr>
            </a:p>
            <a:p>
              <a:pPr marL="626109" algn="l" rtl="0" eaLnBrk="0">
                <a:lnSpc>
                  <a:spcPts val="5472"/>
                </a:lnSpc>
              </a:pPr>
              <a:r>
                <a:rPr sz="4200" kern="0" spc="10">
                  <a:solidFill>
                    <a:srgbClr val="333333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加长矣。</a:t>
              </a:r>
              <a:endParaRPr sz="4200">
                <a:latin typeface="Microsoft YaHei"/>
                <a:ea typeface="Microsoft YaHei"/>
                <a:cs typeface="Microsoft YaHei"/>
              </a:endParaRPr>
            </a:p>
          </p:txBody>
        </p:sp>
      </p:grpSp>
      <p:sp>
        <p:nvSpPr>
          <p:cNvPr id="194" name="textbox 194" title=""/>
          <p:cNvSpPr/>
          <p:nvPr/>
        </p:nvSpPr>
        <p:spPr>
          <a:xfrm>
            <a:off x="18673980" y="12025902"/>
            <a:ext cx="3745865" cy="6451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005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97000"/>
              </a:lnSpc>
            </a:pPr>
            <a:r>
              <a:rPr sz="42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晋献公亡虢举虞</a:t>
            </a:r>
            <a:endParaRPr sz="42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96" name="picture 196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198" name="picture 198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sp>
        <p:nvSpPr>
          <p:cNvPr id="200" name="path 200" title=""/>
          <p:cNvSpPr/>
          <p:nvPr/>
        </p:nvSpPr>
        <p:spPr>
          <a:xfrm>
            <a:off x="18275757" y="613988"/>
            <a:ext cx="25400" cy="12488023"/>
          </a:xfrm>
          <a:custGeom>
            <a:rect l="0" t="0" r="0" b="0"/>
            <a:pathLst>
              <a:path w="40" h="19666">
                <a:moveTo>
                  <a:pt x="20" y="19666"/>
                </a:moveTo>
                <a:lnTo>
                  <a:pt x="20" y="0"/>
                </a:lnTo>
              </a:path>
            </a:pathLst>
          </a:custGeom>
          <a:noFill/>
          <a:ln w="254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02" name="path 202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04" name="path 204" title=""/>
          <p:cNvSpPr/>
          <p:nvPr/>
        </p:nvSpPr>
        <p:spPr>
          <a:xfrm>
            <a:off x="997981" y="318845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06" name="path 206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08" name="path 208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10" name="textbox 210" title=""/>
          <p:cNvSpPr/>
          <p:nvPr/>
        </p:nvSpPr>
        <p:spPr>
          <a:xfrm>
            <a:off x="901306" y="3774916"/>
            <a:ext cx="15739111" cy="73145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774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00964" algn="l" rtl="0" eaLnBrk="0">
              <a:lnSpc>
                <a:spcPct val="100000"/>
              </a:lnSpc>
            </a:pPr>
            <a:r>
              <a:rPr sz="42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2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此小国之所以事大国也</a:t>
            </a:r>
            <a:r>
              <a:rPr sz="4200" kern="0" spc="-7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10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…</a:t>
            </a:r>
            <a:r>
              <a:rPr sz="4200" kern="0" spc="-68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…</a:t>
            </a:r>
            <a:r>
              <a:rPr sz="42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如受吾币而借吾道，</a:t>
            </a:r>
            <a:r>
              <a:rPr sz="4200" kern="0" spc="-9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则是我取之中</a:t>
            </a:r>
            <a:endParaRPr sz="4200">
              <a:latin typeface="Microsoft YaHei"/>
              <a:ea typeface="Microsoft YaHei"/>
              <a:cs typeface="Microsoft YaHei"/>
            </a:endParaRPr>
          </a:p>
          <a:p>
            <a:pPr marL="96519" algn="l" rtl="0" eaLnBrk="0">
              <a:lnSpc>
                <a:spcPts val="6037"/>
              </a:lnSpc>
            </a:pPr>
            <a:r>
              <a:rPr sz="42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府，</a:t>
            </a:r>
            <a:r>
              <a:rPr sz="4200" kern="0" spc="-8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而藏之外府；</a:t>
            </a:r>
            <a:r>
              <a:rPr sz="4200" kern="0" spc="-10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取之中厩，</a:t>
            </a:r>
            <a:r>
              <a:rPr sz="4200" kern="0" spc="-8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而置之外厩</a:t>
            </a:r>
            <a:r>
              <a:rPr sz="42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也</a:t>
            </a:r>
            <a:r>
              <a:rPr sz="4200" kern="0" spc="-7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8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endParaRPr sz="42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0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100000"/>
              </a:lnSpc>
              <a:spcBef>
                <a:spcPts val="1269"/>
              </a:spcBef>
            </a:pPr>
            <a:r>
              <a:rPr sz="4200" kern="0" spc="-7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200" kern="0" spc="-82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宫之奇之为人也，</a:t>
            </a:r>
            <a:r>
              <a:rPr sz="4200" kern="0" spc="-8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达心而懦，</a:t>
            </a:r>
            <a:r>
              <a:rPr sz="4200" kern="0" spc="-7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又少长于君</a:t>
            </a:r>
            <a:r>
              <a:rPr sz="4200" kern="0" spc="-7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。达心则其言略，</a:t>
            </a:r>
            <a:r>
              <a:rPr sz="4200" kern="0" spc="-9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懦则不</a:t>
            </a:r>
            <a:endParaRPr sz="4200">
              <a:latin typeface="Microsoft YaHei"/>
              <a:ea typeface="Microsoft YaHei"/>
              <a:cs typeface="Microsoft YaHei"/>
            </a:endParaRPr>
          </a:p>
          <a:p>
            <a:pPr marL="105410" algn="l" rtl="0" eaLnBrk="0">
              <a:lnSpc>
                <a:spcPts val="6037"/>
              </a:lnSpc>
            </a:pPr>
            <a:r>
              <a:rPr sz="42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能强谏；</a:t>
            </a:r>
            <a:r>
              <a:rPr sz="4200" kern="0" spc="-9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少长于君，</a:t>
            </a:r>
            <a:r>
              <a:rPr sz="4200" kern="0" spc="-9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则君轻之</a:t>
            </a:r>
            <a:r>
              <a:rPr sz="4200" kern="0" spc="-7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8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endParaRPr sz="42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5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10489" algn="l" rtl="0" eaLnBrk="0">
              <a:lnSpc>
                <a:spcPts val="5480"/>
              </a:lnSpc>
              <a:spcBef>
                <a:spcPts val="1266"/>
              </a:spcBef>
            </a:pP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且夫玩好在耳目之前，</a:t>
            </a:r>
            <a:r>
              <a:rPr sz="4200" kern="0" spc="-8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而患在一国之后，</a:t>
            </a:r>
            <a:r>
              <a:rPr sz="4200" kern="0" spc="-9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此中知以上乃</a:t>
            </a:r>
            <a:r>
              <a:rPr sz="42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能虑之</a:t>
            </a:r>
            <a:r>
              <a:rPr sz="4200" kern="0" spc="-7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5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endParaRPr sz="4200">
              <a:latin typeface="Arial"/>
              <a:ea typeface="Arial"/>
              <a:cs typeface="Arial"/>
            </a:endParaRPr>
          </a:p>
          <a:p>
            <a:pPr marL="166370" algn="l" rtl="0" eaLnBrk="0">
              <a:lnSpc>
                <a:spcPts val="7082"/>
              </a:lnSpc>
              <a:spcBef>
                <a:spcPts val="2380"/>
              </a:spcBef>
            </a:pPr>
            <a:r>
              <a:rPr sz="5400" kern="0" spc="-60">
                <a:solidFill>
                  <a:srgbClr val="FF26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宫之奇</a:t>
            </a:r>
            <a:endParaRPr sz="5400">
              <a:latin typeface="Microsoft YaHei"/>
              <a:ea typeface="Microsoft YaHei"/>
              <a:cs typeface="Microsoft YaHei"/>
            </a:endParaRPr>
          </a:p>
          <a:p>
            <a:pPr marL="170814" algn="l" rtl="0" eaLnBrk="0">
              <a:lnSpc>
                <a:spcPts val="5492"/>
              </a:lnSpc>
              <a:spcBef>
                <a:spcPts val="1421"/>
              </a:spcBef>
            </a:pPr>
            <a:r>
              <a:rPr sz="42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语曰</a:t>
            </a:r>
            <a:r>
              <a:rPr sz="4200" kern="0" spc="-6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：</a:t>
            </a:r>
            <a:r>
              <a:rPr sz="4200" kern="0" spc="-10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’</a:t>
            </a:r>
            <a:r>
              <a:rPr sz="42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唇亡齿寒</a:t>
            </a:r>
            <a:r>
              <a:rPr sz="4200" kern="0" spc="-7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200" kern="0" spc="-10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’</a:t>
            </a:r>
            <a:r>
              <a:rPr sz="42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其斯之谓与！</a:t>
            </a:r>
            <a:endParaRPr sz="42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0000"/>
              </a:lnSpc>
            </a:pPr>
            <a:endParaRPr sz="19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5862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81610" algn="l" rtl="0" eaLnBrk="0">
              <a:lnSpc>
                <a:spcPts val="5472"/>
              </a:lnSpc>
            </a:pP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挈其妻</a:t>
            </a:r>
            <a:r>
              <a:rPr sz="4200" kern="0" spc="-66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、子以奔曹。</a:t>
            </a:r>
            <a:endParaRPr sz="42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12" name="textbox 212" title=""/>
          <p:cNvSpPr/>
          <p:nvPr/>
        </p:nvSpPr>
        <p:spPr>
          <a:xfrm>
            <a:off x="17435140" y="3885798"/>
            <a:ext cx="5501640" cy="87452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8415" algn="l" rtl="0" eaLnBrk="0">
              <a:lnSpc>
                <a:spcPts val="5610"/>
              </a:lnSpc>
            </a:pPr>
            <a:r>
              <a:rPr sz="4300" kern="0" spc="-1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有舍才有得，</a:t>
            </a:r>
            <a:r>
              <a:rPr sz="4300" kern="0" spc="-3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1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目光长远</a:t>
            </a:r>
            <a:endParaRPr sz="43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6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7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5875" algn="l" rtl="0" eaLnBrk="0">
              <a:lnSpc>
                <a:spcPct val="100000"/>
              </a:lnSpc>
              <a:spcBef>
                <a:spcPts val="1293"/>
              </a:spcBef>
            </a:pPr>
            <a:r>
              <a:rPr sz="4300" kern="0" spc="-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刻板印象，</a:t>
            </a:r>
            <a:r>
              <a:rPr sz="4300" kern="0" spc="-6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刚愎自用</a:t>
            </a:r>
            <a:endParaRPr sz="430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ts val="6100"/>
              </a:lnSpc>
            </a:pPr>
            <a:r>
              <a:rPr sz="43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他人意见，</a:t>
            </a:r>
            <a:r>
              <a:rPr sz="43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虚心谦逊</a:t>
            </a:r>
            <a:endParaRPr sz="43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36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7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9684" algn="l" rtl="0" eaLnBrk="0">
              <a:lnSpc>
                <a:spcPts val="5610"/>
              </a:lnSpc>
              <a:spcBef>
                <a:spcPts val="1291"/>
              </a:spcBef>
            </a:pPr>
            <a:r>
              <a:rPr sz="4300" kern="0" spc="-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知止克制，</a:t>
            </a:r>
            <a:r>
              <a:rPr sz="4300" kern="0" spc="-3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目光长远</a:t>
            </a:r>
            <a:endParaRPr sz="43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6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6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6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6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6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7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spcBef>
                <a:spcPts val="1297"/>
              </a:spcBef>
            </a:pPr>
            <a:r>
              <a:rPr sz="43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合作共赢，</a:t>
            </a:r>
            <a:r>
              <a:rPr sz="43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大局意识</a:t>
            </a:r>
            <a:endParaRPr sz="4300">
              <a:latin typeface="Microsoft YaHei"/>
              <a:ea typeface="Microsoft YaHei"/>
              <a:cs typeface="Microsoft YaHei"/>
            </a:endParaRPr>
          </a:p>
          <a:p>
            <a:pPr marL="45719" indent="19050" algn="l" rtl="0" eaLnBrk="0">
              <a:lnSpc>
                <a:spcPct val="137000"/>
              </a:lnSpc>
              <a:spcBef>
                <a:spcPts val="48"/>
              </a:spcBef>
            </a:pPr>
            <a:r>
              <a:rPr sz="43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责任担当，</a:t>
            </a:r>
            <a:r>
              <a:rPr sz="43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执着与变通</a:t>
            </a:r>
            <a:r>
              <a:rPr sz="43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平台与人才</a:t>
            </a:r>
            <a:endParaRPr sz="43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9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7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995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45084" algn="l" rtl="0" eaLnBrk="0">
              <a:lnSpc>
                <a:spcPts val="5627"/>
              </a:lnSpc>
            </a:pPr>
            <a:r>
              <a:rPr sz="43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他人意见</a:t>
            </a:r>
            <a:endParaRPr sz="43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14" name="textbox 214" title=""/>
          <p:cNvSpPr/>
          <p:nvPr/>
        </p:nvSpPr>
        <p:spPr>
          <a:xfrm>
            <a:off x="3426719" y="11907443"/>
            <a:ext cx="7938769" cy="7219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5480"/>
              </a:lnSpc>
            </a:pPr>
            <a:r>
              <a:rPr sz="4200" kern="0" spc="-2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虞公弗听，</a:t>
            </a:r>
            <a:r>
              <a:rPr sz="4200" kern="0" spc="-8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2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遂受其币，</a:t>
            </a:r>
            <a:r>
              <a:rPr sz="4200" kern="0" spc="-8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2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而借之道。</a:t>
            </a:r>
            <a:endParaRPr sz="42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16" name="textbox 216" title=""/>
          <p:cNvSpPr/>
          <p:nvPr/>
        </p:nvSpPr>
        <p:spPr>
          <a:xfrm>
            <a:off x="1042675" y="970838"/>
            <a:ext cx="2078354" cy="23920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852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3334" algn="l" rtl="0" eaLnBrk="0">
              <a:lnSpc>
                <a:spcPct val="100000"/>
              </a:lnSpc>
            </a:pPr>
            <a:r>
              <a:rPr sz="5400" kern="0" spc="-20">
                <a:solidFill>
                  <a:srgbClr val="FF26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晋献公</a:t>
            </a:r>
            <a:endParaRPr sz="540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ts val="12150"/>
              </a:lnSpc>
            </a:pPr>
            <a:r>
              <a:rPr sz="5400" kern="0" spc="-30">
                <a:solidFill>
                  <a:srgbClr val="FF26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荀息</a:t>
            </a:r>
            <a:endParaRPr sz="54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18" name="textbox 218" title=""/>
          <p:cNvSpPr/>
          <p:nvPr/>
        </p:nvSpPr>
        <p:spPr>
          <a:xfrm>
            <a:off x="17556811" y="832489"/>
            <a:ext cx="3236595" cy="1515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640"/>
              </a:lnSpc>
            </a:pPr>
            <a:r>
              <a:rPr sz="43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察纳雅言</a:t>
            </a:r>
            <a:endParaRPr sz="430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ts val="5627"/>
              </a:lnSpc>
              <a:spcBef>
                <a:spcPts val="460"/>
              </a:spcBef>
            </a:pPr>
            <a:r>
              <a:rPr sz="4300" kern="0" spc="-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听取他人意</a:t>
            </a:r>
            <a:r>
              <a:rPr sz="43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见</a:t>
            </a:r>
            <a:endParaRPr sz="43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20" name="textbox 220" title=""/>
          <p:cNvSpPr/>
          <p:nvPr/>
        </p:nvSpPr>
        <p:spPr>
          <a:xfrm>
            <a:off x="3903649" y="1059566"/>
            <a:ext cx="3735070" cy="7219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484"/>
              </a:lnSpc>
            </a:pPr>
            <a:r>
              <a:rPr sz="42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公遂借道而伐虢</a:t>
            </a:r>
            <a:endParaRPr sz="42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22" name="textbox 222" title=""/>
          <p:cNvSpPr/>
          <p:nvPr/>
        </p:nvSpPr>
        <p:spPr>
          <a:xfrm>
            <a:off x="1042675" y="11866599"/>
            <a:ext cx="1391919" cy="9182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029"/>
              </a:lnSpc>
            </a:pPr>
            <a:r>
              <a:rPr sz="5400" kern="0" spc="-30">
                <a:solidFill>
                  <a:srgbClr val="FF26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虞君</a:t>
            </a:r>
            <a:endParaRPr sz="54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24" name="picture 224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226" name="picture 226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228" name="picture 228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230" name="picture 230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232" name="path 232" title=""/>
          <p:cNvSpPr/>
          <p:nvPr/>
        </p:nvSpPr>
        <p:spPr>
          <a:xfrm>
            <a:off x="17128744" y="601957"/>
            <a:ext cx="25400" cy="12488023"/>
          </a:xfrm>
          <a:custGeom>
            <a:rect l="0" t="0" r="0" b="0"/>
            <a:pathLst>
              <a:path w="40" h="19666">
                <a:moveTo>
                  <a:pt x="20" y="19666"/>
                </a:moveTo>
                <a:lnTo>
                  <a:pt x="20" y="0"/>
                </a:lnTo>
              </a:path>
            </a:pathLst>
          </a:custGeom>
          <a:noFill/>
          <a:ln w="254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34" name="path 234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36" name="path 236" title=""/>
          <p:cNvSpPr/>
          <p:nvPr/>
        </p:nvSpPr>
        <p:spPr>
          <a:xfrm>
            <a:off x="997981" y="318845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38" name="path 238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40" name="path 240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42" name="picture 242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07972" y="33472"/>
            <a:ext cx="24243610" cy="13510000"/>
          </a:xfrm>
          <a:prstGeom prst="rect">
            <a:avLst/>
          </a:prstGeom>
        </p:spPr>
      </p:pic>
      <p:sp>
        <p:nvSpPr>
          <p:cNvPr id="244" name="textbox 244" title=""/>
          <p:cNvSpPr/>
          <p:nvPr/>
        </p:nvSpPr>
        <p:spPr>
          <a:xfrm>
            <a:off x="1629467" y="2014060"/>
            <a:ext cx="19721830" cy="925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798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7953375" algn="l" rtl="0" eaLnBrk="0">
              <a:lnSpc>
                <a:spcPct val="92000"/>
              </a:lnSpc>
            </a:pPr>
            <a:r>
              <a:rPr sz="6400" kern="0" spc="-3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【读写对接】</a:t>
            </a:r>
            <a:endParaRPr sz="640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ct val="89000"/>
              </a:lnSpc>
              <a:spcBef>
                <a:spcPts val="1486"/>
              </a:spcBef>
            </a:pPr>
            <a:r>
              <a:rPr sz="6000" kern="0" spc="-39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“</a:t>
            </a:r>
            <a:r>
              <a:rPr sz="6000" kern="0" spc="-80">
                <a:solidFill>
                  <a:srgbClr val="0096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吹灭别人的灯</a:t>
            </a:r>
            <a:r>
              <a:rPr sz="6000" kern="0" spc="-840">
                <a:solidFill>
                  <a:srgbClr val="0096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80">
                <a:solidFill>
                  <a:srgbClr val="0096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6000" kern="0" spc="-1380">
                <a:solidFill>
                  <a:srgbClr val="0096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80">
                <a:solidFill>
                  <a:srgbClr val="0096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并不会让自己更加光明 </a:t>
            </a:r>
            <a:r>
              <a:rPr sz="6000" kern="0" spc="-730">
                <a:solidFill>
                  <a:srgbClr val="0096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；阻挡别人的路，</a:t>
            </a:r>
            <a:endParaRPr sz="6000">
              <a:latin typeface="Microsoft YaHei"/>
              <a:ea typeface="Microsoft YaHei"/>
              <a:cs typeface="Microsoft YaHei"/>
            </a:endParaRPr>
          </a:p>
          <a:p>
            <a:pPr marL="314959" indent="34925" algn="l" rtl="0" eaLnBrk="0">
              <a:lnSpc>
                <a:spcPct val="115000"/>
              </a:lnSpc>
              <a:spcBef>
                <a:spcPts val="287"/>
              </a:spcBef>
            </a:pPr>
            <a:r>
              <a:rPr sz="6000" kern="0" spc="-250">
                <a:solidFill>
                  <a:srgbClr val="0096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也不会让自己行得更远 。</a:t>
            </a:r>
            <a:r>
              <a:rPr sz="6000" kern="0" spc="-2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”春</a:t>
            </a:r>
            <a:r>
              <a:rPr sz="6000" kern="0" spc="-2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秋时期假道伐虢 、唇亡齿寒的</a:t>
            </a:r>
            <a:r>
              <a:rPr sz="6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故事引人深思</a:t>
            </a:r>
            <a:r>
              <a:rPr sz="6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6000" kern="0" spc="-13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虞公借道给</a:t>
            </a:r>
            <a:r>
              <a:rPr sz="6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晋献公，吹灭的是虢国的生存</a:t>
            </a:r>
            <a:r>
              <a:rPr sz="6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6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之灯，不仅没有让自己更</a:t>
            </a:r>
            <a:r>
              <a:rPr sz="6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加光明，反倒是</a:t>
            </a:r>
            <a:r>
              <a:rPr sz="6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6000" kern="0" spc="-15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惹火烧身</a:t>
            </a:r>
            <a:r>
              <a:rPr sz="6000" kern="0" spc="-8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6000" kern="0" spc="-15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招</a:t>
            </a:r>
            <a:r>
              <a:rPr sz="6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6000" kern="0" spc="-1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致祸患</a:t>
            </a:r>
            <a:r>
              <a:rPr sz="6000" kern="0" spc="-8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1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6000" kern="0" spc="-15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1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阻挡了自己的生存之路 。正所谓损人不利己 、害</a:t>
            </a:r>
            <a:r>
              <a:rPr sz="6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6000" kern="0" spc="-2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人终害己 。子曰 </a:t>
            </a:r>
            <a:r>
              <a:rPr sz="6000" kern="0" spc="-22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：“</a:t>
            </a:r>
            <a:r>
              <a:rPr sz="6000" kern="0" spc="-15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2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己欲立而立人，</a:t>
            </a:r>
            <a:r>
              <a:rPr sz="6000" kern="0" spc="-12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2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己欲达而达人”</a:t>
            </a:r>
            <a:r>
              <a:rPr sz="6000" kern="0" spc="-2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。试</a:t>
            </a:r>
            <a:endParaRPr sz="6000">
              <a:latin typeface="Microsoft YaHei"/>
              <a:ea typeface="Microsoft YaHei"/>
              <a:cs typeface="Microsoft YaHei"/>
            </a:endParaRPr>
          </a:p>
          <a:p>
            <a:pPr marL="369570" algn="l" rtl="0" eaLnBrk="0">
              <a:lnSpc>
                <a:spcPct val="89000"/>
              </a:lnSpc>
              <a:spcBef>
                <a:spcPts val="1529"/>
              </a:spcBef>
            </a:pPr>
            <a:r>
              <a:rPr sz="60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想</a:t>
            </a:r>
            <a:r>
              <a:rPr sz="6000" kern="0" spc="-8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6000" kern="0" spc="-15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若虞公克制贪念</a:t>
            </a:r>
            <a:r>
              <a:rPr sz="6000" kern="0" spc="-9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6000" kern="0" spc="-16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拥有长远目光</a:t>
            </a:r>
            <a:r>
              <a:rPr sz="6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6000" kern="0" spc="-15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拒绝借道给晋</a:t>
            </a:r>
            <a:r>
              <a:rPr sz="6000" kern="0" spc="-8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6000" kern="0" spc="-13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虞</a:t>
            </a:r>
            <a:endParaRPr sz="6000">
              <a:latin typeface="Microsoft YaHei"/>
              <a:ea typeface="Microsoft YaHei"/>
              <a:cs typeface="Microsoft YaHei"/>
            </a:endParaRPr>
          </a:p>
          <a:p>
            <a:pPr marL="332104" algn="l" rtl="0" eaLnBrk="0">
              <a:lnSpc>
                <a:spcPts val="8116"/>
              </a:lnSpc>
            </a:pPr>
            <a:r>
              <a:rPr sz="6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虢联合，便可抵抗晋国</a:t>
            </a:r>
            <a:r>
              <a:rPr sz="6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6000" kern="0" spc="-13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亦</a:t>
            </a:r>
            <a:r>
              <a:rPr sz="6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不至于灭国 。</a:t>
            </a:r>
            <a:endParaRPr sz="60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46" name="path 246" title=""/>
          <p:cNvSpPr/>
          <p:nvPr/>
        </p:nvSpPr>
        <p:spPr>
          <a:xfrm>
            <a:off x="997981" y="318845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48" name="path 248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50" name="path 250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52" name="path 252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54" name="textbox 254" title=""/>
          <p:cNvSpPr/>
          <p:nvPr/>
        </p:nvSpPr>
        <p:spPr>
          <a:xfrm>
            <a:off x="895657" y="2070894"/>
            <a:ext cx="22482175" cy="59867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463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6000"/>
              </a:lnSpc>
            </a:pPr>
            <a:r>
              <a:rPr sz="57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复更射之，终不能复入石矣 。</a:t>
            </a:r>
            <a:endParaRPr sz="5700">
              <a:latin typeface="Microsoft YaHei"/>
              <a:ea typeface="Microsoft YaHei"/>
              <a:cs typeface="Microsoft YaHei"/>
            </a:endParaRPr>
          </a:p>
          <a:p>
            <a:pPr marL="6378575" algn="l" rtl="0" eaLnBrk="0">
              <a:lnSpc>
                <a:spcPct val="99000"/>
              </a:lnSpc>
              <a:spcBef>
                <a:spcPts val="2019"/>
              </a:spcBef>
            </a:pPr>
            <a:r>
              <a:rPr sz="57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——司马迁《史记》卷一百零九《李将</a:t>
            </a:r>
            <a:r>
              <a:rPr sz="57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军列传》</a:t>
            </a:r>
            <a:endParaRPr sz="57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0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200">
              <a:latin typeface="Arial"/>
              <a:ea typeface="Arial"/>
              <a:cs typeface="Arial"/>
            </a:endParaRPr>
          </a:p>
          <a:p>
            <a:pPr marL="90169" indent="1210310" algn="l" rtl="0" eaLnBrk="0">
              <a:lnSpc>
                <a:spcPct val="136000"/>
              </a:lnSpc>
              <a:spcBef>
                <a:spcPts val="7"/>
              </a:spcBef>
            </a:pPr>
            <a:r>
              <a:rPr sz="49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很多时候，</a:t>
            </a:r>
            <a:r>
              <a:rPr sz="4900" kern="0" spc="-10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横亘在我们面前的困难，</a:t>
            </a:r>
            <a:r>
              <a:rPr sz="4900" kern="0" spc="-10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看似高山，</a:t>
            </a:r>
            <a:r>
              <a:rPr sz="4900" kern="0" spc="-9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实际上不过是</a:t>
            </a:r>
            <a:r>
              <a:rPr sz="49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座小山丘</a:t>
            </a:r>
            <a:r>
              <a:rPr sz="4900" kern="0" spc="-8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。能否</a:t>
            </a:r>
            <a:r>
              <a:rPr sz="49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迈过去，</a:t>
            </a:r>
            <a:r>
              <a:rPr sz="4900" kern="0" spc="-9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关键就看我们能否拿出攻坚</a:t>
            </a:r>
            <a:r>
              <a:rPr sz="49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克难的意志</a:t>
            </a:r>
            <a:r>
              <a:rPr sz="4900" kern="0" spc="-8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900" u="sng" kern="0" spc="-8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《史记》</a:t>
            </a:r>
            <a:r>
              <a:rPr sz="4900" u="sng" kern="0" spc="-61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u="sng" kern="0" spc="-8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曾载，</a:t>
            </a:r>
            <a:r>
              <a:rPr sz="4900" u="sng" kern="0" spc="-107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u="sng" kern="0" spc="-8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飞将军李广有一</a:t>
            </a:r>
            <a:r>
              <a:rPr sz="4900" kern="0" spc="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kern="0" spc="-4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次外出打猎，</a:t>
            </a:r>
            <a:r>
              <a:rPr sz="4900" kern="0" spc="-103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kern="0" spc="-4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把草丛中的一块石头误认为是潜伏的老虎，</a:t>
            </a:r>
            <a:r>
              <a:rPr sz="4900" kern="0" spc="-97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于是弯弓射箭，</a:t>
            </a:r>
            <a:r>
              <a:rPr sz="4900" kern="0" spc="-101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箭镞居然</a:t>
            </a:r>
            <a:endParaRPr sz="49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56" name="textbox 256" title=""/>
          <p:cNvSpPr/>
          <p:nvPr/>
        </p:nvSpPr>
        <p:spPr>
          <a:xfrm>
            <a:off x="982437" y="8303325"/>
            <a:ext cx="22525989" cy="40703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</a:pPr>
            <a:r>
              <a:rPr sz="4900" u="sng" kern="0" spc="-7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深陷石头之中</a:t>
            </a:r>
            <a:r>
              <a:rPr sz="4900" u="sng" kern="0" spc="-8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u="sng" kern="0" spc="-7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。等知道是石头之后，</a:t>
            </a:r>
            <a:r>
              <a:rPr sz="4900" u="sng" kern="0" spc="-10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u="sng" kern="0" spc="-7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却始终无法再次以箭穿石</a:t>
            </a:r>
            <a:r>
              <a:rPr sz="4900" u="sng" kern="0" spc="-57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u="sng" kern="0" spc="-7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9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这里的区别</a:t>
            </a:r>
            <a:r>
              <a:rPr sz="49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900" kern="0" spc="-10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就在</a:t>
            </a:r>
            <a:endParaRPr sz="4900">
              <a:latin typeface="Microsoft YaHei"/>
              <a:ea typeface="Microsoft YaHei"/>
              <a:cs typeface="Microsoft YaHei"/>
            </a:endParaRPr>
          </a:p>
          <a:p>
            <a:pPr marL="15240" algn="l" rtl="0" eaLnBrk="0">
              <a:lnSpc>
                <a:spcPts val="8621"/>
              </a:lnSpc>
            </a:pPr>
            <a:r>
              <a:rPr sz="49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于射箭之时的意志，</a:t>
            </a:r>
            <a:r>
              <a:rPr sz="4900" kern="0" spc="-9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是否一往</a:t>
            </a:r>
            <a:r>
              <a:rPr sz="49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无前</a:t>
            </a:r>
            <a:r>
              <a:rPr sz="4900" kern="0" spc="-8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、绝不退缩</a:t>
            </a:r>
            <a:r>
              <a:rPr sz="4900" kern="0" spc="-8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。李白由此感慨道：</a:t>
            </a:r>
            <a:r>
              <a:rPr sz="4900" kern="0" spc="-11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9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精感石没羽，</a:t>
            </a:r>
            <a:endParaRPr sz="4900">
              <a:latin typeface="Microsoft YaHei"/>
              <a:ea typeface="Microsoft YaHei"/>
              <a:cs typeface="Microsoft YaHei"/>
            </a:endParaRPr>
          </a:p>
          <a:p>
            <a:pPr marL="63500" algn="l" rtl="0" eaLnBrk="0">
              <a:lnSpc>
                <a:spcPts val="6393"/>
              </a:lnSpc>
              <a:spcBef>
                <a:spcPts val="2518"/>
              </a:spcBef>
            </a:pPr>
            <a:r>
              <a:rPr sz="49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岂云惮险艰</a:t>
            </a:r>
            <a:r>
              <a:rPr sz="4900" kern="0" spc="-8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900" kern="0" spc="-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9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意志坚定与否，</a:t>
            </a:r>
            <a:r>
              <a:rPr sz="4900" kern="0" spc="-10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往往决定着事情的成败。</a:t>
            </a:r>
            <a:endParaRPr sz="49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5000"/>
              </a:lnSpc>
            </a:pPr>
            <a:endParaRPr sz="16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649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6393"/>
              </a:lnSpc>
            </a:pPr>
            <a:r>
              <a:rPr sz="4900" kern="0" spc="-9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</a:t>
            </a:r>
            <a:r>
              <a:rPr sz="4900" kern="0" spc="-7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900" kern="0" spc="-9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</a:t>
            </a:r>
            <a:r>
              <a:rPr sz="49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《没有风暴的海洋是</a:t>
            </a:r>
            <a:r>
              <a:rPr sz="49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池塘》</a:t>
            </a:r>
            <a:endParaRPr sz="49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58" name="textbox 258" title=""/>
          <p:cNvSpPr/>
          <p:nvPr/>
        </p:nvSpPr>
        <p:spPr>
          <a:xfrm>
            <a:off x="2398473" y="974859"/>
            <a:ext cx="19487514" cy="8616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7462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96000"/>
              </a:lnSpc>
            </a:pPr>
            <a:r>
              <a:rPr sz="57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广出猎</a:t>
            </a:r>
            <a:r>
              <a:rPr sz="5700" kern="0" spc="-8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700" kern="0" spc="-15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见草中石，以为</a:t>
            </a:r>
            <a:r>
              <a:rPr sz="5700" kern="0" spc="-1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虎而射之</a:t>
            </a:r>
            <a:r>
              <a:rPr sz="5700" kern="0" spc="-9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1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700" kern="0" spc="-12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1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中石没镞，</a:t>
            </a:r>
            <a:r>
              <a:rPr sz="5700" kern="0" spc="-15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1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视之石也 。因</a:t>
            </a:r>
            <a:endParaRPr sz="57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60" name="picture 260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62155" y="8013214"/>
            <a:ext cx="22402800" cy="48794"/>
          </a:xfrm>
          <a:prstGeom prst="rect">
            <a:avLst/>
          </a:prstGeom>
        </p:spPr>
      </p:pic>
      <p:pic>
        <p:nvPicPr>
          <p:cNvPr id="262" name="picture 262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264" name="picture 264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266" name="picture 266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268" name="picture 268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270" name="path 270" title=""/>
          <p:cNvSpPr/>
          <p:nvPr/>
        </p:nvSpPr>
        <p:spPr>
          <a:xfrm>
            <a:off x="997981" y="318845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72" name="path 272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74" name="path 274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76" name="path 276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78" name="textbox 278" title=""/>
          <p:cNvSpPr/>
          <p:nvPr/>
        </p:nvSpPr>
        <p:spPr>
          <a:xfrm>
            <a:off x="4237332" y="4705902"/>
            <a:ext cx="17181195" cy="4820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66675" algn="l" rtl="0" eaLnBrk="0">
              <a:lnSpc>
                <a:spcPts val="8859"/>
              </a:lnSpc>
            </a:pPr>
            <a:r>
              <a:rPr sz="6800" kern="0" spc="-2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</a:t>
            </a:r>
            <a:r>
              <a:rPr sz="6800" kern="0" spc="-101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800" kern="0" spc="-2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、先看译文，</a:t>
            </a:r>
            <a:r>
              <a:rPr sz="6800" kern="0" spc="-9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800" kern="0" spc="-2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了解故事</a:t>
            </a:r>
            <a:endParaRPr sz="68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47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4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8872"/>
              </a:lnSpc>
              <a:spcBef>
                <a:spcPts val="2041"/>
              </a:spcBef>
            </a:pPr>
            <a:r>
              <a:rPr sz="6800" kern="0" spc="-10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2</a:t>
            </a:r>
            <a:r>
              <a:rPr sz="6800" kern="0" spc="-102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8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、抓住观点句</a:t>
            </a:r>
            <a:r>
              <a:rPr sz="6800" kern="0" spc="-10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/</a:t>
            </a:r>
            <a:r>
              <a:rPr sz="68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感兴趣的事例，</a:t>
            </a:r>
            <a:r>
              <a:rPr sz="6800" kern="0" spc="-10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8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回</a:t>
            </a:r>
            <a:r>
              <a:rPr sz="6800" kern="0" spc="-1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原文，</a:t>
            </a:r>
            <a:r>
              <a:rPr sz="6800" kern="0" spc="-15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800" kern="0" spc="-1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摘录</a:t>
            </a:r>
            <a:endParaRPr sz="68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47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47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</a:pPr>
            <a:endParaRPr sz="1700">
              <a:latin typeface="Arial"/>
              <a:ea typeface="Arial"/>
              <a:cs typeface="Arial"/>
            </a:endParaRPr>
          </a:p>
          <a:p>
            <a:pPr marL="16509" algn="l" rtl="0" eaLnBrk="0">
              <a:lnSpc>
                <a:spcPts val="8872"/>
              </a:lnSpc>
            </a:pPr>
            <a:r>
              <a:rPr sz="6800" kern="0" spc="-1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3</a:t>
            </a:r>
            <a:r>
              <a:rPr sz="6800" kern="0" spc="-10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8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、逐字翻译，</a:t>
            </a:r>
            <a:r>
              <a:rPr sz="6800" kern="0" spc="-14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8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提升</a:t>
            </a:r>
            <a:r>
              <a:rPr sz="6800" kern="0" spc="-1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文言文</a:t>
            </a:r>
            <a:endParaRPr sz="68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80" name="picture 280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282" name="picture 282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284" name="picture 284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286" name="picture 286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288" name="path 288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90" name="path 290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92" name="path 292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94" name="picture 294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508613" y="1316626"/>
            <a:ext cx="8497439" cy="11082746"/>
          </a:xfrm>
          <a:prstGeom prst="rect">
            <a:avLst/>
          </a:prstGeom>
        </p:spPr>
      </p:pic>
      <p:pic>
        <p:nvPicPr>
          <p:cNvPr id="296" name="picture 296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sp>
        <p:nvSpPr>
          <p:cNvPr id="298" name="textbox 298" title=""/>
          <p:cNvSpPr/>
          <p:nvPr/>
        </p:nvSpPr>
        <p:spPr>
          <a:xfrm>
            <a:off x="11290737" y="4939045"/>
            <a:ext cx="3278504" cy="6367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3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542925" algn="l" rtl="0" eaLnBrk="0">
              <a:lnSpc>
                <a:spcPct val="100000"/>
              </a:lnSpc>
            </a:pPr>
            <a:r>
              <a:rPr sz="8700" kern="0" spc="-17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郑和</a:t>
            </a:r>
            <a:endParaRPr sz="8700">
              <a:latin typeface="Microsoft YaHei"/>
              <a:ea typeface="Microsoft YaHei"/>
              <a:cs typeface="Microsoft YaHei"/>
            </a:endParaRPr>
          </a:p>
          <a:p>
            <a:pPr marL="12700" indent="534669" algn="l" rtl="0" eaLnBrk="0">
              <a:lnSpc>
                <a:spcPct val="188000"/>
              </a:lnSpc>
              <a:spcBef>
                <a:spcPts val="206"/>
              </a:spcBef>
            </a:pPr>
            <a:r>
              <a:rPr sz="8700" kern="0" spc="-18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杨涟</a:t>
            </a:r>
            <a:r>
              <a:rPr sz="8700" kern="0" spc="-1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8700" kern="0" spc="-17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张居正</a:t>
            </a:r>
            <a:endParaRPr sz="87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300" name="textbox 300" title=""/>
          <p:cNvSpPr/>
          <p:nvPr/>
        </p:nvSpPr>
        <p:spPr>
          <a:xfrm>
            <a:off x="18936867" y="5133507"/>
            <a:ext cx="3295015" cy="61658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71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4604" algn="l" rtl="0" eaLnBrk="0">
              <a:lnSpc>
                <a:spcPct val="75000"/>
              </a:lnSpc>
            </a:pPr>
            <a:r>
              <a:rPr sz="8700" kern="0" spc="-20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王阳明</a:t>
            </a:r>
            <a:endParaRPr sz="8700">
              <a:latin typeface="Microsoft YaHei"/>
              <a:ea typeface="Microsoft YaHei"/>
              <a:cs typeface="Microsoft YaHei"/>
            </a:endParaRPr>
          </a:p>
          <a:p>
            <a:pPr marL="13970" indent="-1905" algn="l" rtl="0" eaLnBrk="0">
              <a:lnSpc>
                <a:spcPct val="194000"/>
              </a:lnSpc>
              <a:spcBef>
                <a:spcPts val="25"/>
              </a:spcBef>
            </a:pPr>
            <a:r>
              <a:rPr sz="8700" kern="0" spc="-13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戚继光</a:t>
            </a:r>
            <a:r>
              <a:rPr sz="8700" kern="0" spc="1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8700" kern="0" spc="-13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徐霞客</a:t>
            </a:r>
            <a:endParaRPr sz="87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302" name="textbox 302" title=""/>
          <p:cNvSpPr/>
          <p:nvPr/>
        </p:nvSpPr>
        <p:spPr>
          <a:xfrm>
            <a:off x="11620169" y="1972333"/>
            <a:ext cx="10957559" cy="14998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5103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660400" algn="l" rtl="0" eaLnBrk="0">
              <a:lnSpc>
                <a:spcPct val="95000"/>
              </a:lnSpc>
            </a:pPr>
            <a:r>
              <a:rPr sz="10200" kern="0" spc="-3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《明朝那些事儿》</a:t>
            </a:r>
            <a:endParaRPr sz="102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304" name="textbox 304" title=""/>
          <p:cNvSpPr/>
          <p:nvPr/>
        </p:nvSpPr>
        <p:spPr>
          <a:xfrm>
            <a:off x="15387786" y="4939045"/>
            <a:ext cx="2222500" cy="63690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3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</a:pPr>
            <a:r>
              <a:rPr sz="8700" kern="0" spc="-26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于谦</a:t>
            </a:r>
            <a:endParaRPr sz="8700">
              <a:latin typeface="Microsoft YaHei"/>
              <a:ea typeface="Microsoft YaHei"/>
              <a:cs typeface="Microsoft YaHei"/>
            </a:endParaRPr>
          </a:p>
          <a:p>
            <a:pPr marL="51435" indent="-8254" algn="l" rtl="0" eaLnBrk="0">
              <a:lnSpc>
                <a:spcPct val="189000"/>
              </a:lnSpc>
              <a:spcBef>
                <a:spcPts val="14"/>
              </a:spcBef>
            </a:pPr>
            <a:r>
              <a:rPr sz="8700" kern="0" spc="-18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杨涟</a:t>
            </a:r>
            <a:r>
              <a:rPr sz="8700" kern="0" spc="-1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8700" kern="0" spc="-22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海瑞</a:t>
            </a:r>
            <a:endParaRPr sz="87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306" name="picture 306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308" name="picture 308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310" name="picture 310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312" name="path 312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14" name="path 314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16" name="path 316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18" name="picture 31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320" name="picture 320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graphicFrame>
        <p:nvGraphicFramePr>
          <p:cNvPr id="322" name="table 322" title=""/>
          <p:cNvGraphicFramePr>
            <a:graphicFrameLocks noGrp="1"/>
          </p:cNvGraphicFramePr>
          <p:nvPr/>
        </p:nvGraphicFramePr>
        <p:xfrm>
          <a:off x="107972" y="33472"/>
          <a:ext cx="24243030" cy="13509625"/>
        </p:xfrm>
        <a:graphic>
          <a:graphicData uri="http://schemas.openxmlformats.org/drawingml/2006/table">
            <a:tbl>
              <a:tblPr/>
              <a:tblGrid>
                <a:gridCol w="10980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62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509625"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6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7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7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292225" algn="l" rtl="0" eaLnBrk="0">
                        <a:lnSpc>
                          <a:spcPct val="100000"/>
                        </a:lnSpc>
                      </a:pPr>
                      <a:r>
                        <a:rPr sz="4200" kern="0" spc="-5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他二十岁离家，</a:t>
                      </a:r>
                      <a:r>
                        <a:rPr sz="4200" kern="0" spc="-80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5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穿着布衣，</a:t>
                      </a:r>
                      <a:r>
                        <a:rPr sz="4200" kern="0" spc="-89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6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没有政府支持，</a:t>
                      </a:r>
                      <a:r>
                        <a:rPr sz="4200" kern="0" spc="-88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6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没有</a:t>
                      </a:r>
                      <a:endParaRPr sz="420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marL="256540" indent="6985" algn="l" rtl="0" eaLnBrk="0">
                        <a:lnSpc>
                          <a:spcPct val="120000"/>
                        </a:lnSpc>
                        <a:spcBef>
                          <a:spcPts val="99"/>
                        </a:spcBef>
                      </a:pPr>
                      <a:r>
                        <a:rPr sz="4200" kern="0" spc="-5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朋友帮助，</a:t>
                      </a:r>
                      <a:r>
                        <a:rPr sz="4200" kern="0" spc="-86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5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独自一人，</a:t>
                      </a:r>
                      <a:r>
                        <a:rPr sz="4200" kern="0" spc="-9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5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游历</a:t>
                      </a:r>
                      <a:r>
                        <a:rPr sz="4200" kern="0" spc="-6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天下二十余年，</a:t>
                      </a:r>
                      <a:r>
                        <a:rPr sz="4200" kern="0" spc="-93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6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他去过的</a:t>
                      </a:r>
                      <a:r>
                        <a:rPr sz="4200" kern="0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</a:t>
                      </a:r>
                      <a:r>
                        <a:rPr sz="4200" kern="0" spc="-1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地方，</a:t>
                      </a:r>
                      <a:r>
                        <a:rPr sz="4200" kern="0" spc="-75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1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包括湖广</a:t>
                      </a:r>
                      <a:r>
                        <a:rPr sz="4200" kern="0" spc="-48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1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、四川</a:t>
                      </a:r>
                      <a:r>
                        <a:rPr sz="4200" kern="0" spc="-7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1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、辽东</a:t>
                      </a:r>
                      <a:r>
                        <a:rPr sz="4200" kern="0" spc="-70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1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、西北，</a:t>
                      </a:r>
                      <a:r>
                        <a:rPr sz="4200" kern="0" spc="-86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1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简单地说，</a:t>
                      </a:r>
                      <a:r>
                        <a:rPr sz="4200" kern="0" spc="-92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1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全</a:t>
                      </a:r>
                      <a:r>
                        <a:rPr sz="4200" kern="0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</a:t>
                      </a:r>
                      <a:r>
                        <a:rPr sz="4200" kern="0" spc="-3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国十三省，</a:t>
                      </a:r>
                      <a:r>
                        <a:rPr sz="4200" kern="0" spc="-88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3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全部走遍。</a:t>
                      </a:r>
                      <a:endParaRPr sz="420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marL="1320800" algn="l" rtl="0" eaLnBrk="0">
                        <a:lnSpc>
                          <a:spcPct val="100000"/>
                        </a:lnSpc>
                        <a:spcBef>
                          <a:spcPts val="437"/>
                        </a:spcBef>
                      </a:pPr>
                      <a:r>
                        <a:rPr sz="4200" kern="0" spc="-2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他爬过的山，</a:t>
                      </a:r>
                      <a:r>
                        <a:rPr sz="4200" kern="0" spc="-7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2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包括泰山</a:t>
                      </a:r>
                      <a:r>
                        <a:rPr sz="4200" kern="0" spc="-27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2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、华山</a:t>
                      </a:r>
                      <a:r>
                        <a:rPr sz="4200" kern="0" spc="-26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2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、衡山</a:t>
                      </a:r>
                      <a:r>
                        <a:rPr sz="4200" kern="0" spc="-26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2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、嵩山</a:t>
                      </a:r>
                      <a:r>
                        <a:rPr sz="4200" kern="0" spc="-26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2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、终</a:t>
                      </a:r>
                      <a:endParaRPr sz="420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marL="260984" indent="5080" algn="l" rtl="0" eaLnBrk="0">
                        <a:lnSpc>
                          <a:spcPct val="121000"/>
                        </a:lnSpc>
                        <a:spcBef>
                          <a:spcPts val="28"/>
                        </a:spcBef>
                      </a:pPr>
                      <a:r>
                        <a:rPr sz="4200" kern="0" spc="-1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南山</a:t>
                      </a:r>
                      <a:r>
                        <a:rPr sz="4200" kern="0" spc="-27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1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、峨眉山，</a:t>
                      </a:r>
                      <a:r>
                        <a:rPr sz="4200" kern="0" spc="-85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1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简单地说，</a:t>
                      </a:r>
                      <a:r>
                        <a:rPr sz="4200" kern="0" spc="-9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1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你听过的，</a:t>
                      </a:r>
                      <a:r>
                        <a:rPr sz="4200" kern="0" spc="-93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1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他都去过</a:t>
                      </a:r>
                      <a:r>
                        <a:rPr sz="4200" kern="0" spc="-12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，</a:t>
                      </a:r>
                      <a:r>
                        <a:rPr sz="4200" kern="0" spc="-9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12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你</a:t>
                      </a:r>
                      <a:r>
                        <a:rPr sz="4200" kern="0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</a:t>
                      </a:r>
                      <a:r>
                        <a:rPr sz="4200" kern="0" spc="-3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没听过的，</a:t>
                      </a:r>
                      <a:r>
                        <a:rPr sz="4200" kern="0" spc="-92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3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他也去过。</a:t>
                      </a:r>
                      <a:endParaRPr sz="420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marL="1320800" algn="l" rtl="0" eaLnBrk="0">
                        <a:lnSpc>
                          <a:spcPct val="100000"/>
                        </a:lnSpc>
                        <a:spcBef>
                          <a:spcPts val="437"/>
                        </a:spcBef>
                      </a:pPr>
                      <a:r>
                        <a:rPr sz="4200" kern="0" spc="-1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此外，</a:t>
                      </a:r>
                      <a:r>
                        <a:rPr sz="4200" kern="0" spc="-79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1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黄河</a:t>
                      </a:r>
                      <a:r>
                        <a:rPr sz="4200" kern="0" spc="-7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1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、长江</a:t>
                      </a:r>
                      <a:r>
                        <a:rPr sz="4200" kern="0" spc="-70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1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、洞庭湖</a:t>
                      </a:r>
                      <a:r>
                        <a:rPr sz="4200" kern="0" spc="-7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1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、鄱阳湖，</a:t>
                      </a:r>
                      <a:r>
                        <a:rPr sz="4200" kern="0" spc="-88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1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金沙江、</a:t>
                      </a:r>
                      <a:endParaRPr sz="420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marL="267970" algn="l" rtl="0" eaLnBrk="0">
                        <a:lnSpc>
                          <a:spcPts val="5900"/>
                        </a:lnSpc>
                      </a:pPr>
                      <a:r>
                        <a:rPr sz="4200" kern="0" spc="-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汉江，</a:t>
                      </a:r>
                      <a:r>
                        <a:rPr sz="4200" kern="0" spc="-87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几乎所有江河湖泊，</a:t>
                      </a:r>
                      <a:r>
                        <a:rPr sz="4200" kern="0" spc="-92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5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全部游历。</a:t>
                      </a:r>
                      <a:endParaRPr sz="420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marL="1322705" algn="l" rtl="0" eaLnBrk="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4200" kern="0" spc="-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在游历的过程中，</a:t>
                      </a:r>
                      <a:r>
                        <a:rPr sz="4200" kern="0" spc="-92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他曾三次遭遇强盗，</a:t>
                      </a:r>
                      <a:r>
                        <a:rPr sz="4200" kern="0" spc="-90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被劫去财</a:t>
                      </a:r>
                      <a:endParaRPr sz="420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marL="257175" indent="-635" algn="l" rtl="0" eaLnBrk="0">
                        <a:lnSpc>
                          <a:spcPct val="121000"/>
                        </a:lnSpc>
                        <a:spcBef>
                          <a:spcPts val="24"/>
                        </a:spcBef>
                      </a:pPr>
                      <a:r>
                        <a:rPr sz="4200" kern="0" spc="-8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物，</a:t>
                      </a:r>
                      <a:r>
                        <a:rPr sz="4200" kern="0" spc="-7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8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身负刀伤，</a:t>
                      </a:r>
                      <a:r>
                        <a:rPr sz="4200" kern="0" spc="-82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8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还由于走进大山，</a:t>
                      </a:r>
                      <a:r>
                        <a:rPr sz="4200" kern="0" spc="-85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8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无法找到出路，</a:t>
                      </a:r>
                      <a:r>
                        <a:rPr sz="4200" kern="0" spc="-90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9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数</a:t>
                      </a:r>
                      <a:r>
                        <a:rPr sz="4200" kern="0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</a:t>
                      </a:r>
                      <a:r>
                        <a:rPr sz="4200" kern="0" spc="-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次断粮，</a:t>
                      </a:r>
                      <a:r>
                        <a:rPr sz="4200" kern="0" spc="-83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几乎饿死。</a:t>
                      </a:r>
                      <a:endParaRPr sz="420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marL="1322705" algn="l" rtl="0" eaLnBrk="0">
                        <a:lnSpc>
                          <a:spcPct val="100000"/>
                        </a:lnSpc>
                        <a:spcBef>
                          <a:spcPts val="441"/>
                        </a:spcBef>
                      </a:pPr>
                      <a:r>
                        <a:rPr sz="4200" kern="0" spc="-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在旅行的过程中，</a:t>
                      </a:r>
                      <a:r>
                        <a:rPr sz="4200" kern="0" spc="-9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他还开始记笔记，</a:t>
                      </a:r>
                      <a:r>
                        <a:rPr sz="4200" kern="0" spc="-9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每天的</a:t>
                      </a:r>
                      <a:r>
                        <a:rPr sz="4200" kern="0" spc="-5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经</a:t>
                      </a:r>
                      <a:endParaRPr sz="420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marL="256540" indent="635" algn="l" rtl="0" eaLnBrk="0">
                        <a:lnSpc>
                          <a:spcPct val="119000"/>
                        </a:lnSpc>
                        <a:spcBef>
                          <a:spcPts val="124"/>
                        </a:spcBef>
                      </a:pPr>
                      <a:r>
                        <a:rPr sz="4200" kern="0" spc="-6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历，</a:t>
                      </a:r>
                      <a:r>
                        <a:rPr sz="4200" kern="0" spc="-87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6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他都详细记录下来，</a:t>
                      </a:r>
                      <a:r>
                        <a:rPr sz="4200" kern="0" spc="-85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6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鉴于他本人除姓名外，</a:t>
                      </a:r>
                      <a:r>
                        <a:rPr sz="4200" kern="0" spc="-81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6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还有</a:t>
                      </a:r>
                      <a:r>
                        <a:rPr sz="4200" kern="0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</a:t>
                      </a:r>
                      <a:r>
                        <a:rPr sz="4200" kern="0" spc="-7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个号，</a:t>
                      </a:r>
                      <a:r>
                        <a:rPr sz="4200" kern="0" spc="-7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7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叫做霞客，</a:t>
                      </a:r>
                      <a:r>
                        <a:rPr sz="4200" kern="0" spc="-93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7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所以后来，</a:t>
                      </a:r>
                      <a:r>
                        <a:rPr sz="4200" kern="0" spc="-9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7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他的这本笔记，</a:t>
                      </a:r>
                      <a:r>
                        <a:rPr sz="4200" kern="0" spc="-90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8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就被称</a:t>
                      </a:r>
                      <a:r>
                        <a:rPr sz="4200" kern="0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</a:t>
                      </a:r>
                      <a:r>
                        <a:rPr sz="4200" kern="0" spc="-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为《徐霞客游记》</a:t>
                      </a:r>
                      <a:r>
                        <a:rPr sz="4200" kern="0" spc="-82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4200" kern="0" spc="-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。</a:t>
                      </a:r>
                      <a:endParaRPr sz="420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marL="7585075" algn="l" rtl="0" eaLnBrk="0">
                        <a:lnSpc>
                          <a:spcPts val="5492"/>
                        </a:lnSpc>
                        <a:spcBef>
                          <a:spcPts val="428"/>
                        </a:spcBef>
                      </a:pPr>
                      <a:r>
                        <a:rPr sz="4200" kern="0" spc="-13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—</a:t>
                      </a:r>
                      <a:r>
                        <a:rPr sz="4200" kern="0" spc="-63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4200" kern="0" spc="-13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—</a:t>
                      </a:r>
                      <a:r>
                        <a:rPr sz="4200" kern="0" spc="-13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《明朝那些事儿</a:t>
                      </a:r>
                      <a:r>
                        <a:rPr sz="4200" kern="0" spc="-14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》</a:t>
                      </a:r>
                      <a:endParaRPr sz="420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24" name="picture 324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72605" y="2124339"/>
            <a:ext cx="10060040" cy="8683697"/>
          </a:xfrm>
          <a:prstGeom prst="rect">
            <a:avLst/>
          </a:prstGeom>
        </p:spPr>
      </p:pic>
      <p:pic>
        <p:nvPicPr>
          <p:cNvPr id="326" name="picture 326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328" name="picture 328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30" name="textbox 330" title=""/>
          <p:cNvSpPr/>
          <p:nvPr/>
        </p:nvSpPr>
        <p:spPr>
          <a:xfrm>
            <a:off x="7910264" y="1211310"/>
            <a:ext cx="15556230" cy="113411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774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050925" algn="l" rtl="0" eaLnBrk="0">
              <a:lnSpc>
                <a:spcPct val="100000"/>
              </a:lnSpc>
            </a:pPr>
            <a:r>
              <a:rPr sz="42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从俗世的角度，</a:t>
            </a:r>
            <a:r>
              <a:rPr sz="4200" kern="0" spc="-8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徐宏祖是个怪人，</a:t>
            </a:r>
            <a:r>
              <a:rPr sz="4200" kern="0" spc="-8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这人不考功名，</a:t>
            </a:r>
            <a:r>
              <a:rPr sz="4200" kern="0" spc="-8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不求做官，</a:t>
            </a:r>
            <a:endParaRPr sz="4200">
              <a:latin typeface="Microsoft YaHei"/>
              <a:ea typeface="Microsoft YaHei"/>
              <a:cs typeface="Microsoft YaHei"/>
            </a:endParaRPr>
          </a:p>
          <a:p>
            <a:pPr marL="20320" algn="l" rtl="0" eaLnBrk="0">
              <a:lnSpc>
                <a:spcPts val="6607"/>
              </a:lnSpc>
            </a:pP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不成家立业，</a:t>
            </a:r>
            <a:r>
              <a:rPr sz="4200" kern="0" spc="-9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按很多人的说法，</a:t>
            </a:r>
            <a:r>
              <a:rPr sz="4200" kern="0" spc="-8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是毁了。</a:t>
            </a:r>
            <a:endParaRPr sz="4200">
              <a:latin typeface="Microsoft YaHei"/>
              <a:ea typeface="Microsoft YaHei"/>
              <a:cs typeface="Microsoft YaHei"/>
            </a:endParaRPr>
          </a:p>
          <a:p>
            <a:pPr marL="1087755" algn="l" rtl="0" eaLnBrk="0">
              <a:lnSpc>
                <a:spcPct val="100000"/>
              </a:lnSpc>
              <a:spcBef>
                <a:spcPts val="1450"/>
              </a:spcBef>
            </a:pPr>
            <a:r>
              <a:rPr sz="42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我知道，</a:t>
            </a:r>
            <a:r>
              <a:rPr sz="4200" kern="0" spc="-8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很多人还会说，</a:t>
            </a:r>
            <a:r>
              <a:rPr sz="4200" kern="0" spc="-8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这种生活荒谬，</a:t>
            </a:r>
            <a:r>
              <a:rPr sz="4200" kern="0" spc="-8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是不符合常规的，</a:t>
            </a:r>
            <a:r>
              <a:rPr sz="4200" kern="0" spc="-8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是</a:t>
            </a:r>
            <a:endParaRPr sz="4200">
              <a:latin typeface="Microsoft YaHei"/>
              <a:ea typeface="Microsoft YaHei"/>
              <a:cs typeface="Microsoft YaHei"/>
            </a:endParaRPr>
          </a:p>
          <a:p>
            <a:pPr marL="20320" algn="l" rtl="0" eaLnBrk="0">
              <a:lnSpc>
                <a:spcPts val="6489"/>
              </a:lnSpc>
            </a:pP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不正常的，</a:t>
            </a:r>
            <a:r>
              <a:rPr sz="4200" kern="0" spc="-8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是缺根弦的，</a:t>
            </a:r>
            <a:r>
              <a:rPr sz="4200" kern="0" spc="-8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是精神有问</a:t>
            </a:r>
            <a:r>
              <a:rPr sz="42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题的。</a:t>
            </a:r>
            <a:endParaRPr sz="4200">
              <a:latin typeface="Microsoft YaHei"/>
              <a:ea typeface="Microsoft YaHei"/>
              <a:cs typeface="Microsoft YaHei"/>
            </a:endParaRPr>
          </a:p>
          <a:p>
            <a:pPr marL="1087755" algn="l" rtl="0" eaLnBrk="0">
              <a:lnSpc>
                <a:spcPct val="100000"/>
              </a:lnSpc>
              <a:spcBef>
                <a:spcPts val="1450"/>
              </a:spcBef>
            </a:pPr>
            <a:r>
              <a:rPr sz="42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我认为，</a:t>
            </a:r>
            <a:r>
              <a:rPr sz="4200" kern="0" spc="-9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说这些话的人</a:t>
            </a:r>
            <a:r>
              <a:rPr sz="42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200" kern="0" spc="-8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是吃饱了，</a:t>
            </a:r>
            <a:r>
              <a:rPr sz="4200" kern="0" spc="-9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撑的，</a:t>
            </a:r>
            <a:r>
              <a:rPr sz="4200" kern="0" spc="-9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人只活一辈子，</a:t>
            </a:r>
            <a:r>
              <a:rPr sz="4200" kern="0" spc="-8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如</a:t>
            </a:r>
            <a:endParaRPr sz="4200">
              <a:latin typeface="Microsoft YaHei"/>
              <a:ea typeface="Microsoft YaHei"/>
              <a:cs typeface="Microsoft YaHei"/>
            </a:endParaRPr>
          </a:p>
          <a:p>
            <a:pPr marL="27305" indent="-12700" algn="l" rtl="0" eaLnBrk="0">
              <a:lnSpc>
                <a:spcPct val="132000"/>
              </a:lnSpc>
              <a:spcBef>
                <a:spcPts val="99"/>
              </a:spcBef>
            </a:pPr>
            <a:r>
              <a:rPr sz="42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何生活，</a:t>
            </a:r>
            <a:r>
              <a:rPr sz="4200" kern="0" spc="-9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都是自己的事，</a:t>
            </a:r>
            <a:r>
              <a:rPr sz="4200" kern="0" spc="-3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自己这辈</a:t>
            </a:r>
            <a:r>
              <a:rPr sz="42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子浑浑噩噩地没活好，</a:t>
            </a:r>
            <a:r>
              <a:rPr sz="4200" kern="0" spc="-9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厚着脸皮</a:t>
            </a:r>
            <a:r>
              <a:rPr sz="42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还来指责别人，</a:t>
            </a:r>
            <a:r>
              <a:rPr sz="4200" kern="0" spc="-9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有多远，</a:t>
            </a:r>
            <a:r>
              <a:rPr sz="4200" kern="0" spc="-9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就去</a:t>
            </a:r>
            <a:r>
              <a:rPr sz="42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滚多远。</a:t>
            </a:r>
            <a:endParaRPr sz="4200">
              <a:latin typeface="Microsoft YaHei"/>
              <a:ea typeface="Microsoft YaHei"/>
              <a:cs typeface="Microsoft YaHei"/>
            </a:endParaRPr>
          </a:p>
          <a:p>
            <a:pPr marL="1085214" algn="l" rtl="0" eaLnBrk="0">
              <a:lnSpc>
                <a:spcPct val="100000"/>
              </a:lnSpc>
              <a:spcBef>
                <a:spcPts val="1027"/>
              </a:spcBef>
            </a:pPr>
            <a:r>
              <a:rPr sz="42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徐宏祖旅行的唯一阻力，</a:t>
            </a:r>
            <a:r>
              <a:rPr sz="4200" kern="0" spc="-8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是他</a:t>
            </a:r>
            <a:r>
              <a:rPr sz="42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的父母</a:t>
            </a:r>
            <a:r>
              <a:rPr sz="4200" kern="0" spc="-5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。他的父亲去世较早，</a:t>
            </a:r>
            <a:r>
              <a:rPr sz="4200" kern="0" spc="-7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只</a:t>
            </a:r>
            <a:endParaRPr sz="4200">
              <a:latin typeface="Microsoft YaHei"/>
              <a:ea typeface="Microsoft YaHei"/>
              <a:cs typeface="Microsoft YaHei"/>
            </a:endParaRPr>
          </a:p>
          <a:p>
            <a:pPr marL="20954" algn="l" rtl="0" eaLnBrk="0">
              <a:lnSpc>
                <a:spcPts val="6489"/>
              </a:lnSpc>
            </a:pP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剩他的母亲无人照料</a:t>
            </a:r>
            <a:r>
              <a:rPr sz="4200" kern="0" spc="-7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。圣人曾经教导我们：</a:t>
            </a:r>
            <a:r>
              <a:rPr sz="4200" kern="0" spc="-10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父母在，</a:t>
            </a:r>
            <a:r>
              <a:rPr sz="42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不远游。</a:t>
            </a:r>
            <a:endParaRPr sz="4200">
              <a:latin typeface="Microsoft YaHei"/>
              <a:ea typeface="Microsoft YaHei"/>
              <a:cs typeface="Microsoft YaHei"/>
            </a:endParaRPr>
          </a:p>
          <a:p>
            <a:pPr marL="1080769" algn="l" rtl="0" eaLnBrk="0">
              <a:lnSpc>
                <a:spcPct val="100000"/>
              </a:lnSpc>
              <a:spcBef>
                <a:spcPts val="1450"/>
              </a:spcBef>
            </a:pP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所以在出发前，</a:t>
            </a:r>
            <a:r>
              <a:rPr sz="4200" kern="0" spc="-8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徐宏祖总是很犹豫，</a:t>
            </a:r>
            <a:r>
              <a:rPr sz="4200" kern="0" spc="-9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然而他的母亲找到他，</a:t>
            </a:r>
            <a:r>
              <a:rPr sz="4200" kern="0" spc="-9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对</a:t>
            </a:r>
            <a:endParaRPr sz="420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ts val="6490"/>
              </a:lnSpc>
            </a:pPr>
            <a:r>
              <a:rPr sz="4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他说了这样一番话：</a:t>
            </a:r>
            <a:r>
              <a:rPr sz="4200" kern="0" spc="-1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“</a:t>
            </a:r>
            <a:r>
              <a:rPr sz="4200" kern="0" spc="-79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42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男儿志在四方，</a:t>
            </a:r>
            <a:r>
              <a:rPr sz="4200" kern="0" spc="-5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当往天地间一展胸怀！</a:t>
            </a:r>
            <a:r>
              <a:rPr sz="4200" kern="0" spc="-9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5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ℽ</a:t>
            </a:r>
            <a:endParaRPr sz="4200">
              <a:latin typeface="Times New Roman"/>
              <a:ea typeface="Times New Roman"/>
              <a:cs typeface="Times New Roman"/>
            </a:endParaRPr>
          </a:p>
          <a:p>
            <a:pPr marL="1083310" algn="l" rtl="0" eaLnBrk="0">
              <a:lnSpc>
                <a:spcPts val="5480"/>
              </a:lnSpc>
              <a:spcBef>
                <a:spcPts val="1551"/>
              </a:spcBef>
            </a:pPr>
            <a:r>
              <a:rPr sz="42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就这样，</a:t>
            </a:r>
            <a:r>
              <a:rPr sz="4200" kern="0" spc="-8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2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徐宏祖开始了他伟大的历程。</a:t>
            </a:r>
            <a:endParaRPr sz="42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0283190" algn="l" rtl="0" eaLnBrk="0">
              <a:lnSpc>
                <a:spcPts val="5492"/>
              </a:lnSpc>
              <a:spcBef>
                <a:spcPts val="7"/>
              </a:spcBef>
            </a:pPr>
            <a:r>
              <a:rPr sz="4200" kern="0" spc="-13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—</a:t>
            </a:r>
            <a:r>
              <a:rPr sz="4200" kern="0" spc="-51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4200" kern="0" spc="-13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—</a:t>
            </a:r>
            <a:r>
              <a:rPr sz="4200" kern="0" spc="-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《明朝那些事儿</a:t>
            </a:r>
            <a:r>
              <a:rPr sz="4200" kern="0" spc="-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》</a:t>
            </a:r>
            <a:endParaRPr sz="42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332" name="picture 332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679676" y="1880268"/>
            <a:ext cx="4826000" cy="9931400"/>
          </a:xfrm>
          <a:prstGeom prst="rect">
            <a:avLst/>
          </a:prstGeom>
        </p:spPr>
      </p:pic>
      <p:pic>
        <p:nvPicPr>
          <p:cNvPr id="334" name="picture 334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336" name="picture 336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338" name="picture 338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340" name="picture 340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342" name="path 342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44" name="path 344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46" name="path 346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6" name="table 6" title=""/>
          <p:cNvGraphicFramePr>
            <a:graphicFrameLocks noGrp="1"/>
          </p:cNvGraphicFramePr>
          <p:nvPr/>
        </p:nvGraphicFramePr>
        <p:xfrm>
          <a:off x="107972" y="33472"/>
          <a:ext cx="24243029" cy="13509625"/>
        </p:xfrm>
        <a:graphic>
          <a:graphicData uri="http://schemas.openxmlformats.org/drawingml/2006/table">
            <a:tbl>
              <a:tblPr/>
              <a:tblGrid>
                <a:gridCol w="1431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24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64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9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36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08444">
                <a:tc rowSpan="2"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1180">
                <a:tc vMerge="1"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9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6036945" algn="l" rtl="0" eaLnBrk="0">
                        <a:lnSpc>
                          <a:spcPct val="98000"/>
                        </a:lnSpc>
                        <a:spcBef>
                          <a:spcPts val="5"/>
                        </a:spcBef>
                      </a:pPr>
                      <a:r>
                        <a:rPr sz="18200" kern="0" spc="-40">
                          <a:solidFill>
                            <a:srgbClr val="9452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素材意识</a:t>
                      </a:r>
                      <a:endParaRPr sz="1820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 vert="horz" wrap="square"/>
                    <a:lstStyle/>
                    <a:p>
                      <a:endParaRPr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 vert="horz" wrap="square"/>
                    <a:lstStyle/>
                    <a:p>
                      <a:endParaRPr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6292271" y="2775894"/>
            <a:ext cx="6176756" cy="2859109"/>
          </a:xfrm>
          <a:prstGeom prst="rect">
            <a:avLst/>
          </a:prstGeom>
        </p:spPr>
      </p:pic>
      <p:pic>
        <p:nvPicPr>
          <p:cNvPr id="10" name="picture 10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127786" y="2775894"/>
            <a:ext cx="5638800" cy="2859109"/>
          </a:xfrm>
          <a:prstGeom prst="rect">
            <a:avLst/>
          </a:prstGeom>
        </p:spPr>
      </p:pic>
      <p:pic>
        <p:nvPicPr>
          <p:cNvPr id="12" name="picture 12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090296" y="2795748"/>
            <a:ext cx="5511800" cy="2819400"/>
          </a:xfrm>
          <a:prstGeom prst="rect">
            <a:avLst/>
          </a:prstGeom>
        </p:spPr>
      </p:pic>
      <p:pic>
        <p:nvPicPr>
          <p:cNvPr id="14" name="picture 14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16" name="picture 16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18" name="picture 18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20" name="picture 20" title="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48" name="textbox 348" title=""/>
          <p:cNvSpPr/>
          <p:nvPr/>
        </p:nvSpPr>
        <p:spPr>
          <a:xfrm>
            <a:off x="1631790" y="4828544"/>
            <a:ext cx="22694900" cy="87871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20320" algn="l" rtl="0" eaLnBrk="0">
              <a:lnSpc>
                <a:spcPts val="6015"/>
              </a:lnSpc>
            </a:pPr>
            <a:r>
              <a:rPr sz="46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鸡足山在云南。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62230" algn="l" rtl="0" eaLnBrk="0">
              <a:lnSpc>
                <a:spcPts val="5984"/>
              </a:lnSpc>
              <a:spcBef>
                <a:spcPts val="484"/>
              </a:spcBef>
            </a:pPr>
            <a:r>
              <a:rPr sz="46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当时的云南鸡足山，</a:t>
            </a:r>
            <a:r>
              <a:rPr sz="4600" kern="0" spc="-9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算是蛮荒之地，</a:t>
            </a:r>
            <a:r>
              <a:rPr sz="4600" kern="0" spc="-8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啥也不通</a:t>
            </a:r>
            <a:r>
              <a:rPr sz="46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6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要去，</a:t>
            </a:r>
            <a:r>
              <a:rPr sz="4600" kern="0" spc="-8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只能走着去。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9684" algn="l" rtl="0" eaLnBrk="0">
              <a:lnSpc>
                <a:spcPts val="5997"/>
              </a:lnSpc>
              <a:spcBef>
                <a:spcPts val="516"/>
              </a:spcBef>
            </a:pP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很明显，</a:t>
            </a:r>
            <a:r>
              <a:rPr sz="4600" kern="0" spc="-9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静闻是个明白人，</a:t>
            </a:r>
            <a:r>
              <a:rPr sz="4600" kern="0" spc="-10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他知道自己要一个人去，</a:t>
            </a:r>
            <a:r>
              <a:rPr sz="4600" kern="0" spc="-10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估计到半路就歇了，</a:t>
            </a:r>
            <a:r>
              <a:rPr sz="46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必须找一个同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7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7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7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7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9050" algn="l" rtl="0" eaLnBrk="0">
              <a:lnSpc>
                <a:spcPts val="6002"/>
              </a:lnSpc>
              <a:spcBef>
                <a:spcPts val="1387"/>
              </a:spcBef>
            </a:pP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徐宏祖的名气，</a:t>
            </a:r>
            <a:r>
              <a:rPr sz="4600" kern="0" spc="-10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在当时已经很大了，</a:t>
            </a:r>
            <a:r>
              <a:rPr sz="4600" kern="0" spc="-10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所以他专门找上门来，</a:t>
            </a:r>
            <a:r>
              <a:rPr sz="46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要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跟他一起走。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8415" algn="l" rtl="0" eaLnBrk="0">
              <a:lnSpc>
                <a:spcPts val="6002"/>
              </a:lnSpc>
              <a:spcBef>
                <a:spcPts val="498"/>
              </a:spcBef>
            </a:pP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对徐宏祖而言，</a:t>
            </a:r>
            <a:r>
              <a:rPr sz="4600" kern="0" spc="-9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去哪里，</a:t>
            </a:r>
            <a:r>
              <a:rPr sz="4600" kern="0" spc="-10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倒是个无所谓的</a:t>
            </a: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事，</a:t>
            </a:r>
            <a:r>
              <a:rPr sz="4600" kern="0" spc="-9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就答应了他，</a:t>
            </a:r>
            <a:r>
              <a:rPr sz="4600" kern="0" spc="-9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两个人一起出发了。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ct val="100000"/>
              </a:lnSpc>
              <a:spcBef>
                <a:spcPts val="517"/>
              </a:spcBef>
            </a:pP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他们的路线是这样的，</a:t>
            </a:r>
            <a:r>
              <a:rPr sz="4600" kern="0" spc="-9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先从南直隶出发</a:t>
            </a:r>
            <a:r>
              <a:rPr sz="46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600" kern="0" spc="-9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过湖广，</a:t>
            </a:r>
            <a:r>
              <a:rPr sz="4600" kern="0" spc="-9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到广西，</a:t>
            </a:r>
            <a:r>
              <a:rPr sz="46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进入四川，</a:t>
            </a:r>
            <a:r>
              <a:rPr sz="4600" kern="0" spc="-9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最后到达云贵。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20954" algn="l" rtl="0" eaLnBrk="0">
              <a:lnSpc>
                <a:spcPts val="6500"/>
              </a:lnSpc>
            </a:pP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不用到达云贵，</a:t>
            </a:r>
            <a:r>
              <a:rPr sz="4600" kern="0" spc="-7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因为到湖</a:t>
            </a:r>
            <a:r>
              <a:rPr sz="46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广，</a:t>
            </a:r>
            <a:r>
              <a:rPr sz="4600" kern="0" spc="-9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就出事了。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7145" algn="l" rtl="0" eaLnBrk="0">
              <a:lnSpc>
                <a:spcPts val="5851"/>
              </a:lnSpc>
              <a:spcBef>
                <a:spcPts val="962"/>
              </a:spcBef>
            </a:pP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走到湖广湘江</a:t>
            </a:r>
            <a:r>
              <a:rPr sz="4600" kern="0" spc="-11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（今湖南</a:t>
            </a:r>
            <a:r>
              <a:rPr sz="46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），</a:t>
            </a:r>
            <a:r>
              <a:rPr sz="46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没法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走了，</a:t>
            </a:r>
            <a:r>
              <a:rPr sz="4600" kern="0" spc="-9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两人坐船准备渡江。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21590" algn="l" rtl="0" eaLnBrk="0">
              <a:lnSpc>
                <a:spcPts val="6002"/>
              </a:lnSpc>
              <a:spcBef>
                <a:spcPts val="648"/>
              </a:spcBef>
            </a:pP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渡到一半，</a:t>
            </a:r>
            <a:r>
              <a:rPr sz="4600" kern="0" spc="-9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遇上了强盗</a:t>
            </a:r>
            <a:r>
              <a:rPr sz="4600" kern="0" spc="-8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                                                                                           </a:t>
            </a:r>
            <a:endParaRPr sz="46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350" name="picture 350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3464524" y="12616718"/>
            <a:ext cx="907036" cy="926754"/>
          </a:xfrm>
          <a:prstGeom prst="rect">
            <a:avLst/>
          </a:prstGeom>
        </p:spPr>
      </p:pic>
      <p:pic>
        <p:nvPicPr>
          <p:cNvPr id="352" name="picture 352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sp>
        <p:nvSpPr>
          <p:cNvPr id="354" name="textbox 354" title=""/>
          <p:cNvSpPr/>
          <p:nvPr/>
        </p:nvSpPr>
        <p:spPr>
          <a:xfrm>
            <a:off x="463391" y="701039"/>
            <a:ext cx="23454995" cy="40309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911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100000"/>
              </a:lnSpc>
            </a:pPr>
            <a:r>
              <a:rPr sz="46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崇祯九年</a:t>
            </a:r>
            <a:r>
              <a:rPr sz="4600" kern="0" spc="-11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（</a:t>
            </a:r>
            <a:r>
              <a:rPr sz="4600" kern="0" spc="-5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8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1636</a:t>
            </a:r>
            <a:r>
              <a:rPr sz="46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），</a:t>
            </a:r>
            <a:r>
              <a:rPr sz="4600" kern="0" spc="-9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五十岁的徐宏祖决定，</a:t>
            </a:r>
            <a:r>
              <a:rPr sz="4600" kern="0" spc="-9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再次出游，</a:t>
            </a:r>
            <a:r>
              <a:rPr sz="46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这也是他的最后一次出游，</a:t>
            </a:r>
            <a:r>
              <a:rPr sz="4600" kern="0" spc="-9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虽然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ts val="6500"/>
              </a:lnSpc>
            </a:pPr>
            <a:r>
              <a:rPr sz="4600" kern="0" spc="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他自己没有想到。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194435" algn="l" rtl="0" eaLnBrk="0">
              <a:lnSpc>
                <a:spcPts val="6002"/>
              </a:lnSpc>
              <a:spcBef>
                <a:spcPts val="962"/>
              </a:spcBef>
            </a:pPr>
            <a:r>
              <a:rPr sz="46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正当他考虑出游方向的时候，</a:t>
            </a:r>
            <a:r>
              <a:rPr sz="4600" kern="0" spc="-9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一个和尚找到了他。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202055" algn="l" rtl="0" eaLnBrk="0">
              <a:lnSpc>
                <a:spcPct val="100000"/>
              </a:lnSpc>
              <a:spcBef>
                <a:spcPts val="517"/>
              </a:spcBef>
            </a:pP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这个和尚的法号，</a:t>
            </a:r>
            <a:r>
              <a:rPr sz="4600" kern="0" spc="-8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叫做静闻，</a:t>
            </a:r>
            <a:r>
              <a:rPr sz="4600" kern="0" spc="-8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家住南京，</a:t>
            </a:r>
            <a:r>
              <a:rPr sz="4600" kern="0" spc="-10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他十分虔诚，</a:t>
            </a:r>
            <a:r>
              <a:rPr sz="46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非常崇敬鸡足山迦叶</a:t>
            </a: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寺的菩萨，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29209" algn="l" rtl="0" eaLnBrk="0">
              <a:lnSpc>
                <a:spcPts val="6500"/>
              </a:lnSpc>
            </a:pP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还曾刺破手指，</a:t>
            </a:r>
            <a:r>
              <a:rPr sz="4600" kern="0" spc="-8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血写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过一本法华经。</a:t>
            </a:r>
            <a:endParaRPr sz="46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356" name="picture 356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358" name="picture 358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360" name="textbox 360" title=""/>
          <p:cNvSpPr/>
          <p:nvPr/>
        </p:nvSpPr>
        <p:spPr>
          <a:xfrm>
            <a:off x="465143" y="7305047"/>
            <a:ext cx="1103630" cy="7289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5538"/>
              </a:lnSpc>
            </a:pPr>
            <a:r>
              <a:rPr sz="3400" kern="0" spc="-3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伴。</a:t>
            </a:r>
            <a:endParaRPr sz="34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362" name="path 362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64" name="path 364" title=""/>
          <p:cNvSpPr/>
          <p:nvPr/>
        </p:nvSpPr>
        <p:spPr>
          <a:xfrm>
            <a:off x="997981" y="318845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66" name="path 366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68" name="path 368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70" name="textbox 370" title=""/>
          <p:cNvSpPr/>
          <p:nvPr/>
        </p:nvSpPr>
        <p:spPr>
          <a:xfrm>
            <a:off x="463391" y="713072"/>
            <a:ext cx="23454995" cy="73329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911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100000"/>
              </a:lnSpc>
            </a:pPr>
            <a:r>
              <a:rPr sz="4600" kern="0" spc="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对徐宏祖而言，</a:t>
            </a:r>
            <a:r>
              <a:rPr sz="46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从事这种职业的人，</a:t>
            </a:r>
            <a:r>
              <a:rPr sz="46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他已经遇到好几次了，</a:t>
            </a:r>
            <a:r>
              <a:rPr sz="46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但静闻大师，</a:t>
            </a:r>
            <a:r>
              <a:rPr sz="4600" kern="0" spc="-8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应该</a:t>
            </a:r>
            <a:r>
              <a:rPr sz="4600" kern="0" spc="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是第一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2700" indent="3810" algn="l" rtl="0" eaLnBrk="0">
              <a:lnSpc>
                <a:spcPct val="121000"/>
              </a:lnSpc>
              <a:spcBef>
                <a:spcPts val="107"/>
              </a:spcBef>
            </a:pP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次</a:t>
            </a:r>
            <a:r>
              <a:rPr sz="4600" kern="0" spc="-8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。此后的具体细节不太清楚，</a:t>
            </a:r>
            <a:r>
              <a:rPr sz="4600" kern="0" spc="-9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反正徐宏祖赶跑了强盗，</a:t>
            </a:r>
            <a:r>
              <a:rPr sz="4600" kern="0" spc="-10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但静闻在这场风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波中受了伤，</a:t>
            </a:r>
            <a:r>
              <a:rPr sz="4600" kern="0" spc="-9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加上</a:t>
            </a:r>
            <a:r>
              <a:rPr sz="46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他的体质较弱，</a:t>
            </a:r>
            <a:r>
              <a:rPr sz="4600" kern="0" spc="-7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刚撑到广西，</a:t>
            </a:r>
            <a:r>
              <a:rPr sz="4600" kern="0" spc="-9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就圆寂了。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187450" algn="l" rtl="0" eaLnBrk="0">
              <a:lnSpc>
                <a:spcPts val="6002"/>
              </a:lnSpc>
              <a:spcBef>
                <a:spcPts val="498"/>
              </a:spcBef>
            </a:pPr>
            <a:r>
              <a:rPr sz="46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徐宏祖停了下来，</a:t>
            </a:r>
            <a:r>
              <a:rPr sz="4600" kern="0" spc="-9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办理静闻的后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事。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271269" algn="l" rtl="0" eaLnBrk="0">
              <a:lnSpc>
                <a:spcPct val="100000"/>
              </a:lnSpc>
              <a:spcBef>
                <a:spcPts val="517"/>
              </a:spcBef>
            </a:pPr>
            <a:r>
              <a:rPr sz="4600" kern="0" spc="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由于路上遭遇强盗，</a:t>
            </a:r>
            <a:r>
              <a:rPr sz="4600" kern="0" spc="-8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此时，</a:t>
            </a:r>
            <a:r>
              <a:rPr sz="4600" kern="0" spc="-8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徐宏祖的路费已经不足了，</a:t>
            </a:r>
            <a:r>
              <a:rPr sz="4600" kern="0" spc="-7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如果继续往前走，</a:t>
            </a:r>
            <a:r>
              <a:rPr sz="4600" kern="0" spc="-8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后果难以预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7145" algn="l" rtl="0" eaLnBrk="0">
              <a:lnSpc>
                <a:spcPts val="6500"/>
              </a:lnSpc>
            </a:pPr>
            <a:r>
              <a:rPr sz="4600" kern="0" spc="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料。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182369" algn="l" rtl="0" eaLnBrk="0">
              <a:lnSpc>
                <a:spcPts val="5993"/>
              </a:lnSpc>
              <a:spcBef>
                <a:spcPts val="962"/>
              </a:spcBef>
            </a:pP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所以当地人劝他，</a:t>
            </a:r>
            <a:r>
              <a:rPr sz="4600" kern="0" spc="-10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放弃前进念头，</a:t>
            </a:r>
            <a:r>
              <a:rPr sz="4600" kern="0" spc="-7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回家</a:t>
            </a:r>
            <a:r>
              <a:rPr sz="46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ct val="100000"/>
              </a:lnSpc>
              <a:spcBef>
                <a:spcPts val="526"/>
              </a:spcBef>
            </a:pP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徐宏祖跟静闻，</a:t>
            </a:r>
            <a:r>
              <a:rPr sz="4600" kern="0" spc="-9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是素不相识的，</a:t>
            </a:r>
            <a:r>
              <a:rPr sz="4600" kern="0" spc="-9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说到底，</a:t>
            </a:r>
            <a:r>
              <a:rPr sz="4600" kern="0" spc="-9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也就</a:t>
            </a: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是个伴，</a:t>
            </a:r>
            <a:r>
              <a:rPr sz="4600" kern="0" spc="-9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各有各的想法，</a:t>
            </a:r>
            <a:r>
              <a:rPr sz="4600" kern="0" spc="-9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静闻没打算写游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9684" algn="l" rtl="0" eaLnBrk="0">
              <a:lnSpc>
                <a:spcPts val="6499"/>
              </a:lnSpc>
            </a:pP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记，</a:t>
            </a:r>
            <a:r>
              <a:rPr sz="46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徐宏祖也没打算去礼佛，</a:t>
            </a:r>
            <a:r>
              <a:rPr sz="4600" kern="0" spc="-8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实在没有什么交情</a:t>
            </a:r>
            <a:r>
              <a:rPr sz="4600" kern="0" spc="-7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。而且我还查过，</a:t>
            </a:r>
            <a:r>
              <a:rPr sz="4600" kern="0" spc="-10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他此前去过鸡足山，</a:t>
            </a:r>
            <a:r>
              <a:rPr sz="46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这次</a:t>
            </a:r>
            <a:endParaRPr sz="46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372" name="textbox 372" title=""/>
          <p:cNvSpPr/>
          <p:nvPr/>
        </p:nvSpPr>
        <p:spPr>
          <a:xfrm>
            <a:off x="1638217" y="9793582"/>
            <a:ext cx="13367386" cy="32632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55880" algn="l" rtl="0" eaLnBrk="0">
              <a:lnSpc>
                <a:spcPts val="5993"/>
              </a:lnSpc>
            </a:pP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当地人问：</a:t>
            </a:r>
            <a:r>
              <a:rPr sz="4600" kern="0" spc="-11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为什么要去。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ct val="100000"/>
              </a:lnSpc>
              <a:spcBef>
                <a:spcPts val="526"/>
              </a:spcBef>
            </a:pPr>
            <a:r>
              <a:rPr sz="46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徐宏祖答：</a:t>
            </a:r>
            <a:r>
              <a:rPr sz="4600" kern="0" spc="-1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我答应了他，</a:t>
            </a:r>
            <a:r>
              <a:rPr sz="46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要带他去鸡足山</a:t>
            </a:r>
            <a:r>
              <a:rPr sz="4600" kern="0" spc="-6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9684" algn="l" rtl="0" eaLnBrk="0">
              <a:lnSpc>
                <a:spcPts val="6500"/>
              </a:lnSpc>
            </a:pP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可是，</a:t>
            </a:r>
            <a:r>
              <a:rPr sz="4600" kern="0" spc="-9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他已经去世了。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ts val="5993"/>
              </a:lnSpc>
              <a:spcBef>
                <a:spcPts val="962"/>
              </a:spcBef>
            </a:pPr>
            <a:r>
              <a:rPr sz="4600" kern="0" spc="-1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我带着他的骨灰去</a:t>
            </a:r>
            <a:r>
              <a:rPr sz="4600" kern="0" spc="-8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1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6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答应他的事情，</a:t>
            </a:r>
            <a:r>
              <a:rPr sz="4600" kern="0" spc="-9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我要帮他做到。</a:t>
            </a:r>
            <a:endParaRPr sz="46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374" name="textbox 374" title=""/>
          <p:cNvSpPr/>
          <p:nvPr/>
        </p:nvSpPr>
        <p:spPr>
          <a:xfrm>
            <a:off x="466312" y="8142578"/>
            <a:ext cx="11033759" cy="161226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6002"/>
              </a:lnSpc>
            </a:pPr>
            <a:r>
              <a:rPr sz="46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旅行对他而言，</a:t>
            </a:r>
            <a:r>
              <a:rPr sz="4600" kern="0" spc="-9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并没有太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大的意义。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ts val="5993"/>
              </a:lnSpc>
              <a:spcBef>
                <a:spcPts val="498"/>
              </a:spcBef>
            </a:pPr>
            <a:r>
              <a:rPr sz="46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然而他说，</a:t>
            </a:r>
            <a:r>
              <a:rPr sz="4600" kern="0" spc="-9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我要继续前进，</a:t>
            </a:r>
            <a:r>
              <a:rPr sz="4600" kern="0" spc="-9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去鸡足山</a:t>
            </a:r>
            <a:r>
              <a:rPr sz="4600" kern="0" spc="-6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endParaRPr sz="46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376" name="picture 376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378" name="picture 37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380" name="picture 380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382" name="picture 382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384" name="path 384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6" name="path 386" title=""/>
          <p:cNvSpPr/>
          <p:nvPr/>
        </p:nvSpPr>
        <p:spPr>
          <a:xfrm>
            <a:off x="997981" y="318845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8" name="path 388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90" name="path 390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2" name="textbox 392" title=""/>
          <p:cNvSpPr/>
          <p:nvPr/>
        </p:nvSpPr>
        <p:spPr>
          <a:xfrm>
            <a:off x="472154" y="2388175"/>
            <a:ext cx="23446105" cy="98704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911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100000"/>
              </a:lnSpc>
            </a:pP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徐宏祖出发了，</a:t>
            </a:r>
            <a:r>
              <a:rPr sz="4600" kern="0" spc="-9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为了一个逝去者的愿望，</a:t>
            </a:r>
            <a:r>
              <a:rPr sz="4600" kern="0" spc="-9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为了实现自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己的承诺，</a:t>
            </a:r>
            <a:r>
              <a:rPr sz="4600" kern="0" spc="-9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虽然这个逝去者，</a:t>
            </a:r>
            <a:r>
              <a:rPr sz="4600" kern="0" spc="-10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他并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ts val="6500"/>
              </a:lnSpc>
            </a:pPr>
            <a:r>
              <a:rPr sz="46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不熟悉。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ct val="100000"/>
              </a:lnSpc>
              <a:spcBef>
                <a:spcPts val="981"/>
              </a:spcBef>
            </a:pP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旅程很艰苦，</a:t>
            </a:r>
            <a:r>
              <a:rPr sz="4600" kern="0" spc="-9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没有路费的徐宏祖背着静闻的骨灰，</a:t>
            </a:r>
            <a:r>
              <a:rPr sz="4600" kern="0" spc="-9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没有任何资助，</a:t>
            </a:r>
            <a:r>
              <a:rPr sz="4600" kern="0" spc="-10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他只能住在荒野，</a:t>
            </a:r>
            <a:r>
              <a:rPr sz="46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靠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ts val="6500"/>
              </a:lnSpc>
            </a:pP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野菜干粮充饥，</a:t>
            </a:r>
            <a:r>
              <a:rPr sz="4600" kern="0" spc="-9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为了能够继续前行，</a:t>
            </a:r>
            <a:r>
              <a:rPr sz="4600" kern="0" spc="-10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他还当掉了自己所能当掉的东西，</a:t>
            </a:r>
            <a:r>
              <a:rPr sz="4600" kern="0" spc="-8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只是为了一个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承诺。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ct val="100000"/>
              </a:lnSpc>
              <a:spcBef>
                <a:spcPts val="981"/>
              </a:spcBef>
            </a:pP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就这样，</a:t>
            </a:r>
            <a:r>
              <a:rPr sz="4600" kern="0" spc="-10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他按照原定路线，</a:t>
            </a:r>
            <a:r>
              <a:rPr sz="4600" kern="0" spc="-9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带着静闻，</a:t>
            </a:r>
            <a:r>
              <a:rPr sz="4600" kern="0" spc="-9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翻阅了广西十万大山，</a:t>
            </a:r>
            <a:r>
              <a:rPr sz="4600" kern="0" spc="-9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然后进入四川，</a:t>
            </a:r>
            <a:r>
              <a:rPr sz="4600" kern="0" spc="-9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越</a:t>
            </a:r>
            <a:r>
              <a:rPr sz="46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过峨眉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46355" algn="l" rtl="0" eaLnBrk="0">
              <a:lnSpc>
                <a:spcPts val="6500"/>
              </a:lnSpc>
            </a:pPr>
            <a:r>
              <a:rPr sz="46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山，</a:t>
            </a:r>
            <a:r>
              <a:rPr sz="4600" kern="0" spc="-9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沿着岷江，</a:t>
            </a:r>
            <a:r>
              <a:rPr sz="4600" kern="0" spc="-9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到达甘孜松潘。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181100" algn="l" rtl="0" eaLnBrk="0">
              <a:lnSpc>
                <a:spcPts val="6002"/>
              </a:lnSpc>
              <a:spcBef>
                <a:spcPts val="962"/>
              </a:spcBef>
            </a:pPr>
            <a:r>
              <a:rPr sz="46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渡过金沙江，</a:t>
            </a:r>
            <a:r>
              <a:rPr sz="4600" kern="0" spc="-9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渡过澜沧江，</a:t>
            </a:r>
            <a:r>
              <a:rPr sz="4600" kern="0" spc="-9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经过丽</a:t>
            </a:r>
            <a:r>
              <a:rPr sz="46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江</a:t>
            </a:r>
            <a:r>
              <a:rPr sz="4600" kern="0" spc="-7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、经过西双版纳，</a:t>
            </a:r>
            <a:r>
              <a:rPr sz="4600" kern="0" spc="-9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到达鸡足山</a:t>
            </a:r>
            <a:r>
              <a:rPr sz="4600" kern="0" spc="-6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182369" algn="l" rtl="0" eaLnBrk="0">
              <a:lnSpc>
                <a:spcPts val="6002"/>
              </a:lnSpc>
              <a:spcBef>
                <a:spcPts val="498"/>
              </a:spcBef>
            </a:pP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迦叶寺里，</a:t>
            </a:r>
            <a:r>
              <a:rPr sz="4600" kern="0" spc="-10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他解开了背上的包裹，</a:t>
            </a:r>
            <a:r>
              <a:rPr sz="4600" kern="0" spc="-9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拿出了静闻的骨</a:t>
            </a:r>
            <a:r>
              <a:rPr sz="4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灰。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183005" algn="l" rtl="0" eaLnBrk="0">
              <a:lnSpc>
                <a:spcPts val="6105"/>
              </a:lnSpc>
              <a:spcBef>
                <a:spcPts val="498"/>
              </a:spcBef>
            </a:pPr>
            <a:r>
              <a:rPr sz="46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到了。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181100" algn="l" rtl="0" eaLnBrk="0">
              <a:lnSpc>
                <a:spcPts val="6060"/>
              </a:lnSpc>
              <a:spcBef>
                <a:spcPts val="395"/>
              </a:spcBef>
            </a:pPr>
            <a:r>
              <a:rPr sz="46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我们到了。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172210" algn="l" rtl="0" eaLnBrk="0">
              <a:lnSpc>
                <a:spcPts val="6002"/>
              </a:lnSpc>
              <a:spcBef>
                <a:spcPts val="439"/>
              </a:spcBef>
            </a:pPr>
            <a:r>
              <a:rPr sz="46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他郑重地把骨灰埋在了迦叶寺里，</a:t>
            </a:r>
            <a:r>
              <a:rPr sz="4600" kern="0" spc="-10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在这里，</a:t>
            </a:r>
            <a:r>
              <a:rPr sz="4600" kern="0" spc="-10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他兑现了承诺。</a:t>
            </a:r>
            <a:endParaRPr sz="4600">
              <a:latin typeface="Microsoft YaHei"/>
              <a:ea typeface="Microsoft YaHei"/>
              <a:cs typeface="Microsoft YaHei"/>
            </a:endParaRPr>
          </a:p>
          <a:p>
            <a:pPr marL="17659986" algn="l" rtl="0" eaLnBrk="0">
              <a:lnSpc>
                <a:spcPts val="6015"/>
              </a:lnSpc>
              <a:spcBef>
                <a:spcPts val="498"/>
              </a:spcBef>
            </a:pPr>
            <a:r>
              <a:rPr sz="4600" kern="0" spc="-1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</a:t>
            </a:r>
            <a:r>
              <a:rPr sz="4600" kern="0" spc="-67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600" kern="0" spc="-1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</a:t>
            </a:r>
            <a:r>
              <a:rPr sz="4600" kern="0" spc="-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《明朝那些事儿》</a:t>
            </a:r>
            <a:endParaRPr sz="46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394" name="picture 394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396" name="picture 396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398" name="picture 398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400" name="picture 400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402" name="path 402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04" name="path 404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06" name="path 406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08" name="textbox 408" title=""/>
          <p:cNvSpPr/>
          <p:nvPr/>
        </p:nvSpPr>
        <p:spPr>
          <a:xfrm>
            <a:off x="10535107" y="1643515"/>
            <a:ext cx="12607290" cy="1017714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319530" algn="l" rtl="0" eaLnBrk="0">
              <a:lnSpc>
                <a:spcPts val="7471"/>
              </a:lnSpc>
            </a:pPr>
            <a:r>
              <a:rPr sz="5100" kern="0" spc="-13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张骞凿空</a:t>
            </a:r>
            <a:r>
              <a:rPr sz="5100" kern="0" spc="-69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100" kern="0" spc="-13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，未睹昆仑；唐玄奘 、元耶律</a:t>
            </a:r>
            <a:endParaRPr sz="5100">
              <a:latin typeface="Microsoft YaHei"/>
              <a:ea typeface="Microsoft YaHei"/>
              <a:cs typeface="Microsoft YaHei"/>
            </a:endParaRPr>
          </a:p>
          <a:p>
            <a:pPr marL="23495" algn="l" rtl="0" eaLnBrk="0">
              <a:lnSpc>
                <a:spcPts val="6305"/>
              </a:lnSpc>
            </a:pPr>
            <a:r>
              <a:rPr sz="5100" kern="0" spc="-10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楚材，衔人主之命，</a:t>
            </a:r>
            <a:r>
              <a:rPr sz="5100" kern="0" spc="-118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100" kern="0" spc="-10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乃得西游 。吾以老布</a:t>
            </a:r>
            <a:endParaRPr sz="5100">
              <a:latin typeface="Microsoft YaHei"/>
              <a:ea typeface="Microsoft YaHei"/>
              <a:cs typeface="Microsoft YaHei"/>
            </a:endParaRPr>
          </a:p>
          <a:p>
            <a:pPr marL="12700" indent="1905" algn="l" rtl="0" eaLnBrk="0">
              <a:lnSpc>
                <a:spcPct val="117000"/>
              </a:lnSpc>
              <a:spcBef>
                <a:spcPts val="1662"/>
              </a:spcBef>
            </a:pPr>
            <a:r>
              <a:rPr sz="5100" kern="0" spc="-20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衣，孤筇双屦</a:t>
            </a:r>
            <a:r>
              <a:rPr sz="5100" kern="0" spc="-75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100" kern="0" spc="-20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100" kern="0" spc="-117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100" kern="0" spc="-20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穷河沙</a:t>
            </a:r>
            <a:r>
              <a:rPr sz="5100" kern="0" spc="-75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100" kern="0" spc="-20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100" kern="0" spc="-121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100" kern="0" spc="-20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上昆仑</a:t>
            </a:r>
            <a:r>
              <a:rPr sz="5100" kern="0" spc="-75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100" kern="0" spc="-20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100" kern="0" spc="-129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100" kern="0" spc="-20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历西域</a:t>
            </a:r>
            <a:r>
              <a:rPr sz="5100" kern="0" spc="-83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100" kern="0" spc="-21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100" kern="0" spc="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5100" kern="0" spc="-6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题名绝国</a:t>
            </a:r>
            <a:r>
              <a:rPr sz="5100" kern="0" spc="-7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100" kern="0" spc="-6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100" kern="0" spc="-108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100" kern="0" spc="-6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与三人而为四，死不恨矣 。</a:t>
            </a:r>
            <a:endParaRPr sz="510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ct val="97000"/>
              </a:lnSpc>
              <a:spcBef>
                <a:spcPts val="1950"/>
              </a:spcBef>
            </a:pPr>
            <a:r>
              <a:rPr sz="5100" kern="0" spc="-1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——徐霞客</a:t>
            </a:r>
            <a:endParaRPr sz="51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380365" algn="l" rtl="0" eaLnBrk="0">
              <a:lnSpc>
                <a:spcPct val="100000"/>
              </a:lnSpc>
              <a:spcBef>
                <a:spcPts val="1595"/>
              </a:spcBef>
            </a:pPr>
            <a:r>
              <a:rPr sz="53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我之所以写徐霞客，</a:t>
            </a:r>
            <a:r>
              <a:rPr sz="5300" kern="0" spc="-10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是</a:t>
            </a:r>
            <a:r>
              <a:rPr sz="53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想告诉你：</a:t>
            </a:r>
            <a:r>
              <a:rPr sz="5300" kern="0" spc="-13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所谓百</a:t>
            </a:r>
            <a:endParaRPr sz="5300">
              <a:latin typeface="Microsoft YaHei"/>
              <a:ea typeface="Microsoft YaHei"/>
              <a:cs typeface="Microsoft YaHei"/>
            </a:endParaRPr>
          </a:p>
          <a:p>
            <a:pPr marL="372745" indent="5714" algn="l" rtl="0" eaLnBrk="0">
              <a:lnSpc>
                <a:spcPct val="119000"/>
              </a:lnSpc>
              <a:spcBef>
                <a:spcPts val="21"/>
              </a:spcBef>
            </a:pPr>
            <a:r>
              <a:rPr sz="5300" kern="0" spc="-1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年功名</a:t>
            </a:r>
            <a:r>
              <a:rPr sz="5300" kern="0" spc="-8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1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、千秋霸业</a:t>
            </a:r>
            <a:r>
              <a:rPr sz="53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1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、万古流芳，</a:t>
            </a:r>
            <a:r>
              <a:rPr sz="5300" kern="0" spc="-10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1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与一件事</a:t>
            </a:r>
            <a:r>
              <a:rPr sz="53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情相比，</a:t>
            </a:r>
            <a:r>
              <a:rPr sz="5300" kern="0" spc="-10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其实算不了什</a:t>
            </a:r>
            <a:r>
              <a:rPr sz="53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么</a:t>
            </a:r>
            <a:r>
              <a:rPr sz="5300" kern="0" spc="-9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。这件事情就是</a:t>
            </a:r>
            <a:r>
              <a:rPr sz="53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1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——</a:t>
            </a:r>
            <a:r>
              <a:rPr sz="5300" kern="0" spc="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用你喜欢的方式</a:t>
            </a:r>
            <a:r>
              <a:rPr sz="53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度过一生。</a:t>
            </a:r>
            <a:endParaRPr sz="5300">
              <a:latin typeface="Microsoft YaHei"/>
              <a:ea typeface="Microsoft YaHei"/>
              <a:cs typeface="Microsoft YaHei"/>
            </a:endParaRPr>
          </a:p>
          <a:p>
            <a:pPr marL="8642984" algn="l" rtl="0" eaLnBrk="0">
              <a:lnSpc>
                <a:spcPts val="6910"/>
              </a:lnSpc>
              <a:spcBef>
                <a:spcPts val="643"/>
              </a:spcBef>
            </a:pPr>
            <a:r>
              <a:rPr sz="5300" kern="0" spc="-12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——</a:t>
            </a:r>
            <a:r>
              <a:rPr sz="5300" kern="0" spc="-1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当年明月</a:t>
            </a:r>
            <a:endParaRPr sz="53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410" name="picture 410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04798" y="1790700"/>
            <a:ext cx="7645400" cy="10134600"/>
          </a:xfrm>
          <a:prstGeom prst="rect">
            <a:avLst/>
          </a:prstGeom>
        </p:spPr>
      </p:pic>
      <p:pic>
        <p:nvPicPr>
          <p:cNvPr id="412" name="picture 412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414" name="picture 414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416" name="picture 416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418" name="picture 418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420" name="path 420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22" name="path 422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24" name="path 424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26" name="textbox 426" title=""/>
          <p:cNvSpPr/>
          <p:nvPr/>
        </p:nvSpPr>
        <p:spPr>
          <a:xfrm>
            <a:off x="1158641" y="4720907"/>
            <a:ext cx="22070695" cy="44869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8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985645" algn="l" rtl="0" eaLnBrk="0">
              <a:lnSpc>
                <a:spcPct val="88000"/>
              </a:lnSpc>
              <a:spcBef>
                <a:spcPts val="1"/>
              </a:spcBef>
            </a:pPr>
            <a:r>
              <a:rPr sz="75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看海和出海是两种境界</a:t>
            </a:r>
            <a:r>
              <a:rPr sz="7500" kern="0" spc="-11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75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，一种是把眼睛给了海</a:t>
            </a:r>
            <a:r>
              <a:rPr sz="75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endParaRPr sz="750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ts val="13290"/>
              </a:lnSpc>
            </a:pPr>
            <a:r>
              <a:rPr sz="75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一种是把生命给了海 。</a:t>
            </a:r>
            <a:endParaRPr sz="75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</a:pPr>
            <a:endParaRPr sz="18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808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97000"/>
              </a:lnSpc>
            </a:pPr>
            <a:r>
              <a:rPr sz="7500" kern="0" spc="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——汪曾棋</a:t>
            </a:r>
            <a:endParaRPr sz="75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428" name="picture 42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430" name="picture 430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432" name="picture 432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434" name="picture 434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436" name="path 436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38" name="path 438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40" name="path 440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42" name="picture 442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1877737" y="3750996"/>
            <a:ext cx="10352438" cy="8670290"/>
          </a:xfrm>
          <a:prstGeom prst="rect">
            <a:avLst/>
          </a:prstGeom>
        </p:spPr>
      </p:pic>
      <p:pic>
        <p:nvPicPr>
          <p:cNvPr id="444" name="picture 444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580956" y="4128144"/>
            <a:ext cx="8431630" cy="3952195"/>
          </a:xfrm>
          <a:prstGeom prst="rect">
            <a:avLst/>
          </a:prstGeom>
        </p:spPr>
      </p:pic>
      <p:pic>
        <p:nvPicPr>
          <p:cNvPr id="446" name="picture 446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23761" y="1144030"/>
            <a:ext cx="11023600" cy="2184400"/>
          </a:xfrm>
          <a:prstGeom prst="rect">
            <a:avLst/>
          </a:prstGeom>
        </p:spPr>
      </p:pic>
      <p:pic>
        <p:nvPicPr>
          <p:cNvPr id="448" name="picture 448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450" name="picture 450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505239" y="8829251"/>
            <a:ext cx="3276600" cy="3276600"/>
          </a:xfrm>
          <a:prstGeom prst="rect">
            <a:avLst/>
          </a:prstGeom>
        </p:spPr>
      </p:pic>
      <p:sp>
        <p:nvSpPr>
          <p:cNvPr id="452" name="textbox 452" title=""/>
          <p:cNvSpPr/>
          <p:nvPr/>
        </p:nvSpPr>
        <p:spPr>
          <a:xfrm>
            <a:off x="12757366" y="1751796"/>
            <a:ext cx="10873105" cy="10648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8402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6000"/>
              </a:lnSpc>
            </a:pPr>
            <a:r>
              <a:rPr sz="7100" kern="0" spc="-1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人民日报 、南方人物周刊等</a:t>
            </a:r>
            <a:endParaRPr sz="71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454" name="textbox 454" title=""/>
          <p:cNvSpPr/>
          <p:nvPr/>
        </p:nvSpPr>
        <p:spPr>
          <a:xfrm>
            <a:off x="5544403" y="9536921"/>
            <a:ext cx="3700779" cy="21062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825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92000"/>
              </a:lnSpc>
            </a:pPr>
            <a:r>
              <a:rPr sz="6500" kern="0" spc="6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公众号</a:t>
            </a:r>
            <a:r>
              <a:rPr sz="6500" kern="0" spc="-2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500" kern="0" spc="-4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：</a:t>
            </a:r>
            <a:endParaRPr sz="6500">
              <a:latin typeface="Microsoft YaHei"/>
              <a:ea typeface="Microsoft YaHei"/>
              <a:cs typeface="Microsoft YaHei"/>
            </a:endParaRPr>
          </a:p>
          <a:p>
            <a:pPr marL="85725" algn="l" rtl="0" eaLnBrk="0">
              <a:lnSpc>
                <a:spcPts val="9219"/>
              </a:lnSpc>
            </a:pPr>
            <a:r>
              <a:rPr sz="7100" kern="0" spc="-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高考语文</a:t>
            </a:r>
            <a:endParaRPr sz="71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456" name="picture 456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458" name="picture 458" title="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460" name="picture 460" title="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462" name="path 462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64" name="path 464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66" name="path 466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68" name="textbox 468" title=""/>
          <p:cNvSpPr/>
          <p:nvPr/>
        </p:nvSpPr>
        <p:spPr>
          <a:xfrm>
            <a:off x="861055" y="3872649"/>
            <a:ext cx="22593300" cy="80371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9519284" algn="l" rtl="0" eaLnBrk="0">
              <a:lnSpc>
                <a:spcPts val="8624"/>
              </a:lnSpc>
            </a:pPr>
            <a:r>
              <a:rPr sz="66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榜样的力量</a:t>
            </a:r>
            <a:endParaRPr sz="66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100000"/>
              </a:lnSpc>
              <a:spcBef>
                <a:spcPts val="1206"/>
              </a:spcBef>
            </a:pP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14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年前，</a:t>
            </a:r>
            <a:r>
              <a:rPr sz="4000" kern="0" spc="-6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19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岁的哥哥</a:t>
            </a:r>
            <a:r>
              <a:rPr sz="40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韩岗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为营救遇险工人不幸牺</a:t>
            </a:r>
            <a:r>
              <a:rPr sz="4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牲，</a:t>
            </a:r>
            <a:r>
              <a:rPr sz="4000" kern="0" spc="-8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被追授为烈士；</a:t>
            </a:r>
            <a:r>
              <a:rPr sz="4000" kern="0" spc="-6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14</a:t>
            </a:r>
            <a:r>
              <a:rPr sz="4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年后，</a:t>
            </a:r>
            <a:r>
              <a:rPr sz="4000" kern="0" spc="-6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19</a:t>
            </a:r>
            <a:r>
              <a:rPr sz="4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岁的妹妹</a:t>
            </a:r>
            <a:r>
              <a:rPr sz="40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韩林阳</a:t>
            </a:r>
            <a:r>
              <a:rPr sz="4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000" kern="0" spc="-8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继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marL="19684" algn="l" rtl="0" eaLnBrk="0">
              <a:lnSpc>
                <a:spcPts val="5711"/>
              </a:lnSpc>
            </a:pP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承哥哥遗志参军报国，</a:t>
            </a:r>
            <a:r>
              <a:rPr sz="4000" kern="0" spc="-8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成为一名海军战士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36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6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spcBef>
                <a:spcPts val="1207"/>
              </a:spcBef>
            </a:pP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2003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年，</a:t>
            </a:r>
            <a:r>
              <a:rPr sz="40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1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桂海潮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从校园广播听到：</a:t>
            </a:r>
            <a:r>
              <a:rPr sz="4000" kern="0" spc="-10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神舟五号载人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飞船发射成功，</a:t>
            </a:r>
            <a:r>
              <a:rPr sz="4000" kern="0" spc="-8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航天员杨利伟成为中国飞天第一人。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marL="19684" algn="l" rtl="0" eaLnBrk="0">
              <a:lnSpc>
                <a:spcPct val="121000"/>
              </a:lnSpc>
              <a:spcBef>
                <a:spcPts val="44"/>
              </a:spcBef>
            </a:pP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心中种下了一粒梦想的种子</a:t>
            </a:r>
            <a:r>
              <a:rPr sz="4000" kern="0" spc="-4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。两年后，</a:t>
            </a:r>
            <a:r>
              <a:rPr sz="4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桂海潮以第一志愿考入北京航空航天大学宇航学院</a:t>
            </a:r>
            <a:r>
              <a:rPr sz="4000" kern="0" spc="-7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。二十年</a:t>
            </a:r>
            <a:r>
              <a:rPr sz="4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 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后，</a:t>
            </a:r>
            <a:r>
              <a:rPr sz="4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桂海潮与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梦想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的梦幻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联动是：</a:t>
            </a:r>
            <a:r>
              <a:rPr sz="4000" kern="0" spc="-9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站在酒泉卫星发射中心问天阁，</a:t>
            </a:r>
            <a:r>
              <a:rPr sz="4000" kern="0" spc="-8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走杨利伟走过的路，</a:t>
            </a:r>
            <a:r>
              <a:rPr sz="4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飞杨利伟飞</a:t>
            </a:r>
            <a:r>
              <a:rPr sz="4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4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过的天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7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44450" algn="l" rtl="0" eaLnBrk="0">
              <a:lnSpc>
                <a:spcPct val="100000"/>
              </a:lnSpc>
              <a:spcBef>
                <a:spcPts val="1209"/>
              </a:spcBef>
            </a:pP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1951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年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7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月</a:t>
            </a:r>
            <a:r>
              <a:rPr sz="4000" kern="0" spc="-5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0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抗美援朝志愿军英雄报告团来到重庆宣讲，</a:t>
            </a:r>
            <a:r>
              <a:rPr sz="4000" kern="0" spc="-8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袁隆平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作为学生代表参加</a:t>
            </a:r>
            <a:r>
              <a:rPr sz="4000" kern="0" spc="-7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。听完报告后，</a:t>
            </a:r>
            <a:r>
              <a:rPr sz="40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marL="17779" algn="l" rtl="0" eaLnBrk="0">
              <a:lnSpc>
                <a:spcPts val="5712"/>
              </a:lnSpc>
            </a:pP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掏出学生证，</a:t>
            </a:r>
            <a:r>
              <a:rPr sz="4000" kern="0" spc="-8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请战斗英雄签名</a:t>
            </a:r>
            <a:r>
              <a:rPr sz="4000" kern="0" spc="-7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。英雄</a:t>
            </a:r>
            <a:r>
              <a:rPr sz="4000" kern="0" spc="-2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嵇炳前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在他的学生证上郑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重写下：</a:t>
            </a:r>
            <a:r>
              <a:rPr sz="4000" kern="0" spc="-9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隆平同志：</a:t>
            </a:r>
            <a:r>
              <a:rPr sz="4000" kern="0" spc="-9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为保卫我们伟大的</a:t>
            </a:r>
            <a:endParaRPr sz="40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470" name="picture 470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023761" y="1144030"/>
            <a:ext cx="11023600" cy="2184400"/>
          </a:xfrm>
          <a:prstGeom prst="rect">
            <a:avLst/>
          </a:prstGeom>
        </p:spPr>
      </p:pic>
      <p:pic>
        <p:nvPicPr>
          <p:cNvPr id="472" name="picture 472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sp>
        <p:nvSpPr>
          <p:cNvPr id="474" name="textbox 474" title=""/>
          <p:cNvSpPr/>
          <p:nvPr/>
        </p:nvSpPr>
        <p:spPr>
          <a:xfrm>
            <a:off x="12757366" y="1751796"/>
            <a:ext cx="10873105" cy="10648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8402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6000"/>
              </a:lnSpc>
            </a:pPr>
            <a:r>
              <a:rPr sz="7100" kern="0" spc="-1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人民日报 、南方人物周刊等</a:t>
            </a:r>
            <a:endParaRPr sz="71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476" name="textbox 476" title=""/>
          <p:cNvSpPr/>
          <p:nvPr/>
        </p:nvSpPr>
        <p:spPr>
          <a:xfrm>
            <a:off x="870199" y="11997980"/>
            <a:ext cx="4369434" cy="6864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203"/>
              </a:lnSpc>
            </a:pP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祖国而奋斗到底</a:t>
            </a:r>
            <a:r>
              <a:rPr sz="4000" kern="0" spc="-6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endParaRPr sz="4000">
              <a:latin typeface="Arial"/>
              <a:ea typeface="Arial"/>
              <a:cs typeface="Arial"/>
            </a:endParaRPr>
          </a:p>
        </p:txBody>
      </p:sp>
      <p:pic>
        <p:nvPicPr>
          <p:cNvPr id="478" name="picture 478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480" name="picture 480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482" name="picture 482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484" name="path 484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86" name="path 486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88" name="path 488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90" name="textbox 490" title=""/>
          <p:cNvSpPr/>
          <p:nvPr/>
        </p:nvSpPr>
        <p:spPr>
          <a:xfrm>
            <a:off x="13170216" y="3913961"/>
            <a:ext cx="10273030" cy="83693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63500" algn="l" rtl="0" eaLnBrk="0">
              <a:lnSpc>
                <a:spcPts val="15026"/>
              </a:lnSpc>
            </a:pPr>
            <a:r>
              <a:rPr sz="119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梁启超</a:t>
            </a:r>
            <a:endParaRPr sz="119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6665"/>
              </a:lnSpc>
              <a:spcBef>
                <a:spcPts val="1563"/>
              </a:spcBef>
            </a:pPr>
            <a:r>
              <a:rPr sz="5200" kern="0" spc="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十年饮冰，</a:t>
            </a:r>
            <a:r>
              <a:rPr sz="5200" kern="0" spc="-9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200" kern="0" spc="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难凉热血。</a:t>
            </a:r>
            <a:endParaRPr sz="52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63500" algn="l" rtl="0" eaLnBrk="0">
              <a:lnSpc>
                <a:spcPts val="15050"/>
              </a:lnSpc>
              <a:spcBef>
                <a:spcPts val="3579"/>
              </a:spcBef>
            </a:pPr>
            <a:r>
              <a:rPr sz="119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梁思礼</a:t>
            </a:r>
            <a:endParaRPr sz="11900">
              <a:latin typeface="Microsoft YaHei"/>
              <a:ea typeface="Microsoft YaHei"/>
              <a:cs typeface="Microsoft YaHei"/>
            </a:endParaRPr>
          </a:p>
          <a:p>
            <a:pPr marL="169545" indent="-81280" algn="l" rtl="0" eaLnBrk="0">
              <a:lnSpc>
                <a:spcPct val="126000"/>
              </a:lnSpc>
              <a:spcBef>
                <a:spcPts val="1464"/>
              </a:spcBef>
            </a:pPr>
            <a:r>
              <a:rPr sz="5200" kern="0" spc="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能为此奉献一生，</a:t>
            </a:r>
            <a:r>
              <a:rPr sz="5200" kern="0" spc="-6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200" kern="0" spc="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我感到无比的</a:t>
            </a:r>
            <a:r>
              <a:rPr sz="5200" kern="0" spc="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自</a:t>
            </a:r>
            <a:r>
              <a:rPr sz="52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豪和光荣。</a:t>
            </a:r>
            <a:endParaRPr sz="52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492" name="textbox 492" title=""/>
          <p:cNvSpPr/>
          <p:nvPr/>
        </p:nvSpPr>
        <p:spPr>
          <a:xfrm>
            <a:off x="1544350" y="4110267"/>
            <a:ext cx="10091419" cy="73025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55880" algn="l" rtl="0" eaLnBrk="0">
              <a:lnSpc>
                <a:spcPts val="15026"/>
              </a:lnSpc>
            </a:pPr>
            <a:r>
              <a:rPr sz="11900" kern="0" spc="16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彭湃</a:t>
            </a:r>
            <a:endParaRPr sz="1190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ct val="98000"/>
              </a:lnSpc>
              <a:spcBef>
                <a:spcPts val="1487"/>
              </a:spcBef>
            </a:pPr>
            <a:r>
              <a:rPr sz="5200" kern="0" spc="-1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为子子孙孙争得幸福美好的生活，</a:t>
            </a:r>
            <a:endParaRPr sz="520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ts val="8029"/>
              </a:lnSpc>
            </a:pPr>
            <a:r>
              <a:rPr sz="52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就是献出我的生命也定在所不惜</a:t>
            </a:r>
            <a:r>
              <a:rPr sz="52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endParaRPr sz="5200">
              <a:latin typeface="Microsoft YaHei"/>
              <a:ea typeface="Microsoft YaHei"/>
              <a:cs typeface="Microsoft YaHei"/>
            </a:endParaRPr>
          </a:p>
          <a:p>
            <a:pPr marL="67944" algn="l" rtl="0" eaLnBrk="0">
              <a:lnSpc>
                <a:spcPts val="15026"/>
              </a:lnSpc>
              <a:spcBef>
                <a:spcPts val="2800"/>
              </a:spcBef>
            </a:pPr>
            <a:r>
              <a:rPr sz="11900" kern="0" spc="-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彭士禄</a:t>
            </a:r>
            <a:endParaRPr sz="119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5000"/>
              </a:lnSpc>
            </a:pPr>
            <a:endParaRPr sz="1700">
              <a:latin typeface="Arial"/>
              <a:ea typeface="Arial"/>
              <a:cs typeface="Arial"/>
            </a:endParaRPr>
          </a:p>
          <a:p>
            <a:pPr marL="201929" algn="l" rtl="0" eaLnBrk="0">
              <a:lnSpc>
                <a:spcPts val="6667"/>
              </a:lnSpc>
              <a:spcBef>
                <a:spcPts val="4"/>
              </a:spcBef>
            </a:pPr>
            <a:r>
              <a:rPr sz="5200" kern="0" spc="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只要祖国需要,我愿意贡献</a:t>
            </a:r>
            <a:r>
              <a:rPr sz="5200" kern="0" spc="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一切。</a:t>
            </a:r>
            <a:endParaRPr sz="52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494" name="picture 494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905105" y="820210"/>
            <a:ext cx="12552860" cy="2295659"/>
          </a:xfrm>
          <a:prstGeom prst="rect">
            <a:avLst/>
          </a:prstGeom>
        </p:spPr>
      </p:pic>
      <p:sp>
        <p:nvSpPr>
          <p:cNvPr id="496" name="path 496" title=""/>
          <p:cNvSpPr/>
          <p:nvPr/>
        </p:nvSpPr>
        <p:spPr>
          <a:xfrm>
            <a:off x="1008445" y="132568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98" name="picture 49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262164" y="12584796"/>
            <a:ext cx="5838741" cy="1131204"/>
          </a:xfrm>
          <a:prstGeom prst="rect">
            <a:avLst/>
          </a:prstGeom>
        </p:spPr>
      </p:pic>
      <p:pic>
        <p:nvPicPr>
          <p:cNvPr id="500" name="picture 500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502" name="picture 502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504" name="picture 504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506" name="picture 506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508" name="path 508" title=""/>
          <p:cNvSpPr/>
          <p:nvPr/>
        </p:nvSpPr>
        <p:spPr>
          <a:xfrm>
            <a:off x="12556839" y="3615046"/>
            <a:ext cx="50800" cy="8773445"/>
          </a:xfrm>
          <a:custGeom>
            <a:rect l="0" t="0" r="0" b="0"/>
            <a:pathLst>
              <a:path w="80" h="13816">
                <a:moveTo>
                  <a:pt x="40" y="13776"/>
                </a:moveTo>
                <a:lnTo>
                  <a:pt x="40" y="40"/>
                </a:lnTo>
              </a:path>
            </a:pathLst>
          </a:custGeom>
          <a:noFill/>
          <a:ln w="50800" cap="rnd">
            <a:solidFill>
              <a:srgbClr val="000000"/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10" name="path 510" title=""/>
          <p:cNvSpPr/>
          <p:nvPr/>
        </p:nvSpPr>
        <p:spPr>
          <a:xfrm>
            <a:off x="997981" y="318845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12" name="path 512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14" name="path 514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6" name="textbox 516" title=""/>
          <p:cNvSpPr/>
          <p:nvPr/>
        </p:nvSpPr>
        <p:spPr>
          <a:xfrm>
            <a:off x="1074053" y="1466692"/>
            <a:ext cx="22593300" cy="90385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3313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5481320" algn="l" rtl="0" eaLnBrk="0">
              <a:lnSpc>
                <a:spcPct val="95000"/>
              </a:lnSpc>
            </a:pPr>
            <a:r>
              <a:rPr sz="7100" kern="0" spc="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人民日报公众号</a:t>
            </a:r>
            <a:r>
              <a:rPr sz="7100" kern="0" spc="3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7100" kern="0" spc="-5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0601～0630</a:t>
            </a:r>
            <a:endParaRPr sz="71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7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7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100000"/>
              </a:lnSpc>
              <a:spcBef>
                <a:spcPts val="1205"/>
              </a:spcBef>
            </a:pP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14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年前，</a:t>
            </a:r>
            <a:r>
              <a:rPr sz="4000" kern="0" spc="-6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19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岁的哥哥</a:t>
            </a:r>
            <a:r>
              <a:rPr sz="40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韩岗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为营救遇险工人不幸牺</a:t>
            </a:r>
            <a:r>
              <a:rPr sz="4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牲，</a:t>
            </a:r>
            <a:r>
              <a:rPr sz="4000" kern="0" spc="-8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被追授为烈士；</a:t>
            </a:r>
            <a:r>
              <a:rPr sz="4000" kern="0" spc="-6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14</a:t>
            </a:r>
            <a:r>
              <a:rPr sz="4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年后，</a:t>
            </a:r>
            <a:r>
              <a:rPr sz="4000" kern="0" spc="-6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19</a:t>
            </a:r>
            <a:r>
              <a:rPr sz="4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岁的妹妹</a:t>
            </a:r>
            <a:r>
              <a:rPr sz="40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韩林阳</a:t>
            </a:r>
            <a:r>
              <a:rPr sz="4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000" kern="0" spc="-8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继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marL="19684" algn="l" rtl="0" eaLnBrk="0">
              <a:lnSpc>
                <a:spcPts val="5711"/>
              </a:lnSpc>
            </a:pP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承哥哥遗志参军报国，</a:t>
            </a:r>
            <a:r>
              <a:rPr sz="4000" kern="0" spc="-8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成为一名海军战士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65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5875" algn="l" rtl="0" eaLnBrk="0">
              <a:lnSpc>
                <a:spcPts val="5219"/>
              </a:lnSpc>
              <a:spcBef>
                <a:spcPts val="1211"/>
              </a:spcBef>
            </a:pP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保洁阿姨</a:t>
            </a:r>
            <a:r>
              <a:rPr sz="4000" kern="0" spc="-2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许素香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拾到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40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万元现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金，</a:t>
            </a:r>
            <a:r>
              <a:rPr sz="4000" kern="0" spc="-8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第一时间上报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3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25400" algn="l" rtl="0" eaLnBrk="0">
              <a:lnSpc>
                <a:spcPct val="100000"/>
              </a:lnSpc>
              <a:spcBef>
                <a:spcPts val="1208"/>
              </a:spcBef>
            </a:pP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浙江绍兴新昌街头突发车祸，</a:t>
            </a:r>
            <a:r>
              <a:rPr sz="4000" kern="0" spc="-8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摩托车驾驶员被卷入车底，</a:t>
            </a:r>
            <a:r>
              <a:rPr sz="4000" kern="0" spc="-8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危急时刻，</a:t>
            </a:r>
            <a:r>
              <a:rPr sz="4000" kern="0" spc="-9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21</a:t>
            </a:r>
            <a:r>
              <a:rPr sz="4000" kern="0" spc="-3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名群众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瞬间集结，</a:t>
            </a:r>
            <a:r>
              <a:rPr sz="4000" kern="0" spc="-9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36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秒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成功将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marL="15875" algn="l" rtl="0" eaLnBrk="0">
              <a:lnSpc>
                <a:spcPts val="5711"/>
              </a:lnSpc>
            </a:pP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伤者救出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7779" algn="l" rtl="0" eaLnBrk="0">
              <a:lnSpc>
                <a:spcPct val="100000"/>
              </a:lnSpc>
              <a:spcBef>
                <a:spcPts val="1204"/>
              </a:spcBef>
            </a:pP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91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岁浙大退休教师</a:t>
            </a:r>
            <a:r>
              <a:rPr sz="4000" kern="0" spc="-3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王坤森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000" kern="0" spc="-6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多年来坚持拾荒助学，</a:t>
            </a:r>
            <a:r>
              <a:rPr sz="4000" kern="0" spc="-8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老人在浙江大学教育基金会设立</a:t>
            </a:r>
            <a:r>
              <a:rPr sz="4000" kern="0" spc="-7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000" kern="0" spc="-85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王坤森助学金</a:t>
            </a:r>
            <a:r>
              <a:rPr sz="4000" kern="0" spc="-7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000" kern="0" spc="-89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marL="44450" algn="l" rtl="0" eaLnBrk="0">
              <a:lnSpc>
                <a:spcPts val="5711"/>
              </a:lnSpc>
            </a:pP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10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多年来，</a:t>
            </a:r>
            <a:r>
              <a:rPr sz="4000" kern="0" spc="-7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王爷爷用所得数万元收入，</a:t>
            </a:r>
            <a:r>
              <a:rPr sz="4000" kern="0" spc="-8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先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后资助了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7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名学生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6219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207"/>
              </a:lnSpc>
            </a:pP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2003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年，</a:t>
            </a:r>
            <a:r>
              <a:rPr sz="40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1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桂海潮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从校园广播听到：</a:t>
            </a:r>
            <a:r>
              <a:rPr sz="4000" kern="0" spc="-10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神舟五号载人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飞船发射成功，</a:t>
            </a:r>
            <a:r>
              <a:rPr sz="4000" kern="0" spc="-8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航天员杨利伟成为中国飞天第一人。</a:t>
            </a:r>
            <a:endParaRPr sz="40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518" name="textbox 518" title=""/>
          <p:cNvSpPr/>
          <p:nvPr/>
        </p:nvSpPr>
        <p:spPr>
          <a:xfrm>
            <a:off x="1081673" y="10543777"/>
            <a:ext cx="22259289" cy="21304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262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15000"/>
              </a:lnSpc>
            </a:pP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心中种下了一粒梦想的种子</a:t>
            </a:r>
            <a:r>
              <a:rPr sz="4000" kern="0" spc="-4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。两年后，</a:t>
            </a:r>
            <a:r>
              <a:rPr sz="40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桂海潮以第一志愿考入北京航空航天大学宇航学院</a:t>
            </a:r>
            <a:r>
              <a:rPr sz="4000" kern="0" spc="-7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。二十年</a:t>
            </a:r>
            <a:r>
              <a:rPr sz="4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后，</a:t>
            </a:r>
            <a:r>
              <a:rPr sz="4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桂海潮与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梦想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的梦幻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联动是：</a:t>
            </a:r>
            <a:r>
              <a:rPr sz="4000" kern="0" spc="-9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站在酒泉卫星发射中心问天阁，</a:t>
            </a:r>
            <a:r>
              <a:rPr sz="4000" kern="0" spc="-8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走杨利伟走过的路，</a:t>
            </a:r>
            <a:r>
              <a:rPr sz="4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飞杨利伟飞</a:t>
            </a:r>
            <a:r>
              <a:rPr sz="4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过的天</a:t>
            </a:r>
            <a:endParaRPr sz="40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520" name="picture 520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522" name="picture 522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524" name="picture 524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526" name="picture 526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528" name="path 528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30" name="path 530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32" name="path 532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34" name="textbox 534" title=""/>
          <p:cNvSpPr/>
          <p:nvPr/>
        </p:nvSpPr>
        <p:spPr>
          <a:xfrm>
            <a:off x="1073138" y="1466692"/>
            <a:ext cx="22576789" cy="106165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3313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5482590" algn="l" rtl="0" eaLnBrk="0">
              <a:lnSpc>
                <a:spcPct val="95000"/>
              </a:lnSpc>
            </a:pPr>
            <a:r>
              <a:rPr sz="7100" kern="0" spc="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人民日报公众号</a:t>
            </a:r>
            <a:r>
              <a:rPr sz="7100" kern="0" spc="3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7100" kern="0" spc="-5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0601～0630</a:t>
            </a:r>
            <a:endParaRPr sz="71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7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7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3334" algn="l" rtl="0" eaLnBrk="0">
              <a:lnSpc>
                <a:spcPct val="100000"/>
              </a:lnSpc>
              <a:spcBef>
                <a:spcPts val="1205"/>
              </a:spcBef>
            </a:pP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2015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年，</a:t>
            </a:r>
            <a:r>
              <a:rPr sz="4000" kern="0" spc="-8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69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岁的</a:t>
            </a:r>
            <a:r>
              <a:rPr sz="4000" kern="0" spc="-3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忻元华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选择了支教</a:t>
            </a:r>
            <a:r>
              <a:rPr sz="4000" kern="0" spc="-7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2019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年，</a:t>
            </a:r>
            <a:r>
              <a:rPr sz="4000" kern="0" spc="-9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他的妻子滕崇结束退休返聘，</a:t>
            </a:r>
            <a:r>
              <a:rPr sz="4000" kern="0" spc="-8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也加入了支教队伍</a:t>
            </a:r>
            <a:r>
              <a:rPr sz="4000" kern="0" spc="-7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8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年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marL="19684" algn="l" rtl="0" eaLnBrk="0">
              <a:lnSpc>
                <a:spcPts val="5711"/>
              </a:lnSpc>
            </a:pP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来，</a:t>
            </a:r>
            <a:r>
              <a:rPr sz="4000" kern="0" spc="-8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夫妻俩义务支教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17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所学校，</a:t>
            </a:r>
            <a:r>
              <a:rPr sz="4000" kern="0" spc="-8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先后为一万三千多名学生上课，</a:t>
            </a:r>
            <a:r>
              <a:rPr sz="40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在多个偏远地区，</a:t>
            </a:r>
            <a:r>
              <a:rPr sz="4000" kern="0" spc="-7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留下了爱的足迹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7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39369" algn="l" rtl="0" eaLnBrk="0">
              <a:lnSpc>
                <a:spcPct val="100000"/>
              </a:lnSpc>
              <a:spcBef>
                <a:spcPts val="1200"/>
              </a:spcBef>
            </a:pP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1951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年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7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月</a:t>
            </a:r>
            <a:r>
              <a:rPr sz="4000" kern="0" spc="-5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0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抗美援朝志愿军英雄报告团来到重庆宣讲，</a:t>
            </a:r>
            <a:r>
              <a:rPr sz="4000" kern="0" spc="-8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袁隆平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作为学生代表参加</a:t>
            </a:r>
            <a:r>
              <a:rPr sz="4000" kern="0" spc="-7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。听完报告后，</a:t>
            </a:r>
            <a:r>
              <a:rPr sz="40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marL="15875" indent="-3810" algn="l" rtl="0" eaLnBrk="0">
              <a:lnSpc>
                <a:spcPct val="123000"/>
              </a:lnSpc>
              <a:spcBef>
                <a:spcPts val="5"/>
              </a:spcBef>
            </a:pP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掏出学生证，</a:t>
            </a:r>
            <a:r>
              <a:rPr sz="4000" kern="0" spc="-8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请战斗英雄签名</a:t>
            </a:r>
            <a:r>
              <a:rPr sz="4000" kern="0" spc="-7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。英雄</a:t>
            </a:r>
            <a:r>
              <a:rPr sz="4000" kern="0" spc="-2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嵇炳前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在他的学生证上郑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重写下：</a:t>
            </a:r>
            <a:r>
              <a:rPr sz="4000" kern="0" spc="-9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隆平同志：</a:t>
            </a:r>
            <a:r>
              <a:rPr sz="4000" kern="0" spc="-9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为保卫我们伟大的</a:t>
            </a:r>
            <a:r>
              <a:rPr sz="4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祖国而奋斗到底</a:t>
            </a:r>
            <a:r>
              <a:rPr sz="4000" kern="0" spc="-7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000" kern="0" spc="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endParaRPr sz="4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4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25400" algn="l" rtl="0" eaLnBrk="0">
              <a:lnSpc>
                <a:spcPts val="5211"/>
              </a:lnSpc>
              <a:spcBef>
                <a:spcPts val="1204"/>
              </a:spcBef>
            </a:pP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安徽退伍军人</a:t>
            </a:r>
            <a:r>
              <a:rPr sz="4000" kern="0" spc="-3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徐毅晖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000" kern="0" spc="-8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为营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救落水群众两次跳入水中，</a:t>
            </a:r>
            <a:r>
              <a:rPr sz="4000" kern="0" spc="-8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终因体力透支，</a:t>
            </a:r>
            <a:r>
              <a:rPr sz="4000" kern="0" spc="-8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献出宝贵的生命，</a:t>
            </a:r>
            <a:r>
              <a:rPr sz="4000" kern="0" spc="-8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年仅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26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岁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5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26034" algn="l" rtl="0" eaLnBrk="0">
              <a:lnSpc>
                <a:spcPct val="100000"/>
              </a:lnSpc>
              <a:spcBef>
                <a:spcPts val="1204"/>
              </a:spcBef>
            </a:pP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浙江杭州西兴大桥上，</a:t>
            </a:r>
            <a:r>
              <a:rPr sz="4000" kern="0" spc="-8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一名年轻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女子跳桥轻生</a:t>
            </a:r>
            <a:r>
              <a:rPr sz="4000" kern="0" spc="-5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。正在送件的外卖小哥</a:t>
            </a:r>
            <a:r>
              <a:rPr sz="4000" kern="0" spc="-4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彭清林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000" kern="0" spc="-7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紧跟着从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10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余米高的桥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marL="29844" algn="l" rtl="0" eaLnBrk="0">
              <a:lnSpc>
                <a:spcPts val="5711"/>
              </a:lnSpc>
            </a:pP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上一跃而下，</a:t>
            </a:r>
            <a:r>
              <a:rPr sz="4000" kern="0" spc="-8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把女子从死亡边缘拉了回来</a:t>
            </a:r>
            <a:r>
              <a:rPr sz="4000" kern="0" spc="-7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0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由于冲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击力大，</a:t>
            </a:r>
            <a:r>
              <a:rPr sz="4000" kern="0" spc="-8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彭清林有胸椎压缩性骨折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0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0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385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49530" indent="-27305" algn="l" rtl="0" eaLnBrk="0">
              <a:lnSpc>
                <a:spcPct val="113000"/>
              </a:lnSpc>
            </a:pP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广东深圳，</a:t>
            </a:r>
            <a:r>
              <a:rPr sz="4000" kern="0" spc="-7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高三男生</a:t>
            </a:r>
            <a:r>
              <a:rPr sz="4000" kern="0" spc="-3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杜文祺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讲了一句话在网上火了</a:t>
            </a:r>
            <a:r>
              <a:rPr sz="4000" kern="0" spc="-7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。他说希望高考后能顺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利入伍，</a:t>
            </a:r>
            <a:r>
              <a:rPr sz="4000" kern="0" spc="-8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而他想要当兵的原</a:t>
            </a:r>
            <a:r>
              <a:rPr sz="4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4000" kern="0" spc="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因是</a:t>
            </a:r>
            <a:r>
              <a:rPr sz="4000" kern="0" spc="2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000" kern="0" spc="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在这个国家，</a:t>
            </a:r>
            <a:r>
              <a:rPr sz="4000" kern="0" spc="-8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有我想保护的人</a:t>
            </a:r>
            <a:r>
              <a:rPr sz="4000" kern="0" spc="-7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1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endParaRPr sz="4000">
              <a:latin typeface="Arial"/>
              <a:ea typeface="Arial"/>
              <a:cs typeface="Arial"/>
            </a:endParaRPr>
          </a:p>
        </p:txBody>
      </p:sp>
      <p:pic>
        <p:nvPicPr>
          <p:cNvPr id="536" name="picture 536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538" name="picture 53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540" name="picture 540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542" name="picture 542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544" name="path 544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46" name="path 546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48" name="path 548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2" name="textbox 22" title=""/>
          <p:cNvSpPr/>
          <p:nvPr/>
        </p:nvSpPr>
        <p:spPr>
          <a:xfrm>
            <a:off x="1384716" y="2162242"/>
            <a:ext cx="21362036" cy="89655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97000"/>
              </a:lnSpc>
              <a:spcBef>
                <a:spcPts val="1"/>
              </a:spcBef>
            </a:pPr>
            <a:r>
              <a:rPr sz="114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积累怎样的素材？怎么积累素材</a:t>
            </a:r>
            <a:r>
              <a:rPr sz="11400" kern="0" spc="-10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1400" kern="0" spc="-50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？</a:t>
            </a:r>
            <a:endParaRPr sz="114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758825" algn="l" rtl="0" eaLnBrk="0">
              <a:lnSpc>
                <a:spcPts val="7698"/>
              </a:lnSpc>
              <a:spcBef>
                <a:spcPts val="1780"/>
              </a:spcBef>
            </a:pPr>
            <a:r>
              <a:rPr sz="5900" kern="0" spc="-120">
                <a:solidFill>
                  <a:srgbClr val="5E5E5E">
                    <a:alpha val="100000"/>
                  </a:srgbClr>
                </a:solidFill>
                <a:latin typeface="Arial"/>
                <a:ea typeface="Arial"/>
                <a:cs typeface="Arial"/>
              </a:rPr>
              <a:t>1</a:t>
            </a:r>
            <a:r>
              <a:rPr sz="5900" kern="0" spc="-860">
                <a:solidFill>
                  <a:srgbClr val="5E5E5E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900" kern="0" spc="-12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、是否有素材积累本？</a:t>
            </a:r>
            <a:endParaRPr sz="59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3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711834" algn="l" rtl="0" eaLnBrk="0">
              <a:lnSpc>
                <a:spcPts val="7692"/>
              </a:lnSpc>
              <a:spcBef>
                <a:spcPts val="1773"/>
              </a:spcBef>
            </a:pPr>
            <a:r>
              <a:rPr sz="5900" kern="0" spc="-50">
                <a:solidFill>
                  <a:srgbClr val="5E5E5E">
                    <a:alpha val="100000"/>
                  </a:srgbClr>
                </a:solidFill>
                <a:latin typeface="Arial"/>
                <a:ea typeface="Arial"/>
                <a:cs typeface="Arial"/>
              </a:rPr>
              <a:t>2</a:t>
            </a:r>
            <a:r>
              <a:rPr sz="5900" kern="0" spc="-810">
                <a:solidFill>
                  <a:srgbClr val="5E5E5E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900" kern="0" spc="-5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、积累本是否有分类？按什么逻辑分类的？</a:t>
            </a:r>
            <a:endParaRPr sz="59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3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715009" algn="l" rtl="0" eaLnBrk="0">
              <a:lnSpc>
                <a:spcPts val="7698"/>
              </a:lnSpc>
              <a:spcBef>
                <a:spcPts val="1779"/>
              </a:spcBef>
            </a:pPr>
            <a:r>
              <a:rPr sz="5900" kern="0" spc="-50">
                <a:solidFill>
                  <a:srgbClr val="5E5E5E">
                    <a:alpha val="100000"/>
                  </a:srgbClr>
                </a:solidFill>
                <a:latin typeface="Arial"/>
                <a:ea typeface="Arial"/>
                <a:cs typeface="Arial"/>
              </a:rPr>
              <a:t>3</a:t>
            </a:r>
            <a:r>
              <a:rPr sz="5900" kern="0" spc="-890">
                <a:solidFill>
                  <a:srgbClr val="5E5E5E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900" kern="0" spc="-5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、积累本上的素材能背诵的</a:t>
            </a:r>
            <a:r>
              <a:rPr sz="5900" kern="0" spc="-6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占比多少？</a:t>
            </a:r>
            <a:endParaRPr sz="59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3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</a:pPr>
            <a:endParaRPr sz="14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70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714375" algn="l" rtl="0" eaLnBrk="0">
              <a:lnSpc>
                <a:spcPts val="7686"/>
              </a:lnSpc>
            </a:pPr>
            <a:r>
              <a:rPr sz="5900" kern="0" spc="-40">
                <a:solidFill>
                  <a:srgbClr val="5E5E5E">
                    <a:alpha val="100000"/>
                  </a:srgbClr>
                </a:solidFill>
                <a:latin typeface="Arial"/>
                <a:ea typeface="Arial"/>
                <a:cs typeface="Arial"/>
              </a:rPr>
              <a:t>4</a:t>
            </a:r>
            <a:r>
              <a:rPr sz="5900" kern="0" spc="-890">
                <a:solidFill>
                  <a:srgbClr val="5E5E5E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900" kern="0" spc="-4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、考场时所使用素材来</a:t>
            </a:r>
            <a:r>
              <a:rPr sz="5900" kern="0" spc="-5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自积累本的占比多少？</a:t>
            </a:r>
            <a:endParaRPr sz="59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4" name="picture 24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26" name="picture 26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28" name="picture 28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30" name="picture 30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32" name="path 32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4" name="path 34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6" name="path 36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50" name="textbox 550" title=""/>
          <p:cNvSpPr/>
          <p:nvPr/>
        </p:nvSpPr>
        <p:spPr>
          <a:xfrm>
            <a:off x="1010805" y="993493"/>
            <a:ext cx="22692995" cy="112458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3313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5544820" algn="l" rtl="0" eaLnBrk="0">
              <a:lnSpc>
                <a:spcPct val="95000"/>
              </a:lnSpc>
            </a:pPr>
            <a:r>
              <a:rPr sz="7100" kern="0" spc="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人民日报公众号</a:t>
            </a:r>
            <a:r>
              <a:rPr sz="7100" kern="0" spc="3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7100" kern="0" spc="-5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0601～0630</a:t>
            </a:r>
            <a:endParaRPr sz="71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3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97155" algn="l" rtl="0" eaLnBrk="0">
              <a:lnSpc>
                <a:spcPct val="100000"/>
              </a:lnSpc>
              <a:spcBef>
                <a:spcPts val="1210"/>
              </a:spcBef>
            </a:pP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糖丸爷爷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000" kern="0" spc="-1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顾方舟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致力于小儿麻痹症疫苗的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研究</a:t>
            </a:r>
            <a:r>
              <a:rPr sz="4000" kern="0" spc="-7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。在疫苗临床试验阶段，</a:t>
            </a:r>
            <a:r>
              <a:rPr sz="4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顾方舟以身试药，</a:t>
            </a:r>
            <a:r>
              <a:rPr sz="4000" kern="0" spc="-8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为检验疫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marL="92075" algn="l" rtl="0" eaLnBrk="0">
              <a:lnSpc>
                <a:spcPts val="5711"/>
              </a:lnSpc>
            </a:pP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苗在儿童中的效果，</a:t>
            </a:r>
            <a:r>
              <a:rPr sz="4000" kern="0" spc="-9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他给不满一岁的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儿子喂下了疫苗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4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4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01600" algn="l" rtl="0" eaLnBrk="0">
              <a:lnSpc>
                <a:spcPct val="100000"/>
              </a:lnSpc>
              <a:spcBef>
                <a:spcPts val="1209"/>
              </a:spcBef>
            </a:pPr>
            <a:r>
              <a:rPr sz="4000" kern="0" spc="-7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13</a:t>
            </a:r>
            <a:r>
              <a:rPr sz="4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岁辍学，</a:t>
            </a:r>
            <a:r>
              <a:rPr sz="40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做过服务员</a:t>
            </a:r>
            <a:r>
              <a:rPr sz="4000" kern="0" spc="-6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</a:t>
            </a:r>
            <a:r>
              <a:rPr sz="4000" kern="0" spc="-9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电话销售</a:t>
            </a:r>
            <a:r>
              <a:rPr sz="4000" kern="0" spc="-6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</a:t>
            </a:r>
            <a:r>
              <a:rPr sz="4000" kern="0" spc="-10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网吧收银员，</a:t>
            </a:r>
            <a:r>
              <a:rPr sz="4000" kern="0" spc="-6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8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18</a:t>
            </a:r>
            <a:r>
              <a:rPr sz="4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岁开始成人自考，</a:t>
            </a:r>
            <a:r>
              <a:rPr sz="4000" kern="0" spc="-8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一边工作，</a:t>
            </a:r>
            <a:r>
              <a:rPr sz="4000" kern="0" spc="-8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一边学习，</a:t>
            </a:r>
            <a:r>
              <a:rPr sz="40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从服务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marL="78739" algn="l" rtl="0" eaLnBrk="0">
              <a:lnSpc>
                <a:spcPts val="5711"/>
              </a:lnSpc>
            </a:pP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生到博士生，</a:t>
            </a:r>
            <a:r>
              <a:rPr sz="4000" kern="0" spc="-8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90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后女孩</a:t>
            </a:r>
            <a:r>
              <a:rPr sz="4000" kern="0" spc="-3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小小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努力了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14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年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0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74930" algn="l" rtl="0" eaLnBrk="0">
              <a:lnSpc>
                <a:spcPct val="100000"/>
              </a:lnSpc>
              <a:spcBef>
                <a:spcPts val="1209"/>
              </a:spcBef>
            </a:pPr>
            <a:r>
              <a:rPr sz="4000" kern="0" spc="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在中南财经政法大学</a:t>
            </a:r>
            <a:r>
              <a:rPr sz="4000" kern="0" spc="1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2023</a:t>
            </a:r>
            <a:r>
              <a:rPr sz="4000" kern="0" spc="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年毕业典礼上，</a:t>
            </a:r>
            <a:r>
              <a:rPr sz="4000" kern="0" spc="-7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1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“00</a:t>
            </a:r>
            <a:r>
              <a:rPr sz="4000" kern="0" spc="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后</a:t>
            </a:r>
            <a:r>
              <a:rPr sz="4000" kern="0" spc="1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000" kern="0" spc="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大四学子</a:t>
            </a:r>
            <a:r>
              <a:rPr sz="4000" kern="0" spc="1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王若妍</a:t>
            </a:r>
            <a:r>
              <a:rPr sz="4000" kern="0" spc="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将</a:t>
            </a:r>
            <a:r>
              <a:rPr sz="4000" kern="0" spc="1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4.9</a:t>
            </a:r>
            <a:r>
              <a:rPr sz="4000" kern="0" spc="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万元奖学金连同父母配捐的</a:t>
            </a:r>
            <a:r>
              <a:rPr sz="4000" kern="0" spc="1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5</a:t>
            </a:r>
            <a:r>
              <a:rPr sz="4000" kern="0" spc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.1</a:t>
            </a:r>
            <a:endParaRPr sz="4000">
              <a:latin typeface="Arial"/>
              <a:ea typeface="Arial"/>
              <a:cs typeface="Arial"/>
            </a:endParaRPr>
          </a:p>
          <a:p>
            <a:pPr marL="81280" algn="l" rtl="0" eaLnBrk="0">
              <a:lnSpc>
                <a:spcPts val="5711"/>
              </a:lnSpc>
            </a:pP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万元，</a:t>
            </a:r>
            <a:r>
              <a:rPr sz="4000" kern="0" spc="-8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共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10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万元捐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赠设立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中南财经政法大学研学基金</a:t>
            </a:r>
            <a:r>
              <a:rPr sz="4000" kern="0" spc="-7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000" kern="0" spc="-8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用于资助学校研究生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83819" indent="-3810" algn="l" rtl="0" eaLnBrk="0">
              <a:lnSpc>
                <a:spcPct val="114000"/>
              </a:lnSpc>
              <a:spcBef>
                <a:spcPts val="1204"/>
              </a:spcBef>
            </a:pP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天津大学化工学院博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士生</a:t>
            </a:r>
            <a:r>
              <a:rPr sz="4000" kern="0" spc="-4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徐永胜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同学，</a:t>
            </a:r>
            <a:r>
              <a:rPr sz="40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硕博连读期间，</a:t>
            </a:r>
            <a:r>
              <a:rPr sz="4000" kern="0" spc="-8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获得过多项荣誉</a:t>
            </a:r>
            <a:r>
              <a:rPr sz="4000" kern="0" spc="-7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。博士毕业时，</a:t>
            </a:r>
            <a:r>
              <a:rPr sz="4000" kern="0" spc="-8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徐永胜面临很</a:t>
            </a:r>
            <a:r>
              <a:rPr sz="4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多选择，</a:t>
            </a:r>
            <a:r>
              <a:rPr sz="4000" kern="0" spc="-8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可以去海外名校做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博士后研究</a:t>
            </a:r>
            <a:r>
              <a:rPr sz="4000" kern="0" spc="-7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。他也接到了南京</a:t>
            </a:r>
            <a:r>
              <a:rPr sz="4000" kern="0" spc="-6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、西安等地高校抛来的橄榄枝</a:t>
            </a:r>
            <a:r>
              <a:rPr sz="4000" kern="0" spc="-7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。但他最终却</a:t>
            </a:r>
            <a:r>
              <a:rPr sz="4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选择了远在新疆的石河子大学，</a:t>
            </a:r>
            <a:r>
              <a:rPr sz="4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作为自己科研和生活的新起点，</a:t>
            </a:r>
            <a:r>
              <a:rPr sz="4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在祖国边疆发光，</a:t>
            </a:r>
            <a:r>
              <a:rPr sz="4000" kern="0" spc="-8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步履不停！</a:t>
            </a:r>
            <a:endParaRPr sz="4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904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83185" indent="10795" algn="l" rtl="0" eaLnBrk="0">
              <a:lnSpc>
                <a:spcPct val="113000"/>
              </a:lnSpc>
            </a:pPr>
            <a:r>
              <a:rPr sz="4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这里曾黄沙漫天，</a:t>
            </a:r>
            <a:r>
              <a:rPr sz="4000" kern="0" spc="-7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寸草不生，</a:t>
            </a:r>
            <a:r>
              <a:rPr sz="4000" kern="0" spc="-8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如今绿树成荫，</a:t>
            </a:r>
            <a:r>
              <a:rPr sz="4000" kern="0" spc="-8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生机盎然，</a:t>
            </a:r>
            <a:r>
              <a:rPr sz="4000" kern="0" spc="-7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这里是毛乌素沙漠，</a:t>
            </a:r>
            <a:r>
              <a:rPr sz="4000" kern="0" spc="-6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中国四大沙地之一</a:t>
            </a:r>
            <a:r>
              <a:rPr sz="4000" kern="0" spc="-5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。被</a:t>
            </a:r>
            <a:r>
              <a:rPr sz="4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誉为</a:t>
            </a:r>
            <a:r>
              <a:rPr sz="4000" kern="0" spc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治沙女王</a:t>
            </a:r>
            <a:r>
              <a:rPr sz="4000" kern="0" spc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的</a:t>
            </a:r>
            <a:r>
              <a:rPr sz="4000" kern="0" spc="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殷玉珍</a:t>
            </a:r>
            <a:r>
              <a:rPr sz="4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为这片黄沙倾尽了全力，</a:t>
            </a:r>
            <a:r>
              <a:rPr sz="4000" kern="0" spc="-7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近</a:t>
            </a:r>
            <a:r>
              <a:rPr sz="4000" kern="0" spc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40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年时间里，</a:t>
            </a:r>
            <a:r>
              <a:rPr sz="4000" kern="0" spc="-8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她和丈夫创造了种出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7</a:t>
            </a:r>
            <a:r>
              <a:rPr sz="40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万亩沙漠绿洲</a:t>
            </a:r>
            <a:endParaRPr sz="40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552" name="picture 552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sp>
        <p:nvSpPr>
          <p:cNvPr id="554" name="textbox 554" title=""/>
          <p:cNvSpPr/>
          <p:nvPr/>
        </p:nvSpPr>
        <p:spPr>
          <a:xfrm>
            <a:off x="1103517" y="12277985"/>
            <a:ext cx="1508125" cy="6953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273"/>
              </a:lnSpc>
            </a:pPr>
            <a:r>
              <a:rPr sz="4000" kern="0" spc="-1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的奇迹</a:t>
            </a:r>
            <a:endParaRPr sz="40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556" name="picture 556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558" name="picture 558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560" name="picture 560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562" name="path 562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64" name="path 564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66" name="path 566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568" name="table 568" title=""/>
          <p:cNvGraphicFramePr>
            <a:graphicFrameLocks noGrp="1"/>
          </p:cNvGraphicFramePr>
          <p:nvPr/>
        </p:nvGraphicFramePr>
        <p:xfrm>
          <a:off x="107972" y="33472"/>
          <a:ext cx="24243029" cy="13509625"/>
        </p:xfrm>
        <a:graphic>
          <a:graphicData uri="http://schemas.openxmlformats.org/drawingml/2006/table">
            <a:tbl>
              <a:tblPr/>
              <a:tblGrid>
                <a:gridCol w="1366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08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8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509625"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7661"/>
                        </a:lnSpc>
                      </a:pPr>
                      <a:endParaRPr sz="10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8156575" algn="l" rtl="0" eaLnBrk="0">
                        <a:lnSpc>
                          <a:spcPct val="109000"/>
                        </a:lnSpc>
                      </a:pPr>
                      <a:r>
                        <a:rPr sz="23700" u="sng" kern="0" spc="-19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概</a:t>
                      </a:r>
                      <a:r>
                        <a:rPr sz="23700" kern="0" spc="-19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念原理</a:t>
                      </a:r>
                      <a:endParaRPr sz="2370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70" name="picture 570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60063" y="1722510"/>
            <a:ext cx="7486066" cy="10247086"/>
          </a:xfrm>
          <a:prstGeom prst="rect">
            <a:avLst/>
          </a:prstGeom>
        </p:spPr>
      </p:pic>
      <p:sp>
        <p:nvSpPr>
          <p:cNvPr id="572" name="textbox 572" title=""/>
          <p:cNvSpPr/>
          <p:nvPr/>
        </p:nvSpPr>
        <p:spPr>
          <a:xfrm>
            <a:off x="5262266" y="7913588"/>
            <a:ext cx="1280160" cy="10852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316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79000"/>
              </a:lnSpc>
            </a:pPr>
            <a:r>
              <a:rPr sz="8800" i="1" kern="0" spc="3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  <a:cs typeface="Arial"/>
              </a:rPr>
              <a:t>02</a:t>
            </a:r>
            <a:endParaRPr sz="8800">
              <a:latin typeface="Arial"/>
              <a:ea typeface="Arial"/>
              <a:cs typeface="Arial"/>
            </a:endParaRPr>
          </a:p>
        </p:txBody>
      </p:sp>
      <p:pic>
        <p:nvPicPr>
          <p:cNvPr id="574" name="picture 574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576" name="picture 576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578" name="picture 578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580" name="picture 580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82" name="textbox 582" title=""/>
          <p:cNvSpPr/>
          <p:nvPr/>
        </p:nvSpPr>
        <p:spPr>
          <a:xfrm>
            <a:off x="624394" y="974041"/>
            <a:ext cx="22983825" cy="110058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8086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090294" algn="l" rtl="0" eaLnBrk="0">
              <a:lnSpc>
                <a:spcPct val="100000"/>
              </a:lnSpc>
            </a:pPr>
            <a:r>
              <a:rPr sz="4300" b="1" kern="0" spc="-20">
                <a:solidFill>
                  <a:srgbClr val="FF26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冷冰冰的热力学第二定律说，</a:t>
            </a:r>
            <a:r>
              <a:rPr sz="4300" b="1" kern="0" spc="-930">
                <a:solidFill>
                  <a:srgbClr val="FF26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b="1" kern="0" spc="-20">
                <a:solidFill>
                  <a:srgbClr val="FF26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一切孤立系统</a:t>
            </a:r>
            <a:r>
              <a:rPr sz="4300" b="1" kern="0" spc="-30">
                <a:solidFill>
                  <a:srgbClr val="FF26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都朝着熵增的方向演化。</a:t>
            </a:r>
            <a:r>
              <a:rPr sz="4300" kern="0" spc="-3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这是大前提</a:t>
            </a:r>
            <a:r>
              <a:rPr sz="4300" kern="0" spc="-76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3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300" kern="0" spc="-3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但生命的</a:t>
            </a:r>
            <a:endParaRPr sz="4300">
              <a:latin typeface="Microsoft YaHei"/>
              <a:ea typeface="Microsoft YaHei"/>
              <a:cs typeface="Microsoft YaHei"/>
            </a:endParaRPr>
          </a:p>
          <a:p>
            <a:pPr marL="34925" algn="l" rtl="0" eaLnBrk="0">
              <a:lnSpc>
                <a:spcPct val="123000"/>
              </a:lnSpc>
              <a:spcBef>
                <a:spcPts val="100"/>
              </a:spcBef>
            </a:pP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神奇就在于，</a:t>
            </a:r>
            <a:r>
              <a:rPr sz="4300" kern="0" spc="-93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生命通过同环境交换物质与能量，</a:t>
            </a:r>
            <a:r>
              <a:rPr sz="4300" kern="0" spc="-88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为自己制造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300" kern="0" spc="-90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负熵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300" kern="0" spc="-8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并向环</a:t>
            </a:r>
            <a:r>
              <a:rPr sz="43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境释放</a:t>
            </a:r>
            <a:r>
              <a:rPr sz="4300" kern="0" spc="-6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3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正熵</a:t>
            </a:r>
            <a:r>
              <a:rPr sz="4300" kern="0" spc="-6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3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300" kern="0" spc="-6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以秩</a:t>
            </a:r>
            <a:r>
              <a:rPr sz="4300" kern="0" spc="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序来对抗无序与混乱</a:t>
            </a:r>
            <a:r>
              <a:rPr sz="4300" kern="0" spc="-77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300" kern="0" spc="-11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5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同样，</a:t>
            </a:r>
            <a:r>
              <a:rPr sz="4300" kern="0" spc="-56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由个人有机组成的共同体，</a:t>
            </a:r>
            <a:r>
              <a:rPr sz="4300" kern="0" spc="-92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也必须持续制造或有效输入</a:t>
            </a:r>
            <a:r>
              <a:rPr sz="4300" kern="0" spc="-6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300" kern="0" spc="-90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负熵流</a:t>
            </a:r>
            <a:r>
              <a:rPr sz="4300" kern="0" spc="-6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300" kern="0" spc="-65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</a:t>
            </a:r>
            <a:r>
              <a:rPr sz="4300" kern="0" spc="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有力抑制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正熵流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的生成，</a:t>
            </a:r>
            <a:r>
              <a:rPr sz="4300" kern="0" spc="-8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并令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300" kern="0" spc="-90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负熵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足以抵消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正熵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而有余，</a:t>
            </a:r>
            <a:r>
              <a:rPr sz="4300" kern="0" spc="-93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才能健壮强韧</a:t>
            </a:r>
            <a:r>
              <a:rPr sz="4300" kern="0" spc="-72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、维持向上的活力</a:t>
            </a:r>
            <a:r>
              <a:rPr sz="4300" kern="0" spc="-48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292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endParaRPr sz="4300">
              <a:latin typeface="Microsoft YaHei"/>
              <a:ea typeface="Microsoft YaHei"/>
              <a:cs typeface="Microsoft YaHei"/>
            </a:endParaRPr>
          </a:p>
          <a:p>
            <a:pPr marL="1108075" algn="l" rtl="0" eaLnBrk="0">
              <a:lnSpc>
                <a:spcPct val="100000"/>
              </a:lnSpc>
              <a:spcBef>
                <a:spcPts val="664"/>
              </a:spcBef>
            </a:pPr>
            <a:r>
              <a:rPr sz="4300" kern="0" spc="-3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这个国度就是你我所依恃的共同体</a:t>
            </a:r>
            <a:r>
              <a:rPr sz="4300" kern="0" spc="-76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3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。她需要每一个你付出，</a:t>
            </a:r>
            <a:r>
              <a:rPr sz="4300" kern="0" spc="-86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3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需要每一个你贡献无数涓滴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300" kern="0" spc="-90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负</a:t>
            </a:r>
            <a:endParaRPr sz="4300">
              <a:latin typeface="Microsoft YaHei"/>
              <a:ea typeface="Microsoft YaHei"/>
              <a:cs typeface="Microsoft YaHei"/>
            </a:endParaRPr>
          </a:p>
          <a:p>
            <a:pPr marL="31750" algn="l" rtl="0" eaLnBrk="0">
              <a:lnSpc>
                <a:spcPts val="6240"/>
              </a:lnSpc>
            </a:pPr>
            <a:r>
              <a:rPr sz="4300" kern="0" spc="-7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熵</a:t>
            </a:r>
            <a:r>
              <a:rPr sz="4300" kern="0" spc="-7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300" kern="0" spc="-7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300" kern="0" spc="-89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7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才能永葆青春的容颜与活力</a:t>
            </a:r>
            <a:r>
              <a:rPr sz="4300" kern="0" spc="-48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7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endParaRPr sz="4300">
              <a:latin typeface="Microsoft YaHei"/>
              <a:ea typeface="Microsoft YaHei"/>
              <a:cs typeface="Microsoft YaHei"/>
            </a:endParaRPr>
          </a:p>
          <a:p>
            <a:pPr marL="1164589" algn="l" rtl="0" eaLnBrk="0">
              <a:lnSpc>
                <a:spcPct val="100000"/>
              </a:lnSpc>
              <a:spcBef>
                <a:spcPts val="1081"/>
              </a:spcBef>
            </a:pPr>
            <a:r>
              <a:rPr sz="4300" kern="0" spc="-5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目光锁定那更美好的未来，</a:t>
            </a:r>
            <a:r>
              <a:rPr sz="4300" kern="0" spc="-90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5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你一直在努力，</a:t>
            </a:r>
            <a:r>
              <a:rPr sz="4300" kern="0" spc="-90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5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我们一直在呐喊</a:t>
            </a:r>
            <a:r>
              <a:rPr sz="4300" kern="0" spc="-75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5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。唯有我与你</a:t>
            </a:r>
            <a:r>
              <a:rPr sz="4300" kern="0" spc="-5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——</a:t>
            </a:r>
            <a:r>
              <a:rPr sz="4300" kern="0" spc="-5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每一个普通人</a:t>
            </a:r>
            <a:endParaRPr sz="4300">
              <a:latin typeface="Microsoft YaHei"/>
              <a:ea typeface="Microsoft YaHei"/>
              <a:cs typeface="Microsoft YaHei"/>
            </a:endParaRPr>
          </a:p>
          <a:p>
            <a:pPr marL="48259" indent="-36194" algn="l" rtl="0" eaLnBrk="0">
              <a:lnSpc>
                <a:spcPct val="125000"/>
              </a:lnSpc>
              <a:spcBef>
                <a:spcPts val="16"/>
              </a:spcBef>
            </a:pPr>
            <a:r>
              <a:rPr sz="4300" kern="0" spc="-2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——</a:t>
            </a:r>
            <a:r>
              <a:rPr sz="4300" kern="0" spc="-2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的行动与努力带来</a:t>
            </a:r>
            <a:r>
              <a:rPr sz="4300" kern="0" spc="-3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的每一个涓滴改进，</a:t>
            </a:r>
            <a:r>
              <a:rPr sz="4300" kern="0" spc="-89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3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汇入历史的江河，</a:t>
            </a:r>
            <a:r>
              <a:rPr sz="4300" kern="0" spc="-86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3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带来观念水位的不断提升，</a:t>
            </a:r>
            <a:r>
              <a:rPr sz="4300" kern="0" spc="-9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3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才是最</a:t>
            </a:r>
            <a:r>
              <a:rPr sz="4300" kern="0" spc="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强大的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熵减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力量</a:t>
            </a:r>
            <a:r>
              <a:rPr sz="4300" kern="0" spc="-70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天下之至柔，</a:t>
            </a:r>
            <a:r>
              <a:rPr sz="4300" kern="0" spc="-98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驰骋天下之至坚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300" kern="0" spc="-83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这就是柔韧的力量。</a:t>
            </a:r>
            <a:endParaRPr sz="430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ct val="100000"/>
              </a:lnSpc>
              <a:spcBef>
                <a:spcPts val="648"/>
              </a:spcBef>
            </a:pP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每一个涓滴改进，</a:t>
            </a:r>
            <a:r>
              <a:rPr sz="4300" kern="0" spc="-90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每一处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熵减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300" kern="0" spc="-9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都不应是强人所难，</a:t>
            </a:r>
            <a:r>
              <a:rPr sz="4300" kern="0" spc="-87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而应是义之所在；</a:t>
            </a:r>
            <a:r>
              <a:rPr sz="4300" kern="0" spc="-112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37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都不应是高不可攀，</a:t>
            </a:r>
            <a:endParaRPr sz="4300">
              <a:latin typeface="Microsoft YaHei"/>
              <a:ea typeface="Microsoft YaHei"/>
              <a:cs typeface="Microsoft YaHei"/>
            </a:endParaRPr>
          </a:p>
          <a:p>
            <a:pPr marL="30480" indent="11429" algn="l" rtl="0" eaLnBrk="0">
              <a:lnSpc>
                <a:spcPct val="121000"/>
              </a:lnSpc>
              <a:spcBef>
                <a:spcPts val="143"/>
              </a:spcBef>
            </a:pP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而应是踮起脚尖可以触及</a:t>
            </a:r>
            <a:r>
              <a:rPr sz="4300" kern="0" spc="-73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。西安卖菜的雷先生，</a:t>
            </a:r>
            <a:r>
              <a:rPr sz="4300" kern="0" spc="-93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起诉交警部门未履行法定告知程序而胜诉，</a:t>
            </a:r>
            <a:r>
              <a:rPr sz="4300" kern="0" spc="-7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昭示</a:t>
            </a:r>
            <a:r>
              <a:rPr sz="4300" kern="0" spc="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了权力不可任性；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300" kern="0" spc="-63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昆山</a:t>
            </a:r>
            <a:r>
              <a:rPr sz="4300" kern="0" spc="-5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反杀案</a:t>
            </a:r>
            <a:r>
              <a:rPr sz="4300" kern="0" spc="-5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300" kern="0" spc="-5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的于海明，</a:t>
            </a:r>
            <a:r>
              <a:rPr sz="4300" kern="0" spc="-84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5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夺刀自卫，</a:t>
            </a:r>
            <a:r>
              <a:rPr sz="4300" kern="0" spc="-93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5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也为你我匡正了正当防卫的空间</a:t>
            </a:r>
            <a:r>
              <a:rPr sz="4300" kern="0" spc="-76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5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300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小人物</a:t>
            </a:r>
            <a:r>
              <a:rPr sz="4300" kern="0" spc="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4300" kern="0" spc="-2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从来不是大时代的被动接受者，</a:t>
            </a:r>
            <a:r>
              <a:rPr sz="4300" kern="0" spc="-93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2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每一个小人</a:t>
            </a:r>
            <a:r>
              <a:rPr sz="4300" kern="0" spc="-3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物的参与和行动，</a:t>
            </a:r>
            <a:r>
              <a:rPr sz="4300" kern="0" spc="-88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3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汇成大时代的洪流；</a:t>
            </a:r>
            <a:r>
              <a:rPr sz="4300" kern="0" spc="-111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3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每一个小人物</a:t>
            </a:r>
            <a:r>
              <a:rPr sz="4300" kern="0" spc="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2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的祈望与呐喊，</a:t>
            </a:r>
            <a:r>
              <a:rPr sz="4300" kern="0" spc="-89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2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汇成大时代的最强音；</a:t>
            </a:r>
            <a:r>
              <a:rPr sz="4300" kern="0" spc="-11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2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每一个小人物的涓滴</a:t>
            </a:r>
            <a:r>
              <a:rPr sz="4300" kern="0" spc="-2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4300" kern="0" spc="-2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熵减</a:t>
            </a:r>
            <a:r>
              <a:rPr sz="4300" kern="0" spc="-2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4300" kern="0" spc="-2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300" kern="0" spc="-88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300" kern="0" spc="-2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汇成大时代的茁壮成长。</a:t>
            </a:r>
            <a:endParaRPr sz="43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584" name="picture 584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586" name="picture 586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sp>
        <p:nvSpPr>
          <p:cNvPr id="588" name="textbox 588" title=""/>
          <p:cNvSpPr/>
          <p:nvPr/>
        </p:nvSpPr>
        <p:spPr>
          <a:xfrm>
            <a:off x="9938116" y="12034228"/>
            <a:ext cx="13795375" cy="7385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610"/>
              </a:lnSpc>
            </a:pPr>
            <a:r>
              <a:rPr sz="4300" kern="0" spc="0">
                <a:solidFill>
                  <a:srgbClr val="222222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——2019</a:t>
            </a:r>
            <a:r>
              <a:rPr sz="4300" kern="0" spc="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南方周末新年献词《每一个这样的你都是英雄</a:t>
            </a:r>
            <a:r>
              <a:rPr sz="4300" kern="0" spc="-10">
                <a:solidFill>
                  <a:srgbClr val="222222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》</a:t>
            </a:r>
            <a:endParaRPr sz="43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590" name="picture 590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592" name="picture 592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594" name="path 594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96" name="path 596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98" name="path 598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00" name="picture 600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602" name="picture 602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pic>
        <p:nvPicPr>
          <p:cNvPr id="604" name="picture 604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76135" y="607007"/>
            <a:ext cx="23111450" cy="12552238"/>
          </a:xfrm>
          <a:prstGeom prst="rect">
            <a:avLst/>
          </a:prstGeom>
        </p:spPr>
      </p:pic>
      <p:sp>
        <p:nvSpPr>
          <p:cNvPr id="606" name="textbox 606" title=""/>
          <p:cNvSpPr/>
          <p:nvPr/>
        </p:nvSpPr>
        <p:spPr>
          <a:xfrm>
            <a:off x="1581026" y="4876219"/>
            <a:ext cx="19985355" cy="61468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576705" algn="l" rtl="0" eaLnBrk="0">
              <a:lnSpc>
                <a:spcPct val="88000"/>
              </a:lnSpc>
              <a:spcBef>
                <a:spcPts val="1"/>
              </a:spcBef>
            </a:pP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熵增理论越来越多的为人知晓</a:t>
            </a:r>
            <a:r>
              <a:rPr sz="5000" kern="0" spc="-7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000" kern="0" spc="-10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同时</a:t>
            </a:r>
            <a:r>
              <a:rPr sz="50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也被越来越多的人认可 。有序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marL="328295" algn="l" rtl="0" eaLnBrk="0">
              <a:lnSpc>
                <a:spcPts val="6979"/>
              </a:lnSpc>
            </a:pPr>
            <a:r>
              <a:rPr sz="5000" kern="0" spc="-1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到无序，终至灭亡</a:t>
            </a:r>
            <a:r>
              <a:rPr sz="5000" kern="0" spc="-6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1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000" kern="0" spc="-12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1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万事万物</a:t>
            </a:r>
            <a:r>
              <a:rPr sz="5000" kern="0" spc="-7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1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000" kern="0" spc="-12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1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皆同此理 。通俗讲</a:t>
            </a:r>
            <a:r>
              <a:rPr sz="5000" kern="0" spc="-7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1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，任何一个封闭系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ct val="88000"/>
              </a:lnSpc>
              <a:spcBef>
                <a:spcPts val="1890"/>
              </a:spcBef>
            </a:pPr>
            <a:r>
              <a:rPr sz="5000" kern="0" spc="-1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统</a:t>
            </a:r>
            <a:r>
              <a:rPr sz="5000" kern="0" spc="-8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000" kern="0" spc="-1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而且无外力维持</a:t>
            </a:r>
            <a:r>
              <a:rPr sz="5000" kern="0" spc="-7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000" kern="0" spc="-10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它就</a:t>
            </a:r>
            <a:r>
              <a:rPr sz="5000" kern="0" spc="-1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会趋于混乱和无序</a:t>
            </a:r>
            <a:r>
              <a:rPr sz="5000" kern="0" spc="-7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1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000" kern="0" spc="-10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1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生命也如此 。若要对</a:t>
            </a:r>
            <a:r>
              <a:rPr sz="5000" kern="0" spc="-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抗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marL="287654" indent="41909" algn="l" rtl="0" eaLnBrk="0">
              <a:lnSpc>
                <a:spcPct val="119000"/>
              </a:lnSpc>
              <a:spcBef>
                <a:spcPts val="191"/>
              </a:spcBef>
            </a:pPr>
            <a:r>
              <a:rPr sz="5000" kern="0" spc="-4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“熵增”，唯有开放 。无论个人</a:t>
            </a:r>
            <a:r>
              <a:rPr sz="5000" kern="0" spc="-4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、企业还是国家的发展</a:t>
            </a:r>
            <a:r>
              <a:rPr sz="5000" kern="0" spc="-7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，都可以从这个理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论中得到启示 。</a:t>
            </a:r>
            <a:r>
              <a:rPr sz="5000" kern="0" spc="-90">
                <a:solidFill>
                  <a:srgbClr val="0096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个人若固守旧理 、不学新知便会落后于他人，</a:t>
            </a:r>
            <a:r>
              <a:rPr sz="5000" kern="0" spc="-100">
                <a:solidFill>
                  <a:srgbClr val="0096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企业若固</a:t>
            </a:r>
            <a:r>
              <a:rPr sz="5000" kern="0" spc="-10">
                <a:solidFill>
                  <a:srgbClr val="0096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120">
                <a:solidFill>
                  <a:srgbClr val="0096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步自封 、不思创新便会落后于时代</a:t>
            </a:r>
            <a:r>
              <a:rPr sz="5000" kern="0" spc="-770">
                <a:solidFill>
                  <a:srgbClr val="0096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120">
                <a:solidFill>
                  <a:srgbClr val="0096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000" kern="0" spc="-1100">
                <a:solidFill>
                  <a:srgbClr val="0096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120">
                <a:solidFill>
                  <a:srgbClr val="0096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国</a:t>
            </a:r>
            <a:r>
              <a:rPr sz="5000" kern="0" spc="-130">
                <a:solidFill>
                  <a:srgbClr val="0096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家若闭关锁国 、逆全球化便会落</a:t>
            </a:r>
            <a:r>
              <a:rPr sz="5000" kern="0" spc="0">
                <a:solidFill>
                  <a:srgbClr val="0096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后于世界 。</a:t>
            </a:r>
            <a:endParaRPr sz="50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608" name="textbox 608" title=""/>
          <p:cNvSpPr/>
          <p:nvPr/>
        </p:nvSpPr>
        <p:spPr>
          <a:xfrm>
            <a:off x="9264453" y="2950153"/>
            <a:ext cx="5176520" cy="9366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419100" algn="l" rtl="0" eaLnBrk="0">
              <a:lnSpc>
                <a:spcPct val="96000"/>
              </a:lnSpc>
            </a:pPr>
            <a:r>
              <a:rPr sz="6200" kern="0" spc="-34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【</a:t>
            </a:r>
            <a:r>
              <a:rPr sz="6200" kern="0" spc="2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200" kern="0" spc="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示范文段】</a:t>
            </a:r>
            <a:endParaRPr sz="62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610" name="picture 610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612" name="picture 612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sp>
        <p:nvSpPr>
          <p:cNvPr id="614" name="path 614" title=""/>
          <p:cNvSpPr/>
          <p:nvPr/>
        </p:nvSpPr>
        <p:spPr>
          <a:xfrm>
            <a:off x="997981" y="318845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16" name="path 616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18" name="path 618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20" name="path 620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22" name="textbox 622" title=""/>
          <p:cNvSpPr/>
          <p:nvPr/>
        </p:nvSpPr>
        <p:spPr>
          <a:xfrm>
            <a:off x="10228873" y="4849093"/>
            <a:ext cx="10304780" cy="70218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533"/>
              </a:lnSpc>
            </a:pPr>
            <a:r>
              <a:rPr sz="5800" kern="0" spc="-2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天文</a:t>
            </a:r>
            <a:r>
              <a:rPr sz="5800" kern="0" spc="-7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2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、物理</a:t>
            </a:r>
            <a:r>
              <a:rPr sz="5800" kern="0" spc="-9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2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、化学</a:t>
            </a:r>
            <a:r>
              <a:rPr sz="58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2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、生物</a:t>
            </a:r>
            <a:r>
              <a:rPr sz="58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2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、数</a:t>
            </a:r>
            <a:r>
              <a:rPr sz="5800" kern="0" spc="-2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学</a:t>
            </a:r>
            <a:endParaRPr sz="58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5240" algn="l" rtl="0" eaLnBrk="0">
              <a:lnSpc>
                <a:spcPts val="7573"/>
              </a:lnSpc>
              <a:spcBef>
                <a:spcPts val="1751"/>
              </a:spcBef>
            </a:pPr>
            <a:r>
              <a:rPr sz="58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琴棋书画</a:t>
            </a:r>
            <a:r>
              <a:rPr sz="58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、戏剧</a:t>
            </a:r>
            <a:r>
              <a:rPr sz="58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、文学</a:t>
            </a:r>
            <a:endParaRPr sz="58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</a:pPr>
            <a:endParaRPr sz="1400">
              <a:latin typeface="Arial"/>
              <a:ea typeface="Arial"/>
              <a:cs typeface="Arial"/>
            </a:endParaRPr>
          </a:p>
          <a:p>
            <a:pPr marL="71755" algn="l" rtl="0" eaLnBrk="0">
              <a:lnSpc>
                <a:spcPts val="7562"/>
              </a:lnSpc>
              <a:spcBef>
                <a:spcPts val="4"/>
              </a:spcBef>
            </a:pPr>
            <a:r>
              <a:rPr sz="58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运动：</a:t>
            </a:r>
            <a:r>
              <a:rPr sz="5800" kern="0" spc="-14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跑步</a:t>
            </a:r>
            <a:r>
              <a:rPr sz="5800" kern="0" spc="-9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、冲浪</a:t>
            </a:r>
            <a:r>
              <a:rPr sz="58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、球</a:t>
            </a:r>
            <a:r>
              <a:rPr sz="5800" kern="0" spc="-1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类运动</a:t>
            </a:r>
            <a:endParaRPr sz="58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624" name="picture 624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149332" y="821465"/>
            <a:ext cx="10762099" cy="2444980"/>
          </a:xfrm>
          <a:prstGeom prst="rect">
            <a:avLst/>
          </a:prstGeom>
        </p:spPr>
      </p:pic>
      <p:pic>
        <p:nvPicPr>
          <p:cNvPr id="626" name="picture 626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706168" y="7218357"/>
            <a:ext cx="6576655" cy="2188232"/>
          </a:xfrm>
          <a:prstGeom prst="rect">
            <a:avLst/>
          </a:prstGeom>
        </p:spPr>
      </p:pic>
      <p:pic>
        <p:nvPicPr>
          <p:cNvPr id="628" name="picture 628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706201" y="4219743"/>
            <a:ext cx="6576589" cy="2188233"/>
          </a:xfrm>
          <a:prstGeom prst="rect">
            <a:avLst/>
          </a:prstGeom>
        </p:spPr>
      </p:pic>
      <p:pic>
        <p:nvPicPr>
          <p:cNvPr id="630" name="picture 630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730181" y="10216970"/>
            <a:ext cx="6528627" cy="2188232"/>
          </a:xfrm>
          <a:prstGeom prst="rect">
            <a:avLst/>
          </a:prstGeom>
        </p:spPr>
      </p:pic>
      <p:pic>
        <p:nvPicPr>
          <p:cNvPr id="632" name="picture 632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634" name="picture 634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636" name="picture 636" title="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638" name="picture 638" title="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640" name="path 640" title=""/>
          <p:cNvSpPr/>
          <p:nvPr/>
        </p:nvSpPr>
        <p:spPr>
          <a:xfrm>
            <a:off x="997981" y="318845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42" name="path 642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44" name="path 644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46" name="path 646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48" name="textbox 648" title=""/>
          <p:cNvSpPr/>
          <p:nvPr/>
        </p:nvSpPr>
        <p:spPr>
          <a:xfrm>
            <a:off x="1092279" y="7815208"/>
            <a:ext cx="20891500" cy="43510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2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647065" algn="l" rtl="0" eaLnBrk="0">
              <a:lnSpc>
                <a:spcPct val="100000"/>
              </a:lnSpc>
              <a:spcBef>
                <a:spcPts val="1"/>
              </a:spcBef>
            </a:pPr>
            <a:r>
              <a:rPr sz="57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洛希极限</a:t>
            </a:r>
            <a:r>
              <a:rPr sz="5700" kern="0" spc="-13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（</a:t>
            </a:r>
            <a:r>
              <a:rPr sz="5700" kern="0" spc="-7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8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Roche</a:t>
            </a:r>
            <a:r>
              <a:rPr sz="5700" kern="0" spc="38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700" kern="0" spc="-8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limit</a:t>
            </a:r>
            <a:r>
              <a:rPr sz="57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）</a:t>
            </a:r>
            <a:r>
              <a:rPr sz="5700" kern="0" spc="-10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是一个天体自身的引力与第二个天体造</a:t>
            </a:r>
            <a:endParaRPr sz="5700">
              <a:latin typeface="Microsoft YaHei"/>
              <a:ea typeface="Microsoft YaHei"/>
              <a:cs typeface="Microsoft YaHei"/>
            </a:endParaRPr>
          </a:p>
          <a:p>
            <a:pPr marL="636905" indent="3810" algn="l" rtl="0" eaLnBrk="0">
              <a:lnSpc>
                <a:spcPct val="119000"/>
              </a:lnSpc>
              <a:spcBef>
                <a:spcPts val="80"/>
              </a:spcBef>
            </a:pPr>
            <a:r>
              <a:rPr sz="57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成的潮汐力相等时的距离</a:t>
            </a:r>
            <a:r>
              <a:rPr sz="5700" kern="0" spc="-10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5700" kern="0" spc="-14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当两个天体的距离少于洛希极限</a:t>
            </a:r>
            <a:r>
              <a:rPr sz="57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700" kern="0" spc="-12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天</a:t>
            </a:r>
            <a:r>
              <a:rPr sz="57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体就会倾向碎散，</a:t>
            </a:r>
            <a:r>
              <a:rPr sz="5700" kern="0" spc="-11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继而成为第二个天体的</a:t>
            </a:r>
            <a:r>
              <a:rPr sz="57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环。</a:t>
            </a:r>
            <a:endParaRPr sz="57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4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695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374650" algn="l" rtl="0" eaLnBrk="0">
              <a:lnSpc>
                <a:spcPct val="94000"/>
              </a:lnSpc>
            </a:pPr>
            <a:r>
              <a:rPr sz="5700" kern="0" spc="-2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【适应主题】个人与他人 、空间 、边界与距</a:t>
            </a:r>
            <a:r>
              <a:rPr sz="5700" kern="0" spc="-2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离</a:t>
            </a:r>
            <a:endParaRPr sz="57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650" name="picture 650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858471" y="4079106"/>
            <a:ext cx="11700357" cy="3222290"/>
          </a:xfrm>
          <a:prstGeom prst="rect">
            <a:avLst/>
          </a:prstGeom>
        </p:spPr>
      </p:pic>
      <p:pic>
        <p:nvPicPr>
          <p:cNvPr id="652" name="picture 652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654" name="picture 654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808892" y="1111212"/>
            <a:ext cx="6576589" cy="2188233"/>
          </a:xfrm>
          <a:prstGeom prst="rect">
            <a:avLst/>
          </a:prstGeom>
        </p:spPr>
      </p:pic>
      <p:sp>
        <p:nvSpPr>
          <p:cNvPr id="656" name="textbox 656" title=""/>
          <p:cNvSpPr/>
          <p:nvPr/>
        </p:nvSpPr>
        <p:spPr>
          <a:xfrm>
            <a:off x="11024545" y="1740559"/>
            <a:ext cx="1435100" cy="9937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7624"/>
              </a:lnSpc>
            </a:pPr>
            <a:r>
              <a:rPr sz="5800" kern="0" spc="-3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天</a:t>
            </a:r>
            <a:r>
              <a:rPr sz="5800" kern="0" spc="-1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文</a:t>
            </a:r>
            <a:endParaRPr sz="58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658" name="picture 658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660" name="picture 660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662" name="picture 662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664" name="path 664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66" name="path 666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68" name="path 668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70" name="textbox 670" title=""/>
          <p:cNvSpPr/>
          <p:nvPr/>
        </p:nvSpPr>
        <p:spPr>
          <a:xfrm>
            <a:off x="1092279" y="4477620"/>
            <a:ext cx="11201400" cy="76809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49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838200" algn="l" rtl="0" eaLnBrk="0">
              <a:lnSpc>
                <a:spcPct val="95000"/>
              </a:lnSpc>
            </a:pPr>
            <a:r>
              <a:rPr sz="85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石墨与金刚石</a:t>
            </a:r>
            <a:endParaRPr sz="85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100000"/>
              </a:lnSpc>
              <a:spcBef>
                <a:spcPts val="1720"/>
              </a:spcBef>
            </a:pPr>
            <a:r>
              <a:rPr sz="5700" kern="0" spc="-3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石墨和金刚石为炭的同素异形体，</a:t>
            </a:r>
            <a:endParaRPr sz="5700">
              <a:latin typeface="Microsoft YaHei"/>
              <a:ea typeface="Microsoft YaHei"/>
              <a:cs typeface="Microsoft YaHei"/>
            </a:endParaRPr>
          </a:p>
          <a:p>
            <a:pPr marL="534669" indent="-6350" algn="l" rtl="0" eaLnBrk="0">
              <a:lnSpc>
                <a:spcPct val="117000"/>
              </a:lnSpc>
              <a:spcBef>
                <a:spcPts val="82"/>
              </a:spcBef>
            </a:pPr>
            <a:r>
              <a:rPr sz="5700" kern="0" spc="-1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都是</a:t>
            </a:r>
            <a:r>
              <a:rPr sz="5700" kern="0" spc="-11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</a:t>
            </a:r>
            <a:r>
              <a:rPr sz="5700" kern="0" spc="-1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单质</a:t>
            </a:r>
            <a:r>
              <a:rPr sz="5700" kern="0" spc="-10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1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。并且石墨在很高压力</a:t>
            </a:r>
            <a:r>
              <a:rPr sz="57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和温度的情况下可以</a:t>
            </a:r>
            <a:r>
              <a:rPr sz="57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变得跟钻石</a:t>
            </a:r>
            <a:r>
              <a:rPr sz="57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5700" kern="0" spc="-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（金刚石）</a:t>
            </a:r>
            <a:r>
              <a:rPr sz="5700" kern="0" spc="-10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一样</a:t>
            </a:r>
            <a:endParaRPr sz="57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46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46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400">
              <a:latin typeface="Arial"/>
              <a:ea typeface="Arial"/>
              <a:cs typeface="Arial"/>
            </a:endParaRPr>
          </a:p>
          <a:p>
            <a:pPr marL="374650" algn="l" rtl="0" eaLnBrk="0">
              <a:lnSpc>
                <a:spcPct val="94000"/>
              </a:lnSpc>
              <a:spcBef>
                <a:spcPts val="5"/>
              </a:spcBef>
            </a:pPr>
            <a:r>
              <a:rPr sz="5700" kern="0" spc="-2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【适应主题】磨炼 、付出与回报</a:t>
            </a:r>
            <a:endParaRPr sz="57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672" name="picture 672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3380580" y="3762700"/>
            <a:ext cx="9803485" cy="7256122"/>
          </a:xfrm>
          <a:prstGeom prst="rect">
            <a:avLst/>
          </a:prstGeom>
        </p:spPr>
      </p:pic>
      <p:pic>
        <p:nvPicPr>
          <p:cNvPr id="674" name="picture 674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676" name="picture 676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808892" y="1111212"/>
            <a:ext cx="6576589" cy="2188233"/>
          </a:xfrm>
          <a:prstGeom prst="rect">
            <a:avLst/>
          </a:prstGeom>
        </p:spPr>
      </p:pic>
      <p:sp>
        <p:nvSpPr>
          <p:cNvPr id="678" name="textbox 678" title=""/>
          <p:cNvSpPr/>
          <p:nvPr/>
        </p:nvSpPr>
        <p:spPr>
          <a:xfrm>
            <a:off x="10602780" y="1740559"/>
            <a:ext cx="1470660" cy="9975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652"/>
              </a:lnSpc>
            </a:pPr>
            <a:r>
              <a:rPr sz="5800" kern="0" spc="-1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化学</a:t>
            </a:r>
            <a:endParaRPr sz="58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680" name="picture 680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682" name="picture 682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684" name="picture 684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686" name="path 686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88" name="path 688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90" name="path 690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92" name="textbox 692" title=""/>
          <p:cNvSpPr/>
          <p:nvPr/>
        </p:nvSpPr>
        <p:spPr>
          <a:xfrm>
            <a:off x="974331" y="5341573"/>
            <a:ext cx="22288500" cy="5455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100000"/>
              </a:lnSpc>
              <a:spcBef>
                <a:spcPts val="1"/>
              </a:spcBef>
            </a:pPr>
            <a:r>
              <a:rPr sz="62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一个置信区间就像是为捕获未知参数而撒出去的网，</a:t>
            </a:r>
            <a:r>
              <a:rPr sz="6200" kern="0" spc="-13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2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不是</a:t>
            </a:r>
            <a:r>
              <a:rPr sz="62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所有撒</a:t>
            </a:r>
            <a:endParaRPr sz="6200">
              <a:latin typeface="Microsoft YaHei"/>
              <a:ea typeface="Microsoft YaHei"/>
              <a:cs typeface="Microsoft YaHei"/>
            </a:endParaRPr>
          </a:p>
          <a:p>
            <a:pPr marL="307340" algn="l" rtl="0" eaLnBrk="0">
              <a:lnSpc>
                <a:spcPts val="9569"/>
              </a:lnSpc>
            </a:pPr>
            <a:r>
              <a:rPr sz="62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网地点都能捕获到参数。</a:t>
            </a:r>
            <a:endParaRPr sz="620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ct val="100000"/>
              </a:lnSpc>
              <a:spcBef>
                <a:spcPts val="2131"/>
              </a:spcBef>
            </a:pPr>
            <a:r>
              <a:rPr sz="6200" kern="0" spc="-1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</a:t>
            </a:r>
            <a:r>
              <a:rPr sz="6200" kern="0" spc="-100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200" kern="0" spc="-1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</a:t>
            </a:r>
            <a:r>
              <a:rPr sz="6200" kern="0" spc="-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《统计学》</a:t>
            </a:r>
            <a:r>
              <a:rPr sz="6200" kern="0" spc="-13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200" kern="0" spc="-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（第</a:t>
            </a:r>
            <a:r>
              <a:rPr sz="6200" kern="0" spc="-1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6</a:t>
            </a:r>
            <a:r>
              <a:rPr sz="6200" kern="0" spc="-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版）</a:t>
            </a:r>
            <a:r>
              <a:rPr sz="6200" kern="0" spc="-13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200" kern="0" spc="-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人大出版社第</a:t>
            </a:r>
            <a:r>
              <a:rPr sz="6200" kern="0" spc="-1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155</a:t>
            </a:r>
            <a:r>
              <a:rPr sz="6200" kern="0" spc="-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⻚</a:t>
            </a:r>
            <a:endParaRPr sz="6200">
              <a:latin typeface="Microsoft YaHei"/>
              <a:ea typeface="Microsoft YaHei"/>
              <a:cs typeface="Microsoft YaHei"/>
            </a:endParaRPr>
          </a:p>
          <a:p>
            <a:pPr marL="374650" algn="l" rtl="0" eaLnBrk="0">
              <a:lnSpc>
                <a:spcPts val="16145"/>
              </a:lnSpc>
            </a:pPr>
            <a:r>
              <a:rPr sz="5700" kern="0" spc="-2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【适应主题】选择 、希望 、成功与失败</a:t>
            </a:r>
            <a:endParaRPr sz="57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694" name="picture 694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696" name="picture 696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712752" y="1396311"/>
            <a:ext cx="6576589" cy="2188233"/>
          </a:xfrm>
          <a:prstGeom prst="rect">
            <a:avLst/>
          </a:prstGeom>
        </p:spPr>
      </p:pic>
      <p:sp>
        <p:nvSpPr>
          <p:cNvPr id="698" name="textbox 698" title=""/>
          <p:cNvSpPr/>
          <p:nvPr/>
        </p:nvSpPr>
        <p:spPr>
          <a:xfrm>
            <a:off x="10147180" y="2028980"/>
            <a:ext cx="2198370" cy="98996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590"/>
              </a:lnSpc>
            </a:pPr>
            <a:r>
              <a:rPr sz="5800" kern="0" spc="-1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统计学</a:t>
            </a:r>
            <a:endParaRPr sz="58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700" name="picture 700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702" name="picture 702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704" name="picture 704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706" name="path 706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08" name="path 708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10" name="path 710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12" name="textbox 712" title=""/>
          <p:cNvSpPr/>
          <p:nvPr/>
        </p:nvSpPr>
        <p:spPr>
          <a:xfrm>
            <a:off x="889497" y="4389932"/>
            <a:ext cx="23123525" cy="8074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367029" algn="l" rtl="0" eaLnBrk="0">
              <a:lnSpc>
                <a:spcPct val="100000"/>
              </a:lnSpc>
              <a:spcBef>
                <a:spcPts val="1"/>
              </a:spcBef>
            </a:pPr>
            <a:r>
              <a:rPr sz="53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假设你是粒子物理研究员，</a:t>
            </a:r>
            <a:r>
              <a:rPr sz="5300" kern="0" spc="-11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想要研究某种神秘粒子</a:t>
            </a:r>
            <a:r>
              <a:rPr sz="5300" kern="0" spc="-6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5300" kern="0" spc="-14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因为你看不见也摸不</a:t>
            </a:r>
            <a:endParaRPr sz="5300">
              <a:latin typeface="Microsoft YaHei"/>
              <a:ea typeface="Microsoft YaHei"/>
              <a:cs typeface="Microsoft YaHei"/>
            </a:endParaRPr>
          </a:p>
          <a:p>
            <a:pPr marL="372745" indent="-5080" algn="l" rtl="0" eaLnBrk="0">
              <a:lnSpc>
                <a:spcPct val="130000"/>
              </a:lnSpc>
              <a:spcBef>
                <a:spcPts val="148"/>
              </a:spcBef>
            </a:pPr>
            <a:r>
              <a:rPr sz="53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着它，</a:t>
            </a:r>
            <a:r>
              <a:rPr sz="5300" kern="0" spc="-11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所以能做的只是利</a:t>
            </a:r>
            <a:r>
              <a:rPr sz="53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用粒子加速器，</a:t>
            </a:r>
            <a:r>
              <a:rPr sz="5300" kern="0" spc="-11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让各种不同的粒子和它相撞，</a:t>
            </a:r>
            <a:r>
              <a:rPr sz="5300" kern="0" spc="-1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看</a:t>
            </a:r>
            <a:r>
              <a:rPr sz="53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  </a:t>
            </a:r>
            <a:r>
              <a:rPr sz="53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看会发生什么</a:t>
            </a:r>
            <a:r>
              <a:rPr sz="5300" kern="0" spc="-9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5300" kern="0" spc="-13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当你把所有可能的情况都尝试一遍后，</a:t>
            </a:r>
            <a:r>
              <a:rPr sz="5300" kern="0" spc="-1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就可以说，</a:t>
            </a:r>
            <a:r>
              <a:rPr sz="5300" kern="0" spc="-11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你</a:t>
            </a:r>
            <a:r>
              <a:rPr sz="53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搞清</a:t>
            </a:r>
            <a:r>
              <a:rPr sz="53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  楚了这个神秘粒子的一切。</a:t>
            </a:r>
            <a:endParaRPr sz="5300">
              <a:latin typeface="Microsoft YaHei"/>
              <a:ea typeface="Microsoft YaHei"/>
              <a:cs typeface="Microsoft YaHei"/>
            </a:endParaRPr>
          </a:p>
          <a:p>
            <a:pPr marL="1365250" algn="l" rtl="0" eaLnBrk="0">
              <a:lnSpc>
                <a:spcPct val="100000"/>
              </a:lnSpc>
              <a:spcBef>
                <a:spcPts val="1244"/>
              </a:spcBef>
            </a:pP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——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斯坦福大学数学教授</a:t>
            </a:r>
            <a:r>
              <a:rPr sz="5000" kern="0" spc="-8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、代数几何学家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拉维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瓦基尔对米田引理经典的解释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marL="459105" algn="l" rtl="0" eaLnBrk="0">
              <a:lnSpc>
                <a:spcPts val="11533"/>
              </a:lnSpc>
            </a:pPr>
            <a:r>
              <a:rPr sz="57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【适应主题】个人与他人</a:t>
            </a:r>
            <a:endParaRPr sz="57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35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5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7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6215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6000"/>
              </a:lnSpc>
            </a:pPr>
            <a:r>
              <a:rPr sz="69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借助芦苇的摆动，我们才能认识风 。</a:t>
            </a:r>
            <a:r>
              <a:rPr sz="69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——纪德《人间食粮》</a:t>
            </a:r>
            <a:endParaRPr sz="69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714" name="picture 714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716" name="picture 716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808892" y="1107890"/>
            <a:ext cx="6576589" cy="2188233"/>
          </a:xfrm>
          <a:prstGeom prst="rect">
            <a:avLst/>
          </a:prstGeom>
        </p:spPr>
      </p:pic>
      <p:sp>
        <p:nvSpPr>
          <p:cNvPr id="718" name="textbox 718" title=""/>
          <p:cNvSpPr/>
          <p:nvPr/>
        </p:nvSpPr>
        <p:spPr>
          <a:xfrm>
            <a:off x="15010471" y="1623635"/>
            <a:ext cx="6045200" cy="1769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6000"/>
              </a:lnSpc>
            </a:pPr>
            <a:r>
              <a:rPr sz="119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米田引理</a:t>
            </a:r>
            <a:endParaRPr sz="119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720" name="textbox 720" title=""/>
          <p:cNvSpPr/>
          <p:nvPr/>
        </p:nvSpPr>
        <p:spPr>
          <a:xfrm>
            <a:off x="10250685" y="1740559"/>
            <a:ext cx="2191385" cy="9994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669"/>
              </a:lnSpc>
            </a:pPr>
            <a:r>
              <a:rPr sz="5800" kern="0" spc="-1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范畴学</a:t>
            </a:r>
            <a:endParaRPr sz="58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722" name="picture 722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724" name="picture 724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726" name="picture 726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728" name="path 728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30" name="path 730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32" name="path 732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988800" y="123444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34" name="textbox 734" title=""/>
          <p:cNvSpPr/>
          <p:nvPr/>
        </p:nvSpPr>
        <p:spPr>
          <a:xfrm>
            <a:off x="844858" y="5596852"/>
            <a:ext cx="22345014" cy="51923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2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59055" algn="l" rtl="0" eaLnBrk="0">
              <a:lnSpc>
                <a:spcPct val="100000"/>
              </a:lnSpc>
            </a:pPr>
            <a:r>
              <a:rPr sz="55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当一个物种要拓展其疆域而必须迎接</a:t>
            </a:r>
            <a:r>
              <a:rPr sz="55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恶劣环境挑战的时候，</a:t>
            </a:r>
            <a:r>
              <a:rPr sz="5500" kern="0" spc="-11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总是需要一些</a:t>
            </a:r>
            <a:endParaRPr sz="550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ts val="9239"/>
              </a:lnSpc>
            </a:pPr>
            <a:r>
              <a:rPr sz="55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先锋者牺牲个体，</a:t>
            </a:r>
            <a:r>
              <a:rPr sz="5500" kern="0" spc="-8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以换取整个群体</a:t>
            </a:r>
            <a:r>
              <a:rPr sz="55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乃至物种新的生存空间和发展机遇。</a:t>
            </a:r>
            <a:endParaRPr sz="550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ct val="100000"/>
              </a:lnSpc>
              <a:spcBef>
                <a:spcPts val="2641"/>
              </a:spcBef>
            </a:pPr>
            <a:r>
              <a:rPr sz="5500" kern="0" spc="-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——</a:t>
            </a:r>
            <a:r>
              <a:rPr sz="55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植物学家钟扬《</a:t>
            </a:r>
            <a:r>
              <a:rPr sz="55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生命的高度》</a:t>
            </a:r>
            <a:endParaRPr sz="5500">
              <a:latin typeface="Microsoft YaHei"/>
              <a:ea typeface="Microsoft YaHei"/>
              <a:cs typeface="Microsoft YaHei"/>
            </a:endParaRPr>
          </a:p>
          <a:p>
            <a:pPr marL="503555" algn="l" rtl="0" eaLnBrk="0">
              <a:lnSpc>
                <a:spcPts val="15581"/>
              </a:lnSpc>
            </a:pPr>
            <a:r>
              <a:rPr sz="5700" kern="0" spc="-2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【适应主题】先驱者与成功者 、挑战 、奉献 </a:t>
            </a:r>
            <a:r>
              <a:rPr sz="5700" kern="0" spc="-2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、牺牲</a:t>
            </a:r>
            <a:endParaRPr sz="57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736" name="picture 736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738" name="picture 73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808892" y="1107890"/>
            <a:ext cx="6576589" cy="2188233"/>
          </a:xfrm>
          <a:prstGeom prst="rect">
            <a:avLst/>
          </a:prstGeom>
        </p:spPr>
      </p:pic>
      <p:sp>
        <p:nvSpPr>
          <p:cNvPr id="740" name="textbox 740" title=""/>
          <p:cNvSpPr/>
          <p:nvPr/>
        </p:nvSpPr>
        <p:spPr>
          <a:xfrm>
            <a:off x="15772168" y="1805335"/>
            <a:ext cx="4521834" cy="17570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40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95000"/>
              </a:lnSpc>
              <a:spcBef>
                <a:spcPts val="1"/>
              </a:spcBef>
            </a:pPr>
            <a:r>
              <a:rPr sz="11900" kern="0" spc="-1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先驱者</a:t>
            </a:r>
            <a:endParaRPr sz="119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742" name="textbox 742" title=""/>
          <p:cNvSpPr/>
          <p:nvPr/>
        </p:nvSpPr>
        <p:spPr>
          <a:xfrm>
            <a:off x="10234480" y="1740559"/>
            <a:ext cx="2207260" cy="9925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613"/>
              </a:lnSpc>
            </a:pPr>
            <a:r>
              <a:rPr sz="58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植物学</a:t>
            </a:r>
            <a:endParaRPr sz="58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744" name="picture 744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746" name="picture 746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748" name="picture 748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750" name="path 750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52" name="path 752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54" name="path 754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8" name="picture 3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07972" y="33472"/>
            <a:ext cx="24243610" cy="13510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56" name="textbox 756" title=""/>
          <p:cNvSpPr/>
          <p:nvPr/>
        </p:nvSpPr>
        <p:spPr>
          <a:xfrm>
            <a:off x="750004" y="5010112"/>
            <a:ext cx="22726014" cy="60559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2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100000"/>
              </a:lnSpc>
            </a:pPr>
            <a:r>
              <a:rPr sz="55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压固作用是沉积物在</a:t>
            </a:r>
            <a:r>
              <a:rPr sz="55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成岩作用过程中的一种变化</a:t>
            </a:r>
            <a:r>
              <a:rPr sz="55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。沉积物由于上覆沉积物</a:t>
            </a:r>
            <a:endParaRPr sz="5500">
              <a:latin typeface="Microsoft YaHei"/>
              <a:ea typeface="Microsoft YaHei"/>
              <a:cs typeface="Microsoft YaHei"/>
            </a:endParaRPr>
          </a:p>
          <a:p>
            <a:pPr marL="387984" indent="5080" algn="l" rtl="0" eaLnBrk="0">
              <a:lnSpc>
                <a:spcPct val="142000"/>
              </a:lnSpc>
              <a:spcBef>
                <a:spcPts val="177"/>
              </a:spcBef>
            </a:pPr>
            <a:r>
              <a:rPr sz="55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不断加厚，</a:t>
            </a:r>
            <a:r>
              <a:rPr sz="5500" kern="0" spc="-12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在重荷压力下，</a:t>
            </a:r>
            <a:r>
              <a:rPr sz="5500" kern="0" spc="-12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使松散沉积</a:t>
            </a:r>
            <a:r>
              <a:rPr sz="55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物的含水量减少，</a:t>
            </a:r>
            <a:r>
              <a:rPr sz="5500" kern="0" spc="-11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产生脱水作用</a:t>
            </a:r>
            <a:r>
              <a:rPr sz="5500" kern="0" spc="-3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5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体积缩小，</a:t>
            </a:r>
            <a:r>
              <a:rPr sz="5500" kern="0" spc="-9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降低孔隙度，</a:t>
            </a:r>
            <a:r>
              <a:rPr sz="5500" kern="0" spc="-1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并变为鞍致密</a:t>
            </a:r>
            <a:r>
              <a:rPr sz="55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岩石的作用</a:t>
            </a:r>
            <a:r>
              <a:rPr sz="5500" kern="0" spc="-3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。如细小的软泥沉积物</a:t>
            </a:r>
            <a:r>
              <a:rPr sz="55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经压固后可成致密的粘土岩。</a:t>
            </a:r>
            <a:endParaRPr sz="55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4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6749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374650" algn="l" rtl="0" eaLnBrk="0">
              <a:lnSpc>
                <a:spcPct val="96000"/>
              </a:lnSpc>
            </a:pPr>
            <a:r>
              <a:rPr sz="5700" kern="0" spc="-2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【适应主题】压力 、奋斗 、脚踏</a:t>
            </a:r>
            <a:r>
              <a:rPr sz="5700" kern="0" spc="-3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实地</a:t>
            </a:r>
            <a:endParaRPr sz="57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758" name="picture 75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760" name="picture 760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808892" y="1107890"/>
            <a:ext cx="6576589" cy="2188233"/>
          </a:xfrm>
          <a:prstGeom prst="rect">
            <a:avLst/>
          </a:prstGeom>
        </p:spPr>
      </p:pic>
      <p:sp>
        <p:nvSpPr>
          <p:cNvPr id="762" name="textbox 762" title=""/>
          <p:cNvSpPr/>
          <p:nvPr/>
        </p:nvSpPr>
        <p:spPr>
          <a:xfrm>
            <a:off x="15015004" y="1815914"/>
            <a:ext cx="6034404" cy="17665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77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6000"/>
              </a:lnSpc>
            </a:pPr>
            <a:r>
              <a:rPr sz="119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压固作用</a:t>
            </a:r>
            <a:endParaRPr sz="119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764" name="textbox 764" title=""/>
          <p:cNvSpPr/>
          <p:nvPr/>
        </p:nvSpPr>
        <p:spPr>
          <a:xfrm>
            <a:off x="10233007" y="1740559"/>
            <a:ext cx="2209164" cy="9874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573"/>
              </a:lnSpc>
            </a:pPr>
            <a:r>
              <a:rPr sz="58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地质学</a:t>
            </a:r>
            <a:endParaRPr sz="58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766" name="picture 766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768" name="picture 768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770" name="picture 770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772" name="path 772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74" name="path 774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76" name="path 776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4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78" name="textbox 778" title=""/>
          <p:cNvSpPr/>
          <p:nvPr/>
        </p:nvSpPr>
        <p:spPr>
          <a:xfrm>
            <a:off x="619295" y="1279722"/>
            <a:ext cx="23246080" cy="112001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9797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31264" algn="l" rtl="0" eaLnBrk="0">
              <a:lnSpc>
                <a:spcPct val="100000"/>
              </a:lnSpc>
            </a:pPr>
            <a:r>
              <a:rPr sz="4800" kern="0" spc="-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1.</a:t>
            </a:r>
            <a:r>
              <a:rPr sz="4800" b="1" kern="0" spc="-4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数学归纳法</a:t>
            </a:r>
            <a:r>
              <a:rPr sz="48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告诉我们，</a:t>
            </a:r>
            <a:r>
              <a:rPr sz="4800" kern="0" spc="-10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决定今天的不是今天，</a:t>
            </a:r>
            <a:r>
              <a:rPr sz="48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而是昨天对人生</a:t>
            </a:r>
            <a:r>
              <a:rPr sz="48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的态度；</a:t>
            </a:r>
            <a:r>
              <a:rPr sz="4800" kern="0" spc="-11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决定明天</a:t>
            </a:r>
            <a:endParaRPr sz="4800">
              <a:latin typeface="Microsoft YaHei"/>
              <a:ea typeface="Microsoft YaHei"/>
              <a:cs typeface="Microsoft YaHei"/>
            </a:endParaRPr>
          </a:p>
          <a:p>
            <a:pPr marL="17145" indent="24129" algn="l" rtl="0" eaLnBrk="0">
              <a:lnSpc>
                <a:spcPct val="133000"/>
              </a:lnSpc>
              <a:spcBef>
                <a:spcPts val="52"/>
              </a:spcBef>
            </a:pPr>
            <a:r>
              <a:rPr sz="48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的不是明天，</a:t>
            </a:r>
            <a:r>
              <a:rPr sz="48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而是今天对事业的作为</a:t>
            </a:r>
            <a:r>
              <a:rPr sz="4800" kern="0" spc="-8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。我们的今天由过去决定，</a:t>
            </a:r>
            <a:r>
              <a:rPr sz="4800" kern="0" spc="-10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我们的明天由今</a:t>
            </a:r>
            <a:r>
              <a:rPr sz="48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天决</a:t>
            </a:r>
            <a:r>
              <a:rPr sz="48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</a:t>
            </a:r>
            <a:r>
              <a:rPr sz="4800" kern="0" spc="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定。</a:t>
            </a:r>
            <a:endParaRPr sz="4800">
              <a:latin typeface="Microsoft YaHei"/>
              <a:ea typeface="Microsoft YaHei"/>
              <a:cs typeface="Microsoft YaHei"/>
            </a:endParaRPr>
          </a:p>
          <a:p>
            <a:pPr marL="1192530" algn="l" rtl="0" eaLnBrk="0">
              <a:lnSpc>
                <a:spcPct val="100000"/>
              </a:lnSpc>
              <a:spcBef>
                <a:spcPts val="1113"/>
              </a:spcBef>
            </a:pPr>
            <a:r>
              <a:rPr sz="4800" kern="0" spc="-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2.</a:t>
            </a:r>
            <a:r>
              <a:rPr sz="48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成功和幸福是</a:t>
            </a:r>
            <a:r>
              <a:rPr sz="4800" b="1" kern="0" spc="-3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可积</a:t>
            </a:r>
            <a:r>
              <a:rPr sz="48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的，</a:t>
            </a:r>
            <a:r>
              <a:rPr sz="4800" kern="0" spc="-8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即使人生的</a:t>
            </a:r>
            <a:r>
              <a:rPr sz="4800" b="1" kern="0" spc="-3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闭区间</a:t>
            </a:r>
            <a:r>
              <a:rPr sz="48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上出现了几次失败或痛苦，</a:t>
            </a:r>
            <a:r>
              <a:rPr sz="4800" kern="0" spc="-10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也不会影响</a:t>
            </a:r>
            <a:endParaRPr sz="4800">
              <a:latin typeface="Microsoft YaHei"/>
              <a:ea typeface="Microsoft YaHei"/>
              <a:cs typeface="Microsoft YaHei"/>
            </a:endParaRPr>
          </a:p>
          <a:p>
            <a:pPr marL="19050" algn="l" rtl="0" eaLnBrk="0">
              <a:lnSpc>
                <a:spcPts val="7504"/>
              </a:lnSpc>
            </a:pPr>
            <a:r>
              <a:rPr sz="48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成功和幸福的可积性。</a:t>
            </a:r>
            <a:endParaRPr sz="4800">
              <a:latin typeface="Microsoft YaHei"/>
              <a:ea typeface="Microsoft YaHei"/>
              <a:cs typeface="Microsoft YaHei"/>
            </a:endParaRPr>
          </a:p>
          <a:p>
            <a:pPr marL="1195705" algn="l" rtl="0" eaLnBrk="0">
              <a:lnSpc>
                <a:spcPct val="100000"/>
              </a:lnSpc>
              <a:spcBef>
                <a:spcPts val="1611"/>
              </a:spcBef>
            </a:pPr>
            <a:r>
              <a:rPr sz="4800" kern="0" spc="-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3.</a:t>
            </a:r>
            <a:r>
              <a:rPr sz="48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什么是迷茫？许多人都说自己好迷茫</a:t>
            </a:r>
            <a:r>
              <a:rPr sz="4800" kern="0" spc="-8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。什么是迷茫呢</a:t>
            </a:r>
            <a:r>
              <a:rPr sz="48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？</a:t>
            </a:r>
            <a:r>
              <a:rPr sz="4800" kern="0" spc="-1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迷茫不外乎两种情况，</a:t>
            </a:r>
            <a:r>
              <a:rPr sz="4800" kern="0" spc="-10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b="1" kern="0" spc="-4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如</a:t>
            </a:r>
            <a:endParaRPr sz="4800">
              <a:latin typeface="Microsoft YaHei"/>
              <a:ea typeface="Microsoft YaHei"/>
              <a:cs typeface="Microsoft YaHei"/>
            </a:endParaRPr>
          </a:p>
          <a:p>
            <a:pPr marL="17145" indent="-4444" algn="l" rtl="0" eaLnBrk="0">
              <a:lnSpc>
                <a:spcPct val="131000"/>
              </a:lnSpc>
              <a:spcBef>
                <a:spcPts val="13"/>
              </a:spcBef>
            </a:pPr>
            <a:r>
              <a:rPr sz="4800" b="1" kern="0" spc="-10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果以x表示某个人想到的问题的个数，</a:t>
            </a:r>
            <a:r>
              <a:rPr sz="4800" b="1" kern="0" spc="-109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b="1" kern="0" spc="-10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那么迷茫就是x=0或</a:t>
            </a:r>
            <a:r>
              <a:rPr sz="4800" b="1" kern="0" spc="-11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者x=∞</a:t>
            </a:r>
            <a:r>
              <a:rPr sz="4800" b="1" kern="0" spc="-90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b="1" kern="0" spc="-11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,</a:t>
            </a:r>
            <a:r>
              <a:rPr sz="4800" b="1" kern="0" spc="3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4800" b="1" kern="0" spc="-11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也就是或者ta没有想</a:t>
            </a:r>
            <a:r>
              <a:rPr sz="4800" b="1" kern="0" spc="1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b="1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过任何问题，</a:t>
            </a:r>
            <a:r>
              <a:rPr sz="4800" b="1" kern="0" spc="-108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b="1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不知道什么是目标；</a:t>
            </a:r>
            <a:r>
              <a:rPr sz="4800" b="1" kern="0" spc="-121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b="1" kern="0" spc="-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或者</a:t>
            </a:r>
            <a:r>
              <a:rPr sz="4800" b="1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ta想过的问题有无穷多个，</a:t>
            </a:r>
            <a:r>
              <a:rPr sz="4800" b="1" kern="0" spc="-5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b="1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目标无法确定。</a:t>
            </a:r>
            <a:r>
              <a:rPr sz="48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在人</a:t>
            </a:r>
            <a:r>
              <a:rPr sz="48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类生命的有限闭区间内，</a:t>
            </a:r>
            <a:r>
              <a:rPr sz="4800" kern="0" spc="-10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人的步履总是按照一定的步长有限地覆盖了这个区间，</a:t>
            </a:r>
            <a:r>
              <a:rPr sz="4800" kern="0" spc="-10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你将用</a:t>
            </a:r>
            <a:r>
              <a:rPr sz="48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有限步从你生命区间的左端点走向右端点</a:t>
            </a:r>
            <a:r>
              <a:rPr sz="4800" kern="0" spc="-8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4800" kern="0" spc="-13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因此，</a:t>
            </a:r>
            <a:r>
              <a:rPr sz="4800" kern="0" spc="-10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你只可能实现有限多个人生目标</a:t>
            </a:r>
            <a:r>
              <a:rPr sz="4800" kern="0" spc="-8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。所</a:t>
            </a:r>
            <a:r>
              <a:rPr sz="48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以，</a:t>
            </a:r>
            <a:r>
              <a:rPr sz="4800" kern="0" spc="-10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放弃迷茫，</a:t>
            </a:r>
            <a:r>
              <a:rPr sz="4800" kern="0" spc="-10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确定几个阶段性目标，</a:t>
            </a:r>
            <a:r>
              <a:rPr sz="4800" kern="0" spc="-10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将</a:t>
            </a:r>
            <a:r>
              <a:rPr sz="48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会带给你成功</a:t>
            </a:r>
            <a:r>
              <a:rPr sz="4800" kern="0" spc="-8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8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、幸福和健康。</a:t>
            </a:r>
            <a:endParaRPr sz="480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ts val="6234"/>
              </a:lnSpc>
              <a:spcBef>
                <a:spcPts val="1116"/>
              </a:spcBef>
            </a:pPr>
            <a:r>
              <a:rPr sz="4800" kern="0" spc="-2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——</a:t>
            </a:r>
            <a:r>
              <a:rPr sz="48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吉林大学数学学院李辉来教授在</a:t>
            </a:r>
            <a:r>
              <a:rPr sz="4800" kern="0" spc="-2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2014</a:t>
            </a:r>
            <a:r>
              <a:rPr sz="48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届学生毕业典礼</a:t>
            </a:r>
            <a:r>
              <a:rPr sz="48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上的讲话</a:t>
            </a:r>
            <a:endParaRPr sz="48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780" name="picture 780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782" name="picture 782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784" name="picture 784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786" name="picture 786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788" name="path 788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90" name="path 790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92" name="path 792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4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94" name="textbox 794" title=""/>
          <p:cNvSpPr/>
          <p:nvPr/>
        </p:nvSpPr>
        <p:spPr>
          <a:xfrm>
            <a:off x="893488" y="3713226"/>
            <a:ext cx="21890989" cy="89757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7816215" algn="l" rtl="0" eaLnBrk="0">
              <a:lnSpc>
                <a:spcPct val="95000"/>
              </a:lnSpc>
              <a:spcBef>
                <a:spcPts val="1"/>
              </a:spcBef>
            </a:pPr>
            <a:r>
              <a:rPr sz="85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炮的生存哲学</a:t>
            </a:r>
            <a:endParaRPr sz="8500">
              <a:latin typeface="Microsoft YaHei"/>
              <a:ea typeface="Microsoft YaHei"/>
              <a:cs typeface="Microsoft YaHei"/>
            </a:endParaRPr>
          </a:p>
          <a:p>
            <a:pPr marL="1544955" algn="l" rtl="0" eaLnBrk="0">
              <a:lnSpc>
                <a:spcPct val="100000"/>
              </a:lnSpc>
              <a:spcBef>
                <a:spcPts val="2491"/>
              </a:spcBef>
            </a:pP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炮是中国象棋独有的棋子</a:t>
            </a:r>
            <a:r>
              <a:rPr sz="5000" kern="0" spc="-5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直线行</a:t>
            </a:r>
            <a:r>
              <a:rPr sz="5000" kern="0" spc="-5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、隔子吃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的走法决定了炮在不同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行动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marL="311150" indent="81280" algn="l" rtl="0" eaLnBrk="0">
              <a:lnSpc>
                <a:spcPct val="118000"/>
              </a:lnSpc>
              <a:spcBef>
                <a:spcPts val="157"/>
              </a:spcBef>
            </a:pP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目标策略中游走，</a:t>
            </a:r>
            <a:r>
              <a:rPr sz="5000" kern="0" spc="-9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平常时放对位置，</a:t>
            </a:r>
            <a:r>
              <a:rPr sz="50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进攻时聚焦找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炮架子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发挥叫吃威胁</a:t>
            </a:r>
            <a:r>
              <a:rPr sz="5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。炮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的价值在棋局的不同阶段发生变化，</a:t>
            </a:r>
            <a:r>
              <a:rPr sz="5000" kern="0" spc="-9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开中局阶段，</a:t>
            </a:r>
            <a:r>
              <a:rPr sz="5000" kern="0" spc="-10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棋盘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上棋子星罗遍布，</a:t>
            </a:r>
            <a:r>
              <a:rPr sz="5000" kern="0" spc="-1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炮能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找到的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搭档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多，</a:t>
            </a:r>
            <a:r>
              <a:rPr sz="5000" kern="0" spc="-8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时不时可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以瞄准进攻目标开火</a:t>
            </a:r>
            <a:r>
              <a:rPr sz="5000" kern="0" spc="-6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。到了残棋阶段，</a:t>
            </a:r>
            <a:r>
              <a:rPr sz="5000" kern="0" spc="-1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棋盘上棋子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5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数量少，</a:t>
            </a:r>
            <a:r>
              <a:rPr sz="5000" kern="0" spc="-1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炮的</a:t>
            </a:r>
            <a:r>
              <a:rPr sz="5000" kern="0" spc="-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朋友</a:t>
            </a:r>
            <a:r>
              <a:rPr sz="5000" kern="0" spc="-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少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000" kern="0" spc="-10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价值也随之缩水。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marL="1546860" algn="l" rtl="0" eaLnBrk="0">
              <a:lnSpc>
                <a:spcPct val="100000"/>
              </a:lnSpc>
              <a:spcBef>
                <a:spcPts val="526"/>
              </a:spcBef>
            </a:pPr>
            <a:r>
              <a:rPr sz="5000" kern="0" spc="-2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双炮笨如牛</a:t>
            </a:r>
            <a:r>
              <a:rPr sz="5000" kern="0" spc="-2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”“</a:t>
            </a:r>
            <a:r>
              <a:rPr sz="5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单炮难成局</a:t>
            </a:r>
            <a:r>
              <a:rPr sz="5000" kern="0" spc="-2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”“</a:t>
            </a:r>
            <a:r>
              <a:rPr sz="5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势成方动炮</a:t>
            </a:r>
            <a:r>
              <a:rPr sz="5000" kern="0" spc="-2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”“</a:t>
            </a:r>
            <a:r>
              <a:rPr sz="5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残棋炮归家</a:t>
            </a:r>
            <a:r>
              <a:rPr sz="5000" kern="0" spc="-2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等棋局口诀，</a:t>
            </a:r>
            <a:r>
              <a:rPr sz="5000" kern="0" spc="-9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道出了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marL="309879" algn="l" rtl="0" eaLnBrk="0">
              <a:lnSpc>
                <a:spcPts val="6999"/>
              </a:lnSpc>
            </a:pPr>
            <a:r>
              <a:rPr sz="5000" kern="0" spc="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炮的生存哲学要义。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66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4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158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374650" algn="l" rtl="0" eaLnBrk="0">
              <a:lnSpc>
                <a:spcPct val="96000"/>
              </a:lnSpc>
            </a:pPr>
            <a:r>
              <a:rPr sz="5700" kern="0" spc="-2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【适应主题】合作共赢 、个人与社会</a:t>
            </a:r>
            <a:endParaRPr sz="57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796" name="picture 796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798" name="picture 79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808859" y="1111212"/>
            <a:ext cx="6576654" cy="2188233"/>
          </a:xfrm>
          <a:prstGeom prst="rect">
            <a:avLst/>
          </a:prstGeom>
        </p:spPr>
      </p:pic>
      <p:sp>
        <p:nvSpPr>
          <p:cNvPr id="800" name="textbox 800" title=""/>
          <p:cNvSpPr/>
          <p:nvPr/>
        </p:nvSpPr>
        <p:spPr>
          <a:xfrm>
            <a:off x="9938075" y="1740559"/>
            <a:ext cx="7354569" cy="9874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573"/>
              </a:lnSpc>
            </a:pPr>
            <a:r>
              <a:rPr sz="58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琴棋书画</a:t>
            </a:r>
            <a:r>
              <a:rPr sz="58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、戏剧</a:t>
            </a:r>
            <a:r>
              <a:rPr sz="58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、文学</a:t>
            </a:r>
            <a:endParaRPr sz="58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802" name="picture 802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804" name="picture 804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806" name="picture 806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808" name="path 808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10" name="path 810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12" name="path 812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4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14" name="textbox 814" title=""/>
          <p:cNvSpPr/>
          <p:nvPr/>
        </p:nvSpPr>
        <p:spPr>
          <a:xfrm>
            <a:off x="765301" y="4258048"/>
            <a:ext cx="22019261" cy="75742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8947150" algn="l" rtl="0" eaLnBrk="0">
              <a:lnSpc>
                <a:spcPts val="9894"/>
              </a:lnSpc>
            </a:pPr>
            <a:r>
              <a:rPr sz="8200" kern="0" spc="-7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书法“三要”</a:t>
            </a:r>
            <a:endParaRPr sz="82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435609" indent="13970" algn="l" rtl="0" eaLnBrk="0">
              <a:lnSpc>
                <a:spcPct val="134000"/>
              </a:lnSpc>
              <a:spcBef>
                <a:spcPts val="1508"/>
              </a:spcBef>
            </a:pP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书法有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三要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0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一要讲布局，</a:t>
            </a:r>
            <a:r>
              <a:rPr sz="5000" kern="0" spc="-10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二要讲节奏，</a:t>
            </a:r>
            <a:r>
              <a:rPr sz="5000" kern="0" spc="-10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三要忌填笔</a:t>
            </a:r>
            <a:r>
              <a:rPr sz="5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。布局即意在笔先，</a:t>
            </a:r>
            <a:r>
              <a:rPr sz="5000" kern="0" spc="-10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勿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使无度；</a:t>
            </a:r>
            <a:r>
              <a:rPr sz="5000" kern="0" spc="-1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节奏是书写时轻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重有节，</a:t>
            </a:r>
            <a:r>
              <a:rPr sz="5000" kern="0" spc="-10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疏密有间；</a:t>
            </a:r>
            <a:r>
              <a:rPr sz="5000" kern="0" spc="-12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忌填笔是说一字已书，</a:t>
            </a:r>
            <a:r>
              <a:rPr sz="5000" kern="0" spc="-10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绝不回填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描补</a:t>
            </a:r>
            <a:r>
              <a:rPr sz="5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。有布局，</a:t>
            </a:r>
            <a:r>
              <a:rPr sz="5000" kern="0" spc="-9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即可依据尺幅大小预先规划效果；</a:t>
            </a:r>
            <a:r>
              <a:rPr sz="5000" kern="0" spc="-1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掌握好节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奏，</a:t>
            </a:r>
            <a:r>
              <a:rPr sz="5000" kern="0" spc="-10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书写时就能更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好地把握进程；</a:t>
            </a:r>
            <a:r>
              <a:rPr sz="5000" kern="0" spc="-12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不回填描补，</a:t>
            </a:r>
            <a:r>
              <a:rPr sz="5000" kern="0" spc="-9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是顺应自然，</a:t>
            </a:r>
            <a:r>
              <a:rPr sz="5000" kern="0" spc="-10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不刻意回避错误。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40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40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400">
              <a:latin typeface="Arial"/>
              <a:ea typeface="Arial"/>
              <a:cs typeface="Arial"/>
            </a:endParaRPr>
          </a:p>
          <a:p>
            <a:pPr marL="374650" algn="l" rtl="0" eaLnBrk="0">
              <a:lnSpc>
                <a:spcPct val="93000"/>
              </a:lnSpc>
              <a:spcBef>
                <a:spcPts val="6"/>
              </a:spcBef>
            </a:pPr>
            <a:r>
              <a:rPr sz="5700" kern="0" spc="-2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【适应主题】规划 、准备与行动 、错误</a:t>
            </a:r>
            <a:endParaRPr sz="57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816" name="picture 816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818" name="picture 81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808859" y="1111212"/>
            <a:ext cx="6576654" cy="2188233"/>
          </a:xfrm>
          <a:prstGeom prst="rect">
            <a:avLst/>
          </a:prstGeom>
        </p:spPr>
      </p:pic>
      <p:sp>
        <p:nvSpPr>
          <p:cNvPr id="820" name="textbox 820" title=""/>
          <p:cNvSpPr/>
          <p:nvPr/>
        </p:nvSpPr>
        <p:spPr>
          <a:xfrm>
            <a:off x="9938075" y="1740559"/>
            <a:ext cx="7354569" cy="9874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573"/>
              </a:lnSpc>
            </a:pPr>
            <a:r>
              <a:rPr sz="58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琴棋书画</a:t>
            </a:r>
            <a:r>
              <a:rPr sz="58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、戏剧</a:t>
            </a:r>
            <a:r>
              <a:rPr sz="58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、文学</a:t>
            </a:r>
            <a:endParaRPr sz="58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822" name="picture 822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824" name="picture 824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826" name="picture 826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828" name="path 828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30" name="path 830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32" name="path 832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4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34" name="textbox 834" title=""/>
          <p:cNvSpPr/>
          <p:nvPr/>
        </p:nvSpPr>
        <p:spPr>
          <a:xfrm>
            <a:off x="765301" y="4111106"/>
            <a:ext cx="22019261" cy="80803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7886065" algn="l" rtl="0" eaLnBrk="0">
              <a:lnSpc>
                <a:spcPts val="9049"/>
              </a:lnSpc>
            </a:pPr>
            <a:r>
              <a:rPr sz="7300" kern="0" spc="-12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“入帖”与“</a:t>
            </a:r>
            <a:r>
              <a:rPr sz="7300" kern="0" spc="-15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7300" kern="0" spc="8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出帖”</a:t>
            </a:r>
            <a:endParaRPr sz="73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9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443230" indent="-2540" algn="l" rtl="0" eaLnBrk="0">
              <a:lnSpc>
                <a:spcPct val="135000"/>
              </a:lnSpc>
              <a:spcBef>
                <a:spcPts val="1502"/>
              </a:spcBef>
            </a:pP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入帖</a:t>
            </a:r>
            <a:r>
              <a:rPr sz="5000" kern="0" spc="-8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</a:t>
            </a:r>
            <a:r>
              <a:rPr sz="5000" kern="0" spc="-13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出帖是学习书法的两个专用词</a:t>
            </a:r>
            <a:r>
              <a:rPr sz="5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。入帖，</a:t>
            </a:r>
            <a:r>
              <a:rPr sz="5000" kern="0" spc="-9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主要指通过对以某一家</a:t>
            </a:r>
            <a:r>
              <a:rPr sz="5000" kern="0" spc="-8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、某一帖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为范本的临摹学习，</a:t>
            </a:r>
            <a:r>
              <a:rPr sz="5000" kern="0" spc="-11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从生硬到熟练，</a:t>
            </a:r>
            <a:r>
              <a:rPr sz="5000" kern="0" spc="-10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再逐步掌握范本的笔法</a:t>
            </a:r>
            <a:r>
              <a:rPr sz="5000" kern="0" spc="-8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、字法</a:t>
            </a:r>
            <a:r>
              <a:rPr sz="5000" kern="0" spc="-8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、章法</a:t>
            </a:r>
            <a:r>
              <a:rPr sz="5000" kern="0" spc="-8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、墨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法以及神采</a:t>
            </a:r>
            <a:r>
              <a:rPr sz="5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5000" kern="0" spc="-13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出帖，</a:t>
            </a:r>
            <a:r>
              <a:rPr sz="5000" kern="0" spc="-1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则是在入帖基础上，</a:t>
            </a:r>
            <a:r>
              <a:rPr sz="5000" kern="0" spc="-10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将所学之物消化吸收</a:t>
            </a:r>
            <a:r>
              <a:rPr sz="5000" kern="0" spc="-8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、融会贯通</a:t>
            </a:r>
            <a:r>
              <a:rPr sz="5000" kern="0" spc="-8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</a:t>
            </a:r>
            <a:r>
              <a:rPr sz="50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拘泥于范本技法，</a:t>
            </a:r>
            <a:r>
              <a:rPr sz="5000" kern="0" spc="-10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书写出自己的风格面貌</a:t>
            </a:r>
            <a:r>
              <a:rPr sz="5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。入帖和出帖是学好书法的重要阶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段，</a:t>
            </a:r>
            <a:r>
              <a:rPr sz="5000" kern="0" spc="-8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明末清初大书画家王铎说：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书法之始也，</a:t>
            </a:r>
            <a:r>
              <a:rPr sz="5000" kern="0" spc="-10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难以入帖，</a:t>
            </a:r>
            <a:r>
              <a:rPr sz="5000" kern="0" spc="-10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继也，</a:t>
            </a:r>
            <a:r>
              <a:rPr sz="5000" kern="0" spc="-10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难以出帖</a:t>
            </a:r>
            <a:r>
              <a:rPr sz="5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endParaRPr sz="5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6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400">
              <a:latin typeface="Arial"/>
              <a:ea typeface="Arial"/>
              <a:cs typeface="Arial"/>
            </a:endParaRPr>
          </a:p>
          <a:p>
            <a:pPr marL="374650" algn="l" rtl="0" eaLnBrk="0">
              <a:lnSpc>
                <a:spcPct val="93000"/>
              </a:lnSpc>
              <a:spcBef>
                <a:spcPts val="3"/>
              </a:spcBef>
            </a:pPr>
            <a:r>
              <a:rPr sz="5700" kern="0" spc="-2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【适应主题】模仿与创新 、积淀</a:t>
            </a:r>
            <a:endParaRPr sz="57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836" name="picture 836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838" name="picture 83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808859" y="1111212"/>
            <a:ext cx="6576654" cy="2188233"/>
          </a:xfrm>
          <a:prstGeom prst="rect">
            <a:avLst/>
          </a:prstGeom>
        </p:spPr>
      </p:pic>
      <p:sp>
        <p:nvSpPr>
          <p:cNvPr id="840" name="textbox 840" title=""/>
          <p:cNvSpPr/>
          <p:nvPr/>
        </p:nvSpPr>
        <p:spPr>
          <a:xfrm>
            <a:off x="9938075" y="1740559"/>
            <a:ext cx="7354569" cy="9874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573"/>
              </a:lnSpc>
            </a:pPr>
            <a:r>
              <a:rPr sz="58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琴棋书画</a:t>
            </a:r>
            <a:r>
              <a:rPr sz="58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、戏剧</a:t>
            </a:r>
            <a:r>
              <a:rPr sz="58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、文学</a:t>
            </a:r>
            <a:endParaRPr sz="58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842" name="picture 842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844" name="picture 844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846" name="picture 846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848" name="path 848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50" name="path 850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52" name="path 852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4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54" name="textbox 854" title=""/>
          <p:cNvSpPr/>
          <p:nvPr/>
        </p:nvSpPr>
        <p:spPr>
          <a:xfrm>
            <a:off x="765301" y="4072244"/>
            <a:ext cx="21984970" cy="81121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1248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7261225" algn="l" rtl="0" eaLnBrk="0">
              <a:lnSpc>
                <a:spcPct val="97000"/>
              </a:lnSpc>
            </a:pPr>
            <a:r>
              <a:rPr sz="8500" kern="0" spc="-6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“戏要常带三分生”</a:t>
            </a:r>
            <a:endParaRPr sz="85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438150" indent="3175" algn="l" rtl="0" eaLnBrk="0">
              <a:lnSpc>
                <a:spcPct val="134000"/>
              </a:lnSpc>
              <a:spcBef>
                <a:spcPts val="1507"/>
              </a:spcBef>
            </a:pPr>
            <a:r>
              <a:rPr sz="5000" kern="0" spc="-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戏剧界常说：</a:t>
            </a:r>
            <a:r>
              <a:rPr sz="5000" kern="0" spc="-1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000" kern="0" spc="-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戏要常带三分生。</a:t>
            </a:r>
            <a:r>
              <a:rPr sz="5000" kern="0" spc="-1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000" kern="0" spc="-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这</a:t>
            </a:r>
            <a:r>
              <a:rPr sz="5000" kern="0" spc="-1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000" kern="0" spc="-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三分生</a:t>
            </a:r>
            <a:r>
              <a:rPr sz="5000" kern="0" spc="-1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000" kern="0" spc="-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是指心理层面的</a:t>
            </a:r>
            <a:r>
              <a:rPr sz="5000" kern="0" spc="-1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000" kern="0" spc="-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⽣</a:t>
            </a:r>
            <a:r>
              <a:rPr sz="5000" kern="0" spc="-1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000" kern="0" spc="-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。就技巧而言，</a:t>
            </a:r>
            <a:r>
              <a:rPr sz="5000" kern="0" spc="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唱戏当然要追求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十分熟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000" kern="0" spc="-79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。但若一个人总是认为自己已经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十分熟，</a:t>
            </a:r>
            <a:r>
              <a:rPr sz="5000" kern="0" spc="-7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闭着眼也能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走完整个表演流程</a:t>
            </a:r>
            <a:r>
              <a:rPr sz="5000" kern="0" spc="-8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。那就容易缺乏上进心</a:t>
            </a:r>
            <a:r>
              <a:rPr sz="5000" kern="0" spc="-7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。久而久之，</a:t>
            </a:r>
            <a:r>
              <a:rPr sz="5000" kern="0" spc="-10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惰性渐深，</a:t>
            </a:r>
            <a:r>
              <a:rPr sz="5000" kern="0" spc="-10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便麻木而无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所悟，</a:t>
            </a:r>
            <a:r>
              <a:rPr sz="5000" kern="0" spc="-1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技艺难有寸进，</a:t>
            </a:r>
            <a:r>
              <a:rPr sz="5000" kern="0" spc="-12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十分熟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就可能变成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十分生</a:t>
            </a:r>
            <a:r>
              <a:rPr sz="5000" kern="0" spc="-10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400">
              <a:latin typeface="Arial"/>
              <a:ea typeface="Arial"/>
              <a:cs typeface="Arial"/>
            </a:endParaRPr>
          </a:p>
          <a:p>
            <a:pPr marL="374650" algn="l" rtl="0" eaLnBrk="0">
              <a:lnSpc>
                <a:spcPct val="92000"/>
              </a:lnSpc>
              <a:spcBef>
                <a:spcPts val="4"/>
              </a:spcBef>
            </a:pPr>
            <a:r>
              <a:rPr sz="5700" kern="0" spc="-2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【适应主题】敬畏心</a:t>
            </a:r>
            <a:endParaRPr sz="57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856" name="picture 856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858" name="picture 85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808859" y="1111212"/>
            <a:ext cx="6576654" cy="2188233"/>
          </a:xfrm>
          <a:prstGeom prst="rect">
            <a:avLst/>
          </a:prstGeom>
        </p:spPr>
      </p:pic>
      <p:sp>
        <p:nvSpPr>
          <p:cNvPr id="860" name="textbox 860" title=""/>
          <p:cNvSpPr/>
          <p:nvPr/>
        </p:nvSpPr>
        <p:spPr>
          <a:xfrm>
            <a:off x="9938075" y="1740559"/>
            <a:ext cx="7354569" cy="9874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573"/>
              </a:lnSpc>
            </a:pPr>
            <a:r>
              <a:rPr sz="58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琴棋书画</a:t>
            </a:r>
            <a:r>
              <a:rPr sz="58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、戏剧</a:t>
            </a:r>
            <a:r>
              <a:rPr sz="58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、文学</a:t>
            </a:r>
            <a:endParaRPr sz="58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862" name="picture 862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864" name="picture 864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866" name="picture 866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868" name="path 868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70" name="path 870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72" name="path 872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4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74" name="textbox 874" title=""/>
          <p:cNvSpPr/>
          <p:nvPr/>
        </p:nvSpPr>
        <p:spPr>
          <a:xfrm>
            <a:off x="1193716" y="3573571"/>
            <a:ext cx="21637625" cy="72542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597660" algn="l" rtl="0" eaLnBrk="0">
              <a:lnSpc>
                <a:spcPct val="100000"/>
              </a:lnSpc>
              <a:spcBef>
                <a:spcPts val="1"/>
              </a:spcBef>
            </a:pPr>
            <a:r>
              <a:rPr sz="5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人生的炫彩少不了委屈的纠缠</a:t>
            </a:r>
            <a:r>
              <a:rPr sz="50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5000" kern="0" spc="-3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在文学写作中有一种说法叫</a:t>
            </a:r>
            <a:r>
              <a:rPr sz="5000" b="1" kern="0" spc="-3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000" b="1" kern="0" spc="-3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古老的敌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marL="12700" indent="635" algn="l" rtl="0" eaLnBrk="0">
              <a:lnSpc>
                <a:spcPct val="141000"/>
              </a:lnSpc>
              <a:spcBef>
                <a:spcPts val="228"/>
              </a:spcBef>
            </a:pPr>
            <a:r>
              <a:rPr sz="5000" b="1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意</a:t>
            </a:r>
            <a:r>
              <a:rPr sz="5000" b="1" kern="0" spc="-113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b="1" kern="0" spc="-60">
                <a:solidFill>
                  <a:srgbClr val="0433FF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0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000" kern="0" spc="-102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意指作家如果一</a:t>
            </a:r>
            <a:r>
              <a:rPr sz="5000" kern="0" spc="-7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生境遇太顺，</a:t>
            </a:r>
            <a:r>
              <a:rPr sz="5000" kern="0" spc="-103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沉湎于安逸生活，</a:t>
            </a:r>
            <a:r>
              <a:rPr sz="5000" kern="0" spc="-105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那么，</a:t>
            </a:r>
            <a:r>
              <a:rPr sz="5000" kern="0" spc="-112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他将很难创作出</a:t>
            </a:r>
            <a:r>
              <a:rPr sz="5000" kern="0" spc="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5000" kern="0" spc="-7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真正传世的伟大作品</a:t>
            </a:r>
            <a:r>
              <a:rPr sz="5000" kern="0" spc="-84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433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正如写就《红楼梦》</a:t>
            </a:r>
            <a:r>
              <a:rPr sz="5000" kern="0" spc="-9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的曹雪芹，</a:t>
            </a:r>
            <a:r>
              <a:rPr sz="5000" kern="0" spc="-8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陷于困顿沦落之间，</a:t>
            </a:r>
            <a:r>
              <a:rPr sz="5000" kern="0" spc="-11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依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然坚持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披阅十载，</a:t>
            </a:r>
            <a:r>
              <a:rPr sz="5000" kern="0" spc="-10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增删五次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0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最终贡献出这样一部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皇皇巨著</a:t>
            </a:r>
            <a:r>
              <a:rPr sz="5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。可以说，</a:t>
            </a:r>
            <a:r>
              <a:rPr sz="5000" kern="0" spc="-10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正是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5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生前</a:t>
            </a:r>
            <a:r>
              <a:rPr sz="5000" kern="0" spc="-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生于繁华，</a:t>
            </a:r>
            <a:r>
              <a:rPr sz="5000" kern="0" spc="-10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终于沦落</a:t>
            </a:r>
            <a:r>
              <a:rPr sz="5000" kern="0" spc="-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的莫大困境和委屈，</a:t>
            </a:r>
            <a:r>
              <a:rPr sz="50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最终成就了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他流芳百世的身后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5000" kern="0" spc="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之名。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3000"/>
              </a:lnSpc>
            </a:pPr>
            <a:endParaRPr sz="15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6519"/>
              </a:lnSpc>
              <a:spcBef>
                <a:spcPts val="3"/>
              </a:spcBef>
            </a:pPr>
            <a:r>
              <a:rPr sz="5000" kern="0" spc="-1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</a:t>
            </a:r>
            <a:r>
              <a:rPr sz="5000" kern="0" spc="-79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000" kern="0" spc="-1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</a:t>
            </a:r>
            <a:r>
              <a:rPr sz="5000" kern="0" spc="-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《受得委屈，</a:t>
            </a:r>
            <a:r>
              <a:rPr sz="5000" kern="0" spc="-10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可养格局》</a:t>
            </a:r>
            <a:endParaRPr sz="50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876" name="picture 876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878" name="picture 87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880" name="picture 880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882" name="picture 882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884" name="path 884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86" name="path 886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88" name="path 888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4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90" name="textbox 890" title=""/>
          <p:cNvSpPr/>
          <p:nvPr/>
        </p:nvSpPr>
        <p:spPr>
          <a:xfrm>
            <a:off x="765301" y="7401941"/>
            <a:ext cx="21595714" cy="528192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100000"/>
              </a:lnSpc>
              <a:spcBef>
                <a:spcPts val="1"/>
              </a:spcBef>
            </a:pP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“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往山顶走，</a:t>
            </a:r>
            <a:r>
              <a:rPr sz="5000" kern="0" spc="-8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固然风雨可能更大，</a:t>
            </a:r>
            <a:r>
              <a:rPr sz="5000" kern="0" spc="-10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却不足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以威胁你的生命</a:t>
            </a:r>
            <a:r>
              <a:rPr sz="5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。至于向山下跑，</a:t>
            </a:r>
            <a:r>
              <a:rPr sz="5000" kern="0" spc="-10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看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marL="440055" indent="-1270" algn="l" rtl="0" eaLnBrk="0">
              <a:lnSpc>
                <a:spcPct val="140000"/>
              </a:lnSpc>
              <a:spcBef>
                <a:spcPts val="123"/>
              </a:spcBef>
            </a:pP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来风雨小些，</a:t>
            </a:r>
            <a:r>
              <a:rPr sz="5000" kern="0" spc="-1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似乎比较安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全，</a:t>
            </a:r>
            <a:r>
              <a:rPr sz="5000" kern="0" spc="-11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但却可能遇到暴发的山洪而被活活淹死</a:t>
            </a:r>
            <a:r>
              <a:rPr sz="5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”</a:t>
            </a:r>
            <a:r>
              <a:rPr sz="50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登山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专家严肃地说：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“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对于风雨，</a:t>
            </a:r>
            <a:r>
              <a:rPr sz="5000" kern="0" spc="-10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逃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避它，</a:t>
            </a:r>
            <a:r>
              <a:rPr sz="5000" kern="0" spc="-1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你只有被卷入洪流；</a:t>
            </a:r>
            <a:r>
              <a:rPr sz="5000" kern="0" spc="-12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迎向它，</a:t>
            </a:r>
            <a:r>
              <a:rPr sz="5000" kern="0" spc="-1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你却能获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得生存！</a:t>
            </a:r>
            <a:r>
              <a:rPr sz="5000" kern="0" spc="-12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ℽ</a:t>
            </a:r>
            <a:endParaRPr sz="500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5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4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81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374650" algn="l" rtl="0" eaLnBrk="0">
              <a:lnSpc>
                <a:spcPct val="94000"/>
              </a:lnSpc>
            </a:pPr>
            <a:r>
              <a:rPr sz="5700" kern="0" spc="-3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【适应主题】困难 、挫折</a:t>
            </a:r>
            <a:endParaRPr sz="57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892" name="textbox 892" title=""/>
          <p:cNvSpPr/>
          <p:nvPr/>
        </p:nvSpPr>
        <p:spPr>
          <a:xfrm>
            <a:off x="1052159" y="4201543"/>
            <a:ext cx="14535150" cy="29394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100000"/>
              </a:lnSpc>
              <a:spcBef>
                <a:spcPts val="1"/>
              </a:spcBef>
            </a:pPr>
            <a:r>
              <a:rPr sz="5000" kern="0" spc="-1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“</a:t>
            </a:r>
            <a:r>
              <a:rPr sz="50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如果我们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在半山腰，</a:t>
            </a:r>
            <a:r>
              <a:rPr sz="5000" kern="0" spc="-9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突然遇到大雨，</a:t>
            </a:r>
            <a:r>
              <a:rPr sz="5000" kern="0" spc="-10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应该怎么办？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ℽ</a:t>
            </a:r>
            <a:endParaRPr sz="5000">
              <a:latin typeface="Times New Roman"/>
              <a:ea typeface="Times New Roman"/>
              <a:cs typeface="Times New Roman"/>
            </a:endParaRPr>
          </a:p>
          <a:p>
            <a:pPr marL="157479" algn="l" rtl="0" eaLnBrk="0">
              <a:lnSpc>
                <a:spcPts val="8400"/>
              </a:lnSpc>
            </a:pP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登山专家说：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“</a:t>
            </a:r>
            <a:r>
              <a:rPr sz="50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你应该向山顶</a:t>
            </a:r>
            <a:r>
              <a:rPr sz="50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走</a:t>
            </a:r>
            <a:r>
              <a:rPr sz="5000" kern="0" spc="-6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5000" kern="0" spc="-1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”</a:t>
            </a:r>
            <a:endParaRPr sz="5000">
              <a:latin typeface="Times New Roman"/>
              <a:ea typeface="Times New Roman"/>
              <a:cs typeface="Times New Roman"/>
            </a:endParaRPr>
          </a:p>
          <a:p>
            <a:pPr algn="l" rtl="0" eaLnBrk="0">
              <a:lnSpc>
                <a:spcPct val="104000"/>
              </a:lnSpc>
            </a:pPr>
            <a:endParaRPr sz="19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526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53035" algn="l" rtl="0" eaLnBrk="0">
              <a:lnSpc>
                <a:spcPts val="6140"/>
              </a:lnSpc>
            </a:pP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“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为什么不往山下跑？</a:t>
            </a:r>
            <a:r>
              <a:rPr sz="5000" kern="0" spc="-9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山顶风雨不是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更大吗？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ℽ</a:t>
            </a:r>
            <a:endParaRPr sz="500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894" name="picture 894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896" name="picture 896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544453" y="1111212"/>
            <a:ext cx="6528627" cy="2188233"/>
          </a:xfrm>
          <a:prstGeom prst="rect">
            <a:avLst/>
          </a:prstGeom>
        </p:spPr>
      </p:pic>
      <p:sp>
        <p:nvSpPr>
          <p:cNvPr id="898" name="textbox 898" title=""/>
          <p:cNvSpPr/>
          <p:nvPr/>
        </p:nvSpPr>
        <p:spPr>
          <a:xfrm>
            <a:off x="9377664" y="1740559"/>
            <a:ext cx="9556750" cy="9861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562"/>
              </a:lnSpc>
            </a:pPr>
            <a:r>
              <a:rPr sz="58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运动：</a:t>
            </a:r>
            <a:r>
              <a:rPr sz="5800" kern="0" spc="-14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跑步</a:t>
            </a:r>
            <a:r>
              <a:rPr sz="5800" kern="0" spc="-9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、冲浪</a:t>
            </a:r>
            <a:r>
              <a:rPr sz="58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、球</a:t>
            </a:r>
            <a:r>
              <a:rPr sz="5800" kern="0" spc="-1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类运动</a:t>
            </a:r>
            <a:endParaRPr sz="58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00" name="textbox 900" title=""/>
          <p:cNvSpPr/>
          <p:nvPr/>
        </p:nvSpPr>
        <p:spPr>
          <a:xfrm>
            <a:off x="18903159" y="4295142"/>
            <a:ext cx="2212975" cy="12407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5975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94000"/>
              </a:lnSpc>
            </a:pPr>
            <a:r>
              <a:rPr sz="8500" kern="0" spc="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登山</a:t>
            </a:r>
            <a:endParaRPr sz="85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902" name="picture 902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904" name="picture 904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906" name="picture 906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908" name="path 908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10" name="path 910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12" name="path 912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4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14" name="textbox 914" title=""/>
          <p:cNvSpPr/>
          <p:nvPr/>
        </p:nvSpPr>
        <p:spPr>
          <a:xfrm>
            <a:off x="861441" y="4976243"/>
            <a:ext cx="21925914" cy="77114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294004" algn="l" rtl="0" eaLnBrk="0">
              <a:lnSpc>
                <a:spcPct val="100000"/>
              </a:lnSpc>
              <a:spcBef>
                <a:spcPts val="1"/>
              </a:spcBef>
            </a:pP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破风</a:t>
            </a:r>
            <a:r>
              <a:rPr sz="5000" kern="0" spc="-10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是一个自行车比赛的专业术语，</a:t>
            </a:r>
            <a:r>
              <a:rPr sz="5000" kern="0" spc="-10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指的是自行车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等在运行时，</a:t>
            </a:r>
            <a:r>
              <a:rPr sz="5000" kern="0" spc="-6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由于前面的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marL="292100" indent="24129" algn="l" rtl="0" eaLnBrk="0">
              <a:lnSpc>
                <a:spcPct val="141000"/>
              </a:lnSpc>
              <a:spcBef>
                <a:spcPts val="208"/>
              </a:spcBef>
            </a:pP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空气被压缩，</a:t>
            </a:r>
            <a:r>
              <a:rPr sz="5000" kern="0" spc="-9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两侧表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面与空气的摩擦，</a:t>
            </a:r>
            <a:r>
              <a:rPr sz="5000" kern="0" spc="-7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以及尾部后面的空间成为部分弱阻力空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间</a:t>
            </a:r>
            <a:r>
              <a:rPr sz="5000" kern="0" spc="-8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。车队中的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破风手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就起到保护队友，</a:t>
            </a:r>
            <a:r>
              <a:rPr sz="5000" kern="0" spc="-10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为队友节省体力的作用</a:t>
            </a:r>
            <a:r>
              <a:rPr sz="5000" kern="0" spc="-3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。有统计显示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,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若冲刺手一路跟着破风手骑行</a:t>
            </a:r>
            <a:r>
              <a:rPr sz="5000" kern="0" spc="-7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,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在冲线之前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,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能够节省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20%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体力 。</a:t>
            </a:r>
            <a:r>
              <a:rPr sz="5000" kern="0" spc="-2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在个人赛中</a:t>
            </a:r>
            <a:r>
              <a:rPr sz="5000" kern="0" spc="-8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破风手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往往牺牲自己，</a:t>
            </a:r>
            <a:r>
              <a:rPr sz="50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帮助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0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队王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获胜；</a:t>
            </a:r>
            <a:r>
              <a:rPr sz="5000" kern="0" spc="-13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在团体赛中，</a:t>
            </a:r>
            <a:r>
              <a:rPr sz="5000" kern="0" spc="-13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000" kern="0" spc="-105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队王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往往更多担任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0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破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⻛⼿</a:t>
            </a:r>
            <a:r>
              <a:rPr sz="5000" kern="0" spc="-10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一职，</a:t>
            </a:r>
            <a:r>
              <a:rPr sz="5000" kern="0" spc="-7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以帮助队中最弱的队友以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获得团体的胜利。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400">
              <a:latin typeface="Arial"/>
              <a:ea typeface="Arial"/>
              <a:cs typeface="Arial"/>
            </a:endParaRPr>
          </a:p>
          <a:p>
            <a:pPr marL="374650" algn="l" rtl="0" eaLnBrk="0">
              <a:lnSpc>
                <a:spcPct val="97000"/>
              </a:lnSpc>
            </a:pPr>
            <a:r>
              <a:rPr sz="5700" kern="0" spc="-2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【适应主题】合作 、牺牲奉献 、主角与配角</a:t>
            </a:r>
            <a:endParaRPr sz="57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16" name="textbox 916" title=""/>
          <p:cNvSpPr/>
          <p:nvPr/>
        </p:nvSpPr>
        <p:spPr>
          <a:xfrm>
            <a:off x="9376659" y="1740559"/>
            <a:ext cx="13277850" cy="283082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562"/>
              </a:lnSpc>
            </a:pPr>
            <a:r>
              <a:rPr sz="58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运动：</a:t>
            </a:r>
            <a:r>
              <a:rPr sz="5800" kern="0" spc="-14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跑步</a:t>
            </a:r>
            <a:r>
              <a:rPr sz="5800" kern="0" spc="-9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、冲浪</a:t>
            </a:r>
            <a:r>
              <a:rPr sz="58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、球</a:t>
            </a:r>
            <a:r>
              <a:rPr sz="5800" kern="0" spc="-1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类运动</a:t>
            </a:r>
            <a:endParaRPr sz="58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7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21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547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97000"/>
              </a:lnSpc>
            </a:pPr>
            <a:r>
              <a:rPr sz="8500" kern="0" spc="-3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自行车</a:t>
            </a:r>
            <a:r>
              <a:rPr sz="8500" kern="0" spc="-3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比</a:t>
            </a:r>
            <a:r>
              <a:rPr sz="8500" kern="0" spc="-2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赛</a:t>
            </a:r>
            <a:endParaRPr sz="85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918" name="picture 91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920" name="picture 920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544453" y="1111212"/>
            <a:ext cx="6528627" cy="2188233"/>
          </a:xfrm>
          <a:prstGeom prst="rect">
            <a:avLst/>
          </a:prstGeom>
        </p:spPr>
      </p:pic>
      <p:pic>
        <p:nvPicPr>
          <p:cNvPr id="922" name="picture 922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924" name="picture 924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926" name="picture 926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928" name="path 928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30" name="path 930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32" name="path 932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4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34" name="textbox 934" title=""/>
          <p:cNvSpPr/>
          <p:nvPr/>
        </p:nvSpPr>
        <p:spPr>
          <a:xfrm>
            <a:off x="701207" y="5121836"/>
            <a:ext cx="22067520" cy="70878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473709" algn="l" rtl="0" eaLnBrk="0">
              <a:lnSpc>
                <a:spcPct val="100000"/>
              </a:lnSpc>
              <a:spcBef>
                <a:spcPts val="1"/>
              </a:spcBef>
            </a:pPr>
            <a:r>
              <a:rPr sz="53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一场足球赛时长</a:t>
            </a:r>
            <a:r>
              <a:rPr sz="5300" kern="0" spc="-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90</a:t>
            </a:r>
            <a:r>
              <a:rPr sz="53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分</a:t>
            </a:r>
            <a:r>
              <a:rPr sz="53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钟，</a:t>
            </a:r>
            <a:r>
              <a:rPr sz="5300" kern="0" spc="-10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平均算下来，</a:t>
            </a:r>
            <a:r>
              <a:rPr sz="5300" kern="0" spc="-1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每人持球时间大约不足</a:t>
            </a:r>
            <a:r>
              <a:rPr sz="5300" kern="0" spc="-5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5</a:t>
            </a:r>
            <a:r>
              <a:rPr sz="53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分钟</a:t>
            </a:r>
            <a:r>
              <a:rPr sz="5300" kern="0" spc="-9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。这</a:t>
            </a:r>
            <a:endParaRPr sz="5300">
              <a:latin typeface="Microsoft YaHei"/>
              <a:ea typeface="Microsoft YaHei"/>
              <a:cs typeface="Microsoft YaHei"/>
            </a:endParaRPr>
          </a:p>
          <a:p>
            <a:pPr marL="465455" indent="7620" algn="l" rtl="0" eaLnBrk="0">
              <a:lnSpc>
                <a:spcPct val="141000"/>
              </a:lnSpc>
              <a:spcBef>
                <a:spcPts val="187"/>
              </a:spcBef>
            </a:pPr>
            <a:r>
              <a:rPr sz="53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短短的</a:t>
            </a:r>
            <a:r>
              <a:rPr sz="5300" kern="0" spc="-4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5</a:t>
            </a:r>
            <a:r>
              <a:rPr sz="53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分钟很重要</a:t>
            </a:r>
            <a:r>
              <a:rPr sz="53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300" kern="0" spc="-1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应该全力一搏，</a:t>
            </a:r>
            <a:r>
              <a:rPr sz="5300" kern="0" spc="-11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但更重要的胜利砝码，</a:t>
            </a:r>
            <a:r>
              <a:rPr sz="5300" kern="0" spc="-11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则蕴藏在另</a:t>
            </a:r>
            <a:r>
              <a:rPr sz="53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53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外</a:t>
            </a:r>
            <a:r>
              <a:rPr sz="5300" kern="0" spc="-2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80</a:t>
            </a:r>
            <a:r>
              <a:rPr sz="53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多分钟的</a:t>
            </a:r>
            <a:r>
              <a:rPr sz="5300" kern="0" spc="-2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3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无球时</a:t>
            </a:r>
            <a:r>
              <a:rPr sz="5300" kern="0" spc="-2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300" kern="0" spc="-85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3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。有记者曾问著名</a:t>
            </a:r>
            <a:r>
              <a:rPr sz="53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球星梅西：</a:t>
            </a:r>
            <a:r>
              <a:rPr sz="5300" kern="0" spc="-3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3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为什么你在前场控球</a:t>
            </a:r>
            <a:r>
              <a:rPr sz="53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射门的机会总是比别人多？</a:t>
            </a:r>
            <a:r>
              <a:rPr sz="5300" kern="0" spc="-2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r>
              <a:rPr sz="53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得到的回答是：</a:t>
            </a:r>
            <a:r>
              <a:rPr sz="5300" kern="0" spc="-2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“</a:t>
            </a:r>
            <a:r>
              <a:rPr sz="53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你只看到了我控球，</a:t>
            </a:r>
            <a:r>
              <a:rPr sz="5300" kern="0" spc="-1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却没有</a:t>
            </a:r>
            <a:r>
              <a:rPr sz="53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53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看到我的无球跑动</a:t>
            </a:r>
            <a:r>
              <a:rPr sz="5300" kern="0" spc="-9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。跑到位，</a:t>
            </a:r>
            <a:r>
              <a:rPr sz="5300" kern="0" spc="-1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球自然就到你</a:t>
            </a:r>
            <a:r>
              <a:rPr sz="53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的脚下</a:t>
            </a:r>
            <a:r>
              <a:rPr sz="5300" kern="0" spc="-9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sz="5300" kern="0" spc="-5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”</a:t>
            </a:r>
            <a:endParaRPr sz="53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400">
              <a:latin typeface="Arial"/>
              <a:ea typeface="Arial"/>
              <a:cs typeface="Arial"/>
            </a:endParaRPr>
          </a:p>
          <a:p>
            <a:pPr marL="374650" algn="l" rtl="0" eaLnBrk="0">
              <a:lnSpc>
                <a:spcPct val="94000"/>
              </a:lnSpc>
              <a:spcBef>
                <a:spcPts val="3"/>
              </a:spcBef>
            </a:pPr>
            <a:r>
              <a:rPr sz="5700" kern="0" spc="-3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【适应主题】积淀 、努力</a:t>
            </a:r>
            <a:endParaRPr sz="57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36" name="textbox 936" title=""/>
          <p:cNvSpPr/>
          <p:nvPr/>
        </p:nvSpPr>
        <p:spPr>
          <a:xfrm>
            <a:off x="9377664" y="1740559"/>
            <a:ext cx="11927840" cy="30016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562"/>
              </a:lnSpc>
            </a:pPr>
            <a:r>
              <a:rPr sz="58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运动：</a:t>
            </a:r>
            <a:r>
              <a:rPr sz="5800" kern="0" spc="-14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跑步</a:t>
            </a:r>
            <a:r>
              <a:rPr sz="5800" kern="0" spc="-9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、冲浪</a:t>
            </a:r>
            <a:r>
              <a:rPr sz="5800" kern="0" spc="-9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8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、球</a:t>
            </a:r>
            <a:r>
              <a:rPr sz="5800" kern="0" spc="-1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类运动</a:t>
            </a:r>
            <a:endParaRPr sz="58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21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325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94000"/>
              </a:lnSpc>
            </a:pPr>
            <a:r>
              <a:rPr sz="8500" kern="0" spc="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足球</a:t>
            </a:r>
            <a:endParaRPr sz="85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938" name="picture 93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940" name="picture 940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544453" y="1111212"/>
            <a:ext cx="6528627" cy="2188233"/>
          </a:xfrm>
          <a:prstGeom prst="rect">
            <a:avLst/>
          </a:prstGeom>
        </p:spPr>
      </p:pic>
      <p:pic>
        <p:nvPicPr>
          <p:cNvPr id="942" name="picture 942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944" name="picture 944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946" name="picture 946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948" name="path 948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50" name="path 950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52" name="path 952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0" name="path 40" title=""/>
          <p:cNvSpPr/>
          <p:nvPr/>
        </p:nvSpPr>
        <p:spPr>
          <a:xfrm>
            <a:off x="997981" y="318845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2" name="path 42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2" name="group 2" title=""/>
          <p:cNvGrpSpPr/>
          <p:nvPr/>
        </p:nvGrpSpPr>
        <p:grpSpPr>
          <a:xfrm rot="21600000">
            <a:off x="3707405" y="0"/>
            <a:ext cx="6050374" cy="13652500"/>
            <a:chExt cx="6050374" cy="13652500"/>
          </a:xfrm>
        </p:grpSpPr>
        <p:pic>
          <p:nvPicPr>
            <p:cNvPr id="44" name="picture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6050374" cy="13652500"/>
            </a:xfrm>
            <a:prstGeom prst="rect">
              <a:avLst/>
            </a:prstGeom>
          </p:spPr>
        </p:pic>
        <p:sp>
          <p:nvSpPr>
            <p:cNvPr id="46" name="textbox 46"/>
            <p:cNvSpPr/>
            <p:nvPr/>
          </p:nvSpPr>
          <p:spPr>
            <a:xfrm>
              <a:off x="-181894" y="-12700"/>
              <a:ext cx="6245225" cy="1367790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eaVert" wrap="square" lIns="0" tIns="0" rIns="0" bIns="0"/>
            <a:lstStyle/>
            <a:p>
              <a:pPr algn="l" rtl="0" eaLnBrk="0">
                <a:lnSpc>
                  <a:spcPct val="100000"/>
                </a:lnSpc>
              </a:pPr>
              <a:endParaRPr sz="100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</a:pPr>
              <a:endParaRPr sz="100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</a:pPr>
              <a:endParaRPr sz="100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</a:pPr>
              <a:endParaRPr sz="100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</a:pPr>
              <a:endParaRPr sz="100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</a:pPr>
              <a:endParaRPr sz="100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</a:pPr>
              <a:endParaRPr sz="100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</a:pPr>
              <a:endParaRPr sz="100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</a:pPr>
              <a:endParaRPr sz="100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</a:pPr>
              <a:endParaRPr sz="100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</a:pPr>
              <a:endParaRPr sz="100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</a:pPr>
              <a:endParaRPr sz="100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</a:pPr>
              <a:endParaRPr sz="100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</a:pPr>
              <a:endParaRPr sz="100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</a:pPr>
              <a:endParaRPr sz="100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</a:pPr>
              <a:endParaRPr sz="100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</a:pPr>
              <a:endParaRPr sz="100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6305"/>
                </a:lnSpc>
              </a:pPr>
              <a:endParaRPr sz="100">
                <a:latin typeface="Arial"/>
                <a:ea typeface="Arial"/>
                <a:cs typeface="Arial"/>
              </a:endParaRPr>
            </a:p>
            <a:p>
              <a:pPr marL="3879215" algn="l" rtl="0" eaLnBrk="0">
                <a:lnSpc>
                  <a:spcPct val="92000"/>
                </a:lnSpc>
              </a:pPr>
              <a:r>
                <a:rPr sz="12800" kern="0" spc="173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素材分类</a:t>
              </a:r>
              <a:endParaRPr sz="12800">
                <a:latin typeface="Microsoft YaHei"/>
                <a:ea typeface="Microsoft YaHei"/>
                <a:cs typeface="Microsoft YaHei"/>
              </a:endParaRPr>
            </a:p>
          </p:txBody>
        </p:sp>
      </p:grpSp>
      <p:sp>
        <p:nvSpPr>
          <p:cNvPr id="48" name="textbox 48" title=""/>
          <p:cNvSpPr/>
          <p:nvPr/>
        </p:nvSpPr>
        <p:spPr>
          <a:xfrm>
            <a:off x="9770480" y="3809023"/>
            <a:ext cx="10906115" cy="66084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8266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8000"/>
              </a:lnSpc>
            </a:pPr>
            <a:r>
              <a:rPr sz="13300" kern="0" spc="-20" baseline="-7441" err="1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人物素材</a:t>
            </a:r>
            <a:endParaRPr sz="13300" baseline="-7441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spcBef>
                <a:spcPts val="2621"/>
              </a:spcBef>
            </a:pPr>
            <a:r>
              <a:rPr sz="13300" kern="0" spc="-20" baseline="-6657" err="1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名言素材</a:t>
            </a:r>
            <a:endParaRPr sz="13300" baseline="-6657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</a:pPr>
            <a:endParaRPr sz="21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6204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</a:pPr>
            <a:r>
              <a:rPr sz="13300" kern="0" spc="0" baseline="-4699" err="1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概念原理素材</a:t>
            </a:r>
            <a:endParaRPr sz="13300" baseline="-4699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50" name="picture 50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52" name="picture 52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54" name="picture 54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56" name="picture 56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58" name="path 58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0" name="path 60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5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54" name="textbox 954" title=""/>
          <p:cNvSpPr/>
          <p:nvPr/>
        </p:nvSpPr>
        <p:spPr>
          <a:xfrm>
            <a:off x="787451" y="2201641"/>
            <a:ext cx="22743795" cy="93668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0889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699260" algn="l" rtl="0" eaLnBrk="0">
              <a:lnSpc>
                <a:spcPct val="89000"/>
              </a:lnSpc>
            </a:pPr>
            <a:r>
              <a:rPr sz="5500" kern="0" spc="-80">
                <a:solidFill>
                  <a:srgbClr val="FF26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如果说持球 、进球是人生的高光时刻</a:t>
            </a:r>
            <a:r>
              <a:rPr sz="5500" kern="0" spc="-790">
                <a:solidFill>
                  <a:srgbClr val="FF26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80">
                <a:solidFill>
                  <a:srgbClr val="FF26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500" kern="0" spc="-1510">
                <a:solidFill>
                  <a:srgbClr val="FF26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80">
                <a:solidFill>
                  <a:srgbClr val="FF26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那么，之前的用心跑位就是</a:t>
            </a:r>
            <a:endParaRPr sz="5500">
              <a:latin typeface="Microsoft YaHei"/>
              <a:ea typeface="Microsoft YaHei"/>
              <a:cs typeface="Microsoft YaHei"/>
            </a:endParaRPr>
          </a:p>
          <a:p>
            <a:pPr marL="316229" indent="1270" algn="l" rtl="0" eaLnBrk="0">
              <a:lnSpc>
                <a:spcPct val="149000"/>
              </a:lnSpc>
              <a:spcBef>
                <a:spcPts val="78"/>
              </a:spcBef>
            </a:pPr>
            <a:r>
              <a:rPr sz="5500" kern="0" spc="-130">
                <a:solidFill>
                  <a:srgbClr val="FF26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最给力的蓄能 。</a:t>
            </a:r>
            <a:r>
              <a:rPr sz="5500" kern="0" spc="-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人不能总幻想在聚光灯下长途奔袭 、一球</a:t>
            </a:r>
            <a:r>
              <a:rPr sz="5500" kern="0" spc="-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成名</a:t>
            </a:r>
            <a:r>
              <a:rPr sz="5500" kern="0" spc="-8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500" kern="0" spc="-14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完成这</a:t>
            </a:r>
            <a:r>
              <a:rPr sz="55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</a:t>
            </a:r>
            <a:r>
              <a:rPr sz="55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一切</a:t>
            </a:r>
            <a:r>
              <a:rPr sz="5500" kern="0" spc="-8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500" kern="0" spc="-14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前提条件就是做好无球时</a:t>
            </a:r>
            <a:r>
              <a:rPr sz="55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刻的沉潜与力量积蓄 。从这个意义上</a:t>
            </a:r>
            <a:endParaRPr sz="5500">
              <a:latin typeface="Microsoft YaHei"/>
              <a:ea typeface="Microsoft YaHei"/>
              <a:cs typeface="Microsoft YaHei"/>
            </a:endParaRPr>
          </a:p>
          <a:p>
            <a:pPr marL="347345" indent="-28575" algn="l" rtl="0" eaLnBrk="0">
              <a:lnSpc>
                <a:spcPct val="141000"/>
              </a:lnSpc>
              <a:spcBef>
                <a:spcPts val="1448"/>
              </a:spcBef>
            </a:pPr>
            <a:r>
              <a:rPr sz="5500" kern="0" spc="-3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说</a:t>
            </a:r>
            <a:r>
              <a:rPr sz="5500" kern="0" spc="-7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3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，“脚下没有球”的日子</a:t>
            </a:r>
            <a:r>
              <a:rPr sz="5500" kern="0" spc="-8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3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，更值得珍惜 、努</a:t>
            </a:r>
            <a:r>
              <a:rPr sz="5500" kern="0" spc="-4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力和奋斗 。</a:t>
            </a:r>
            <a:r>
              <a:rPr sz="5500" kern="0" spc="-90">
                <a:solidFill>
                  <a:srgbClr val="009051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多一些无球时洞察</a:t>
            </a:r>
            <a:r>
              <a:rPr sz="5500" kern="0" spc="0">
                <a:solidFill>
                  <a:srgbClr val="009051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40">
                <a:solidFill>
                  <a:srgbClr val="009051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形势的大局观，跳脱出凡</a:t>
            </a:r>
            <a:r>
              <a:rPr sz="5500" kern="0" spc="-50">
                <a:solidFill>
                  <a:srgbClr val="009051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事奔着球去的思维局限</a:t>
            </a:r>
            <a:r>
              <a:rPr sz="5500" kern="0" spc="-810">
                <a:solidFill>
                  <a:srgbClr val="009051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50">
                <a:solidFill>
                  <a:srgbClr val="009051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500" kern="0" spc="-1310">
                <a:solidFill>
                  <a:srgbClr val="009051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50">
                <a:solidFill>
                  <a:srgbClr val="009051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学会盯着球的未来落</a:t>
            </a:r>
            <a:r>
              <a:rPr sz="5500" kern="0" spc="0">
                <a:solidFill>
                  <a:srgbClr val="009051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</a:t>
            </a:r>
            <a:r>
              <a:rPr sz="5500" kern="0" spc="-280">
                <a:solidFill>
                  <a:srgbClr val="009051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点拼命奔跑</a:t>
            </a:r>
            <a:r>
              <a:rPr sz="5500" kern="0" spc="-800">
                <a:solidFill>
                  <a:srgbClr val="009051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280">
                <a:solidFill>
                  <a:srgbClr val="009051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500" kern="0" spc="-1330">
                <a:solidFill>
                  <a:srgbClr val="009051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280">
                <a:solidFill>
                  <a:srgbClr val="009051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在“镜头看不见”的地方默默用功努力</a:t>
            </a:r>
            <a:r>
              <a:rPr sz="5500" kern="0" spc="-800">
                <a:solidFill>
                  <a:srgbClr val="009051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280">
                <a:solidFill>
                  <a:srgbClr val="009051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5500" kern="0" spc="-1010">
                <a:solidFill>
                  <a:srgbClr val="009051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500" kern="0" spc="-280">
                <a:solidFill>
                  <a:srgbClr val="009051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才能更多接获命运的</a:t>
            </a:r>
            <a:r>
              <a:rPr sz="5500" kern="0" spc="0">
                <a:solidFill>
                  <a:srgbClr val="009051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1130">
                <a:solidFill>
                  <a:srgbClr val="009051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“传球”，</a:t>
            </a:r>
            <a:r>
              <a:rPr sz="5300" kern="0" spc="-1330">
                <a:solidFill>
                  <a:srgbClr val="009051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300" kern="0" spc="-180">
                <a:solidFill>
                  <a:srgbClr val="009051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洞穿人生的“胜利之门”。</a:t>
            </a:r>
            <a:endParaRPr sz="53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45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3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99000"/>
              </a:lnSpc>
              <a:spcBef>
                <a:spcPts val="7"/>
              </a:spcBef>
            </a:pPr>
            <a:r>
              <a:rPr sz="5300" kern="0" spc="-4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——《善用人生“无球期”》</a:t>
            </a:r>
            <a:endParaRPr sz="53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956" name="picture 956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958" name="picture 95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960" name="picture 960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962" name="picture 962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964" name="path 964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66" name="path 966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68" name="path 968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5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970" name="table 970" title=""/>
          <p:cNvGraphicFramePr>
            <a:graphicFrameLocks noGrp="1"/>
          </p:cNvGraphicFramePr>
          <p:nvPr/>
        </p:nvGraphicFramePr>
        <p:xfrm>
          <a:off x="107972" y="33472"/>
          <a:ext cx="24243029" cy="13509625"/>
        </p:xfrm>
        <a:graphic>
          <a:graphicData uri="http://schemas.openxmlformats.org/drawingml/2006/table">
            <a:tbl>
              <a:tblPr/>
              <a:tblGrid>
                <a:gridCol w="1366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08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8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509625"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7661"/>
                        </a:lnSpc>
                      </a:pPr>
                      <a:endParaRPr sz="10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8195944" algn="l" rtl="0" eaLnBrk="0">
                        <a:lnSpc>
                          <a:spcPct val="109000"/>
                        </a:lnSpc>
                      </a:pPr>
                      <a:r>
                        <a:rPr sz="23700" u="sng" kern="0" spc="-26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名</a:t>
                      </a:r>
                      <a:r>
                        <a:rPr sz="23700" kern="0" spc="-26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句素材</a:t>
                      </a:r>
                      <a:endParaRPr sz="2370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72" name="picture 972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60063" y="1722510"/>
            <a:ext cx="7486066" cy="10247086"/>
          </a:xfrm>
          <a:prstGeom prst="rect">
            <a:avLst/>
          </a:prstGeom>
        </p:spPr>
      </p:pic>
      <p:sp>
        <p:nvSpPr>
          <p:cNvPr id="974" name="textbox 974" title=""/>
          <p:cNvSpPr/>
          <p:nvPr/>
        </p:nvSpPr>
        <p:spPr>
          <a:xfrm>
            <a:off x="5262266" y="7913588"/>
            <a:ext cx="1280160" cy="10852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316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79000"/>
              </a:lnSpc>
            </a:pPr>
            <a:r>
              <a:rPr sz="8800" i="1" kern="0" spc="3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  <a:cs typeface="Arial"/>
              </a:rPr>
              <a:t>02</a:t>
            </a:r>
            <a:endParaRPr sz="8800">
              <a:latin typeface="Arial"/>
              <a:ea typeface="Arial"/>
              <a:cs typeface="Arial"/>
            </a:endParaRPr>
          </a:p>
        </p:txBody>
      </p:sp>
      <p:pic>
        <p:nvPicPr>
          <p:cNvPr id="976" name="picture 976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978" name="picture 978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980" name="picture 980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982" name="picture 982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5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84" name="picture 984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pic>
        <p:nvPicPr>
          <p:cNvPr id="986" name="picture 986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53215" y="688020"/>
            <a:ext cx="12880047" cy="5228533"/>
          </a:xfrm>
          <a:prstGeom prst="rect">
            <a:avLst/>
          </a:prstGeom>
        </p:spPr>
      </p:pic>
      <p:sp>
        <p:nvSpPr>
          <p:cNvPr id="988" name="textbox 988" title=""/>
          <p:cNvSpPr/>
          <p:nvPr/>
        </p:nvSpPr>
        <p:spPr>
          <a:xfrm>
            <a:off x="10289016" y="5515539"/>
            <a:ext cx="5692775" cy="64141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3399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70485" algn="l" rtl="0" eaLnBrk="0">
              <a:lnSpc>
                <a:spcPct val="97000"/>
              </a:lnSpc>
            </a:pPr>
            <a:r>
              <a:rPr sz="111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经典著作</a:t>
            </a:r>
            <a:endParaRPr sz="11100">
              <a:latin typeface="Microsoft YaHei"/>
              <a:ea typeface="Microsoft YaHei"/>
              <a:cs typeface="Microsoft YaHei"/>
            </a:endParaRPr>
          </a:p>
          <a:p>
            <a:pPr marL="12700" indent="9525" algn="l" rtl="0" eaLnBrk="0">
              <a:lnSpc>
                <a:spcPct val="133000"/>
              </a:lnSpc>
              <a:spcBef>
                <a:spcPts val="1990"/>
              </a:spcBef>
            </a:pPr>
            <a:r>
              <a:rPr sz="11100" kern="0" spc="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权威言论</a:t>
            </a:r>
            <a:r>
              <a:rPr sz="111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1100" kern="0" spc="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观点金句</a:t>
            </a:r>
            <a:endParaRPr sz="111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990" name="picture 990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814233" y="5660457"/>
            <a:ext cx="994181" cy="994183"/>
          </a:xfrm>
          <a:prstGeom prst="rect">
            <a:avLst/>
          </a:prstGeom>
        </p:spPr>
      </p:pic>
      <p:pic>
        <p:nvPicPr>
          <p:cNvPr id="992" name="picture 992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7814233" y="10442294"/>
            <a:ext cx="994181" cy="994183"/>
          </a:xfrm>
          <a:prstGeom prst="rect">
            <a:avLst/>
          </a:prstGeom>
        </p:spPr>
      </p:pic>
      <p:pic>
        <p:nvPicPr>
          <p:cNvPr id="994" name="picture 994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7814233" y="8051376"/>
            <a:ext cx="994181" cy="994181"/>
          </a:xfrm>
          <a:prstGeom prst="rect">
            <a:avLst/>
          </a:prstGeom>
        </p:spPr>
      </p:pic>
      <p:pic>
        <p:nvPicPr>
          <p:cNvPr id="996" name="picture 996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998" name="picture 998" title="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1000" name="picture 1000" title="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sp>
        <p:nvSpPr>
          <p:cNvPr id="1002" name="path 1002" title=""/>
          <p:cNvSpPr/>
          <p:nvPr/>
        </p:nvSpPr>
        <p:spPr>
          <a:xfrm>
            <a:off x="997981" y="318845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04" name="path 1004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06" name="path 1006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08" name="path 1008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5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1010" name="table 1010" title=""/>
          <p:cNvGraphicFramePr>
            <a:graphicFrameLocks noGrp="1"/>
          </p:cNvGraphicFramePr>
          <p:nvPr/>
        </p:nvGraphicFramePr>
        <p:xfrm>
          <a:off x="107972" y="33472"/>
          <a:ext cx="24243030" cy="13509625"/>
        </p:xfrm>
        <a:graphic>
          <a:graphicData uri="http://schemas.openxmlformats.org/drawingml/2006/table">
            <a:tbl>
              <a:tblPr/>
              <a:tblGrid>
                <a:gridCol w="12089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5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1229"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8305">
                <a:tc gridSpan="2"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7306944" algn="l" rtl="0" eaLnBrk="0">
                        <a:lnSpc>
                          <a:spcPct val="97000"/>
                        </a:lnSpc>
                        <a:spcBef>
                          <a:spcPts val="4"/>
                        </a:spcBef>
                      </a:pPr>
                      <a:r>
                        <a:rPr sz="14200" kern="0" spc="40">
                          <a:solidFill>
                            <a:srgbClr val="23181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。 </a:t>
                      </a:r>
                      <a:r>
                        <a:rPr sz="21800" kern="0" spc="40" baseline="-5495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经典著作</a:t>
                      </a:r>
                      <a:endParaRPr sz="21800" baseline="-5495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 vert="horz" wrap="square"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0090"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12" name="picture 1012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1014" name="picture 1014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1016" name="picture 1016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1018" name="picture 1018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5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20" name="textbox 1020" title=""/>
          <p:cNvSpPr/>
          <p:nvPr/>
        </p:nvSpPr>
        <p:spPr>
          <a:xfrm>
            <a:off x="9853016" y="1366342"/>
            <a:ext cx="13190855" cy="88322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901825" algn="l" rtl="0" eaLnBrk="0">
              <a:lnSpc>
                <a:spcPct val="98000"/>
              </a:lnSpc>
            </a:pPr>
            <a:r>
              <a:rPr sz="8600" kern="0" spc="-2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《史记·淮阴侯列传》</a:t>
            </a:r>
            <a:endParaRPr sz="86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8481"/>
              </a:lnSpc>
              <a:spcBef>
                <a:spcPts val="1960"/>
              </a:spcBef>
            </a:pPr>
            <a:r>
              <a:rPr sz="65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夫听者事之候也，</a:t>
            </a:r>
            <a:r>
              <a:rPr sz="6500" kern="0" spc="-13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5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计者事</a:t>
            </a:r>
            <a:r>
              <a:rPr sz="65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之机也。</a:t>
            </a:r>
            <a:endParaRPr sz="65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100000"/>
              </a:lnSpc>
              <a:spcBef>
                <a:spcPts val="1958"/>
              </a:spcBef>
            </a:pPr>
            <a:r>
              <a:rPr sz="6500" kern="0" spc="-1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故知者决之断也，</a:t>
            </a:r>
            <a:r>
              <a:rPr sz="6500" kern="0" spc="-13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500" kern="0" spc="-1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疑者事之害也，</a:t>
            </a:r>
            <a:r>
              <a:rPr sz="6500" kern="0" spc="-11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500" kern="0" spc="-1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审</a:t>
            </a:r>
            <a:endParaRPr sz="6500">
              <a:latin typeface="Microsoft YaHei"/>
              <a:ea typeface="Microsoft YaHei"/>
              <a:cs typeface="Microsoft YaHei"/>
            </a:endParaRPr>
          </a:p>
          <a:p>
            <a:pPr marL="24129" indent="635" algn="l" rtl="0" eaLnBrk="0">
              <a:lnSpc>
                <a:spcPct val="120000"/>
              </a:lnSpc>
              <a:spcBef>
                <a:spcPts val="137"/>
              </a:spcBef>
            </a:pPr>
            <a:r>
              <a:rPr sz="65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豪氂之小计，</a:t>
            </a:r>
            <a:r>
              <a:rPr sz="6500" kern="0" spc="-13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5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遗天下之大数，</a:t>
            </a:r>
            <a:r>
              <a:rPr sz="6500" kern="0" spc="-13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5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智诚</a:t>
            </a:r>
            <a:r>
              <a:rPr sz="6500" kern="0" spc="-1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知</a:t>
            </a:r>
            <a:r>
              <a:rPr sz="65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5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之，</a:t>
            </a:r>
            <a:r>
              <a:rPr sz="6500" kern="0" spc="-13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5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决弗敢行者，</a:t>
            </a:r>
            <a:r>
              <a:rPr sz="6500" kern="0" spc="-13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5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百事之祸也。</a:t>
            </a:r>
            <a:endParaRPr sz="65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022" name="picture 1022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899723" y="1306326"/>
            <a:ext cx="7014143" cy="11066946"/>
          </a:xfrm>
          <a:prstGeom prst="rect">
            <a:avLst/>
          </a:prstGeom>
        </p:spPr>
      </p:pic>
      <p:pic>
        <p:nvPicPr>
          <p:cNvPr id="1024" name="picture 1024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1026" name="picture 1026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1028" name="picture 1028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1030" name="picture 1030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1032" name="path 1032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34" name="path 1034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36" name="path 1036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5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38" name="textbox 1038" title=""/>
          <p:cNvSpPr/>
          <p:nvPr/>
        </p:nvSpPr>
        <p:spPr>
          <a:xfrm>
            <a:off x="9834284" y="2153920"/>
            <a:ext cx="13110845" cy="84474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942464" algn="l" rtl="0" eaLnBrk="0">
              <a:lnSpc>
                <a:spcPct val="98000"/>
              </a:lnSpc>
            </a:pPr>
            <a:r>
              <a:rPr sz="8600" kern="0" spc="-2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《史记·淮阴侯列传》</a:t>
            </a:r>
            <a:endParaRPr sz="86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0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spcBef>
                <a:spcPts val="1959"/>
              </a:spcBef>
            </a:pPr>
            <a:r>
              <a:rPr sz="65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骐骥之跼躅，</a:t>
            </a:r>
            <a:r>
              <a:rPr sz="6500" kern="0" spc="-12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5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不如驽马之安步；</a:t>
            </a:r>
            <a:endParaRPr sz="6500">
              <a:latin typeface="Microsoft YaHei"/>
              <a:ea typeface="Microsoft YaHei"/>
              <a:cs typeface="Microsoft YaHei"/>
            </a:endParaRPr>
          </a:p>
          <a:p>
            <a:pPr marL="28575" algn="l" rtl="0" eaLnBrk="0">
              <a:lnSpc>
                <a:spcPts val="9100"/>
              </a:lnSpc>
            </a:pPr>
            <a:r>
              <a:rPr sz="65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孟贲之狐疑，</a:t>
            </a:r>
            <a:r>
              <a:rPr sz="6500" kern="0" spc="-13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5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不如庸夫之必至也。</a:t>
            </a:r>
            <a:endParaRPr sz="65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100000"/>
              </a:lnSpc>
              <a:spcBef>
                <a:spcPts val="1960"/>
              </a:spcBef>
            </a:pPr>
            <a:r>
              <a:rPr sz="6500" kern="0" spc="-3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功者难成而易败，</a:t>
            </a:r>
            <a:r>
              <a:rPr sz="6500" kern="0" spc="-11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500" kern="0" spc="-3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时者难得而易失。</a:t>
            </a:r>
            <a:endParaRPr sz="6500">
              <a:latin typeface="Microsoft YaHei"/>
              <a:ea typeface="Microsoft YaHei"/>
              <a:cs typeface="Microsoft YaHei"/>
            </a:endParaRPr>
          </a:p>
          <a:p>
            <a:pPr marL="55880" algn="l" rtl="0" eaLnBrk="0">
              <a:lnSpc>
                <a:spcPts val="9100"/>
              </a:lnSpc>
            </a:pPr>
            <a:r>
              <a:rPr sz="65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时乎时，</a:t>
            </a:r>
            <a:r>
              <a:rPr sz="6500" kern="0" spc="-13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5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不再来。</a:t>
            </a:r>
            <a:endParaRPr sz="65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040" name="picture 1040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899723" y="1306326"/>
            <a:ext cx="7014143" cy="11066946"/>
          </a:xfrm>
          <a:prstGeom prst="rect">
            <a:avLst/>
          </a:prstGeom>
        </p:spPr>
      </p:pic>
      <p:pic>
        <p:nvPicPr>
          <p:cNvPr id="1042" name="picture 1042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1044" name="picture 1044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1046" name="picture 1046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1048" name="picture 1048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1050" name="path 1050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52" name="path 1052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54" name="path 1054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5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56" name="picture 1056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07972" y="1053009"/>
            <a:ext cx="24205505" cy="12490463"/>
          </a:xfrm>
          <a:prstGeom prst="rect">
            <a:avLst/>
          </a:prstGeom>
        </p:spPr>
      </p:pic>
      <p:pic>
        <p:nvPicPr>
          <p:cNvPr id="1058" name="picture 105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1060" name="picture 1060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5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62" name="textbox 1062" title=""/>
          <p:cNvSpPr/>
          <p:nvPr/>
        </p:nvSpPr>
        <p:spPr>
          <a:xfrm>
            <a:off x="5221259" y="6273713"/>
            <a:ext cx="16191864" cy="23323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8735"/>
              </a:lnSpc>
            </a:pPr>
            <a:r>
              <a:rPr sz="67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须教自我胸中出，</a:t>
            </a:r>
            <a:r>
              <a:rPr sz="6700" kern="0" spc="-14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67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切忌随人脚后行。</a:t>
            </a:r>
            <a:endParaRPr sz="670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ts val="8761"/>
              </a:lnSpc>
              <a:spcBef>
                <a:spcPts val="664"/>
              </a:spcBef>
            </a:pPr>
            <a:r>
              <a:rPr sz="6700" kern="0" spc="-8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——</a:t>
            </a:r>
            <a:r>
              <a:rPr sz="67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戴复古《论诗十绝</a:t>
            </a:r>
            <a:r>
              <a:rPr sz="6700" kern="0" spc="-9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》</a:t>
            </a:r>
            <a:endParaRPr sz="67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064" name="picture 1064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1066" name="picture 1066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1068" name="picture 1068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1070" name="picture 1070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1072" name="path 1072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74" name="path 1074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76" name="path 1076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5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78" name="textbox 1078" title=""/>
          <p:cNvSpPr/>
          <p:nvPr/>
        </p:nvSpPr>
        <p:spPr>
          <a:xfrm>
            <a:off x="1839607" y="1173130"/>
            <a:ext cx="20824189" cy="112953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39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8932544" algn="l" rtl="0" eaLnBrk="0">
              <a:lnSpc>
                <a:spcPct val="94000"/>
              </a:lnSpc>
            </a:pPr>
            <a:r>
              <a:rPr sz="8500" kern="0" spc="-2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古诗词</a:t>
            </a:r>
            <a:endParaRPr sz="85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24129" algn="l" rtl="0" eaLnBrk="0">
              <a:lnSpc>
                <a:spcPts val="7426"/>
              </a:lnSpc>
              <a:spcBef>
                <a:spcPts val="1721"/>
              </a:spcBef>
            </a:pPr>
            <a:r>
              <a:rPr sz="5700" kern="0" spc="-2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禅要自参求印可，</a:t>
            </a:r>
            <a:r>
              <a:rPr sz="5700" kern="0" spc="-128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2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仙须亲炼待丹</a:t>
            </a:r>
            <a:r>
              <a:rPr sz="5700" kern="0" spc="-3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还。</a:t>
            </a:r>
            <a:endParaRPr sz="570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ts val="7250"/>
              </a:lnSpc>
              <a:spcBef>
                <a:spcPts val="474"/>
              </a:spcBef>
            </a:pPr>
            <a:r>
              <a:rPr sz="5700" kern="0" spc="-13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——《答友人论学》林希逸</a:t>
            </a:r>
            <a:r>
              <a:rPr sz="5700" kern="0" spc="-138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13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（</a:t>
            </a:r>
            <a:r>
              <a:rPr sz="5700" kern="0" spc="-88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44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2023新课标I卷）</a:t>
            </a:r>
            <a:endParaRPr sz="57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39369" algn="l" rtl="0" eaLnBrk="0">
              <a:lnSpc>
                <a:spcPts val="7420"/>
              </a:lnSpc>
              <a:spcBef>
                <a:spcPts val="1714"/>
              </a:spcBef>
            </a:pPr>
            <a:r>
              <a:rPr sz="5700" kern="0" spc="-10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卖花担上看桃李，</a:t>
            </a:r>
            <a:r>
              <a:rPr sz="5700" kern="0" spc="-121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10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此语吾今忆鹤山</a:t>
            </a:r>
            <a:r>
              <a:rPr sz="5700" kern="0" spc="-76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10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endParaRPr sz="570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ts val="7250"/>
              </a:lnSpc>
              <a:spcBef>
                <a:spcPts val="479"/>
              </a:spcBef>
            </a:pPr>
            <a:r>
              <a:rPr sz="5700" kern="0" spc="-13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——《答友人论学》林希逸</a:t>
            </a:r>
            <a:r>
              <a:rPr sz="5700" kern="0" spc="-138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13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（</a:t>
            </a:r>
            <a:r>
              <a:rPr sz="5700" kern="0" spc="-88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44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2023新课标I卷）</a:t>
            </a:r>
            <a:endParaRPr sz="57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27305" algn="l" rtl="0" eaLnBrk="0">
              <a:lnSpc>
                <a:spcPts val="7404"/>
              </a:lnSpc>
              <a:spcBef>
                <a:spcPts val="1714"/>
              </a:spcBef>
            </a:pPr>
            <a:r>
              <a:rPr sz="5700" kern="0" spc="-3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始知锁向金笼听，</a:t>
            </a:r>
            <a:r>
              <a:rPr sz="5700" kern="0" spc="-116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3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不及林间自在啼。</a:t>
            </a:r>
            <a:endParaRPr sz="570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ct val="100000"/>
              </a:lnSpc>
              <a:spcBef>
                <a:spcPts val="519"/>
              </a:spcBef>
            </a:pPr>
            <a:r>
              <a:rPr sz="5700" kern="0" spc="-33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——《画眉鸟》</a:t>
            </a:r>
            <a:r>
              <a:rPr sz="5700" kern="0" spc="-81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33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欧阳修</a:t>
            </a:r>
            <a:r>
              <a:rPr sz="5700" kern="0" spc="-140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33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（</a:t>
            </a:r>
            <a:r>
              <a:rPr sz="5700" kern="0" spc="-87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33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2022全国</a:t>
            </a:r>
            <a:r>
              <a:rPr sz="5700" kern="0" spc="-34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甲卷）</a:t>
            </a:r>
            <a:endParaRPr sz="570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ts val="11071"/>
              </a:lnSpc>
            </a:pPr>
            <a:r>
              <a:rPr sz="5700" kern="0" spc="-2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人才自古要养成，</a:t>
            </a:r>
            <a:r>
              <a:rPr sz="5700" kern="0" spc="-127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2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放使干霄站风雨。</a:t>
            </a:r>
            <a:endParaRPr sz="570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ts val="7250"/>
              </a:lnSpc>
              <a:spcBef>
                <a:spcPts val="1037"/>
              </a:spcBef>
            </a:pPr>
            <a:r>
              <a:rPr sz="5700" kern="0" spc="-35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——《苦笋》</a:t>
            </a:r>
            <a:r>
              <a:rPr sz="5700" kern="0" spc="-106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35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陆游</a:t>
            </a:r>
            <a:r>
              <a:rPr sz="5700" kern="0" spc="-140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35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（</a:t>
            </a:r>
            <a:r>
              <a:rPr sz="5700" kern="0" spc="-88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700" kern="0" spc="-35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2020新课标III卷）</a:t>
            </a:r>
            <a:endParaRPr sz="57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080" name="picture 1080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1082" name="picture 1082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1084" name="picture 1084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1086" name="picture 1086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1088" name="path 1088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90" name="path 1090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92" name="path 1092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5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94" name="textbox 1094" title=""/>
          <p:cNvSpPr/>
          <p:nvPr/>
        </p:nvSpPr>
        <p:spPr>
          <a:xfrm>
            <a:off x="2514004" y="4905240"/>
            <a:ext cx="20238720" cy="47809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77469" algn="l" rtl="0" eaLnBrk="0">
              <a:lnSpc>
                <a:spcPct val="87000"/>
              </a:lnSpc>
            </a:pPr>
            <a:r>
              <a:rPr sz="7300" kern="0" spc="-12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男儿屈穷心不穷</a:t>
            </a:r>
            <a:r>
              <a:rPr sz="7300" kern="0" spc="-100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7300" kern="0" spc="-12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7300" kern="0" spc="-192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7300" kern="0" spc="-12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枯荣不等嗔天公 。</a:t>
            </a:r>
            <a:endParaRPr sz="730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ts val="13884"/>
              </a:lnSpc>
            </a:pPr>
            <a:r>
              <a:rPr sz="7300" kern="0" spc="-9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寒风又变为春柳</a:t>
            </a:r>
            <a:r>
              <a:rPr sz="7300" kern="0" spc="-110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7300" kern="0" spc="-9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7300" kern="0" spc="-182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7300" kern="0" spc="-9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条条看即烟蒙蒙 。</a:t>
            </a:r>
            <a:endParaRPr sz="73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5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6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8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9412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10694"/>
              </a:lnSpc>
            </a:pPr>
            <a:r>
              <a:rPr sz="7300" kern="0" spc="-31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——《野歌》李贺（</a:t>
            </a:r>
            <a:r>
              <a:rPr sz="7300" kern="0" spc="-94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7300" kern="0" spc="-31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2018新课</a:t>
            </a:r>
            <a:r>
              <a:rPr sz="7300" kern="0" spc="-32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标I卷）</a:t>
            </a:r>
            <a:endParaRPr sz="73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096" name="picture 1096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1098" name="picture 109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1100" name="picture 1100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1102" name="picture 1102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1104" name="path 1104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06" name="path 1106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08" name="path 1108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62" name="table 62" title=""/>
          <p:cNvGraphicFramePr>
            <a:graphicFrameLocks noGrp="1"/>
          </p:cNvGraphicFramePr>
          <p:nvPr/>
        </p:nvGraphicFramePr>
        <p:xfrm>
          <a:off x="107972" y="33472"/>
          <a:ext cx="24243029" cy="13509625"/>
        </p:xfrm>
        <a:graphic>
          <a:graphicData uri="http://schemas.openxmlformats.org/drawingml/2006/table">
            <a:tbl>
              <a:tblPr/>
              <a:tblGrid>
                <a:gridCol w="1366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08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8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509625"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8159750" algn="l" rtl="0" eaLnBrk="0">
                        <a:lnSpc>
                          <a:spcPct val="109000"/>
                        </a:lnSpc>
                        <a:spcBef>
                          <a:spcPts val="5"/>
                        </a:spcBef>
                      </a:pPr>
                      <a:r>
                        <a:rPr sz="23700" u="sng" kern="0" spc="-19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人</a:t>
                      </a:r>
                      <a:r>
                        <a:rPr sz="23700" kern="0" spc="-19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物素材</a:t>
                      </a:r>
                      <a:endParaRPr sz="2370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4" name="picture 64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60063" y="1722510"/>
            <a:ext cx="7486066" cy="10247086"/>
          </a:xfrm>
          <a:prstGeom prst="rect">
            <a:avLst/>
          </a:prstGeom>
        </p:spPr>
      </p:pic>
      <p:sp>
        <p:nvSpPr>
          <p:cNvPr id="66" name="textbox 66" title=""/>
          <p:cNvSpPr/>
          <p:nvPr/>
        </p:nvSpPr>
        <p:spPr>
          <a:xfrm>
            <a:off x="5262266" y="7916941"/>
            <a:ext cx="1190625" cy="10814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0313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79000"/>
              </a:lnSpc>
            </a:pPr>
            <a:r>
              <a:rPr sz="8800" i="1" kern="0" spc="-32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  <a:cs typeface="Arial"/>
              </a:rPr>
              <a:t>01</a:t>
            </a:r>
            <a:endParaRPr sz="8800">
              <a:latin typeface="Arial"/>
              <a:ea typeface="Arial"/>
              <a:cs typeface="Arial"/>
            </a:endParaRPr>
          </a:p>
        </p:txBody>
      </p:sp>
      <p:pic>
        <p:nvPicPr>
          <p:cNvPr id="68" name="picture 6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70" name="picture 70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72" name="picture 72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74" name="picture 74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10" name="path 1110" title=""/>
          <p:cNvSpPr/>
          <p:nvPr/>
        </p:nvSpPr>
        <p:spPr>
          <a:xfrm>
            <a:off x="1008445" y="132568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12" name="rect 1112" title=""/>
          <p:cNvSpPr/>
          <p:nvPr/>
        </p:nvSpPr>
        <p:spPr>
          <a:xfrm>
            <a:off x="9262164" y="12584796"/>
            <a:ext cx="5838741" cy="1131204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114" name="picture 1114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345128" y="894988"/>
            <a:ext cx="7967120" cy="12731587"/>
          </a:xfrm>
          <a:prstGeom prst="rect">
            <a:avLst/>
          </a:prstGeom>
        </p:spPr>
      </p:pic>
      <p:sp>
        <p:nvSpPr>
          <p:cNvPr id="1116" name="textbox 1116" title=""/>
          <p:cNvSpPr/>
          <p:nvPr/>
        </p:nvSpPr>
        <p:spPr>
          <a:xfrm>
            <a:off x="10939370" y="5012035"/>
            <a:ext cx="12588875" cy="37172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865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9000"/>
              </a:lnSpc>
            </a:pPr>
            <a:r>
              <a:rPr sz="62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梵志翻着袜，人皆道是错 。</a:t>
            </a:r>
            <a:endParaRPr sz="6200">
              <a:latin typeface="Microsoft YaHei"/>
              <a:ea typeface="Microsoft YaHei"/>
              <a:cs typeface="Microsoft YaHei"/>
            </a:endParaRPr>
          </a:p>
          <a:p>
            <a:pPr marL="74294" algn="l" rtl="0" eaLnBrk="0">
              <a:lnSpc>
                <a:spcPts val="11723"/>
              </a:lnSpc>
            </a:pPr>
            <a:r>
              <a:rPr sz="62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乍可刺你眼，不可隐我脚 。</a:t>
            </a:r>
            <a:endParaRPr sz="62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4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4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</a:pPr>
            <a:endParaRPr sz="12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82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2175510" algn="l" rtl="0" eaLnBrk="0">
              <a:lnSpc>
                <a:spcPct val="97000"/>
              </a:lnSpc>
            </a:pPr>
            <a:r>
              <a:rPr sz="5000" kern="0" spc="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——唐代诗人王梵志《</a:t>
            </a:r>
            <a:r>
              <a:rPr sz="50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梵志翻着袜》</a:t>
            </a:r>
            <a:endParaRPr sz="50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118" name="picture 111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1120" name="picture 1120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1122" name="picture 1122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1124" name="picture 1124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1126" name="path 1126" title=""/>
          <p:cNvSpPr/>
          <p:nvPr/>
        </p:nvSpPr>
        <p:spPr>
          <a:xfrm>
            <a:off x="997981" y="318845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28" name="path 1128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30" name="path 1130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6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1132" name="table 1132" title=""/>
          <p:cNvGraphicFramePr>
            <a:graphicFrameLocks noGrp="1"/>
          </p:cNvGraphicFramePr>
          <p:nvPr/>
        </p:nvGraphicFramePr>
        <p:xfrm>
          <a:off x="107972" y="33472"/>
          <a:ext cx="24243030" cy="13509625"/>
        </p:xfrm>
        <a:graphic>
          <a:graphicData uri="http://schemas.openxmlformats.org/drawingml/2006/table">
            <a:tbl>
              <a:tblPr/>
              <a:tblGrid>
                <a:gridCol w="12089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5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0595"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6394">
                <a:tc gridSpan="2"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7306944" algn="l" rtl="0" eaLnBrk="0">
                        <a:lnSpc>
                          <a:spcPct val="93000"/>
                        </a:lnSpc>
                        <a:spcBef>
                          <a:spcPts val="4"/>
                        </a:spcBef>
                      </a:pPr>
                      <a:r>
                        <a:rPr sz="14200" kern="0" spc="40">
                          <a:solidFill>
                            <a:srgbClr val="23181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。 </a:t>
                      </a:r>
                      <a:r>
                        <a:rPr sz="21800" kern="0" spc="40" baseline="-5495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权威言论</a:t>
                      </a:r>
                      <a:endParaRPr sz="21800" baseline="-5495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 vert="horz" wrap="square"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634"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34" name="picture 1134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1136" name="picture 1136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1138" name="picture 1138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1140" name="picture 1140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42" name="textbox 1142" title=""/>
          <p:cNvSpPr/>
          <p:nvPr/>
        </p:nvSpPr>
        <p:spPr>
          <a:xfrm>
            <a:off x="2241462" y="1020313"/>
            <a:ext cx="19902170" cy="112191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4675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7854315" algn="l" rtl="0" eaLnBrk="0">
              <a:lnSpc>
                <a:spcPct val="98000"/>
              </a:lnSpc>
            </a:pPr>
            <a:r>
              <a:rPr sz="8500" kern="0" spc="-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名家名言</a:t>
            </a:r>
            <a:endParaRPr sz="85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3334" algn="l" rtl="0" eaLnBrk="0">
              <a:lnSpc>
                <a:spcPts val="6393"/>
              </a:lnSpc>
              <a:spcBef>
                <a:spcPts val="1480"/>
              </a:spcBef>
            </a:pPr>
            <a:r>
              <a:rPr sz="49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玫瑰这种花，</a:t>
            </a:r>
            <a:r>
              <a:rPr sz="4900" kern="0" spc="-10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不管取什么</a:t>
            </a:r>
            <a:r>
              <a:rPr sz="49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名字，</a:t>
            </a:r>
            <a:r>
              <a:rPr sz="4900" kern="0" spc="-10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都是一样芬芳。</a:t>
            </a:r>
            <a:endParaRPr sz="490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ts val="6417"/>
              </a:lnSpc>
              <a:spcBef>
                <a:spcPts val="2576"/>
              </a:spcBef>
            </a:pPr>
            <a:r>
              <a:rPr sz="4900" kern="0" spc="-10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——</a:t>
            </a:r>
            <a:r>
              <a:rPr sz="49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莎士比亚</a:t>
            </a:r>
            <a:endParaRPr sz="49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7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6393"/>
              </a:lnSpc>
              <a:spcBef>
                <a:spcPts val="1477"/>
              </a:spcBef>
            </a:pPr>
            <a:r>
              <a:rPr sz="49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在别人的路上，</a:t>
            </a:r>
            <a:r>
              <a:rPr sz="4900" kern="0" spc="-9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9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又怎么能赶上</a:t>
            </a:r>
            <a:r>
              <a:rPr sz="49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别人呢？</a:t>
            </a:r>
            <a:endParaRPr sz="49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4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6417"/>
              </a:lnSpc>
              <a:spcBef>
                <a:spcPts val="1479"/>
              </a:spcBef>
            </a:pPr>
            <a:r>
              <a:rPr sz="4900" kern="0" spc="-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——</a:t>
            </a:r>
            <a:r>
              <a:rPr sz="49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韩国作家诸葛铉烈</a:t>
            </a:r>
            <a:endParaRPr sz="4900">
              <a:latin typeface="Microsoft YaHei"/>
              <a:ea typeface="Microsoft YaHei"/>
              <a:cs typeface="Microsoft YaHei"/>
            </a:endParaRPr>
          </a:p>
          <a:p>
            <a:pPr marL="23495" algn="l" rtl="0" eaLnBrk="0">
              <a:lnSpc>
                <a:spcPts val="6524"/>
              </a:lnSpc>
              <a:spcBef>
                <a:spcPts val="442"/>
              </a:spcBef>
            </a:pP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言战者多，</a:t>
            </a:r>
            <a:r>
              <a:rPr sz="5000" kern="0" spc="-10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被甲者少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marL="16788764" algn="l" rtl="0" eaLnBrk="0">
              <a:lnSpc>
                <a:spcPts val="6558"/>
              </a:lnSpc>
              <a:spcBef>
                <a:spcPts val="1876"/>
              </a:spcBef>
            </a:pPr>
            <a:r>
              <a:rPr sz="5000" kern="0" spc="-17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——</a:t>
            </a:r>
            <a:r>
              <a:rPr sz="5000" kern="0" spc="-1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韩非子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35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5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8415" algn="l" rtl="0" eaLnBrk="0">
              <a:lnSpc>
                <a:spcPts val="6519"/>
              </a:lnSpc>
              <a:spcBef>
                <a:spcPts val="1502"/>
              </a:spcBef>
            </a:pPr>
            <a:r>
              <a:rPr sz="5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预测未来的最好办法，</a:t>
            </a:r>
            <a:r>
              <a:rPr sz="5000" kern="0" spc="-10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就是把它创造出来。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4000"/>
              </a:lnSpc>
            </a:pPr>
            <a:endParaRPr sz="15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479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6533"/>
              </a:lnSpc>
            </a:pP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——</a:t>
            </a:r>
            <a:r>
              <a:rPr sz="50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互联网思想家尼葛洛庞帝</a:t>
            </a:r>
            <a:endParaRPr sz="50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144" name="picture 1144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1146" name="picture 1146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1148" name="picture 1148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1150" name="picture 1150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1152" name="path 1152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54" name="path 1154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56" name="path 1156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6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58" name="textbox 1158" title=""/>
          <p:cNvSpPr/>
          <p:nvPr/>
        </p:nvSpPr>
        <p:spPr>
          <a:xfrm>
            <a:off x="851715" y="1159878"/>
            <a:ext cx="22716489" cy="106781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8066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9192894" algn="l" rtl="0" eaLnBrk="0">
              <a:lnSpc>
                <a:spcPct val="95000"/>
              </a:lnSpc>
            </a:pPr>
            <a:r>
              <a:rPr sz="8500" kern="0" spc="1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观点金句</a:t>
            </a:r>
            <a:endParaRPr sz="85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5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6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6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6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6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5240" algn="l" rtl="0" eaLnBrk="0">
              <a:lnSpc>
                <a:spcPts val="6524"/>
              </a:lnSpc>
              <a:spcBef>
                <a:spcPts val="1504"/>
              </a:spcBef>
            </a:pPr>
            <a:r>
              <a:rPr sz="5000" kern="0" spc="-3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没有谁生来无畏，</a:t>
            </a:r>
            <a:r>
              <a:rPr sz="5000" kern="0" spc="-87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3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只是有的人选择了勇敢。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7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6514"/>
              </a:lnSpc>
              <a:spcBef>
                <a:spcPts val="1506"/>
              </a:spcBef>
            </a:pPr>
            <a:r>
              <a:rPr sz="5000" kern="0" spc="-37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一个有“孤胆英雄”的社会或许会庆幸，</a:t>
            </a:r>
            <a:r>
              <a:rPr sz="5000" kern="0" spc="-111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37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但一个能</a:t>
            </a:r>
            <a:r>
              <a:rPr sz="5000" kern="0" spc="-38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“英雄辈出”的民族才会更有希望。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33655" algn="l" rtl="0" eaLnBrk="0">
              <a:lnSpc>
                <a:spcPct val="100000"/>
              </a:lnSpc>
              <a:spcBef>
                <a:spcPts val="1500"/>
              </a:spcBef>
            </a:pPr>
            <a:r>
              <a:rPr sz="5000" kern="0" spc="-4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有人说，</a:t>
            </a:r>
            <a:r>
              <a:rPr sz="5000" kern="0" spc="-99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高考并不是分水岭，</a:t>
            </a:r>
            <a:r>
              <a:rPr sz="5000" kern="0" spc="-104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不是只</a:t>
            </a:r>
            <a:r>
              <a:rPr sz="5000" kern="0" spc="-5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有一些人走向阳面的山坡；</a:t>
            </a:r>
            <a:r>
              <a:rPr sz="5000" kern="0" spc="-121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5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而是一个平面，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marL="35559" algn="l" rtl="0" eaLnBrk="0">
              <a:lnSpc>
                <a:spcPts val="7000"/>
              </a:lnSpc>
            </a:pPr>
            <a:r>
              <a:rPr sz="5000" kern="0" spc="-1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让水流自在地向四面</a:t>
            </a:r>
            <a:r>
              <a:rPr sz="5000" kern="0" spc="-2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八方漫去，</a:t>
            </a:r>
            <a:r>
              <a:rPr sz="5000" kern="0" spc="-109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2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延展未知的边界。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43815" algn="l" rtl="0" eaLnBrk="0">
              <a:lnSpc>
                <a:spcPts val="6504"/>
              </a:lnSpc>
              <a:spcBef>
                <a:spcPts val="1506"/>
              </a:spcBef>
            </a:pPr>
            <a:r>
              <a:rPr sz="5000" kern="0" spc="-5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于高山之巅，</a:t>
            </a:r>
            <a:r>
              <a:rPr sz="5000" kern="0" spc="-93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5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方见大河奔涌；</a:t>
            </a:r>
            <a:r>
              <a:rPr sz="5000" kern="0" spc="-119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5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于群峰之上，</a:t>
            </a:r>
            <a:r>
              <a:rPr sz="5000" kern="0" spc="-105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5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更觉长风浩荡。</a:t>
            </a:r>
            <a:endParaRPr sz="50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</a:pPr>
            <a:endParaRPr sz="1200">
              <a:latin typeface="Arial"/>
              <a:ea typeface="Arial"/>
              <a:cs typeface="Arial"/>
            </a:endParaRPr>
          </a:p>
          <a:p>
            <a:pPr marL="45084" algn="l" rtl="0" eaLnBrk="0">
              <a:lnSpc>
                <a:spcPts val="6524"/>
              </a:lnSpc>
              <a:spcBef>
                <a:spcPts val="4"/>
              </a:spcBef>
            </a:pPr>
            <a:r>
              <a:rPr sz="5000" kern="0" spc="-4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最慢的步伐不是跬步，</a:t>
            </a:r>
            <a:r>
              <a:rPr sz="5000" kern="0" spc="-101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而是徘徊；</a:t>
            </a:r>
            <a:r>
              <a:rPr sz="5000" kern="0" spc="-118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4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最快的脚步不是</a:t>
            </a:r>
            <a:r>
              <a:rPr sz="5000" kern="0" spc="-5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冲刺，</a:t>
            </a:r>
            <a:r>
              <a:rPr sz="5000" kern="0" spc="-101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000" kern="0" spc="-5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而是坚持。</a:t>
            </a:r>
            <a:endParaRPr sz="50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160" name="picture 1160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1162" name="picture 1162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1164" name="picture 1164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1166" name="picture 1166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1168" name="path 1168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70" name="path 1170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72" name="path 1172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6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74" name="textbox 1174" title=""/>
          <p:cNvSpPr/>
          <p:nvPr/>
        </p:nvSpPr>
        <p:spPr>
          <a:xfrm>
            <a:off x="1152376" y="1150163"/>
            <a:ext cx="22136736" cy="105702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6135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9039225" algn="l" rtl="0" eaLnBrk="0">
              <a:lnSpc>
                <a:spcPct val="93000"/>
              </a:lnSpc>
            </a:pPr>
            <a:r>
              <a:rPr sz="8500" kern="0" spc="-2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台词歌词</a:t>
            </a:r>
            <a:endParaRPr sz="85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62864" algn="l" rtl="0" eaLnBrk="0">
              <a:lnSpc>
                <a:spcPts val="7296"/>
              </a:lnSpc>
              <a:spcBef>
                <a:spcPts val="1685"/>
              </a:spcBef>
            </a:pPr>
            <a:r>
              <a:rPr sz="5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决定我们成为什么样人的，</a:t>
            </a:r>
            <a:r>
              <a:rPr sz="5600" kern="0" spc="-11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不是我们的能力，</a:t>
            </a:r>
            <a:r>
              <a:rPr sz="5600" kern="0" spc="-11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6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而是我们的选择。</a:t>
            </a:r>
            <a:endParaRPr sz="56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7312"/>
              </a:lnSpc>
              <a:spcBef>
                <a:spcPts val="1680"/>
              </a:spcBef>
            </a:pPr>
            <a:r>
              <a:rPr sz="5600" kern="0" spc="-17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</a:t>
            </a:r>
            <a:r>
              <a:rPr sz="5600" kern="0" spc="-88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600" kern="0" spc="-17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</a:t>
            </a:r>
            <a:r>
              <a:rPr sz="5600" kern="0" spc="-1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《哈利波特》</a:t>
            </a:r>
            <a:endParaRPr sz="56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69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296"/>
              </a:lnSpc>
              <a:spcBef>
                <a:spcPts val="1684"/>
              </a:spcBef>
            </a:pPr>
            <a:r>
              <a:rPr sz="5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静止不动的石头，</a:t>
            </a:r>
            <a:r>
              <a:rPr sz="5600" kern="0" spc="-11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6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必然会爬满青苔。</a:t>
            </a:r>
            <a:endParaRPr sz="5600">
              <a:latin typeface="Microsoft YaHei"/>
              <a:ea typeface="Microsoft YaHei"/>
              <a:cs typeface="Microsoft YaHei"/>
            </a:endParaRPr>
          </a:p>
          <a:p>
            <a:pPr marL="52705" indent="12192000" algn="l" rtl="0" eaLnBrk="0">
              <a:lnSpc>
                <a:spcPct val="151000"/>
              </a:lnSpc>
              <a:spcBef>
                <a:spcPts val="2432"/>
              </a:spcBef>
            </a:pPr>
            <a:r>
              <a:rPr sz="5600" kern="0" spc="-10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——</a:t>
            </a:r>
            <a:r>
              <a:rPr sz="56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防弹少年团《</a:t>
            </a:r>
            <a:r>
              <a:rPr sz="5600" kern="0" spc="-9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600" kern="0" spc="-10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ne</a:t>
            </a:r>
            <a:r>
              <a:rPr sz="5600" kern="0" spc="-11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ver</a:t>
            </a:r>
            <a:r>
              <a:rPr sz="5600" kern="0" spc="36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600" kern="0" spc="-11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mind</a:t>
            </a:r>
            <a:r>
              <a:rPr sz="5600" kern="0" spc="-1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》</a:t>
            </a:r>
            <a:r>
              <a:rPr sz="56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6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人生不能像做菜，</a:t>
            </a:r>
            <a:r>
              <a:rPr sz="5600" kern="0" spc="-11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600" kern="0" spc="-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把所有的料都准备好了才下锅。</a:t>
            </a:r>
            <a:endParaRPr sz="56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</a:pPr>
            <a:endParaRPr sz="1400">
              <a:latin typeface="Arial"/>
              <a:ea typeface="Arial"/>
              <a:cs typeface="Arial"/>
            </a:endParaRPr>
          </a:p>
          <a:p>
            <a:pPr marL="15102205" algn="l" rtl="0" eaLnBrk="0">
              <a:lnSpc>
                <a:spcPts val="7312"/>
              </a:lnSpc>
            </a:pPr>
            <a:r>
              <a:rPr sz="5600" kern="0" spc="-10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——</a:t>
            </a:r>
            <a:r>
              <a:rPr sz="5600" kern="0" spc="-1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李安《饮食男女》</a:t>
            </a:r>
            <a:endParaRPr sz="56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176" name="picture 1176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1178" name="picture 117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1180" name="picture 1180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1182" name="picture 1182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1184" name="path 1184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86" name="path 1186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88" name="path 1188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6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90" name="picture 1190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07972" y="1040803"/>
            <a:ext cx="23267581" cy="12489969"/>
          </a:xfrm>
          <a:prstGeom prst="rect">
            <a:avLst/>
          </a:prstGeom>
        </p:spPr>
      </p:pic>
      <p:pic>
        <p:nvPicPr>
          <p:cNvPr id="1192" name="picture 1192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1194" name="picture 1194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1196" name="picture 1196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1198" name="path 1198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6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1200" name="table 1200" title=""/>
          <p:cNvGraphicFramePr>
            <a:graphicFrameLocks noGrp="1"/>
          </p:cNvGraphicFramePr>
          <p:nvPr/>
        </p:nvGraphicFramePr>
        <p:xfrm>
          <a:off x="107972" y="33472"/>
          <a:ext cx="24243030" cy="13509625"/>
        </p:xfrm>
        <a:graphic>
          <a:graphicData uri="http://schemas.openxmlformats.org/drawingml/2006/table">
            <a:tbl>
              <a:tblPr/>
              <a:tblGrid>
                <a:gridCol w="3333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06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2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509625"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451735" algn="l" rtl="0" eaLnBrk="0">
                        <a:lnSpc>
                          <a:spcPts val="27834"/>
                        </a:lnSpc>
                        <a:spcBef>
                          <a:spcPts val="3"/>
                        </a:spcBef>
                      </a:pPr>
                      <a:r>
                        <a:rPr sz="21300" kern="0" spc="-18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分主题积累</a:t>
                      </a:r>
                      <a:endParaRPr sz="2130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02" name="picture 1202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1204" name="picture 1204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1206" name="picture 1206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1208" name="picture 1208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10" name="picture 1210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07972" y="1053009"/>
            <a:ext cx="23267581" cy="12477763"/>
          </a:xfrm>
          <a:prstGeom prst="rect">
            <a:avLst/>
          </a:prstGeom>
        </p:spPr>
      </p:pic>
      <p:pic>
        <p:nvPicPr>
          <p:cNvPr id="1212" name="picture 1212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1214" name="picture 1214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1216" name="picture 1216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1218" name="path 1218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6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20" name="picture 1220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07972" y="1213962"/>
            <a:ext cx="22472538" cy="12316810"/>
          </a:xfrm>
          <a:prstGeom prst="rect">
            <a:avLst/>
          </a:prstGeom>
        </p:spPr>
      </p:pic>
      <p:sp>
        <p:nvSpPr>
          <p:cNvPr id="1222" name="textbox 1222" title=""/>
          <p:cNvSpPr/>
          <p:nvPr/>
        </p:nvSpPr>
        <p:spPr>
          <a:xfrm>
            <a:off x="13708977" y="8826010"/>
            <a:ext cx="7819390" cy="208216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6191"/>
              </a:lnSpc>
            </a:pPr>
            <a:r>
              <a:rPr sz="12400" kern="0" spc="-13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部编版教材</a:t>
            </a:r>
            <a:endParaRPr sz="124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224" name="picture 1224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1226" name="picture 1226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1228" name="picture 1228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1230" name="path 1230" title=""/>
          <p:cNvSpPr/>
          <p:nvPr/>
        </p:nvSpPr>
        <p:spPr>
          <a:xfrm>
            <a:off x="997981" y="318845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32" name="path 1232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34" name="path 1234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36" name="path 1236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6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1238" name="table 1238" title=""/>
          <p:cNvGraphicFramePr>
            <a:graphicFrameLocks noGrp="1"/>
          </p:cNvGraphicFramePr>
          <p:nvPr/>
        </p:nvGraphicFramePr>
        <p:xfrm>
          <a:off x="107972" y="33472"/>
          <a:ext cx="24243030" cy="13509625"/>
        </p:xfrm>
        <a:graphic>
          <a:graphicData uri="http://schemas.openxmlformats.org/drawingml/2006/table">
            <a:tbl>
              <a:tblPr/>
              <a:tblGrid>
                <a:gridCol w="1440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46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6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509625"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558165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sz="17800" kern="0" spc="-5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成为新时代优秀青年</a:t>
                      </a:r>
                      <a:endParaRPr sz="1780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40" name="picture 1240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1242" name="picture 1242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1244" name="picture 1244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1246" name="picture 1246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6" name="textbox 76" title=""/>
          <p:cNvSpPr/>
          <p:nvPr/>
        </p:nvSpPr>
        <p:spPr>
          <a:xfrm>
            <a:off x="1954829" y="8125918"/>
            <a:ext cx="21141689" cy="46386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2400935" algn="l" rtl="0" eaLnBrk="0">
              <a:lnSpc>
                <a:spcPts val="10764"/>
              </a:lnSpc>
            </a:pPr>
            <a:r>
              <a:rPr sz="7800" kern="0" spc="-190">
                <a:solidFill>
                  <a:srgbClr val="000000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小众知名故事多，</a:t>
            </a:r>
            <a:r>
              <a:rPr sz="7800" kern="0" spc="610">
                <a:solidFill>
                  <a:srgbClr val="000000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 </a:t>
            </a:r>
            <a:r>
              <a:rPr sz="7800" kern="0" spc="-190">
                <a:solidFill>
                  <a:srgbClr val="000000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替换俗滥得分高</a:t>
            </a:r>
            <a:endParaRPr sz="7800">
              <a:latin typeface="Microsoft JhengHei"/>
              <a:ea typeface="Microsoft JhengHei"/>
              <a:cs typeface="Microsoft JhengHei"/>
            </a:endParaRPr>
          </a:p>
          <a:p>
            <a:pPr algn="l" rtl="0" eaLnBrk="0">
              <a:lnSpc>
                <a:spcPct val="100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</a:pPr>
            <a:endParaRPr sz="1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6067"/>
              </a:lnSpc>
              <a:spcBef>
                <a:spcPts val="4"/>
              </a:spcBef>
            </a:pPr>
            <a:r>
              <a:rPr sz="4400" kern="0" spc="5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灯电明发生迪爱镭了取提败失数无历经人夫</a:t>
            </a:r>
            <a:r>
              <a:rPr sz="4400" kern="0" spc="4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里居喉咽的运命住扼芬多贝</a:t>
            </a:r>
            <a:r>
              <a:rPr sz="4400" kern="0" spc="68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 </a:t>
            </a:r>
            <a:r>
              <a:rPr sz="4400" kern="0" spc="4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死而江投原屈</a:t>
            </a:r>
            <a:endParaRPr sz="4400">
              <a:latin typeface="Microsoft JhengHei"/>
              <a:ea typeface="Microsoft JhengHei"/>
              <a:cs typeface="Microsoft JhengHei"/>
            </a:endParaRPr>
          </a:p>
        </p:txBody>
      </p:sp>
      <p:pic>
        <p:nvPicPr>
          <p:cNvPr id="78" name="picture 7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435193" y="3872648"/>
            <a:ext cx="14756902" cy="3047100"/>
          </a:xfrm>
          <a:prstGeom prst="rect">
            <a:avLst/>
          </a:prstGeom>
        </p:spPr>
      </p:pic>
      <p:pic>
        <p:nvPicPr>
          <p:cNvPr id="80" name="picture 80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82" name="textbox 82" title=""/>
          <p:cNvSpPr/>
          <p:nvPr/>
        </p:nvSpPr>
        <p:spPr>
          <a:xfrm>
            <a:off x="773263" y="689672"/>
            <a:ext cx="22399625" cy="7975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6076"/>
              </a:lnSpc>
            </a:pPr>
            <a:r>
              <a:rPr sz="4400" kern="0" spc="4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司马迁惨遭宫刑杜甫忧国忧民</a:t>
            </a:r>
            <a:r>
              <a:rPr sz="4400" kern="0" spc="51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 </a:t>
            </a:r>
            <a:r>
              <a:rPr sz="4400" kern="0" spc="4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李白傲视权</a:t>
            </a:r>
            <a:r>
              <a:rPr sz="4400" kern="0" spc="3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贵</a:t>
            </a:r>
            <a:r>
              <a:rPr sz="4400" kern="0" spc="49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 </a:t>
            </a:r>
            <a:r>
              <a:rPr sz="4400" kern="0" spc="3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陶渊明隐居田园苏轼历经乌台诗案的磨砺后写</a:t>
            </a:r>
            <a:endParaRPr sz="4400">
              <a:latin typeface="Microsoft JhengHei"/>
              <a:ea typeface="Microsoft JhengHei"/>
              <a:cs typeface="Microsoft JhengHei"/>
            </a:endParaRPr>
          </a:p>
        </p:txBody>
      </p:sp>
      <p:pic>
        <p:nvPicPr>
          <p:cNvPr id="84" name="picture 84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sp>
        <p:nvSpPr>
          <p:cNvPr id="86" name="textbox 86" title=""/>
          <p:cNvSpPr/>
          <p:nvPr/>
        </p:nvSpPr>
        <p:spPr>
          <a:xfrm>
            <a:off x="23093350" y="689672"/>
            <a:ext cx="1233169" cy="128670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12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4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5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4000"/>
              </a:lnSpc>
              <a:spcBef>
                <a:spcPts val="2"/>
              </a:spcBef>
            </a:pPr>
            <a:r>
              <a:rPr sz="4400" kern="0" spc="63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出</a:t>
            </a:r>
            <a:r>
              <a:rPr sz="4400" kern="0" spc="-62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 </a:t>
            </a:r>
            <a:r>
              <a:rPr sz="4400" kern="0" spc="63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了</a:t>
            </a:r>
            <a:r>
              <a:rPr sz="4400" kern="0" spc="-20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 </a:t>
            </a:r>
            <a:r>
              <a:rPr sz="4400" kern="0" spc="63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大量</a:t>
            </a:r>
            <a:r>
              <a:rPr sz="4400" kern="0" spc="-12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 </a:t>
            </a:r>
            <a:r>
              <a:rPr sz="4400" kern="0" spc="63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诗歌文 天</a:t>
            </a:r>
            <a:r>
              <a:rPr sz="4400" kern="0" spc="-25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 </a:t>
            </a:r>
            <a:r>
              <a:rPr sz="4400" kern="0" spc="63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祥热</a:t>
            </a:r>
            <a:r>
              <a:rPr sz="4400" kern="0" spc="-12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 </a:t>
            </a:r>
            <a:r>
              <a:rPr sz="4400" kern="0" spc="63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爱</a:t>
            </a:r>
            <a:r>
              <a:rPr sz="4400" kern="0" spc="-24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 </a:t>
            </a:r>
            <a:r>
              <a:rPr sz="4400" kern="0" spc="63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故国</a:t>
            </a:r>
            <a:r>
              <a:rPr sz="4400" kern="0" spc="-22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 </a:t>
            </a:r>
            <a:r>
              <a:rPr sz="4400" kern="0" spc="63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英勇</a:t>
            </a:r>
            <a:r>
              <a:rPr sz="4400" kern="0" spc="-25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 </a:t>
            </a:r>
            <a:r>
              <a:rPr sz="4400" kern="0" spc="62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就义</a:t>
            </a:r>
            <a:endParaRPr sz="4400">
              <a:latin typeface="Microsoft JhengHei"/>
              <a:ea typeface="Microsoft JhengHei"/>
              <a:cs typeface="Microsoft JhengHei"/>
            </a:endParaRPr>
          </a:p>
        </p:txBody>
      </p:sp>
      <p:pic>
        <p:nvPicPr>
          <p:cNvPr id="88" name="picture 88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3406443" y="12614809"/>
            <a:ext cx="907036" cy="926754"/>
          </a:xfrm>
          <a:prstGeom prst="rect">
            <a:avLst/>
          </a:prstGeom>
        </p:spPr>
      </p:pic>
      <p:pic>
        <p:nvPicPr>
          <p:cNvPr id="90" name="picture 90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sp>
        <p:nvSpPr>
          <p:cNvPr id="92" name="textbox 92" title=""/>
          <p:cNvSpPr/>
          <p:nvPr/>
        </p:nvSpPr>
        <p:spPr>
          <a:xfrm>
            <a:off x="675177" y="1487231"/>
            <a:ext cx="1124585" cy="11685792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8316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90805" algn="l" rtl="0" eaLnBrk="0">
              <a:lnSpc>
                <a:spcPct val="73000"/>
              </a:lnSpc>
            </a:pPr>
            <a:r>
              <a:rPr sz="4400" kern="0" spc="-1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国</a:t>
            </a:r>
            <a:endParaRPr sz="4400">
              <a:latin typeface="Microsoft JhengHei"/>
              <a:ea typeface="Microsoft JhengHei"/>
              <a:cs typeface="Microsoft JhengHei"/>
            </a:endParaRPr>
          </a:p>
          <a:p>
            <a:pPr marL="64135" algn="l" rtl="0" eaLnBrk="0">
              <a:lnSpc>
                <a:spcPts val="6173"/>
              </a:lnSpc>
            </a:pPr>
            <a:r>
              <a:rPr sz="4400" kern="0" spc="-1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报</a:t>
            </a:r>
            <a:endParaRPr sz="4400">
              <a:latin typeface="Microsoft JhengHei"/>
              <a:ea typeface="Microsoft JhengHei"/>
              <a:cs typeface="Microsoft JhengHei"/>
            </a:endParaRPr>
          </a:p>
          <a:p>
            <a:pPr marL="66039" algn="l" rtl="0" eaLnBrk="0">
              <a:lnSpc>
                <a:spcPct val="92000"/>
              </a:lnSpc>
              <a:spcBef>
                <a:spcPts val="45"/>
              </a:spcBef>
            </a:pPr>
            <a:r>
              <a:rPr sz="4400" kern="0" spc="-1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忠</a:t>
            </a:r>
            <a:endParaRPr sz="4400">
              <a:latin typeface="Microsoft JhengHei"/>
              <a:ea typeface="Microsoft JhengHei"/>
              <a:cs typeface="Microsoft JhengHei"/>
            </a:endParaRPr>
          </a:p>
          <a:p>
            <a:pPr marL="59689" algn="l" rtl="0" eaLnBrk="0">
              <a:lnSpc>
                <a:spcPts val="6257"/>
              </a:lnSpc>
            </a:pPr>
            <a:r>
              <a:rPr sz="4400" kern="0" spc="-1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精</a:t>
            </a:r>
            <a:endParaRPr sz="4400">
              <a:latin typeface="Microsoft JhengHei"/>
              <a:ea typeface="Microsoft JhengHei"/>
              <a:cs typeface="Microsoft JhengHei"/>
            </a:endParaRPr>
          </a:p>
          <a:p>
            <a:pPr marL="61594" algn="l" rtl="0" eaLnBrk="0">
              <a:lnSpc>
                <a:spcPct val="93000"/>
              </a:lnSpc>
              <a:spcBef>
                <a:spcPts val="14"/>
              </a:spcBef>
            </a:pPr>
            <a:r>
              <a:rPr sz="4400" kern="0" spc="-1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⻜</a:t>
            </a:r>
            <a:endParaRPr sz="4400">
              <a:latin typeface="Microsoft JhengHei"/>
              <a:ea typeface="Microsoft JhengHei"/>
              <a:cs typeface="Microsoft JhengHei"/>
            </a:endParaRPr>
          </a:p>
          <a:p>
            <a:pPr marL="73660" algn="l" rtl="0" eaLnBrk="0">
              <a:lnSpc>
                <a:spcPts val="5659"/>
              </a:lnSpc>
            </a:pPr>
            <a:r>
              <a:rPr sz="4400" kern="0" spc="-1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岳</a:t>
            </a:r>
            <a:endParaRPr sz="4400">
              <a:latin typeface="Microsoft JhengHei"/>
              <a:ea typeface="Microsoft JhengHei"/>
              <a:cs typeface="Microsoft JhengHei"/>
            </a:endParaRPr>
          </a:p>
          <a:p>
            <a:pPr algn="l" rtl="0" eaLnBrk="0">
              <a:lnSpc>
                <a:spcPct val="180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66039" algn="l" rtl="0" eaLnBrk="0">
              <a:lnSpc>
                <a:spcPct val="74000"/>
              </a:lnSpc>
              <a:spcBef>
                <a:spcPts val="1323"/>
              </a:spcBef>
            </a:pPr>
            <a:r>
              <a:rPr sz="4400" kern="0" spc="-1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辱</a:t>
            </a:r>
            <a:endParaRPr sz="4400">
              <a:latin typeface="Microsoft JhengHei"/>
              <a:ea typeface="Microsoft JhengHei"/>
              <a:cs typeface="Microsoft JhengHei"/>
            </a:endParaRPr>
          </a:p>
          <a:p>
            <a:pPr marL="78105" algn="l" rtl="0" eaLnBrk="0">
              <a:lnSpc>
                <a:spcPts val="6169"/>
              </a:lnSpc>
            </a:pPr>
            <a:r>
              <a:rPr sz="4400" kern="0" spc="-1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之</a:t>
            </a:r>
            <a:endParaRPr sz="4400">
              <a:latin typeface="Microsoft JhengHei"/>
              <a:ea typeface="Microsoft JhengHei"/>
              <a:cs typeface="Microsoft JhengHei"/>
            </a:endParaRPr>
          </a:p>
          <a:p>
            <a:pPr marL="71755" algn="l" rtl="0" eaLnBrk="0">
              <a:lnSpc>
                <a:spcPct val="94000"/>
              </a:lnSpc>
              <a:spcBef>
                <a:spcPts val="41"/>
              </a:spcBef>
            </a:pPr>
            <a:r>
              <a:rPr sz="4400" kern="0" spc="-1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下</a:t>
            </a:r>
            <a:endParaRPr sz="4400">
              <a:latin typeface="Microsoft JhengHei"/>
              <a:ea typeface="Microsoft JhengHei"/>
              <a:cs typeface="Microsoft JhengHei"/>
            </a:endParaRPr>
          </a:p>
          <a:p>
            <a:pPr marL="64135" algn="l" rtl="0" eaLnBrk="0">
              <a:lnSpc>
                <a:spcPts val="6156"/>
              </a:lnSpc>
            </a:pPr>
            <a:r>
              <a:rPr sz="4400" kern="0" spc="-1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胯</a:t>
            </a:r>
            <a:endParaRPr sz="4400">
              <a:latin typeface="Microsoft JhengHei"/>
              <a:ea typeface="Microsoft JhengHei"/>
              <a:cs typeface="Microsoft JhengHei"/>
            </a:endParaRPr>
          </a:p>
          <a:p>
            <a:pPr marL="59055" algn="l" rtl="0" eaLnBrk="0">
              <a:lnSpc>
                <a:spcPts val="5579"/>
              </a:lnSpc>
            </a:pPr>
            <a:r>
              <a:rPr sz="4400" kern="0" spc="-1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信</a:t>
            </a:r>
            <a:endParaRPr sz="4400">
              <a:latin typeface="Microsoft JhengHei"/>
              <a:ea typeface="Microsoft JhengHei"/>
              <a:cs typeface="Microsoft JhengHei"/>
            </a:endParaRPr>
          </a:p>
          <a:p>
            <a:pPr marL="74294" algn="l" rtl="0" eaLnBrk="0">
              <a:lnSpc>
                <a:spcPts val="5580"/>
              </a:lnSpc>
            </a:pPr>
            <a:r>
              <a:rPr sz="4400" kern="0" spc="-1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韩</a:t>
            </a:r>
            <a:endParaRPr sz="4400">
              <a:latin typeface="Microsoft JhengHei"/>
              <a:ea typeface="Microsoft JhengHei"/>
              <a:cs typeface="Microsoft JhengHei"/>
            </a:endParaRPr>
          </a:p>
          <a:p>
            <a:pPr marL="78739" algn="l" rtl="0" eaLnBrk="0">
              <a:lnSpc>
                <a:spcPct val="96000"/>
              </a:lnSpc>
              <a:spcBef>
                <a:spcPts val="50"/>
              </a:spcBef>
            </a:pPr>
            <a:r>
              <a:rPr sz="4400" kern="0" spc="-1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吴</a:t>
            </a:r>
            <a:endParaRPr sz="4400">
              <a:latin typeface="Microsoft JhengHei"/>
              <a:ea typeface="Microsoft JhengHei"/>
              <a:cs typeface="Microsoft JhengHei"/>
            </a:endParaRPr>
          </a:p>
          <a:p>
            <a:pPr marL="62230" algn="l" rtl="0" eaLnBrk="0">
              <a:lnSpc>
                <a:spcPts val="5558"/>
              </a:lnSpc>
            </a:pPr>
            <a:r>
              <a:rPr sz="4400" kern="0" spc="-1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灭</a:t>
            </a:r>
            <a:endParaRPr sz="4400">
              <a:latin typeface="Microsoft JhengHei"/>
              <a:ea typeface="Microsoft JhengHei"/>
              <a:cs typeface="Microsoft JhengHei"/>
            </a:endParaRPr>
          </a:p>
          <a:p>
            <a:pPr algn="l" rtl="0" eaLnBrk="0">
              <a:lnSpc>
                <a:spcPct val="103000"/>
              </a:lnSpc>
            </a:pPr>
            <a:endParaRPr sz="20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6115"/>
              </a:lnSpc>
            </a:pPr>
            <a:r>
              <a:rPr sz="4400" kern="0" spc="-80">
                <a:solidFill>
                  <a:srgbClr val="121212">
                    <a:alpha val="100000"/>
                  </a:srgbClr>
                </a:solidFill>
                <a:latin typeface="Microsoft JhengHei"/>
                <a:ea typeface="Microsoft JhengHei"/>
                <a:cs typeface="Microsoft JhengHei"/>
              </a:rPr>
              <a:t>践勾</a:t>
            </a:r>
            <a:endParaRPr sz="4400"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94" name="path 94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6" name="path 96" title=""/>
          <p:cNvSpPr/>
          <p:nvPr/>
        </p:nvSpPr>
        <p:spPr>
          <a:xfrm>
            <a:off x="997981" y="318845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8" name="path 98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0" name="path 100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7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48" name="picture 124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07972" y="1053009"/>
            <a:ext cx="23267581" cy="12477763"/>
          </a:xfrm>
          <a:prstGeom prst="rect">
            <a:avLst/>
          </a:prstGeom>
        </p:spPr>
      </p:pic>
      <p:pic>
        <p:nvPicPr>
          <p:cNvPr id="1250" name="picture 1250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7981" y="33472"/>
            <a:ext cx="23353602" cy="965548"/>
          </a:xfrm>
          <a:prstGeom prst="rect">
            <a:avLst/>
          </a:prstGeom>
        </p:spPr>
      </p:pic>
      <p:pic>
        <p:nvPicPr>
          <p:cNvPr id="1252" name="picture 1252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1254" name="picture 1254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1256" name="path 1256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2" name="textbox 102" title=""/>
          <p:cNvSpPr/>
          <p:nvPr/>
        </p:nvSpPr>
        <p:spPr>
          <a:xfrm>
            <a:off x="9452229" y="1582908"/>
            <a:ext cx="13916025" cy="88792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8732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151889" algn="l" rtl="0" eaLnBrk="0">
              <a:lnSpc>
                <a:spcPct val="92000"/>
              </a:lnSpc>
            </a:pPr>
            <a:r>
              <a:rPr sz="4500" kern="0" spc="-4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我们之所以研究历史，不是为了要知</a:t>
            </a:r>
            <a:r>
              <a:rPr sz="45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道未来</a:t>
            </a:r>
            <a:r>
              <a:rPr sz="4500" kern="0" spc="-6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5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4500" kern="0" spc="-10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500" kern="0" spc="-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而是</a:t>
            </a:r>
            <a:endParaRPr sz="4500">
              <a:latin typeface="Microsoft YaHei"/>
              <a:ea typeface="Microsoft YaHei"/>
              <a:cs typeface="Microsoft YaHei"/>
            </a:endParaRPr>
          </a:p>
          <a:p>
            <a:pPr marL="12700" indent="635" algn="l" rtl="0" eaLnBrk="0">
              <a:lnSpc>
                <a:spcPct val="160000"/>
              </a:lnSpc>
              <a:spcBef>
                <a:spcPts val="73"/>
              </a:spcBef>
            </a:pPr>
            <a:r>
              <a:rPr sz="45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要拓展视野</a:t>
            </a:r>
            <a:r>
              <a:rPr sz="4500" kern="0" spc="-6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5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，要了解现在的种种绝非自然</a:t>
            </a:r>
            <a:r>
              <a:rPr sz="4500" kern="0" spc="-6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5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，也并非无可</a:t>
            </a:r>
            <a:r>
              <a:rPr sz="45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4500" kern="0" spc="-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避免 。未来的可能性远</a:t>
            </a:r>
            <a:r>
              <a:rPr sz="4500" kern="0" spc="-7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超过我们的想象 。</a:t>
            </a:r>
            <a:endParaRPr sz="45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50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501650" algn="l" rtl="0" eaLnBrk="0">
              <a:lnSpc>
                <a:spcPct val="100000"/>
              </a:lnSpc>
              <a:spcBef>
                <a:spcPts val="1352"/>
              </a:spcBef>
            </a:pPr>
            <a:r>
              <a:rPr sz="45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——《人类简史》与《未来简史》作者尤瓦尔</a:t>
            </a:r>
            <a:r>
              <a:rPr sz="45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·赫拉利</a:t>
            </a:r>
            <a:endParaRPr sz="45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marL="965200" indent="2028825" algn="l" rtl="0" eaLnBrk="0">
              <a:lnSpc>
                <a:spcPct val="138000"/>
              </a:lnSpc>
              <a:spcBef>
                <a:spcPts val="1358"/>
              </a:spcBef>
            </a:pPr>
            <a:r>
              <a:rPr sz="4500" kern="0" spc="-1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历史是什么</a:t>
            </a:r>
            <a:r>
              <a:rPr sz="4500" kern="0" spc="-2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500" kern="0" spc="-1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：是过去传到将来的回声</a:t>
            </a:r>
            <a:r>
              <a:rPr sz="4500" kern="0" spc="-66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4500" kern="0" spc="-1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，是</a:t>
            </a:r>
            <a:r>
              <a:rPr sz="45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将来对过去的反映 。</a:t>
            </a:r>
            <a:endParaRPr sz="45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8000"/>
              </a:lnSpc>
            </a:pPr>
            <a:endParaRPr sz="10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</a:pPr>
            <a:endParaRPr sz="1100">
              <a:latin typeface="Arial"/>
              <a:ea typeface="Arial"/>
              <a:cs typeface="Arial"/>
            </a:endParaRPr>
          </a:p>
          <a:p>
            <a:pPr marL="8543290" algn="l" rtl="0" eaLnBrk="0">
              <a:lnSpc>
                <a:spcPct val="92000"/>
              </a:lnSpc>
              <a:spcBef>
                <a:spcPts val="1"/>
              </a:spcBef>
            </a:pPr>
            <a:r>
              <a:rPr sz="4500" kern="0" spc="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——雨果《笑面人》</a:t>
            </a:r>
            <a:endParaRPr sz="45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4" name="textbox 104" title=""/>
          <p:cNvSpPr/>
          <p:nvPr/>
        </p:nvSpPr>
        <p:spPr>
          <a:xfrm>
            <a:off x="1240524" y="3843289"/>
            <a:ext cx="7381240" cy="40322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8099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6000"/>
              </a:lnSpc>
            </a:pPr>
            <a:r>
              <a:rPr sz="52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以铜为镜，</a:t>
            </a:r>
            <a:r>
              <a:rPr sz="5200" kern="0" spc="-13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200" kern="0" spc="-3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可以正衣冠 </a:t>
            </a:r>
            <a:r>
              <a:rPr sz="5200" kern="0" spc="-35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；</a:t>
            </a:r>
            <a:endParaRPr sz="520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ct val="140000"/>
              </a:lnSpc>
              <a:spcBef>
                <a:spcPts val="103"/>
              </a:spcBef>
            </a:pPr>
            <a:r>
              <a:rPr sz="52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以史为镜，</a:t>
            </a:r>
            <a:r>
              <a:rPr sz="5200" kern="0" spc="-13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200" kern="0" spc="-8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可以知兴替 ；</a:t>
            </a:r>
            <a:r>
              <a:rPr sz="5200" kern="0" spc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2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以人为镜，</a:t>
            </a:r>
            <a:r>
              <a:rPr sz="5200" kern="0" spc="-132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52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可以明得失 </a:t>
            </a:r>
            <a:r>
              <a:rPr sz="5200" kern="0" spc="-355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endParaRPr sz="520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1000"/>
              </a:lnSpc>
            </a:pPr>
            <a:endParaRPr sz="220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6738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3272154" algn="l" rtl="0" eaLnBrk="0">
              <a:lnSpc>
                <a:spcPct val="95000"/>
              </a:lnSpc>
            </a:pPr>
            <a:r>
              <a:rPr sz="5200" kern="0" spc="-1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——李世民</a:t>
            </a:r>
            <a:endParaRPr sz="52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06" name="picture 106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108" name="picture 10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110" name="picture 110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112" name="picture 112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114" name="path 114" title=""/>
          <p:cNvSpPr/>
          <p:nvPr/>
        </p:nvSpPr>
        <p:spPr>
          <a:xfrm>
            <a:off x="8567627" y="458041"/>
            <a:ext cx="38100" cy="12775845"/>
          </a:xfrm>
          <a:custGeom>
            <a:rect l="0" t="0" r="0" b="0"/>
            <a:pathLst>
              <a:path w="60" h="20119">
                <a:moveTo>
                  <a:pt x="30" y="20089"/>
                </a:moveTo>
                <a:lnTo>
                  <a:pt x="30" y="30"/>
                </a:lnTo>
              </a:path>
            </a:pathLst>
          </a:custGeom>
          <a:noFill/>
          <a:ln w="38100" cap="rnd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6" name="path 116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8" name="path 118" title=""/>
          <p:cNvSpPr/>
          <p:nvPr/>
        </p:nvSpPr>
        <p:spPr>
          <a:xfrm>
            <a:off x="997981" y="318845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0" name="path 120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2" name="path 122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4" name="picture 124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117068" y="856549"/>
            <a:ext cx="12128932" cy="3355340"/>
          </a:xfrm>
          <a:prstGeom prst="rect">
            <a:avLst/>
          </a:prstGeom>
        </p:spPr>
      </p:pic>
      <p:sp>
        <p:nvSpPr>
          <p:cNvPr id="126" name="textbox 126" title=""/>
          <p:cNvSpPr/>
          <p:nvPr/>
        </p:nvSpPr>
        <p:spPr>
          <a:xfrm>
            <a:off x="2519652" y="8139972"/>
            <a:ext cx="4398645" cy="306006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3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59055" algn="l" rtl="0" eaLnBrk="0">
              <a:lnSpc>
                <a:spcPct val="100000"/>
              </a:lnSpc>
            </a:pPr>
            <a:r>
              <a:rPr sz="8700" kern="0" spc="-19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官员帝王</a:t>
            </a:r>
            <a:endParaRPr sz="870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ts val="13419"/>
              </a:lnSpc>
            </a:pPr>
            <a:r>
              <a:rPr sz="8700" kern="0" spc="-10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诗人词人</a:t>
            </a:r>
            <a:endParaRPr sz="87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28" name="textbox 128" title=""/>
          <p:cNvSpPr/>
          <p:nvPr/>
        </p:nvSpPr>
        <p:spPr>
          <a:xfrm>
            <a:off x="10247714" y="8230096"/>
            <a:ext cx="4389120" cy="306006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3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</a:pPr>
            <a:r>
              <a:rPr sz="8700" kern="0" spc="-12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革命英烈</a:t>
            </a:r>
            <a:endParaRPr sz="870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ts val="13419"/>
              </a:lnSpc>
            </a:pPr>
            <a:r>
              <a:rPr sz="8700" kern="0" spc="-12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专业大拿</a:t>
            </a:r>
            <a:endParaRPr sz="870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30" name="textbox 130" title=""/>
          <p:cNvSpPr/>
          <p:nvPr/>
        </p:nvSpPr>
        <p:spPr>
          <a:xfrm>
            <a:off x="17507801" y="8139972"/>
            <a:ext cx="4382134" cy="306006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3000"/>
              </a:lnSpc>
            </a:pPr>
            <a:endParaRPr sz="100">
              <a:latin typeface="Arial"/>
              <a:ea typeface="Arial"/>
              <a:cs typeface="Arial"/>
            </a:endParaRPr>
          </a:p>
          <a:p>
            <a:pPr marL="40005" algn="l" rtl="0" eaLnBrk="0">
              <a:lnSpc>
                <a:spcPct val="100000"/>
              </a:lnSpc>
            </a:pPr>
            <a:r>
              <a:rPr sz="8700" kern="0" spc="-19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时代楷模</a:t>
            </a:r>
            <a:endParaRPr sz="870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ts val="13419"/>
              </a:lnSpc>
            </a:pPr>
            <a:r>
              <a:rPr sz="8700" kern="0" spc="-130">
                <a:solidFill>
                  <a:srgbClr val="5E5E5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平凡英雄</a:t>
            </a:r>
            <a:endParaRPr sz="870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32" name="picture 132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116691" y="5052393"/>
            <a:ext cx="4493690" cy="2299587"/>
          </a:xfrm>
          <a:prstGeom prst="rect">
            <a:avLst/>
          </a:prstGeom>
        </p:spPr>
      </p:pic>
      <p:pic>
        <p:nvPicPr>
          <p:cNvPr id="134" name="picture 134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7439525" y="5052393"/>
            <a:ext cx="4455590" cy="2197277"/>
          </a:xfrm>
          <a:prstGeom prst="rect">
            <a:avLst/>
          </a:prstGeom>
        </p:spPr>
      </p:pic>
      <p:pic>
        <p:nvPicPr>
          <p:cNvPr id="136" name="picture 136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528707" y="5013424"/>
            <a:ext cx="4334079" cy="2197277"/>
          </a:xfrm>
          <a:prstGeom prst="rect">
            <a:avLst/>
          </a:prstGeom>
        </p:spPr>
      </p:pic>
      <p:pic>
        <p:nvPicPr>
          <p:cNvPr id="138" name="picture 138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23386035" y="33472"/>
            <a:ext cx="965548" cy="965548"/>
          </a:xfrm>
          <a:prstGeom prst="rect">
            <a:avLst/>
          </a:prstGeom>
        </p:spPr>
      </p:pic>
      <p:pic>
        <p:nvPicPr>
          <p:cNvPr id="140" name="picture 140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23406443" y="12616718"/>
            <a:ext cx="907036" cy="926754"/>
          </a:xfrm>
          <a:prstGeom prst="rect">
            <a:avLst/>
          </a:prstGeom>
        </p:spPr>
      </p:pic>
      <p:pic>
        <p:nvPicPr>
          <p:cNvPr id="142" name="picture 142" title="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07972" y="12629418"/>
            <a:ext cx="881759" cy="901354"/>
          </a:xfrm>
          <a:prstGeom prst="rect">
            <a:avLst/>
          </a:prstGeom>
        </p:spPr>
      </p:pic>
      <p:pic>
        <p:nvPicPr>
          <p:cNvPr id="144" name="picture 144" title="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120672" y="71572"/>
            <a:ext cx="856359" cy="914748"/>
          </a:xfrm>
          <a:prstGeom prst="rect">
            <a:avLst/>
          </a:prstGeom>
        </p:spPr>
      </p:pic>
      <p:sp>
        <p:nvSpPr>
          <p:cNvPr id="146" name="path 146" title=""/>
          <p:cNvSpPr/>
          <p:nvPr/>
        </p:nvSpPr>
        <p:spPr>
          <a:xfrm>
            <a:off x="997981" y="318845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8" name="path 148" title=""/>
          <p:cNvSpPr/>
          <p:nvPr/>
        </p:nvSpPr>
        <p:spPr>
          <a:xfrm>
            <a:off x="1008445" y="13358499"/>
            <a:ext cx="22367111" cy="12700"/>
          </a:xfrm>
          <a:custGeom>
            <a:rect l="0" t="0" r="0" b="0"/>
            <a:pathLst>
              <a:path w="35223" h="20">
                <a:moveTo>
                  <a:pt x="0" y="10"/>
                </a:moveTo>
                <a:lnTo>
                  <a:pt x="35223" y="1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50" name="path 150" title=""/>
          <p:cNvSpPr/>
          <p:nvPr/>
        </p:nvSpPr>
        <p:spPr>
          <a:xfrm>
            <a:off x="317557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52" name="path 152" title=""/>
          <p:cNvSpPr/>
          <p:nvPr/>
        </p:nvSpPr>
        <p:spPr>
          <a:xfrm>
            <a:off x="24133463" y="1053009"/>
            <a:ext cx="12700" cy="11585919"/>
          </a:xfrm>
          <a:custGeom>
            <a:rect l="0" t="0" r="0" b="0"/>
            <a:pathLst>
              <a:path w="20" h="18245">
                <a:moveTo>
                  <a:pt x="10" y="0"/>
                </a:moveTo>
                <a:lnTo>
                  <a:pt x="10" y="18245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dash"/>
            <a:miter lim="4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378</Paragraphs>
  <Slides>70</Slides>
  <Notes>0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baseType="lpstr" size="75">
      <vt:lpstr>Arial</vt:lpstr>
      <vt:lpstr>Microsoft YaHei</vt:lpstr>
      <vt:lpstr>Microsoft JhengHei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2024-09-04T10:23:44.563</cp:lastPrinted>
  <dcterms:created xsi:type="dcterms:W3CDTF">2024-09-04T10:23:44Z</dcterms:created>
  <dcterms:modified xsi:type="dcterms:W3CDTF">2024-09-04T02:23:44Z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