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gif" ContentType="image/gi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  <p:sldId id="605" r:id="rId4"/>
    <p:sldId id="614" r:id="rId5"/>
    <p:sldId id="641" r:id="rId6"/>
    <p:sldId id="616" r:id="rId7"/>
    <p:sldId id="615" r:id="rId8"/>
    <p:sldId id="617" r:id="rId9"/>
    <p:sldId id="642" r:id="rId10"/>
    <p:sldId id="622" r:id="rId11"/>
    <p:sldId id="626" r:id="rId12"/>
    <p:sldId id="618" r:id="rId13"/>
    <p:sldId id="620" r:id="rId14"/>
    <p:sldId id="619" r:id="rId15"/>
    <p:sldId id="623" r:id="rId16"/>
    <p:sldId id="621" r:id="rId17"/>
    <p:sldId id="624" r:id="rId18"/>
    <p:sldId id="625" r:id="rId19"/>
    <p:sldId id="627" r:id="rId20"/>
    <p:sldId id="628" r:id="rId21"/>
    <p:sldId id="629" r:id="rId22"/>
    <p:sldId id="630" r:id="rId23"/>
    <p:sldId id="631" r:id="rId24"/>
    <p:sldId id="643" r:id="rId25"/>
    <p:sldId id="632" r:id="rId26"/>
    <p:sldId id="633" r:id="rId27"/>
    <p:sldId id="634" r:id="rId28"/>
    <p:sldId id="644" r:id="rId29"/>
    <p:sldId id="635" r:id="rId30"/>
    <p:sldId id="645" r:id="rId31"/>
    <p:sldId id="636" r:id="rId32"/>
    <p:sldId id="637" r:id="rId33"/>
    <p:sldId id="639" r:id="rId34"/>
    <p:sldId id="638" r:id="rId35"/>
    <p:sldId id="646" r:id="rId36"/>
    <p:sldId id="647" r:id="rId37"/>
    <p:sldId id="280" r:id="rId38"/>
  </p:sldIdLst>
  <p:sldSz cx="12192000" cy="6858000"/>
  <p:notesSz cx="6858000" cy="9144000"/>
  <p:custDataLst>
    <p:tags r:id="rId39"/>
  </p:custDataLst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tags" Target="tags/tag1.xml" /><Relationship Id="rId4" Type="http://schemas.openxmlformats.org/officeDocument/2006/relationships/slide" Target="slides/slide2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628-5979-4657-85CB-1651BBF7C98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88B5-F242-46A8-BC70-F730184234E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857501" y="1288473"/>
            <a:ext cx="6476999" cy="2937163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50000"/>
              </a:lnSpc>
              <a:defRPr sz="4800" b="1" i="0">
                <a:ln w="19050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953722" y="4627052"/>
            <a:ext cx="6284557" cy="734830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29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46085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460854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1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46085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8" y="1574542"/>
            <a:ext cx="9587345" cy="2389874"/>
          </a:xfrm>
          <a:noFill/>
          <a:ln w="57150">
            <a:noFill/>
          </a:ln>
          <a:effectLst/>
        </p:spPr>
        <p:txBody>
          <a:bodyPr anchor="ctr"/>
          <a:lstStyle>
            <a:lvl1pPr algn="ctr">
              <a:lnSpc>
                <a:spcPct val="150000"/>
              </a:lnSpc>
              <a:defRPr sz="4800">
                <a:ln w="317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27044" y="4419598"/>
            <a:ext cx="9537913" cy="687863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 b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17" y="603832"/>
            <a:ext cx="9267825" cy="8484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2.jpeg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3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585054"/>
            <a:ext cx="10680700" cy="4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73B25E68-99F1-4046-B09B-134B52642AC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3E3CA578-6D8C-4084-809D-66D25A20E1A2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939728" y="409864"/>
            <a:ext cx="10312544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pic>
        <p:nvPicPr>
          <p:cNvPr id="1032" name="图片 1073743875" descr="学科网 zxxk.com" title="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iming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ln w="3175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gi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gi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gif" /><Relationship Id="rId3" Type="http://schemas.openxmlformats.org/officeDocument/2006/relationships/image" Target="../media/image10.gi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gi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gi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gi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1" title=""/>
          <p:cNvSpPr>
            <a:spLocks noGrp="1"/>
          </p:cNvSpPr>
          <p:nvPr/>
        </p:nvSpPr>
        <p:spPr>
          <a:xfrm>
            <a:off x="2395220" y="1146810"/>
            <a:ext cx="7765415" cy="4050030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200000"/>
              </a:lnSpc>
            </a:pPr>
            <a:r>
              <a:rPr lang="zh-CN" altLang="en-US" sz="5400">
                <a:latin typeface="Comic Sans MS" panose="030f0702030302020204" charset="0"/>
              </a:rPr>
              <a:t>读后续写素材</a:t>
            </a:r>
            <a:endParaRPr lang="zh-CN" altLang="en-US" sz="5400">
              <a:latin typeface="Comic Sans MS" panose="030f0702030302020204" charset="0"/>
            </a:endParaRPr>
          </a:p>
          <a:p>
            <a:pPr marL="0" indent="0" algn="ctr">
              <a:lnSpc>
                <a:spcPct val="200000"/>
              </a:lnSpc>
            </a:pPr>
            <a:endParaRPr lang="zh-CN" altLang="en-US" sz="5400">
              <a:latin typeface="Comic Sans MS" panose="030f0702030302020204" charset="0"/>
            </a:endParaRPr>
          </a:p>
        </p:txBody>
      </p:sp>
    </p:spTree>
  </p:cSld>
  <p:clrMapOvr>
    <a:masterClrMapping/>
  </p:clrMapOvr>
  <p:transition spd="slow">
    <p:cover dir="d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831662"/>
            <a:ext cx="11383967" cy="3037498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生气和怨怒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相关的词汇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very angry at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很生气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feel angry/annoyed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感到恼怒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生气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seized by anger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充满愤怒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be fuming with rage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大发雷霆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tremble with anger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愤怒得颤抖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look of burning anger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愤怒的一眼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glare at sb.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怒视某人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flare up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勃然大怒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 a rage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一怒之下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be mad at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生气</a:t>
            </a:r>
            <a:endParaRPr lang="zh-CN" altLang="zh-CN" sz="105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</a:t>
            </a:r>
            <a:r>
              <a:rPr lang="zh-CN" altLang="en-US"/>
              <a:t>情绪类</a:t>
            </a:r>
            <a:endParaRPr lang="zh-CN" altLang="en-US"/>
          </a:p>
        </p:txBody>
      </p:sp>
      <p:pic>
        <p:nvPicPr>
          <p:cNvPr id="19" name="图片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02" y="867362"/>
            <a:ext cx="1487062" cy="1487062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</p:spTree>
  </p:cSld>
  <p:clrMapOvr>
    <a:masterClrMapping/>
  </p:clrMapOvr>
  <p:transition spd="slow">
    <p:cover dir="d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336579"/>
            <a:ext cx="11383967" cy="5521512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The smile on her face shone like a diamond.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她脸上的笑容像钻石一样闪闪发光。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A smile of understanding flashed across his face.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他脸上露出了一种理解的微笑。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A ripple of excitement ran through them.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他们心中涌起一阵兴奋的涟漪。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Laughter lingered around the room.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笑声在房间里萦绕。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103019"/>
            <a:ext cx="11383967" cy="4918269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I was pleased beyond description.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我高兴得难以形容。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She wore a shining smile on her face.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她脸上带着灿烂的笑容。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Her smile lit up the whole room.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她的笑容照亮了整个房间。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She shed tears of joy.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她高兴得流下了眼泪。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191770" y="1133475"/>
            <a:ext cx="11596370" cy="4918075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His eyes twinkled with pleasure.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他的眼睛闪烁着快乐。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Unforgettable were her eyes that shone like diamonds and lips held in a steady smile.</a:t>
            </a:r>
            <a:endParaRPr lang="en-US" altLang="zh-CN" kern="100">
              <a:solidFill>
                <a:srgbClr val="000000"/>
              </a:solidFill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令人难忘的是她的眼睛像钻石一样闪闪发光，嘴角保持着稳定的微笑。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I was wild with joy.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我欣喜若狂。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  <a:sym typeface="+mn-ea"/>
              </a:rPr>
              <a:t>Her eyes were sparkling like diamonds.</a:t>
            </a:r>
            <a:endParaRPr lang="zh-CN" altLang="zh-CN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  <a:sym typeface="+mn-ea"/>
              </a:rPr>
              <a:t>她的眼睛闪着钻石般的光芒。</a:t>
            </a:r>
            <a:endParaRPr lang="zh-CN" altLang="zh-CN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endParaRPr lang="zh-CN" altLang="zh-CN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202205"/>
            <a:ext cx="11383967" cy="4315027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He stood silently, tears rolling down his cheeks.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他静静地站着，眼泪顺着面颊流了下来。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I feel like I am floating in an ocean of sadness.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我感觉自己漂浮在悲伤的海洋里。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Her hands were shaking.She was on the verge of tears.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她的手在颤抖。她快要哭了。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lnSpc>
                <a:spcPct val="13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  <a:sym typeface="+mn-ea"/>
              </a:rPr>
              <a:t>Hearing the news, so desperate was he that he drowned sadness in wine.</a:t>
            </a:r>
            <a:endParaRPr lang="zh-CN" altLang="zh-CN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3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  <a:sym typeface="+mn-ea"/>
              </a:rPr>
              <a:t>听到这个消息，他是如此绝望，以至于借酒消愁。</a:t>
            </a:r>
            <a:endParaRPr lang="zh-CN" altLang="zh-CN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endParaRPr lang="zh-CN" altLang="zh-CN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  <p:pic>
        <p:nvPicPr>
          <p:cNvPr id="3" name="图片1" title=""/>
          <p:cNvPicPr>
            <a:picLocks noChangeAspect="1"/>
          </p:cNvPicPr>
          <p:nvPr/>
        </p:nvPicPr>
        <p:blipFill>
          <a:blip r:embed="rId2"/>
          <a:srcRect l="69501" t="9498" r="6039" b="18486"/>
          <a:stretch>
            <a:fillRect/>
          </a:stretch>
        </p:blipFill>
        <p:spPr>
          <a:xfrm>
            <a:off x="8595995" y="650875"/>
            <a:ext cx="3504565" cy="277812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970997"/>
            <a:ext cx="11383967" cy="5194307"/>
          </a:xfrm>
        </p:spPr>
        <p:txBody>
          <a:bodyPr/>
          <a:lstStyle/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She was overflowing with happiness.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她洋溢着幸福。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Her flushed face was shining with excitement.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她激动得满脸通红。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Joy welled up inside her.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她心中涌起喜悦。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Amusement gleamed in his eyes.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他的眼睛流露出愉快的神情。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  <p:pic>
        <p:nvPicPr>
          <p:cNvPr id="3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040" y="650240"/>
            <a:ext cx="2525395" cy="18878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764704"/>
            <a:ext cx="11383967" cy="5614422"/>
          </a:xfrm>
        </p:spPr>
        <p:txBody>
          <a:bodyPr/>
          <a:lstStyle/>
          <a:p>
            <a:pPr indent="711200">
              <a:lnSpc>
                <a:spcPct val="13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She burst into tears and ran out of the room.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3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她突然哭了起来，跑出了房间。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3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She sobbed, hiding her face in her hands.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3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她掩面哭泣。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3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I tried to fight back tears./My eyes were filled with tears.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3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我努力忍住眼泪。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/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我的眼里充满了泪水。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3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A frown now stood on his face.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3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他皱起了眉头。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>
          <a:xfrm>
            <a:off x="939728" y="117129"/>
            <a:ext cx="10312544" cy="848454"/>
          </a:xfrm>
        </p:spPr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  <p:pic>
        <p:nvPicPr>
          <p:cNvPr id="3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635" y="4431030"/>
            <a:ext cx="2021840" cy="1948180"/>
          </a:xfrm>
          <a:prstGeom prst="rect">
            <a:avLst/>
          </a:prstGeom>
        </p:spPr>
      </p:pic>
      <p:pic>
        <p:nvPicPr>
          <p:cNvPr id="5" name="图片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805" y="2116455"/>
            <a:ext cx="3597910" cy="175196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121227"/>
            <a:ext cx="11383967" cy="4828053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They sat there with glum looks on their faces.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他们坐在那里，带着一脸忧郁。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The news cast a cloud of gloom over his face.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这消息使他脸上蒙上了一层阴影。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They were immersed in sorrow.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他们沉浸在悲痛之中。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These days he was in low spirits.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这些日子他情绪低落。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  <p:pic>
        <p:nvPicPr>
          <p:cNvPr id="3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945" y="3094355"/>
            <a:ext cx="4433888" cy="20574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336579"/>
            <a:ext cx="11383967" cy="5521512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I was seized by anger.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我充满了愤怒。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He was fuming with rage.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他气得大发雷霆。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His anger boiled over.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他的愤怒爆发了。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He could hardly/scarcely contain his rage.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他几乎控制不住怒火。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  <p:pic>
        <p:nvPicPr>
          <p:cNvPr id="3" name="图片2" title=""/>
          <p:cNvPicPr>
            <a:picLocks noChangeAspect="1"/>
          </p:cNvPicPr>
          <p:nvPr/>
        </p:nvPicPr>
        <p:blipFill>
          <a:blip r:embed="rId2"/>
          <a:srcRect l="51461" t="26352" r="31419" b="48057"/>
          <a:stretch>
            <a:fillRect/>
          </a:stretch>
        </p:blipFill>
        <p:spPr>
          <a:xfrm>
            <a:off x="6493510" y="1877695"/>
            <a:ext cx="3412490" cy="286512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121227"/>
            <a:ext cx="11383967" cy="4828053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He was breathing fire and fury.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他充满着怒火。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His voice trembled with anger.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他的声音因愤怒而颤抖。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He gave me a look of burning anger.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他愤怒地看了我一眼。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He glared at me with burning eyes.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他用灼热的目光怒视着我。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  <p:pic>
        <p:nvPicPr>
          <p:cNvPr id="6" name="图片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61" y="1630035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>
          <a:xfrm>
            <a:off x="858520" y="783590"/>
            <a:ext cx="10312400" cy="4807585"/>
          </a:xfrm>
        </p:spPr>
        <p:txBody>
          <a:bodyPr/>
          <a:lstStyle/>
          <a:p>
            <a:pPr marL="0" indent="0" latinLnBrk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动作类</a:t>
            </a:r>
            <a:br>
              <a:rPr lang="zh-CN" altLang="en-US">
                <a:sym typeface="+mn-ea"/>
              </a:rPr>
            </a:br>
            <a:r>
              <a:rPr lang="en-US" altLang="zh-CN"/>
              <a:t>2.</a:t>
            </a:r>
            <a:r>
              <a:rPr lang="zh-CN" altLang="en-US"/>
              <a:t>情绪类</a:t>
            </a:r>
            <a:br>
              <a:rPr lang="zh-CN" altLang="en-US"/>
            </a:br>
            <a:r>
              <a:rPr lang="en-US" altLang="zh-CN"/>
              <a:t>3.</a:t>
            </a:r>
            <a:r>
              <a:rPr lang="zh-CN" altLang="en-US"/>
              <a:t>谈话类</a:t>
            </a:r>
            <a:br>
              <a:rPr lang="en-US" altLang="zh-CN"/>
            </a:br>
            <a:r>
              <a:rPr lang="en-US" altLang="zh-CN"/>
              <a:t>4.</a:t>
            </a:r>
            <a:r>
              <a:rPr lang="zh-CN" altLang="en-US"/>
              <a:t>外貌类</a:t>
            </a:r>
            <a:br>
              <a:rPr lang="zh-CN" altLang="en-US"/>
            </a:br>
            <a:r>
              <a:rPr lang="en-US" altLang="zh-CN"/>
              <a:t>5.</a:t>
            </a:r>
            <a:r>
              <a:rPr lang="zh-CN" altLang="en-US"/>
              <a:t>性格类</a:t>
            </a:r>
            <a:br>
              <a:rPr lang="zh-CN" altLang="en-US"/>
            </a:br>
            <a:r>
              <a:rPr lang="en-US" altLang="zh-CN"/>
              <a:t>6.</a:t>
            </a:r>
            <a:r>
              <a:rPr lang="zh-CN" altLang="en-US"/>
              <a:t>环境类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2022027"/>
            <a:ext cx="11383967" cy="2415085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He flared up at the word.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他一听到这个字就勃然大怒。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His face clouded with anger.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他气得脸色阴沉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  <p:pic>
        <p:nvPicPr>
          <p:cNvPr id="8" name="图片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627" y="1665145"/>
            <a:ext cx="3279913" cy="385762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202205"/>
            <a:ext cx="11383967" cy="4315027"/>
          </a:xfrm>
        </p:spPr>
        <p:txBody>
          <a:bodyPr/>
          <a:lstStyle/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sb./make an answer to sb.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回答某人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sb.sth./tell sth.to sb.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告诉某人某事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 sb.that...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提醒某人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      explain sth.clearly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清晰解释某事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 sth.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谈论某事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mention sth.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提及某事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announce/declare that...</a:t>
            </a:r>
            <a:r>
              <a:rPr lang="zh-CN" altLang="zh-CN" kern="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宣布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endParaRPr lang="en-US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an announcement/a declaration that...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宣布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whisper to sb.gently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对某人温柔耳语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 out/cry out to sb.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大声朝某人喊叫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complain about.../have a complaint to sb.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抱怨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</a:t>
            </a:r>
            <a:r>
              <a:rPr lang="zh-CN" altLang="en-US"/>
              <a:t>谈话类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535622" y="1258384"/>
            <a:ext cx="11383967" cy="4224811"/>
          </a:xfrm>
        </p:spPr>
        <p:txBody>
          <a:bodyPr/>
          <a:lstStyle/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comments on </a:t>
            </a:r>
            <a:r>
              <a:rPr lang="zh-CN" altLang="zh-CN" kern="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评论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         object to/raise an objection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反对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disagree with/have a disagreement with sb.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不同意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 that...</a:t>
            </a:r>
            <a:r>
              <a:rPr lang="zh-CN" altLang="zh-CN" kern="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声称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           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give a description of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描述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</a:t>
            </a:r>
            <a:endParaRPr lang="zh-CN" altLang="zh-CN" kern="1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argue with sb.over sth./have an argument with sb.over sth.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与某人争论某事，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reply directly/immediately/quickly to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直接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立即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迅速答复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to/make a response to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响应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 to/have a reaction to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作出反应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 sth./make promises about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作出</a:t>
            </a:r>
            <a:r>
              <a:rPr lang="zh-CN" altLang="zh-CN" kern="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许诺</a:t>
            </a:r>
            <a:endParaRPr lang="zh-CN" altLang="zh-CN" sz="105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</a:t>
            </a:r>
            <a:r>
              <a:rPr lang="zh-CN" altLang="en-US"/>
              <a:t>谈话类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162589"/>
            <a:ext cx="11383967" cy="5521512"/>
          </a:xfrm>
        </p:spPr>
        <p:txBody>
          <a:bodyPr/>
          <a:lstStyle/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外貌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相关的词汇</a:t>
            </a:r>
            <a:endParaRPr lang="zh-CN" altLang="zh-CN" sz="105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skinny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瘦骨嶙峋的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cool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酷的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lively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活泼的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lovely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可爱的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强壮的</a:t>
            </a:r>
            <a:endParaRPr lang="en-US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girl with bright big eyes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有大而明亮的眼睛的女孩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boy with glasses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戴眼镜的男孩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 one's mid-40s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四十几岁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somewhere between 25 and 30 years old 25-30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岁之间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of medium height/of average height/about 5 feet tall</a:t>
            </a:r>
            <a:r>
              <a:rPr lang="zh-CN" altLang="zh-CN" kern="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  <a:sym typeface="+mn-ea"/>
              </a:rPr>
              <a:t>等身高</a:t>
            </a:r>
            <a:endParaRPr lang="zh-CN" altLang="zh-CN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</a:t>
            </a:r>
            <a:r>
              <a:rPr lang="zh-CN" altLang="en-US"/>
              <a:t>外貌类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162589"/>
            <a:ext cx="11383967" cy="5521512"/>
          </a:xfrm>
        </p:spPr>
        <p:txBody>
          <a:bodyPr/>
          <a:lstStyle/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外貌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相关的词汇</a:t>
            </a:r>
            <a:endParaRPr lang="zh-CN" altLang="zh-CN" sz="105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handsome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英俊的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good-looking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好看的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athletic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健壮的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muscular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壮实的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pretty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漂亮的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beautiful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美丽的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迷人的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plain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相貌平平的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苗条的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thin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瘦的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胖的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overweight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肥胖的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l">
              <a:spcAft>
                <a:spcPct val="0"/>
              </a:spcAft>
              <a:tabLst>
                <a:tab pos="2628900"/>
              </a:tabLst>
            </a:pPr>
            <a:endParaRPr lang="zh-CN" altLang="zh-CN" sz="105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</a:t>
            </a:r>
            <a:r>
              <a:rPr lang="zh-CN" altLang="en-US"/>
              <a:t>外貌类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273250"/>
            <a:ext cx="11383967" cy="4243982"/>
          </a:xfrm>
        </p:spPr>
        <p:txBody>
          <a:bodyPr/>
          <a:lstStyle/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外貌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相关的词汇</a:t>
            </a:r>
            <a:endParaRPr lang="zh-CN" altLang="zh-CN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short hair/medium length hair/long hair/long wavy dark hair/long and straight hair/short and curly hair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短发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中等长度的头发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长发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长卷黑发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长直发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短卷发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got a baby face/round face/an intelligent face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娃娃脸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圆脸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聪明的脸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high/broad/rounded/flat/narrow forehead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前额高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宽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窄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big/bright/dark/attractive eyes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眼睛大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亮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黑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迷人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hooked nose and a square chin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鹰钩鼻和方</a:t>
            </a:r>
            <a:r>
              <a:rPr lang="zh-CN" altLang="zh-CN" kern="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下巴</a:t>
            </a:r>
            <a:endParaRPr lang="zh-CN" altLang="zh-CN" sz="105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</a:t>
            </a:r>
            <a:r>
              <a:rPr lang="zh-CN" altLang="en-US"/>
              <a:t>外貌类</a:t>
            </a:r>
            <a:endParaRPr lang="zh-CN" alt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404600" y="11684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 dir="d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313372" y="1258474"/>
            <a:ext cx="11383967" cy="5450466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性格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等相关的词汇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confident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自信的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modest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谦虚的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brave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勇敢的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cheerful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开朗的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kind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善良的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friendly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友好的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generous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大方的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honest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诚实的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independent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独立的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reliable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可靠的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patient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耐心的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outgoing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外向的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sensitive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敏感的，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decisive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果断的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5.</a:t>
            </a:r>
            <a:r>
              <a:rPr lang="zh-CN" altLang="en-US"/>
              <a:t>性格类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313372" y="1258474"/>
            <a:ext cx="11383967" cy="5450466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性格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等相关的词汇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ambitious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雄心勃勃的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punctual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守时的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sociable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善于交际的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easygoing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随和的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gentle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温和的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considerate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善解人意的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thoughtful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体贴的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understanding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理解的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optimistic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乐观的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frank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坦率的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straightforward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直截了当的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helpful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乐于助人的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humorous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幽默的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careful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仔细的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energetic 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精力充沛的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warm-hearted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热心肠的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5.</a:t>
            </a:r>
            <a:r>
              <a:rPr lang="zh-CN" altLang="en-US"/>
              <a:t>性格类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660468"/>
            <a:ext cx="11383967" cy="3640740"/>
          </a:xfrm>
        </p:spPr>
        <p:txBody>
          <a:bodyPr/>
          <a:lstStyle/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big-headed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令人头疼的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bad tempered 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脾气很坏的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boring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乏味的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bossy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专横的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dull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迟钝的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dishonest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不诚实的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envious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嫉妒的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fussy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挑剔的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impatient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不耐烦的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jealous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嫉妒的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lazy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懒惰的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rude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粗鲁的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5.</a:t>
            </a:r>
            <a:r>
              <a:rPr lang="zh-CN" altLang="en-US"/>
              <a:t>性格类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660468"/>
            <a:ext cx="11383967" cy="3640740"/>
          </a:xfrm>
        </p:spPr>
        <p:txBody>
          <a:bodyPr/>
          <a:lstStyle/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mean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吝啬的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  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selfish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自私的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shy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害羞的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      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timid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胆怯的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stubborn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固执的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careless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粗心的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clumsy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笨拙的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greedy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贪婪的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conceited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自负的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pessimistic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悲观的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aggressive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有攻击性的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cruel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残酷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/>
              </a:rPr>
              <a:t>的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5.</a:t>
            </a:r>
            <a:r>
              <a:rPr lang="zh-CN" altLang="en-US"/>
              <a:t>性格类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258531"/>
            <a:ext cx="11383967" cy="5213478"/>
          </a:xfrm>
        </p:spPr>
        <p:txBody>
          <a:bodyPr/>
          <a:lstStyle/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跑、跳、行走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等相关的词汇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walk across a street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步行穿过马路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walk arm in arm 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臂挽着臂走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pace back and forth 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来回踱步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jump to one's feet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一跃而起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walk gracefully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步态优美地走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rush out of the room 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冲出房间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动作类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589423"/>
            <a:ext cx="11383967" cy="3711785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blue sky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蓝天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the songs of birds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鸟鸣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thundering clouds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电闪雷鸣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the fragile flowers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娇嫩的花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green grass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青草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the fragrant roses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芬芳的玫瑰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setting/ rising sun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落日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冉冉升起的太阳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gust of wind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一阵风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soft and cold wind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轻柔却寒冷的风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drooping branches of the weeping willow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弯柳的低垂枝条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endParaRPr lang="zh-CN" altLang="zh-CN" sz="105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6.</a:t>
            </a:r>
            <a:r>
              <a:rPr lang="zh-CN" altLang="en-US"/>
              <a:t>环境类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445407"/>
            <a:ext cx="11383967" cy="3711785"/>
          </a:xfrm>
        </p:spPr>
        <p:txBody>
          <a:bodyPr/>
          <a:lstStyle/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  <a:sym typeface="+mn-ea"/>
              </a:rPr>
              <a:t>A bright light streamed through the window, flooding the opening and spreading in a wide circle on the ceiling.</a:t>
            </a:r>
            <a:endParaRPr lang="zh-CN" altLang="zh-CN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sz="2400" kern="100">
                <a:solidFill>
                  <a:srgbClr val="000000"/>
                </a:solidFill>
                <a:cs typeface="Times New Roman" panose="02020603050405020304"/>
                <a:sym typeface="+mn-ea"/>
              </a:rPr>
              <a:t>一道明亮的光线流过窗户，淹没了窗口，并在天花板上呈现一个光圈。</a:t>
            </a:r>
            <a:endParaRPr lang="zh-CN" altLang="zh-CN" sz="240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The breeze gently kissed her cheeks.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微风轻柔地亲吻着她的脸颊。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The feathery snowflakes danced in the night air, making a beautiful picture.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鹅毛般的雪花在夜空中飞舞，像一幅美丽的图画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/>
              </a:rPr>
              <a:t>。</a:t>
            </a:r>
            <a:endParaRPr lang="zh-CN" altLang="zh-CN" kern="100" smtClean="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333692" y="1426749"/>
            <a:ext cx="11383967" cy="5431295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As the night advanced, the clouds closing in and densely overspreading the whole sky, then very dark, it came on to blow harder and harder.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当深夜来临时，云急剧地合拢起来，整个天空乌云密布，昏暗无比。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The scenery along the journey is just like a breath-taking landscape painting.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沿路的风景就像一幅美丽的山水画卷。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The icy wind started howling, cutting my face like a sharp knife.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寒风开始咆哮，像锋利的小刀一样刺痛了我的脸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313372" y="1562899"/>
            <a:ext cx="11383967" cy="5711372"/>
          </a:xfrm>
        </p:spPr>
        <p:txBody>
          <a:bodyPr/>
          <a:lstStyle/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Almost as clearly as the sun could, the moon's still pale light picked out vast sweeping stretching of distance, the grass shimmering and rippling like a restless sight, silver and white and grey.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几乎就像在阳光下那样，一切都看得一清二楚。静穆、清淡的月光照出了广阔无垠、一览无余的远方。微光扑朔的草地发出了一片低低的窸窣声，像是不肯停歇的低回浩叹。草原上闪动着一派银色、白色、灰色。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-325527" y="506057"/>
            <a:ext cx="12303328" cy="6465836"/>
            <a:chExt cx="9227496" cy="4849377"/>
          </a:xfrm>
        </p:grpSpPr>
        <p:pic>
          <p:nvPicPr>
            <p:cNvPr id="3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104" y="64"/>
              <a:ext cx="8771392" cy="4849313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</p:pic>
        <p:pic>
          <p:nvPicPr>
            <p:cNvPr id="4" name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226" y="0"/>
              <a:ext cx="8771392" cy="4819162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</p:pic>
        <p:pic>
          <p:nvPicPr>
            <p:cNvPr id="5" name="图片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355" y="163982"/>
              <a:ext cx="8771392" cy="4521537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</p:pic>
        <p:pic>
          <p:nvPicPr>
            <p:cNvPr id="6" name="图片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74586"/>
              <a:ext cx="850589" cy="4110609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</p:pic>
      </p:grpSp>
      <p:sp>
        <p:nvSpPr>
          <p:cNvPr id="7" name="形状1" title=""/>
          <p:cNvSpPr txBox="1"/>
          <p:nvPr/>
        </p:nvSpPr>
        <p:spPr>
          <a:xfrm>
            <a:off x="904100" y="719556"/>
            <a:ext cx="10901477" cy="3397123"/>
          </a:xfrm>
          <a:prstGeom prst="rect">
            <a:avLst/>
          </a:prstGeom>
          <a:solidFill>
            <a:srgbClr val="93C9F5">
              <a:alpha val="35686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  <a:endParaRPr sz="3200"/>
          </a:p>
        </p:txBody>
      </p:sp>
      <p:sp>
        <p:nvSpPr>
          <p:cNvPr id="8" name="文本1" title=""/>
          <p:cNvSpPr txBox="1"/>
          <p:nvPr/>
        </p:nvSpPr>
        <p:spPr>
          <a:xfrm>
            <a:off x="761556" y="701320"/>
            <a:ext cx="11412389" cy="240368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465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  The twins wanted to prepare a surprise for their mother in the morning, only to make the kitchen a mess. Luckily, their father appeared and made some food as they wished. Then he sneaked back to bed.</a:t>
            </a:r>
            <a:endParaRPr lang="zh-CN" altLang="en-US" sz="3465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9" name="形状2" title=""/>
          <p:cNvSpPr txBox="1"/>
          <p:nvPr/>
        </p:nvSpPr>
        <p:spPr>
          <a:xfrm>
            <a:off x="1035329" y="4116144"/>
            <a:ext cx="9090812" cy="257054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t"/>
          <a:lstStyle/>
          <a:p>
            <a:pPr marL="0" algn="l"/>
            <a:r>
              <a:rPr lang="zh-CN" altLang="en-US" sz="3735" b="0" i="0">
                <a:solidFill>
                  <a:srgbClr val="000000"/>
                </a:solidFill>
                <a:latin typeface="Arial"/>
                <a:ea typeface="Arial"/>
              </a:rPr>
              <a:t>Mother </a:t>
            </a:r>
            <a:r>
              <a:rPr lang="zh-CN" altLang="en-US" sz="3735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3735" b="0" i="0">
                <a:solidFill>
                  <a:srgbClr val="000000"/>
                </a:solidFill>
                <a:latin typeface="Arial"/>
                <a:ea typeface="Arial"/>
              </a:rPr>
              <a:t>____________</a:t>
            </a:r>
            <a:endParaRPr lang="zh-CN" altLang="en-US" sz="3735" b="0" i="0">
              <a:solidFill>
                <a:srgbClr val="000000"/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3735" b="0" i="0">
                <a:solidFill>
                  <a:srgbClr val="000000"/>
                </a:solidFill>
                <a:latin typeface="Arial"/>
                <a:ea typeface="Arial"/>
              </a:rPr>
              <a:t>Her face</a:t>
            </a:r>
            <a:r>
              <a:rPr lang="zh-CN" altLang="en-US" sz="3735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3735" b="0" i="0">
                <a:solidFill>
                  <a:srgbClr val="000000"/>
                </a:solidFill>
                <a:latin typeface="Arial"/>
                <a:ea typeface="Arial"/>
              </a:rPr>
              <a:t> _________</a:t>
            </a:r>
            <a:endParaRPr lang="zh-CN" altLang="en-US" sz="3735" b="0" i="0">
              <a:solidFill>
                <a:srgbClr val="000000"/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3735" b="0" i="0">
                <a:solidFill>
                  <a:srgbClr val="000000"/>
                </a:solidFill>
                <a:latin typeface="Arial"/>
                <a:ea typeface="Arial"/>
              </a:rPr>
              <a:t>Her body</a:t>
            </a:r>
            <a:r>
              <a:rPr lang="zh-CN" altLang="en-US" sz="3735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3735" b="0" i="0">
                <a:solidFill>
                  <a:srgbClr val="000000"/>
                </a:solidFill>
                <a:latin typeface="Arial"/>
                <a:ea typeface="Arial"/>
              </a:rPr>
              <a:t>_________</a:t>
            </a:r>
            <a:endParaRPr lang="zh-CN" altLang="en-US" sz="3735" b="0" i="0">
              <a:solidFill>
                <a:srgbClr val="000000"/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3735" b="0" i="0">
                <a:solidFill>
                  <a:srgbClr val="000000"/>
                </a:solidFill>
                <a:latin typeface="Arial"/>
                <a:ea typeface="Arial"/>
              </a:rPr>
              <a:t>Father?</a:t>
            </a:r>
            <a:endParaRPr lang="zh-CN" altLang="en-US" sz="3735" b="0" i="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0" name="形状3" title=""/>
          <p:cNvSpPr txBox="1"/>
          <p:nvPr/>
        </p:nvSpPr>
        <p:spPr>
          <a:xfrm>
            <a:off x="633453" y="-53661"/>
            <a:ext cx="7926917" cy="7489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t"/>
          <a:lstStyle/>
          <a:p>
            <a:pPr marL="0" algn="l"/>
            <a:r>
              <a:rPr lang="zh-CN" altLang="en-US" sz="4265" b="1" i="1">
                <a:solidFill>
                  <a:srgbClr val="FF0000"/>
                </a:solidFill>
                <a:latin typeface="Arial"/>
                <a:ea typeface="Arial"/>
              </a:rPr>
              <a:t>Read and write</a:t>
            </a:r>
            <a:endParaRPr lang="zh-CN" altLang="en-US" sz="4265" b="1" i="1">
              <a:solidFill>
                <a:srgbClr val="FF0000"/>
              </a:solidFill>
              <a:latin typeface="Arial"/>
              <a:ea typeface="Arial"/>
            </a:endParaRPr>
          </a:p>
        </p:txBody>
      </p:sp>
      <p:sp>
        <p:nvSpPr>
          <p:cNvPr id="11" name="形状4" title=""/>
          <p:cNvSpPr txBox="1"/>
          <p:nvPr/>
        </p:nvSpPr>
        <p:spPr>
          <a:xfrm>
            <a:off x="1035189" y="2943024"/>
            <a:ext cx="9997033" cy="1033145"/>
          </a:xfrm>
          <a:prstGeom prst="rect">
            <a:avLst/>
          </a:prstGeom>
          <a:solidFill>
            <a:srgbClr val="CCE2F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t"/>
          <a:lstStyle/>
          <a:p>
            <a:pPr marL="0" algn="l"/>
            <a:r>
              <a:rPr lang="zh-CN" altLang="en-US" sz="3465" b="0" i="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Para 2.The twins carried the breakfast upstairs and woke their mother up .</a:t>
            </a:r>
            <a:r>
              <a:rPr lang="zh-CN" altLang="en-US" sz="3465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____</a:t>
            </a:r>
            <a:endParaRPr lang="zh-CN" altLang="en-US" sz="3465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2" name="文本2" title=""/>
          <p:cNvSpPr txBox="1"/>
          <p:nvPr/>
        </p:nvSpPr>
        <p:spPr>
          <a:xfrm>
            <a:off x="5695124" y="-136537"/>
            <a:ext cx="2934632" cy="83815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000" b="1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Homework</a:t>
            </a:r>
            <a:endParaRPr lang="zh-CN" altLang="en-US" sz="4000" b="1" i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-721783" y="0"/>
            <a:ext cx="12913783" cy="6858000"/>
            <a:chExt cx="9685337" cy="5143500"/>
          </a:xfrm>
        </p:grpSpPr>
        <p:pic>
          <p:nvPicPr>
            <p:cNvPr id="3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734" y="277"/>
              <a:ext cx="9206603" cy="5143223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</p:pic>
        <p:pic>
          <p:nvPicPr>
            <p:cNvPr id="4" name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126" y="209"/>
              <a:ext cx="9206603" cy="5111244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</p:pic>
        <p:pic>
          <p:nvPicPr>
            <p:cNvPr id="5" name="图片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949" y="0"/>
              <a:ext cx="9206603" cy="5057946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</p:pic>
        <p:pic>
          <p:nvPicPr>
            <p:cNvPr id="6" name="图片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03560"/>
              <a:ext cx="892792" cy="4359747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</p:pic>
      </p:grpSp>
      <p:pic>
        <p:nvPicPr>
          <p:cNvPr id="7" name="表格1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283" y="818935"/>
            <a:ext cx="10829772" cy="5852580"/>
          </a:xfrm>
          <a:prstGeom prst="rect">
            <a:avLst/>
          </a:prstGeom>
        </p:spPr>
      </p:pic>
      <p:sp>
        <p:nvSpPr>
          <p:cNvPr id="8" name="形状1" title=""/>
          <p:cNvSpPr txBox="1"/>
          <p:nvPr/>
        </p:nvSpPr>
        <p:spPr>
          <a:xfrm>
            <a:off x="690765" y="280"/>
            <a:ext cx="4598669" cy="88201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t"/>
          <a:lstStyle/>
          <a:p>
            <a:pPr marL="0" algn="l"/>
            <a:r>
              <a:rPr lang="zh-CN" altLang="en-US" sz="3735" b="0" i="0">
                <a:solidFill>
                  <a:srgbClr val="FF0000"/>
                </a:solidFill>
                <a:latin typeface="MV Boli" panose="02000500030200090000"/>
                <a:ea typeface="MV Boli" panose="02000500030200090000"/>
              </a:rPr>
              <a:t>My sample</a:t>
            </a:r>
            <a:r>
              <a:rPr lang="zh-CN" altLang="en-US" sz="3735" b="0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3735" b="0" i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9" name="组合2" title=""/>
          <p:cNvGrpSpPr/>
          <p:nvPr/>
        </p:nvGrpSpPr>
        <p:grpSpPr>
          <a:xfrm>
            <a:off x="10372760" y="1865025"/>
            <a:ext cx="1878283" cy="2648948"/>
            <a:chExt cx="1408712" cy="1986711"/>
          </a:xfrm>
        </p:grpSpPr>
        <p:pic>
          <p:nvPicPr>
            <p:cNvPr id="10" name="图片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26656">
              <a:off x="0" y="0"/>
              <a:ext cx="1323099" cy="1688076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</p:pic>
        <p:sp>
          <p:nvSpPr>
            <p:cNvPr id="11" name="形状2"/>
            <p:cNvSpPr txBox="1"/>
            <p:nvPr/>
          </p:nvSpPr>
          <p:spPr>
            <a:xfrm rot="20726656">
              <a:off x="835532" y="1523390"/>
              <a:ext cx="573180" cy="4633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  <a:endParaRPr sz="3200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 title=""/>
          <p:cNvSpPr/>
          <p:nvPr/>
        </p:nvSpPr>
        <p:spPr>
          <a:xfrm>
            <a:off x="1409700" y="2428875"/>
            <a:ext cx="2000250" cy="200025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8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</a:t>
            </a:r>
            <a:endParaRPr lang="zh-CN" altLang="en-US" sz="6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椭圆 123" title=""/>
          <p:cNvSpPr/>
          <p:nvPr/>
        </p:nvSpPr>
        <p:spPr>
          <a:xfrm>
            <a:off x="3867150" y="2428875"/>
            <a:ext cx="2000250" cy="200025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8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</a:t>
            </a:r>
            <a:endParaRPr lang="zh-CN" altLang="en-US" sz="6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椭圆 124" title=""/>
          <p:cNvSpPr/>
          <p:nvPr/>
        </p:nvSpPr>
        <p:spPr>
          <a:xfrm>
            <a:off x="6324600" y="2428875"/>
            <a:ext cx="2000250" cy="200025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8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</a:t>
            </a:r>
            <a:endParaRPr lang="en-US" altLang="zh-CN" sz="6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椭圆 125" title=""/>
          <p:cNvSpPr/>
          <p:nvPr/>
        </p:nvSpPr>
        <p:spPr>
          <a:xfrm>
            <a:off x="8782050" y="2428875"/>
            <a:ext cx="2000250" cy="200025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8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师</a:t>
            </a:r>
            <a:endParaRPr lang="zh-CN" altLang="en-US" sz="6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258531"/>
            <a:ext cx="11383967" cy="5213478"/>
          </a:xfrm>
        </p:spPr>
        <p:txBody>
          <a:bodyPr/>
          <a:lstStyle/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看、听、说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相关的词汇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remark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评论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add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补充说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stare at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凝视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          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take a look at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看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listen impatiently 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不耐烦地听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/>
              </a:rPr>
              <a:t> </a:t>
            </a:r>
            <a:endParaRPr lang="en-US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glare angrily at sb.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对某人怒目而视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glance around/round the room 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扫视房间</a:t>
            </a:r>
            <a:endParaRPr lang="zh-CN" altLang="zh-CN" kern="100">
              <a:solidFill>
                <a:srgbClr val="000000"/>
              </a:solidFill>
              <a:cs typeface="Times New Roman" panose="020206030504050203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overhear a funny conversation 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无意间听到一段好笑的谈话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lnSpc>
                <a:spcPct val="120000"/>
              </a:lnSpc>
              <a:spcAft>
                <a:spcPct val="0"/>
              </a:spcAft>
              <a:tabLst>
                <a:tab pos="2628900"/>
              </a:tabLst>
            </a:pP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动作类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679639"/>
            <a:ext cx="11383967" cy="3621569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The door burst open and Tom ran into the room.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门突然打开，汤姆跑进了房间。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He put down his glass and rose to his feet.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他放下杯子站了起来。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Harry dashed off before she had a chance to thank him.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她还没来得及说声谢谢，哈里就匆匆离开了。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262572" y="1617116"/>
            <a:ext cx="11383967" cy="4918269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Mrs. Sather looked at my eyes as if(she were)seeing my inner self locked away inside.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Sather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老师看着我的眼睛，仿佛看到了我灵魂深处封闭的自我。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The boy wolfed down the food.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这个男孩狼吞虎咽地吃下了食物。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/>
              </a:rPr>
              <a:t>When asked if he wanted anything else, he just shook his head.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当问他是否要点别的时，他只是摇了摇头。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高分例句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629612"/>
            <a:ext cx="11383967" cy="4847224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喜悦和满意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相关的词汇</a:t>
            </a:r>
            <a:endParaRPr lang="zh-CN" altLang="zh-CN" sz="105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 high spirits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情绪高涨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pleased beyond description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快乐难以言表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up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喜逐颜开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content/satisfied with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满意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delighted at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很高兴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pleasure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非常乐意</a:t>
            </a:r>
            <a:endParaRPr lang="zh-CN" altLang="zh-CN" sz="105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 title=""/>
          <p:cNvSpPr>
            <a:spLocks noGrp="1"/>
          </p:cNvSpPr>
          <p:nvPr/>
        </p:nvSpPr>
        <p:spPr>
          <a:xfrm>
            <a:off x="1066728" y="536864"/>
            <a:ext cx="10312544" cy="8484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/>
              <a:t>2.</a:t>
            </a:r>
            <a:r>
              <a:rPr lang="zh-CN" altLang="en-US"/>
              <a:t>情绪类</a:t>
            </a:r>
            <a:endParaRPr lang="zh-CN" altLang="en-US"/>
          </a:p>
        </p:txBody>
      </p:sp>
      <p:pic>
        <p:nvPicPr>
          <p:cNvPr id="6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669" y="1029560"/>
            <a:ext cx="1686649" cy="158826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</p:spTree>
  </p:cSld>
  <p:clrMapOvr>
    <a:masterClrMapping/>
  </p:clrMapOvr>
  <p:transition spd="slow">
    <p:cover dir="d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609927"/>
            <a:ext cx="11383967" cy="4847224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喜悦和满意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相关的词汇</a:t>
            </a:r>
            <a:endParaRPr lang="zh-CN" altLang="zh-CN" sz="105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bright/shining smile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灿烂的微笑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mixture of excitement and happiness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既兴奋又开心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burst into laughter/burst out laughing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突然大笑起来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wild with joy/delight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欣喜若狂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joyful about/at/over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很高兴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endParaRPr lang="zh-CN" altLang="zh-CN" sz="105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</a:t>
            </a:r>
            <a:r>
              <a:rPr lang="zh-CN" altLang="en-US"/>
              <a:t>情绪类</a:t>
            </a:r>
            <a:endParaRPr lang="zh-CN" altLang="en-US"/>
          </a:p>
        </p:txBody>
      </p:sp>
    </p:spTree>
  </p:cSld>
  <p:clrMapOvr>
    <a:masterClrMapping/>
  </p:clrMapOvr>
  <p:transition spd="slow">
    <p:cover dir="d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404177" y="1589423"/>
            <a:ext cx="11383967" cy="3711785"/>
          </a:xfrm>
        </p:spPr>
        <p:txBody>
          <a:bodyPr/>
          <a:lstStyle/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悲伤和烦恼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/>
              </a:rPr>
              <a:t>相关的词汇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啜泣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be sad at heart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心里悲伤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down in spirits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情绪低落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 ocean of sadness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悲伤的海洋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burst into tears/burst out crying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大哭起来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clouded with grief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阴沉的悲伤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 low spirits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情绪低落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fall into despair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陷入绝望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depressed/discouraged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感到沮丧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泄气</a:t>
            </a:r>
            <a:endParaRPr lang="zh-CN" altLang="zh-CN" kern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spcAft>
                <a:spcPct val="0"/>
              </a:spcAft>
              <a:tabLst>
                <a:tab pos="262890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worried look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愁眉苦脸</a:t>
            </a:r>
            <a:endParaRPr lang="zh-CN" altLang="zh-CN" sz="105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</a:t>
            </a:r>
            <a:r>
              <a:rPr lang="zh-CN" altLang="en-US"/>
              <a:t>情绪类</a:t>
            </a:r>
            <a:endParaRPr lang="zh-CN" altLang="en-US"/>
          </a:p>
        </p:txBody>
      </p:sp>
      <p:pic>
        <p:nvPicPr>
          <p:cNvPr id="11" name="图片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767" y="1589494"/>
            <a:ext cx="1082250" cy="1047017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</p:spTree>
  </p:cSld>
  <p:clrMapOvr>
    <a:masterClrMapping/>
  </p:clrMapOvr>
  <p:transition spd="slow">
    <p:cover dir="d"/>
  </p:transition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TMxZDQ5ZGFlNWQ3NDY1YTE0YzQ5M2UyZTkxNjc2ZTgifQ=="/>
</p:tagLst>
</file>

<file path=ppt/theme/theme1.xml><?xml version="1.0" encoding="utf-8"?>
<a:theme xmlns:r="http://schemas.openxmlformats.org/officeDocument/2006/relationships" xmlns:a="http://schemas.openxmlformats.org/drawingml/2006/main" name="A000120141119A01PPBG">
  <a:themeElements>
    <a:clrScheme name="自定义 138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915169"/>
      </a:accent1>
      <a:accent2>
        <a:srgbClr val="D08B76"/>
      </a:accent2>
      <a:accent3>
        <a:srgbClr val="FFB14A"/>
      </a:accent3>
      <a:accent4>
        <a:srgbClr val="9CCF96"/>
      </a:accent4>
      <a:accent5>
        <a:srgbClr val="81C9DF"/>
      </a:accent5>
      <a:accent6>
        <a:srgbClr val="BD89B9"/>
      </a:accent6>
      <a:hlink>
        <a:srgbClr val="EB2D68"/>
      </a:hlink>
      <a:folHlink>
        <a:srgbClr val="7F7F7F"/>
      </a:folHlink>
    </a:clrScheme>
    <a:fontScheme name="自定义 2">
      <a:majorFont>
        <a:latin typeface="等线 Light"/>
        <a:ea typeface="微软雅黑"/>
        <a:cs typeface="Arial"/>
      </a:majorFont>
      <a:minorFont>
        <a:latin typeface="等线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263</Paragraphs>
  <Slides>36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50">
      <vt:lpstr>Arial</vt:lpstr>
      <vt:lpstr>等线 Light</vt:lpstr>
      <vt:lpstr>微软雅黑</vt:lpstr>
      <vt:lpstr>等线</vt:lpstr>
      <vt:lpstr>幼圆</vt:lpstr>
      <vt:lpstr>Tempus Sans ITC</vt:lpstr>
      <vt:lpstr>Wingdings 2</vt:lpstr>
      <vt:lpstr>Comic Sans MS</vt:lpstr>
      <vt:lpstr>Calibri</vt:lpstr>
      <vt:lpstr>宋体</vt:lpstr>
      <vt:lpstr>Times New Roman</vt:lpstr>
      <vt:lpstr>Courier New</vt:lpstr>
      <vt:lpstr>MV Boli</vt:lpstr>
      <vt:lpstr>A000120141119A01PPBG</vt:lpstr>
      <vt:lpstr>PowerPoint Presentation</vt:lpstr>
      <vt:lpstr>1.动作类2.情绪类3.谈话类4.外貌类5.性格类6.环境类</vt:lpstr>
      <vt:lpstr>1.动作类</vt:lpstr>
      <vt:lpstr>1.动作类</vt:lpstr>
      <vt:lpstr>高分例句</vt:lpstr>
      <vt:lpstr>高分例句</vt:lpstr>
      <vt:lpstr>PowerPoint Presentation</vt:lpstr>
      <vt:lpstr>2.情绪类</vt:lpstr>
      <vt:lpstr>2.情绪类</vt:lpstr>
      <vt:lpstr>2.情绪类</vt:lpstr>
      <vt:lpstr>高分例句</vt:lpstr>
      <vt:lpstr>高分例句</vt:lpstr>
      <vt:lpstr>高分例句</vt:lpstr>
      <vt:lpstr>高分例句</vt:lpstr>
      <vt:lpstr>高分例句</vt:lpstr>
      <vt:lpstr>高分例句</vt:lpstr>
      <vt:lpstr>高分例句</vt:lpstr>
      <vt:lpstr>高分例句</vt:lpstr>
      <vt:lpstr>高分例句</vt:lpstr>
      <vt:lpstr>高分例句</vt:lpstr>
      <vt:lpstr>3.谈话类</vt:lpstr>
      <vt:lpstr>3.谈话类</vt:lpstr>
      <vt:lpstr>4.外貌类</vt:lpstr>
      <vt:lpstr>4.外貌类</vt:lpstr>
      <vt:lpstr>4.外貌类</vt:lpstr>
      <vt:lpstr>5.性格类</vt:lpstr>
      <vt:lpstr>5.性格类</vt:lpstr>
      <vt:lpstr>5.性格类</vt:lpstr>
      <vt:lpstr>5.性格类</vt:lpstr>
      <vt:lpstr>6.环境类</vt:lpstr>
      <vt:lpstr>高分例句</vt:lpstr>
      <vt:lpstr>高分例句</vt:lpstr>
      <vt:lpstr>高分例句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2024-07-18T10:39:37.986</cp:lastPrinted>
  <dcterms:created xsi:type="dcterms:W3CDTF">2024-07-18T10:39:37Z</dcterms:created>
  <dcterms:modified xsi:type="dcterms:W3CDTF">2024-07-18T02:39:37Z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