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tiff" ContentType="image/tif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handoutMasterIdLst>
    <p:handoutMasterId r:id="rId3"/>
  </p:handoutMasterIdLst>
  <p:sldIdLst>
    <p:sldId id="2556" r:id="rId4"/>
    <p:sldId id="2747" r:id="rId5"/>
    <p:sldId id="1981" r:id="rId6"/>
    <p:sldId id="1876" r:id="rId7"/>
    <p:sldId id="2721" r:id="rId8"/>
    <p:sldId id="2762" r:id="rId9"/>
    <p:sldId id="2761" r:id="rId10"/>
    <p:sldId id="2764" r:id="rId11"/>
    <p:sldId id="2749" r:id="rId12"/>
    <p:sldId id="2354" r:id="rId13"/>
    <p:sldId id="2499" r:id="rId14"/>
    <p:sldId id="2766" r:id="rId15"/>
    <p:sldId id="2765" r:id="rId16"/>
    <p:sldId id="2500" r:id="rId17"/>
    <p:sldId id="2687" r:id="rId18"/>
    <p:sldId id="2640" r:id="rId19"/>
    <p:sldId id="2688" r:id="rId20"/>
    <p:sldId id="2767" r:id="rId21"/>
    <p:sldId id="1982" r:id="rId22"/>
    <p:sldId id="2355" r:id="rId23"/>
    <p:sldId id="2568" r:id="rId24"/>
    <p:sldId id="2718" r:id="rId25"/>
    <p:sldId id="2727" r:id="rId26"/>
    <p:sldId id="2647" r:id="rId27"/>
    <p:sldId id="2383" r:id="rId28"/>
    <p:sldId id="2524" r:id="rId29"/>
    <p:sldId id="2730" r:id="rId30"/>
    <p:sldId id="2731" r:id="rId31"/>
    <p:sldId id="2576" r:id="rId32"/>
    <p:sldId id="2652" r:id="rId33"/>
    <p:sldId id="2768" r:id="rId34"/>
    <p:sldId id="2769" r:id="rId35"/>
    <p:sldId id="2770" r:id="rId36"/>
    <p:sldId id="2392" r:id="rId37"/>
    <p:sldId id="2393" r:id="rId38"/>
    <p:sldId id="2771" r:id="rId39"/>
    <p:sldId id="2772" r:id="rId40"/>
    <p:sldId id="2773" r:id="rId41"/>
    <p:sldId id="2774" r:id="rId42"/>
    <p:sldId id="2776" r:id="rId43"/>
    <p:sldId id="2777" r:id="rId44"/>
    <p:sldId id="2405" r:id="rId45"/>
    <p:sldId id="2479" r:id="rId46"/>
    <p:sldId id="2407" r:id="rId47"/>
    <p:sldId id="2596" r:id="rId48"/>
    <p:sldId id="2704" r:id="rId49"/>
    <p:sldId id="2778" r:id="rId50"/>
    <p:sldId id="2779" r:id="rId51"/>
    <p:sldId id="2780" r:id="rId52"/>
    <p:sldId id="2753" r:id="rId53"/>
    <p:sldId id="1948" r:id="rId54"/>
    <p:sldId id="2737" r:id="rId55"/>
    <p:sldId id="2145" r:id="rId56"/>
    <p:sldId id="2146" r:id="rId57"/>
    <p:sldId id="2705" r:id="rId58"/>
    <p:sldId id="2147" r:id="rId59"/>
    <p:sldId id="2149" r:id="rId60"/>
    <p:sldId id="2610" r:id="rId61"/>
    <p:sldId id="2760" r:id="rId62"/>
    <p:sldId id="1955" r:id="rId63"/>
    <p:sldId id="2159" r:id="rId64"/>
    <p:sldId id="2161" r:id="rId65"/>
    <p:sldId id="2601" r:id="rId66"/>
    <p:sldId id="2162" r:id="rId67"/>
    <p:sldId id="2163" r:id="rId68"/>
    <p:sldId id="2165" r:id="rId69"/>
    <p:sldId id="2781" r:id="rId70"/>
    <p:sldId id="2158" r:id="rId71"/>
    <p:sldId id="2167" r:id="rId72"/>
    <p:sldId id="2708" r:id="rId73"/>
    <p:sldId id="2169" r:id="rId74"/>
    <p:sldId id="2740" r:id="rId75"/>
    <p:sldId id="2168" r:id="rId76"/>
    <p:sldId id="2424" r:id="rId77"/>
    <p:sldId id="2175" r:id="rId78"/>
    <p:sldId id="2782" r:id="rId79"/>
    <p:sldId id="2783" r:id="rId80"/>
    <p:sldId id="2176" r:id="rId81"/>
    <p:sldId id="2784" r:id="rId82"/>
    <p:sldId id="2785" r:id="rId83"/>
    <p:sldId id="2786" r:id="rId84"/>
  </p:sldIdLst>
  <p:sldSz cx="12190095" cy="6859270"/>
  <p:notesSz cx="6858000" cy="9144000"/>
  <p:custDataLst>
    <p:tags r:id="rId85"/>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18" autoAdjust="0"/>
  </p:normalViewPr>
  <p:slideViewPr>
    <p:cSldViewPr>
      <p:cViewPr varScale="1">
        <p:scale>
          <a:sx n="109" d="100"/>
          <a:sy n="109" d="100"/>
        </p:scale>
        <p:origin x="552" y="84"/>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762" y="54"/>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slide" Target="slides/slide52.xml" /><Relationship Id="rId56" Type="http://schemas.openxmlformats.org/officeDocument/2006/relationships/slide" Target="slides/slide53.xml" /><Relationship Id="rId57" Type="http://schemas.openxmlformats.org/officeDocument/2006/relationships/slide" Target="slides/slide54.xml" /><Relationship Id="rId58" Type="http://schemas.openxmlformats.org/officeDocument/2006/relationships/slide" Target="slides/slide55.xml" /><Relationship Id="rId59" Type="http://schemas.openxmlformats.org/officeDocument/2006/relationships/slide" Target="slides/slide56.xml" /><Relationship Id="rId6" Type="http://schemas.openxmlformats.org/officeDocument/2006/relationships/slide" Target="slides/slide3.xml" /><Relationship Id="rId60" Type="http://schemas.openxmlformats.org/officeDocument/2006/relationships/slide" Target="slides/slide57.xml" /><Relationship Id="rId61" Type="http://schemas.openxmlformats.org/officeDocument/2006/relationships/slide" Target="slides/slide58.xml" /><Relationship Id="rId62" Type="http://schemas.openxmlformats.org/officeDocument/2006/relationships/slide" Target="slides/slide59.xml" /><Relationship Id="rId63" Type="http://schemas.openxmlformats.org/officeDocument/2006/relationships/slide" Target="slides/slide60.xml" /><Relationship Id="rId64" Type="http://schemas.openxmlformats.org/officeDocument/2006/relationships/slide" Target="slides/slide61.xml" /><Relationship Id="rId65" Type="http://schemas.openxmlformats.org/officeDocument/2006/relationships/slide" Target="slides/slide62.xml" /><Relationship Id="rId66" Type="http://schemas.openxmlformats.org/officeDocument/2006/relationships/slide" Target="slides/slide63.xml" /><Relationship Id="rId67" Type="http://schemas.openxmlformats.org/officeDocument/2006/relationships/slide" Target="slides/slide64.xml" /><Relationship Id="rId68" Type="http://schemas.openxmlformats.org/officeDocument/2006/relationships/slide" Target="slides/slide65.xml" /><Relationship Id="rId69" Type="http://schemas.openxmlformats.org/officeDocument/2006/relationships/slide" Target="slides/slide66.xml" /><Relationship Id="rId7" Type="http://schemas.openxmlformats.org/officeDocument/2006/relationships/slide" Target="slides/slide4.xml" /><Relationship Id="rId70" Type="http://schemas.openxmlformats.org/officeDocument/2006/relationships/slide" Target="slides/slide67.xml" /><Relationship Id="rId71" Type="http://schemas.openxmlformats.org/officeDocument/2006/relationships/slide" Target="slides/slide68.xml" /><Relationship Id="rId72" Type="http://schemas.openxmlformats.org/officeDocument/2006/relationships/slide" Target="slides/slide69.xml" /><Relationship Id="rId73" Type="http://schemas.openxmlformats.org/officeDocument/2006/relationships/slide" Target="slides/slide70.xml" /><Relationship Id="rId74" Type="http://schemas.openxmlformats.org/officeDocument/2006/relationships/slide" Target="slides/slide71.xml" /><Relationship Id="rId75" Type="http://schemas.openxmlformats.org/officeDocument/2006/relationships/slide" Target="slides/slide72.xml" /><Relationship Id="rId76" Type="http://schemas.openxmlformats.org/officeDocument/2006/relationships/slide" Target="slides/slide73.xml" /><Relationship Id="rId77" Type="http://schemas.openxmlformats.org/officeDocument/2006/relationships/slide" Target="slides/slide74.xml" /><Relationship Id="rId78" Type="http://schemas.openxmlformats.org/officeDocument/2006/relationships/slide" Target="slides/slide75.xml" /><Relationship Id="rId79" Type="http://schemas.openxmlformats.org/officeDocument/2006/relationships/slide" Target="slides/slide76.xml" /><Relationship Id="rId8" Type="http://schemas.openxmlformats.org/officeDocument/2006/relationships/slide" Target="slides/slide5.xml" /><Relationship Id="rId80" Type="http://schemas.openxmlformats.org/officeDocument/2006/relationships/slide" Target="slides/slide77.xml" /><Relationship Id="rId81" Type="http://schemas.openxmlformats.org/officeDocument/2006/relationships/slide" Target="slides/slide78.xml" /><Relationship Id="rId82" Type="http://schemas.openxmlformats.org/officeDocument/2006/relationships/slide" Target="slides/slide79.xml" /><Relationship Id="rId83" Type="http://schemas.openxmlformats.org/officeDocument/2006/relationships/slide" Target="slides/slide80.xml" /><Relationship Id="rId84" Type="http://schemas.openxmlformats.org/officeDocument/2006/relationships/slide" Target="slides/slide81.xml" /><Relationship Id="rId85" Type="http://schemas.openxmlformats.org/officeDocument/2006/relationships/tags" Target="tags/tag1.xml" /><Relationship Id="rId86" Type="http://schemas.openxmlformats.org/officeDocument/2006/relationships/presProps" Target="presProps.xml" /><Relationship Id="rId87" Type="http://schemas.openxmlformats.org/officeDocument/2006/relationships/viewProps" Target="viewProps.xml" /><Relationship Id="rId88" Type="http://schemas.openxmlformats.org/officeDocument/2006/relationships/theme" Target="theme/theme1.xml" /><Relationship Id="rId89" Type="http://schemas.openxmlformats.org/officeDocument/2006/relationships/tableStyles" Target="tableStyles.xml" /><Relationship Id="rId9" Type="http://schemas.openxmlformats.org/officeDocument/2006/relationships/slide" Target="slides/slide6.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8.e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11.e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19.e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26.emf"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27.emf"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29.emf"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30.emf"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5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solidFill>
                  <a:prstClr val="black"/>
                </a:solidFill>
              </a:rPr>
              <a:t>1</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t>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t>19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t>34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t>50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t>59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方法技巧">
    <p:bg>
      <p:bgPr>
        <a:solidFill>
          <a:schemeClr val="bg1">
            <a:lumMod val="95000"/>
          </a:schemeClr>
        </a:solidFill>
        <a:effectLst/>
      </p:bgPr>
    </p:bg>
    <p:spTree>
      <p:nvGrpSpPr>
        <p:cNvPr id="1" name=""/>
        <p:cNvGrpSpPr/>
        <p:nvPr/>
      </p:nvGrpSpPr>
      <p:grpSpPr>
        <a:xfrm>
          <a:off x="0" y="0"/>
          <a:ext cx="0" cy="0"/>
        </a:xfrm>
      </p:grpSpPr>
      <p:pic>
        <p:nvPicPr>
          <p:cNvPr id="9" name="图片 8"/>
          <p:cNvPicPr/>
          <p:nvPr userDrawn="1"/>
        </p:nvPicPr>
        <p:blipFill>
          <a:blip r:embed="rId1">
            <a:extLst>
              <a:ext uri="{28A0092B-C50C-407E-A947-70E740481C1C}">
                <a14:useLocalDpi xmlns:a14="http://schemas.microsoft.com/office/drawing/2010/main" val="0"/>
              </a:ext>
            </a:extLst>
          </a:blip>
          <a:stretch>
            <a:fillRect/>
          </a:stretch>
        </p:blipFill>
        <p:spPr>
          <a:xfrm>
            <a:off x="3141" y="1588"/>
            <a:ext cx="12189600" cy="6858000"/>
          </a:xfrm>
          <a:prstGeom prst="rect">
            <a:avLst/>
          </a:prstGeom>
        </p:spPr>
      </p:pic>
      <p:sp>
        <p:nvSpPr>
          <p:cNvPr id="14" name="矩形 13"/>
          <p:cNvSpPr/>
          <p:nvPr userDrawn="1"/>
        </p:nvSpPr>
        <p:spPr>
          <a:xfrm>
            <a:off x="-27026" y="0"/>
            <a:ext cx="12217439" cy="1727600"/>
          </a:xfrm>
          <a:prstGeom prst="rect">
            <a:avLst/>
          </a:prstGeom>
          <a:solidFill>
            <a:srgbClr val="818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5" name="任意形状 14"/>
          <p:cNvSpPr/>
          <p:nvPr userDrawn="1"/>
        </p:nvSpPr>
        <p:spPr>
          <a:xfrm>
            <a:off x="-27026" y="1501770"/>
            <a:ext cx="12217439" cy="1501295"/>
          </a:xfrm>
          <a:custGeom>
            <a:gdLst>
              <a:gd name="connsiteX0" fmla="*/ 0 w 12191999"/>
              <a:gd name="connsiteY0" fmla="*/ 0 h 1500947"/>
              <a:gd name="connsiteX1" fmla="*/ 12191999 w 12191999"/>
              <a:gd name="connsiteY1" fmla="*/ 0 h 1500947"/>
              <a:gd name="connsiteX2" fmla="*/ 12191999 w 12191999"/>
              <a:gd name="connsiteY2" fmla="*/ 669131 h 1500947"/>
              <a:gd name="connsiteX3" fmla="*/ 11750290 w 12191999"/>
              <a:gd name="connsiteY3" fmla="*/ 788658 h 1500947"/>
              <a:gd name="connsiteX4" fmla="*/ 6096001 w 12191999"/>
              <a:gd name="connsiteY4" fmla="*/ 1500947 h 1500947"/>
              <a:gd name="connsiteX5" fmla="*/ 441709 w 12191999"/>
              <a:gd name="connsiteY5" fmla="*/ 788658 h 1500947"/>
              <a:gd name="connsiteX6" fmla="*/ 0 w 12191999"/>
              <a:gd name="connsiteY6" fmla="*/ 669130 h 15009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1500947">
                <a:moveTo>
                  <a:pt x="0" y="0"/>
                </a:moveTo>
                <a:lnTo>
                  <a:pt x="12191999" y="0"/>
                </a:lnTo>
                <a:lnTo>
                  <a:pt x="12191999" y="669131"/>
                </a:lnTo>
                <a:lnTo>
                  <a:pt x="11750290" y="788658"/>
                </a:lnTo>
                <a:cubicBezTo>
                  <a:pt x="9943031" y="1253646"/>
                  <a:pt x="8048396" y="1500947"/>
                  <a:pt x="6096001" y="1500947"/>
                </a:cubicBezTo>
                <a:cubicBezTo>
                  <a:pt x="4143604" y="1500947"/>
                  <a:pt x="2248969" y="1253646"/>
                  <a:pt x="441709" y="788658"/>
                </a:cubicBezTo>
                <a:lnTo>
                  <a:pt x="0" y="669130"/>
                </a:lnTo>
                <a:close/>
              </a:path>
            </a:pathLst>
          </a:custGeom>
          <a:solidFill>
            <a:srgbClr val="818E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2" name="剪去对角的矩形 1"/>
          <p:cNvSpPr/>
          <p:nvPr userDrawn="1"/>
        </p:nvSpPr>
        <p:spPr>
          <a:xfrm>
            <a:off x="-27026" y="0"/>
            <a:ext cx="1945769" cy="405458"/>
          </a:xfrm>
          <a:prstGeom prst="snip2DiagRect">
            <a:avLst>
              <a:gd name="adj1" fmla="val 50000"/>
              <a:gd name="adj2" fmla="val 0"/>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userDrawn="1"/>
        </p:nvSpPr>
        <p:spPr>
          <a:xfrm>
            <a:off x="46535" y="3302"/>
            <a:ext cx="1872208" cy="400110"/>
          </a:xfrm>
          <a:prstGeom prst="rect">
            <a:avLst/>
          </a:prstGeom>
          <a:noFill/>
        </p:spPr>
        <p:txBody>
          <a:bodyPr wrap="square" rtlCol="0">
            <a:spAutoFit/>
          </a:bodyPr>
          <a:lstStyle/>
          <a:p>
            <a:r>
              <a:rPr lang="zh-CN" altLang="en-US" sz="2000" i="1" smtClean="0"/>
              <a:t>教材隐性知识</a:t>
            </a:r>
            <a:endParaRPr lang="zh-CN" altLang="en-US" sz="2000" i="1"/>
          </a:p>
        </p:txBody>
      </p:sp>
      <p:sp>
        <p:nvSpPr>
          <p:cNvPr id="8" name="圆角矩形 7"/>
          <p:cNvSpPr/>
          <p:nvPr userDrawn="1"/>
        </p:nvSpPr>
        <p:spPr>
          <a:xfrm>
            <a:off x="430172" y="909514"/>
            <a:ext cx="11330068" cy="5616623"/>
          </a:xfrm>
          <a:prstGeom prst="roundRect">
            <a:avLst>
              <a:gd name="adj" fmla="val 1925"/>
            </a:avLst>
          </a:prstGeom>
          <a:pattFill prst="smGrid">
            <a:fgClr>
              <a:schemeClr val="bg1">
                <a:lumMod val="95000"/>
              </a:schemeClr>
            </a:fgClr>
            <a:bgClr>
              <a:schemeClr val="bg1"/>
            </a:bgClr>
          </a:patt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方法技巧">
    <p:bg>
      <p:bgPr>
        <a:solidFill>
          <a:schemeClr val="bg1">
            <a:lumMod val="95000"/>
          </a:schemeClr>
        </a:solidFill>
        <a:effectLst/>
      </p:bgPr>
    </p:bg>
    <p:spTree>
      <p:nvGrpSpPr>
        <p:cNvPr id="1" name=""/>
        <p:cNvGrpSpPr/>
        <p:nvPr/>
      </p:nvGrpSpPr>
      <p:grpSpPr>
        <a:xfrm>
          <a:off x="0" y="0"/>
          <a:ext cx="0" cy="0"/>
        </a:xfrm>
      </p:grpSpPr>
      <p:sp>
        <p:nvSpPr>
          <p:cNvPr id="14" name="矩形 13"/>
          <p:cNvSpPr/>
          <p:nvPr userDrawn="1"/>
        </p:nvSpPr>
        <p:spPr>
          <a:xfrm>
            <a:off x="0" y="0"/>
            <a:ext cx="12190413" cy="1727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5" name="任意形状 14"/>
          <p:cNvSpPr/>
          <p:nvPr userDrawn="1"/>
        </p:nvSpPr>
        <p:spPr>
          <a:xfrm>
            <a:off x="1" y="1501770"/>
            <a:ext cx="12190412" cy="1501295"/>
          </a:xfrm>
          <a:custGeom>
            <a:gdLst>
              <a:gd name="connsiteX0" fmla="*/ 0 w 12191999"/>
              <a:gd name="connsiteY0" fmla="*/ 0 h 1500947"/>
              <a:gd name="connsiteX1" fmla="*/ 12191999 w 12191999"/>
              <a:gd name="connsiteY1" fmla="*/ 0 h 1500947"/>
              <a:gd name="connsiteX2" fmla="*/ 12191999 w 12191999"/>
              <a:gd name="connsiteY2" fmla="*/ 669131 h 1500947"/>
              <a:gd name="connsiteX3" fmla="*/ 11750290 w 12191999"/>
              <a:gd name="connsiteY3" fmla="*/ 788658 h 1500947"/>
              <a:gd name="connsiteX4" fmla="*/ 6096001 w 12191999"/>
              <a:gd name="connsiteY4" fmla="*/ 1500947 h 1500947"/>
              <a:gd name="connsiteX5" fmla="*/ 441709 w 12191999"/>
              <a:gd name="connsiteY5" fmla="*/ 788658 h 1500947"/>
              <a:gd name="connsiteX6" fmla="*/ 0 w 12191999"/>
              <a:gd name="connsiteY6" fmla="*/ 669130 h 15009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1500947">
                <a:moveTo>
                  <a:pt x="0" y="0"/>
                </a:moveTo>
                <a:lnTo>
                  <a:pt x="12191999" y="0"/>
                </a:lnTo>
                <a:lnTo>
                  <a:pt x="12191999" y="669131"/>
                </a:lnTo>
                <a:lnTo>
                  <a:pt x="11750290" y="788658"/>
                </a:lnTo>
                <a:cubicBezTo>
                  <a:pt x="9943031" y="1253646"/>
                  <a:pt x="8048396" y="1500947"/>
                  <a:pt x="6096001" y="1500947"/>
                </a:cubicBezTo>
                <a:cubicBezTo>
                  <a:pt x="4143604" y="1500947"/>
                  <a:pt x="2248969" y="1253646"/>
                  <a:pt x="441709" y="788658"/>
                </a:cubicBezTo>
                <a:lnTo>
                  <a:pt x="0" y="66913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22" name="任意形状 21"/>
          <p:cNvSpPr/>
          <p:nvPr userDrawn="1"/>
        </p:nvSpPr>
        <p:spPr>
          <a:xfrm>
            <a:off x="0" y="0"/>
            <a:ext cx="838090" cy="707886"/>
          </a:xfrm>
          <a:custGeom>
            <a:gdLst>
              <a:gd name="connsiteX0" fmla="*/ 0 w 670093"/>
              <a:gd name="connsiteY0" fmla="*/ 0 h 425685"/>
              <a:gd name="connsiteX1" fmla="*/ 670093 w 670093"/>
              <a:gd name="connsiteY1" fmla="*/ 0 h 425685"/>
              <a:gd name="connsiteX2" fmla="*/ 664674 w 670093"/>
              <a:gd name="connsiteY2" fmla="*/ 53757 h 425685"/>
              <a:gd name="connsiteX3" fmla="*/ 208333 w 670093"/>
              <a:gd name="connsiteY3" fmla="*/ 425685 h 425685"/>
              <a:gd name="connsiteX4" fmla="*/ 27021 w 670093"/>
              <a:gd name="connsiteY4" fmla="*/ 389080 h 425685"/>
              <a:gd name="connsiteX5" fmla="*/ 0 w 670093"/>
              <a:gd name="connsiteY5" fmla="*/ 374413 h 4256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093" h="425684">
                <a:moveTo>
                  <a:pt x="0" y="0"/>
                </a:moveTo>
                <a:lnTo>
                  <a:pt x="670093" y="0"/>
                </a:lnTo>
                <a:lnTo>
                  <a:pt x="664674" y="53757"/>
                </a:lnTo>
                <a:cubicBezTo>
                  <a:pt x="621239" y="266015"/>
                  <a:pt x="433432" y="425685"/>
                  <a:pt x="208333" y="425685"/>
                </a:cubicBezTo>
                <a:cubicBezTo>
                  <a:pt x="144019" y="425685"/>
                  <a:pt x="82749" y="412651"/>
                  <a:pt x="27021" y="389080"/>
                </a:cubicBezTo>
                <a:lnTo>
                  <a:pt x="0" y="37441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2" name="文本框 1"/>
          <p:cNvSpPr txBox="1"/>
          <p:nvPr userDrawn="1"/>
        </p:nvSpPr>
        <p:spPr>
          <a:xfrm>
            <a:off x="-1" y="-55383"/>
            <a:ext cx="936104" cy="707886"/>
          </a:xfrm>
          <a:prstGeom prst="rect">
            <a:avLst/>
          </a:prstGeom>
          <a:noFill/>
        </p:spPr>
        <p:txBody>
          <a:bodyPr wrap="square" rtlCol="0">
            <a:spAutoFit/>
          </a:bodyPr>
          <a:lstStyle/>
          <a:p>
            <a:r>
              <a:rPr lang="zh-CN" altLang="en-US" sz="2000" i="1" smtClean="0"/>
              <a:t>特别提醒</a:t>
            </a:r>
            <a:endParaRPr lang="zh-CN" altLang="en-US" sz="2000" i="1"/>
          </a:p>
        </p:txBody>
      </p:sp>
      <p:sp>
        <p:nvSpPr>
          <p:cNvPr id="8" name="圆角矩形 7"/>
          <p:cNvSpPr/>
          <p:nvPr userDrawn="1"/>
        </p:nvSpPr>
        <p:spPr>
          <a:xfrm>
            <a:off x="430172" y="909514"/>
            <a:ext cx="11330068" cy="5616623"/>
          </a:xfrm>
          <a:prstGeom prst="roundRect">
            <a:avLst>
              <a:gd name="adj" fmla="val 1925"/>
            </a:avLst>
          </a:prstGeom>
          <a:pattFill prst="smGrid">
            <a:fgClr>
              <a:schemeClr val="bg1">
                <a:lumMod val="95000"/>
              </a:schemeClr>
            </a:fgClr>
            <a:bgClr>
              <a:schemeClr val="bg1"/>
            </a:bgClr>
          </a:patt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2_方法技巧">
    <p:bg>
      <p:bgPr>
        <a:solidFill>
          <a:schemeClr val="bg1">
            <a:lumMod val="95000"/>
          </a:schemeClr>
        </a:solidFill>
        <a:effectLst/>
      </p:bgPr>
    </p:bg>
    <p:spTree>
      <p:nvGrpSpPr>
        <p:cNvPr id="1" name=""/>
        <p:cNvGrpSpPr/>
        <p:nvPr/>
      </p:nvGrpSpPr>
      <p:grpSpPr>
        <a:xfrm>
          <a:off x="0" y="0"/>
          <a:ext cx="0" cy="0"/>
        </a:xfrm>
      </p:grpSpPr>
      <p:sp>
        <p:nvSpPr>
          <p:cNvPr id="14" name="矩形 13"/>
          <p:cNvSpPr/>
          <p:nvPr userDrawn="1"/>
        </p:nvSpPr>
        <p:spPr>
          <a:xfrm>
            <a:off x="0" y="0"/>
            <a:ext cx="12190413" cy="1727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5" name="任意形状 14"/>
          <p:cNvSpPr/>
          <p:nvPr userDrawn="1"/>
        </p:nvSpPr>
        <p:spPr>
          <a:xfrm>
            <a:off x="1" y="1501770"/>
            <a:ext cx="12190412" cy="1501295"/>
          </a:xfrm>
          <a:custGeom>
            <a:gdLst>
              <a:gd name="connsiteX0" fmla="*/ 0 w 12191999"/>
              <a:gd name="connsiteY0" fmla="*/ 0 h 1500947"/>
              <a:gd name="connsiteX1" fmla="*/ 12191999 w 12191999"/>
              <a:gd name="connsiteY1" fmla="*/ 0 h 1500947"/>
              <a:gd name="connsiteX2" fmla="*/ 12191999 w 12191999"/>
              <a:gd name="connsiteY2" fmla="*/ 669131 h 1500947"/>
              <a:gd name="connsiteX3" fmla="*/ 11750290 w 12191999"/>
              <a:gd name="connsiteY3" fmla="*/ 788658 h 1500947"/>
              <a:gd name="connsiteX4" fmla="*/ 6096001 w 12191999"/>
              <a:gd name="connsiteY4" fmla="*/ 1500947 h 1500947"/>
              <a:gd name="connsiteX5" fmla="*/ 441709 w 12191999"/>
              <a:gd name="connsiteY5" fmla="*/ 788658 h 1500947"/>
              <a:gd name="connsiteX6" fmla="*/ 0 w 12191999"/>
              <a:gd name="connsiteY6" fmla="*/ 669130 h 15009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1500947">
                <a:moveTo>
                  <a:pt x="0" y="0"/>
                </a:moveTo>
                <a:lnTo>
                  <a:pt x="12191999" y="0"/>
                </a:lnTo>
                <a:lnTo>
                  <a:pt x="12191999" y="669131"/>
                </a:lnTo>
                <a:lnTo>
                  <a:pt x="11750290" y="788658"/>
                </a:lnTo>
                <a:cubicBezTo>
                  <a:pt x="9943031" y="1253646"/>
                  <a:pt x="8048396" y="1500947"/>
                  <a:pt x="6096001" y="1500947"/>
                </a:cubicBezTo>
                <a:cubicBezTo>
                  <a:pt x="4143604" y="1500947"/>
                  <a:pt x="2248969" y="1253646"/>
                  <a:pt x="441709" y="788658"/>
                </a:cubicBezTo>
                <a:lnTo>
                  <a:pt x="0" y="66913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22" name="任意形状 21"/>
          <p:cNvSpPr/>
          <p:nvPr userDrawn="1"/>
        </p:nvSpPr>
        <p:spPr>
          <a:xfrm>
            <a:off x="0" y="0"/>
            <a:ext cx="838090" cy="707886"/>
          </a:xfrm>
          <a:custGeom>
            <a:gdLst>
              <a:gd name="connsiteX0" fmla="*/ 0 w 670093"/>
              <a:gd name="connsiteY0" fmla="*/ 0 h 425685"/>
              <a:gd name="connsiteX1" fmla="*/ 670093 w 670093"/>
              <a:gd name="connsiteY1" fmla="*/ 0 h 425685"/>
              <a:gd name="connsiteX2" fmla="*/ 664674 w 670093"/>
              <a:gd name="connsiteY2" fmla="*/ 53757 h 425685"/>
              <a:gd name="connsiteX3" fmla="*/ 208333 w 670093"/>
              <a:gd name="connsiteY3" fmla="*/ 425685 h 425685"/>
              <a:gd name="connsiteX4" fmla="*/ 27021 w 670093"/>
              <a:gd name="connsiteY4" fmla="*/ 389080 h 425685"/>
              <a:gd name="connsiteX5" fmla="*/ 0 w 670093"/>
              <a:gd name="connsiteY5" fmla="*/ 374413 h 4256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093" h="425684">
                <a:moveTo>
                  <a:pt x="0" y="0"/>
                </a:moveTo>
                <a:lnTo>
                  <a:pt x="670093" y="0"/>
                </a:lnTo>
                <a:lnTo>
                  <a:pt x="664674" y="53757"/>
                </a:lnTo>
                <a:cubicBezTo>
                  <a:pt x="621239" y="266015"/>
                  <a:pt x="433432" y="425685"/>
                  <a:pt x="208333" y="425685"/>
                </a:cubicBezTo>
                <a:cubicBezTo>
                  <a:pt x="144019" y="425685"/>
                  <a:pt x="82749" y="412651"/>
                  <a:pt x="27021" y="389080"/>
                </a:cubicBezTo>
                <a:lnTo>
                  <a:pt x="0" y="374413"/>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2" name="文本框 1"/>
          <p:cNvSpPr txBox="1"/>
          <p:nvPr userDrawn="1"/>
        </p:nvSpPr>
        <p:spPr>
          <a:xfrm>
            <a:off x="-1" y="-55383"/>
            <a:ext cx="936104" cy="707886"/>
          </a:xfrm>
          <a:prstGeom prst="rect">
            <a:avLst/>
          </a:prstGeom>
          <a:noFill/>
        </p:spPr>
        <p:txBody>
          <a:bodyPr wrap="square" rtlCol="0">
            <a:spAutoFit/>
          </a:bodyPr>
          <a:lstStyle/>
          <a:p>
            <a:r>
              <a:rPr lang="zh-CN" altLang="en-US" sz="2000" i="1" smtClean="0"/>
              <a:t>题后延伸</a:t>
            </a:r>
            <a:endParaRPr lang="zh-CN" altLang="en-US" sz="2000" i="1"/>
          </a:p>
        </p:txBody>
      </p:sp>
      <p:sp>
        <p:nvSpPr>
          <p:cNvPr id="9" name="圆角矩形 8"/>
          <p:cNvSpPr/>
          <p:nvPr userDrawn="1"/>
        </p:nvSpPr>
        <p:spPr>
          <a:xfrm>
            <a:off x="430172" y="909514"/>
            <a:ext cx="11330068" cy="5616623"/>
          </a:xfrm>
          <a:prstGeom prst="roundRect">
            <a:avLst>
              <a:gd name="adj" fmla="val 1925"/>
            </a:avLst>
          </a:prstGeom>
          <a:pattFill prst="smGrid">
            <a:fgClr>
              <a:schemeClr val="bg1">
                <a:lumMod val="95000"/>
              </a:schemeClr>
            </a:fgClr>
            <a:bgClr>
              <a:schemeClr val="bg1"/>
            </a:bgClr>
          </a:patt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3_方法技巧">
    <p:bg>
      <p:bgPr>
        <a:solidFill>
          <a:schemeClr val="bg1">
            <a:lumMod val="95000"/>
          </a:schemeClr>
        </a:solidFill>
        <a:effectLst/>
      </p:bgPr>
    </p:bg>
    <p:spTree>
      <p:nvGrpSpPr>
        <p:cNvPr id="1" name=""/>
        <p:cNvGrpSpPr/>
        <p:nvPr/>
      </p:nvGrpSpPr>
      <p:grpSpPr>
        <a:xfrm>
          <a:off x="0" y="0"/>
          <a:ext cx="0" cy="0"/>
        </a:xfrm>
      </p:grpSpPr>
      <p:sp>
        <p:nvSpPr>
          <p:cNvPr id="14" name="矩形 13"/>
          <p:cNvSpPr/>
          <p:nvPr userDrawn="1"/>
        </p:nvSpPr>
        <p:spPr>
          <a:xfrm>
            <a:off x="0" y="0"/>
            <a:ext cx="12190413" cy="172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5" name="任意形状 14"/>
          <p:cNvSpPr/>
          <p:nvPr userDrawn="1"/>
        </p:nvSpPr>
        <p:spPr>
          <a:xfrm>
            <a:off x="1" y="1501770"/>
            <a:ext cx="12190412" cy="1501295"/>
          </a:xfrm>
          <a:custGeom>
            <a:gdLst>
              <a:gd name="connsiteX0" fmla="*/ 0 w 12191999"/>
              <a:gd name="connsiteY0" fmla="*/ 0 h 1500947"/>
              <a:gd name="connsiteX1" fmla="*/ 12191999 w 12191999"/>
              <a:gd name="connsiteY1" fmla="*/ 0 h 1500947"/>
              <a:gd name="connsiteX2" fmla="*/ 12191999 w 12191999"/>
              <a:gd name="connsiteY2" fmla="*/ 669131 h 1500947"/>
              <a:gd name="connsiteX3" fmla="*/ 11750290 w 12191999"/>
              <a:gd name="connsiteY3" fmla="*/ 788658 h 1500947"/>
              <a:gd name="connsiteX4" fmla="*/ 6096001 w 12191999"/>
              <a:gd name="connsiteY4" fmla="*/ 1500947 h 1500947"/>
              <a:gd name="connsiteX5" fmla="*/ 441709 w 12191999"/>
              <a:gd name="connsiteY5" fmla="*/ 788658 h 1500947"/>
              <a:gd name="connsiteX6" fmla="*/ 0 w 12191999"/>
              <a:gd name="connsiteY6" fmla="*/ 669130 h 15009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1500947">
                <a:moveTo>
                  <a:pt x="0" y="0"/>
                </a:moveTo>
                <a:lnTo>
                  <a:pt x="12191999" y="0"/>
                </a:lnTo>
                <a:lnTo>
                  <a:pt x="12191999" y="669131"/>
                </a:lnTo>
                <a:lnTo>
                  <a:pt x="11750290" y="788658"/>
                </a:lnTo>
                <a:cubicBezTo>
                  <a:pt x="9943031" y="1253646"/>
                  <a:pt x="8048396" y="1500947"/>
                  <a:pt x="6096001" y="1500947"/>
                </a:cubicBezTo>
                <a:cubicBezTo>
                  <a:pt x="4143604" y="1500947"/>
                  <a:pt x="2248969" y="1253646"/>
                  <a:pt x="441709" y="788658"/>
                </a:cubicBezTo>
                <a:lnTo>
                  <a:pt x="0" y="66913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22" name="任意形状 21"/>
          <p:cNvSpPr/>
          <p:nvPr userDrawn="1"/>
        </p:nvSpPr>
        <p:spPr>
          <a:xfrm>
            <a:off x="0" y="0"/>
            <a:ext cx="838090" cy="707886"/>
          </a:xfrm>
          <a:custGeom>
            <a:gdLst>
              <a:gd name="connsiteX0" fmla="*/ 0 w 670093"/>
              <a:gd name="connsiteY0" fmla="*/ 0 h 425685"/>
              <a:gd name="connsiteX1" fmla="*/ 670093 w 670093"/>
              <a:gd name="connsiteY1" fmla="*/ 0 h 425685"/>
              <a:gd name="connsiteX2" fmla="*/ 664674 w 670093"/>
              <a:gd name="connsiteY2" fmla="*/ 53757 h 425685"/>
              <a:gd name="connsiteX3" fmla="*/ 208333 w 670093"/>
              <a:gd name="connsiteY3" fmla="*/ 425685 h 425685"/>
              <a:gd name="connsiteX4" fmla="*/ 27021 w 670093"/>
              <a:gd name="connsiteY4" fmla="*/ 389080 h 425685"/>
              <a:gd name="connsiteX5" fmla="*/ 0 w 670093"/>
              <a:gd name="connsiteY5" fmla="*/ 374413 h 4256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093" h="425684">
                <a:moveTo>
                  <a:pt x="0" y="0"/>
                </a:moveTo>
                <a:lnTo>
                  <a:pt x="670093" y="0"/>
                </a:lnTo>
                <a:lnTo>
                  <a:pt x="664674" y="53757"/>
                </a:lnTo>
                <a:cubicBezTo>
                  <a:pt x="621239" y="266015"/>
                  <a:pt x="433432" y="425685"/>
                  <a:pt x="208333" y="425685"/>
                </a:cubicBezTo>
                <a:cubicBezTo>
                  <a:pt x="144019" y="425685"/>
                  <a:pt x="82749" y="412651"/>
                  <a:pt x="27021" y="389080"/>
                </a:cubicBezTo>
                <a:lnTo>
                  <a:pt x="0" y="374413"/>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2" name="文本框 1"/>
          <p:cNvSpPr txBox="1"/>
          <p:nvPr userDrawn="1"/>
        </p:nvSpPr>
        <p:spPr>
          <a:xfrm>
            <a:off x="-1" y="-55383"/>
            <a:ext cx="936104" cy="707886"/>
          </a:xfrm>
          <a:prstGeom prst="rect">
            <a:avLst/>
          </a:prstGeom>
          <a:noFill/>
        </p:spPr>
        <p:txBody>
          <a:bodyPr wrap="square" rtlCol="0">
            <a:spAutoFit/>
          </a:bodyPr>
          <a:lstStyle/>
          <a:p>
            <a:r>
              <a:rPr lang="zh-CN" altLang="en-US" sz="2000" i="1" smtClean="0"/>
              <a:t>归纳总结</a:t>
            </a:r>
            <a:endParaRPr lang="zh-CN" altLang="en-US" sz="2000" i="1"/>
          </a:p>
        </p:txBody>
      </p:sp>
      <p:sp>
        <p:nvSpPr>
          <p:cNvPr id="7" name="圆角矩形 6"/>
          <p:cNvSpPr/>
          <p:nvPr userDrawn="1"/>
        </p:nvSpPr>
        <p:spPr>
          <a:xfrm>
            <a:off x="430172" y="909514"/>
            <a:ext cx="11330068" cy="5616623"/>
          </a:xfrm>
          <a:prstGeom prst="roundRect">
            <a:avLst>
              <a:gd name="adj" fmla="val 1925"/>
            </a:avLst>
          </a:prstGeom>
          <a:pattFill prst="smGrid">
            <a:fgClr>
              <a:schemeClr val="bg1">
                <a:lumMod val="95000"/>
              </a:schemeClr>
            </a:fgClr>
            <a:bgClr>
              <a:schemeClr val="bg1"/>
            </a:bgClr>
          </a:patt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空白">
    <p:spTree>
      <p:nvGrpSpPr>
        <p:cNvPr id="1" name=""/>
        <p:cNvGrpSpPr/>
        <p:nvPr/>
      </p:nvGrpSpPr>
      <p:grpSpPr>
        <a:xfrm>
          <a:off x="0" y="0"/>
          <a:ext cx="0" cy="0"/>
        </a:xfrm>
      </p:grpSpPr>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8_空白">
    <p:spTree>
      <p:nvGrpSpPr>
        <p:cNvPr id="1" name=""/>
        <p:cNvGrpSpPr/>
        <p:nvPr/>
      </p:nvGrpSpPr>
      <p:grpSpPr>
        <a:xfrm>
          <a:off x="0" y="0"/>
          <a:ext cx="0" cy="0"/>
        </a:xfrm>
      </p:grpSpPr>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00">
    <p:bg>
      <p:bgPr>
        <a:solidFill>
          <a:schemeClr val="bg1">
            <a:lumMod val="95000"/>
          </a:schemeClr>
        </a:solidFill>
        <a:effectLst/>
      </p:bgPr>
    </p:bg>
    <p:spTree>
      <p:nvGrpSpPr>
        <p:cNvPr id="1" name=""/>
        <p:cNvGrpSpPr/>
        <p:nvPr/>
      </p:nvGrpSpPr>
      <p:grpSpPr>
        <a:xfrm>
          <a:off x="0" y="0"/>
          <a:ext cx="0" cy="0"/>
        </a:xfrm>
      </p:grpSpPr>
      <p:sp>
        <p:nvSpPr>
          <p:cNvPr id="14" name="矩形 13"/>
          <p:cNvSpPr/>
          <p:nvPr userDrawn="1"/>
        </p:nvSpPr>
        <p:spPr>
          <a:xfrm>
            <a:off x="0" y="0"/>
            <a:ext cx="12190413" cy="1727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5" name="任意形状 14"/>
          <p:cNvSpPr/>
          <p:nvPr userDrawn="1"/>
        </p:nvSpPr>
        <p:spPr>
          <a:xfrm>
            <a:off x="1" y="1501770"/>
            <a:ext cx="12190412" cy="1501295"/>
          </a:xfrm>
          <a:custGeom>
            <a:gdLst>
              <a:gd name="connsiteX0" fmla="*/ 0 w 12191999"/>
              <a:gd name="connsiteY0" fmla="*/ 0 h 1500947"/>
              <a:gd name="connsiteX1" fmla="*/ 12191999 w 12191999"/>
              <a:gd name="connsiteY1" fmla="*/ 0 h 1500947"/>
              <a:gd name="connsiteX2" fmla="*/ 12191999 w 12191999"/>
              <a:gd name="connsiteY2" fmla="*/ 669131 h 1500947"/>
              <a:gd name="connsiteX3" fmla="*/ 11750290 w 12191999"/>
              <a:gd name="connsiteY3" fmla="*/ 788658 h 1500947"/>
              <a:gd name="connsiteX4" fmla="*/ 6096001 w 12191999"/>
              <a:gd name="connsiteY4" fmla="*/ 1500947 h 1500947"/>
              <a:gd name="connsiteX5" fmla="*/ 441709 w 12191999"/>
              <a:gd name="connsiteY5" fmla="*/ 788658 h 1500947"/>
              <a:gd name="connsiteX6" fmla="*/ 0 w 12191999"/>
              <a:gd name="connsiteY6" fmla="*/ 669130 h 15009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1500947">
                <a:moveTo>
                  <a:pt x="0" y="0"/>
                </a:moveTo>
                <a:lnTo>
                  <a:pt x="12191999" y="0"/>
                </a:lnTo>
                <a:lnTo>
                  <a:pt x="12191999" y="669131"/>
                </a:lnTo>
                <a:lnTo>
                  <a:pt x="11750290" y="788658"/>
                </a:lnTo>
                <a:cubicBezTo>
                  <a:pt x="9943031" y="1253646"/>
                  <a:pt x="8048396" y="1500947"/>
                  <a:pt x="6096001" y="1500947"/>
                </a:cubicBezTo>
                <a:cubicBezTo>
                  <a:pt x="4143604" y="1500947"/>
                  <a:pt x="2248969" y="1253646"/>
                  <a:pt x="441709" y="788658"/>
                </a:cubicBezTo>
                <a:lnTo>
                  <a:pt x="0" y="66913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22" name="任意形状 21"/>
          <p:cNvSpPr/>
          <p:nvPr userDrawn="1"/>
        </p:nvSpPr>
        <p:spPr>
          <a:xfrm>
            <a:off x="0" y="0"/>
            <a:ext cx="838090" cy="707886"/>
          </a:xfrm>
          <a:custGeom>
            <a:gdLst>
              <a:gd name="connsiteX0" fmla="*/ 0 w 670093"/>
              <a:gd name="connsiteY0" fmla="*/ 0 h 425685"/>
              <a:gd name="connsiteX1" fmla="*/ 670093 w 670093"/>
              <a:gd name="connsiteY1" fmla="*/ 0 h 425685"/>
              <a:gd name="connsiteX2" fmla="*/ 664674 w 670093"/>
              <a:gd name="connsiteY2" fmla="*/ 53757 h 425685"/>
              <a:gd name="connsiteX3" fmla="*/ 208333 w 670093"/>
              <a:gd name="connsiteY3" fmla="*/ 425685 h 425685"/>
              <a:gd name="connsiteX4" fmla="*/ 27021 w 670093"/>
              <a:gd name="connsiteY4" fmla="*/ 389080 h 425685"/>
              <a:gd name="connsiteX5" fmla="*/ 0 w 670093"/>
              <a:gd name="connsiteY5" fmla="*/ 374413 h 4256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093" h="425684">
                <a:moveTo>
                  <a:pt x="0" y="0"/>
                </a:moveTo>
                <a:lnTo>
                  <a:pt x="670093" y="0"/>
                </a:lnTo>
                <a:lnTo>
                  <a:pt x="664674" y="53757"/>
                </a:lnTo>
                <a:cubicBezTo>
                  <a:pt x="621239" y="266015"/>
                  <a:pt x="433432" y="425685"/>
                  <a:pt x="208333" y="425685"/>
                </a:cubicBezTo>
                <a:cubicBezTo>
                  <a:pt x="144019" y="425685"/>
                  <a:pt x="82749" y="412651"/>
                  <a:pt x="27021" y="389080"/>
                </a:cubicBezTo>
                <a:lnTo>
                  <a:pt x="0" y="374413"/>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9" name="圆角矩形 8"/>
          <p:cNvSpPr/>
          <p:nvPr userDrawn="1"/>
        </p:nvSpPr>
        <p:spPr>
          <a:xfrm>
            <a:off x="430172" y="909514"/>
            <a:ext cx="11330068" cy="5616623"/>
          </a:xfrm>
          <a:prstGeom prst="roundRect">
            <a:avLst>
              <a:gd name="adj" fmla="val 1925"/>
            </a:avLst>
          </a:prstGeom>
          <a:pattFill prst="smGrid">
            <a:fgClr>
              <a:schemeClr val="bg1">
                <a:lumMod val="95000"/>
              </a:schemeClr>
            </a:fgClr>
            <a:bgClr>
              <a:schemeClr val="bg1"/>
            </a:bgClr>
          </a:patt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png" /><Relationship Id="rId11"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image" Target="../media/image2.jpeg" /><Relationship Id="rId9" Type="http://schemas.openxmlformats.org/officeDocument/2006/relationships/image" Target="file:///D:\qq&#25991;&#20214;\712321467\Image\C2C\Image2\%7b75232B38-A165-1FB7-499C-2E1C792CACB5%7d.png" TargetMode="Externa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3" name="矩形 2"/>
          <p:cNvSpPr/>
          <p:nvPr userDrawn="1"/>
        </p:nvSpPr>
        <p:spPr>
          <a:xfrm>
            <a:off x="0" y="0"/>
            <a:ext cx="12190413" cy="6859588"/>
          </a:xfrm>
          <a:prstGeom prst="rect">
            <a:avLst/>
          </a:prstGeom>
          <a:blipFill dpi="0" rotWithShape="1">
            <a:blip r:embed="rId8">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1073743875" descr="学科网 zxxk.com"/>
          <p:cNvPicPr>
            <a:picLocks noChangeAspect="1"/>
          </p:cNvPicPr>
          <p:nvPr/>
        </p:nvPicPr>
        <p:blipFill>
          <a:blip r:embed="rId10" r:link="rId9"/>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timing/>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image" Target="../media/image4.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0.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package" Target="../embeddings/Document2.docx" TargetMode="Internal" /><Relationship Id="rId3" Type="http://schemas.openxmlformats.org/officeDocument/2006/relationships/image" Target="../media/image11.emf" /><Relationship Id="rId4" Type="http://schemas.openxmlformats.org/officeDocument/2006/relationships/vmlDrawing" Target="../drawings/vmlDrawing2.v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2.png" /><Relationship Id="rId3" Type="http://schemas.openxmlformats.org/officeDocument/2006/relationships/image" Target="../media/image13.tiff" /><Relationship Id="rId4" Type="http://schemas.openxmlformats.org/officeDocument/2006/relationships/slide" Target="slide2.xml" TargetMode="Interna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4.xml" /><Relationship Id="rId3" Type="http://schemas.openxmlformats.org/officeDocument/2006/relationships/image" Target="../media/image1.jpeg" /><Relationship Id="rId4" Type="http://schemas.openxmlformats.org/officeDocument/2006/relationships/image" Target="../media/image14.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5.jpeg" /><Relationship Id="rId3" Type="http://schemas.openxmlformats.org/officeDocument/2006/relationships/slide" Target="slide3.xml" TargetMode="Internal" /><Relationship Id="rId4" Type="http://schemas.openxmlformats.org/officeDocument/2006/relationships/slide" Target="slide19.xml" TargetMode="Internal" /><Relationship Id="rId5" Type="http://schemas.openxmlformats.org/officeDocument/2006/relationships/slide" Target="slide34.xml" TargetMode="Internal" /><Relationship Id="rId6" Type="http://schemas.openxmlformats.org/officeDocument/2006/relationships/slide" Target="slide50.xml" TargetMode="Internal" /><Relationship Id="rId7" Type="http://schemas.openxmlformats.org/officeDocument/2006/relationships/slide" Target="slide59.xml" TargetMode="Interna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5.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6.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7.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8.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8.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xml" /><Relationship Id="rId3" Type="http://schemas.openxmlformats.org/officeDocument/2006/relationships/image" Target="../media/image1.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3.tiff" /><Relationship Id="rId3" Type="http://schemas.openxmlformats.org/officeDocument/2006/relationships/slide" Target="slide2.xml" TargetMode="Interna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5.xml" /><Relationship Id="rId3" Type="http://schemas.openxmlformats.org/officeDocument/2006/relationships/image" Target="../media/image1.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package" Target="../embeddings/Document3.docx" TargetMode="Internal" /><Relationship Id="rId3" Type="http://schemas.openxmlformats.org/officeDocument/2006/relationships/image" Target="../media/image19.emf" /><Relationship Id="rId4" Type="http://schemas.openxmlformats.org/officeDocument/2006/relationships/image" Target="../media/image20.png" /><Relationship Id="rId5" Type="http://schemas.openxmlformats.org/officeDocument/2006/relationships/vmlDrawing" Target="../drawings/vmlDrawing3.v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1.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2.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3.pn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6.pn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5.pn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5.pn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3.tiff" /><Relationship Id="rId3" Type="http://schemas.openxmlformats.org/officeDocument/2006/relationships/slide" Target="slide2.xml" TargetMode="In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7.pn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6.xml" /><Relationship Id="rId3" Type="http://schemas.openxmlformats.org/officeDocument/2006/relationships/image" Target="../media/image1.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slide" Target="slide51.xml" TargetMode="Internal" /><Relationship Id="rId3" Type="http://schemas.openxmlformats.org/officeDocument/2006/relationships/slide" Target="slide53.xml" TargetMode="Internal" /><Relationship Id="rId4" Type="http://schemas.openxmlformats.org/officeDocument/2006/relationships/slide" Target="slide54.xml" TargetMode="Internal" /><Relationship Id="rId5" Type="http://schemas.openxmlformats.org/officeDocument/2006/relationships/slide" Target="slide56.xml" TargetMode="Internal" /><Relationship Id="rId6" Type="http://schemas.openxmlformats.org/officeDocument/2006/relationships/slide" Target="slide57.xml" TargetMode="Internal" /><Relationship Id="rId7" Type="http://schemas.openxmlformats.org/officeDocument/2006/relationships/package" Target="../embeddings/Document4.docx" TargetMode="Internal" /><Relationship Id="rId8" Type="http://schemas.openxmlformats.org/officeDocument/2006/relationships/image" Target="../media/image26.emf" /><Relationship Id="rId9" Type="http://schemas.openxmlformats.org/officeDocument/2006/relationships/vmlDrawing" Target="../drawings/vmlDrawing4.v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slide" Target="slide51.xml" TargetMode="Internal" /><Relationship Id="rId3" Type="http://schemas.openxmlformats.org/officeDocument/2006/relationships/slide" Target="slide53.xml" TargetMode="Internal" /><Relationship Id="rId4" Type="http://schemas.openxmlformats.org/officeDocument/2006/relationships/slide" Target="slide54.xml" TargetMode="Internal" /><Relationship Id="rId5" Type="http://schemas.openxmlformats.org/officeDocument/2006/relationships/slide" Target="slide56.xml" TargetMode="Internal" /><Relationship Id="rId6" Type="http://schemas.openxmlformats.org/officeDocument/2006/relationships/slide" Target="slide57.xml" TargetMode="Internal" /><Relationship Id="rId7" Type="http://schemas.openxmlformats.org/officeDocument/2006/relationships/package" Target="../embeddings/Document5.docx" TargetMode="Internal" /><Relationship Id="rId8" Type="http://schemas.openxmlformats.org/officeDocument/2006/relationships/image" Target="../media/image27.emf" /><Relationship Id="rId9" Type="http://schemas.openxmlformats.org/officeDocument/2006/relationships/vmlDrawing" Target="../drawings/vmlDrawing5.v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slide" Target="slide51.xml" TargetMode="Internal" /><Relationship Id="rId3" Type="http://schemas.openxmlformats.org/officeDocument/2006/relationships/slide" Target="slide53.xml" TargetMode="Internal" /><Relationship Id="rId4" Type="http://schemas.openxmlformats.org/officeDocument/2006/relationships/slide" Target="slide54.xml" TargetMode="Internal" /><Relationship Id="rId5" Type="http://schemas.openxmlformats.org/officeDocument/2006/relationships/slide" Target="slide56.xml" TargetMode="Internal" /><Relationship Id="rId6" Type="http://schemas.openxmlformats.org/officeDocument/2006/relationships/slide" Target="slide57.xml" TargetMode="Internal" /><Relationship Id="rId7" Type="http://schemas.openxmlformats.org/officeDocument/2006/relationships/image" Target="../media/image28.pn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slide" Target="slide51.xml" TargetMode="Internal" /><Relationship Id="rId3" Type="http://schemas.openxmlformats.org/officeDocument/2006/relationships/slide" Target="slide53.xml" TargetMode="Internal" /><Relationship Id="rId4" Type="http://schemas.openxmlformats.org/officeDocument/2006/relationships/slide" Target="slide54.xml" TargetMode="Internal" /><Relationship Id="rId5" Type="http://schemas.openxmlformats.org/officeDocument/2006/relationships/slide" Target="slide56.xml" TargetMode="Internal" /><Relationship Id="rId6" Type="http://schemas.openxmlformats.org/officeDocument/2006/relationships/slide" Target="slide57.xml" TargetMode="Interna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slide" Target="slide51.xml" TargetMode="Internal" /><Relationship Id="rId3" Type="http://schemas.openxmlformats.org/officeDocument/2006/relationships/slide" Target="slide53.xml" TargetMode="Internal" /><Relationship Id="rId4" Type="http://schemas.openxmlformats.org/officeDocument/2006/relationships/slide" Target="slide54.xml" TargetMode="Internal" /><Relationship Id="rId5" Type="http://schemas.openxmlformats.org/officeDocument/2006/relationships/slide" Target="slide56.xml" TargetMode="Internal" /><Relationship Id="rId6" Type="http://schemas.openxmlformats.org/officeDocument/2006/relationships/slide" Target="slide57.xml" TargetMode="Interna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slide" Target="slide51.xml" TargetMode="Internal" /><Relationship Id="rId3" Type="http://schemas.openxmlformats.org/officeDocument/2006/relationships/slide" Target="slide53.xml" TargetMode="Internal" /><Relationship Id="rId4" Type="http://schemas.openxmlformats.org/officeDocument/2006/relationships/slide" Target="slide54.xml" TargetMode="Internal" /><Relationship Id="rId5" Type="http://schemas.openxmlformats.org/officeDocument/2006/relationships/slide" Target="slide56.xml" TargetMode="Internal" /><Relationship Id="rId6" Type="http://schemas.openxmlformats.org/officeDocument/2006/relationships/slide" Target="slide57.xml" TargetMode="Interna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slide" Target="slide51.xml" TargetMode="Internal" /><Relationship Id="rId3" Type="http://schemas.openxmlformats.org/officeDocument/2006/relationships/slide" Target="slide53.xml" TargetMode="Internal" /><Relationship Id="rId4" Type="http://schemas.openxmlformats.org/officeDocument/2006/relationships/slide" Target="slide54.xml" TargetMode="Internal" /><Relationship Id="rId5" Type="http://schemas.openxmlformats.org/officeDocument/2006/relationships/slide" Target="slide56.xml" TargetMode="Internal" /><Relationship Id="rId6" Type="http://schemas.openxmlformats.org/officeDocument/2006/relationships/slide" Target="slide57.xml" TargetMode="Interna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slide" Target="slide51.xml" TargetMode="Internal" /><Relationship Id="rId3" Type="http://schemas.openxmlformats.org/officeDocument/2006/relationships/slide" Target="slide53.xml" TargetMode="Internal" /><Relationship Id="rId4" Type="http://schemas.openxmlformats.org/officeDocument/2006/relationships/slide" Target="slide54.xml" TargetMode="Internal" /><Relationship Id="rId5" Type="http://schemas.openxmlformats.org/officeDocument/2006/relationships/slide" Target="slide56.xml" TargetMode="Internal" /><Relationship Id="rId6" Type="http://schemas.openxmlformats.org/officeDocument/2006/relationships/slide" Target="slide57.xml" TargetMode="Internal" /><Relationship Id="rId7" Type="http://schemas.openxmlformats.org/officeDocument/2006/relationships/image" Target="../media/image13.tiff" /><Relationship Id="rId8" Type="http://schemas.openxmlformats.org/officeDocument/2006/relationships/slide" Target="slide2.xml" TargetMode="Interna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7.xml" /><Relationship Id="rId3" Type="http://schemas.openxmlformats.org/officeDocument/2006/relationships/image" Target="../media/image1.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 Target="slide71.xml" TargetMode="Internal" /><Relationship Id="rId11" Type="http://schemas.openxmlformats.org/officeDocument/2006/relationships/slide" Target="slide73.xml" TargetMode="Internal" /><Relationship Id="rId12" Type="http://schemas.openxmlformats.org/officeDocument/2006/relationships/slide" Target="slide75.xml" TargetMode="Internal" /><Relationship Id="rId13" Type="http://schemas.openxmlformats.org/officeDocument/2006/relationships/slide" Target="slide78.xml" TargetMode="Internal" /><Relationship Id="rId2" Type="http://schemas.openxmlformats.org/officeDocument/2006/relationships/slide" Target="slide60.xml" TargetMode="Internal" /><Relationship Id="rId3" Type="http://schemas.openxmlformats.org/officeDocument/2006/relationships/slide" Target="slide61.xml" TargetMode="Internal" /><Relationship Id="rId4" Type="http://schemas.openxmlformats.org/officeDocument/2006/relationships/slide" Target="slide62.xml" TargetMode="Internal" /><Relationship Id="rId5" Type="http://schemas.openxmlformats.org/officeDocument/2006/relationships/slide" Target="slide64.xml" TargetMode="Internal" /><Relationship Id="rId6" Type="http://schemas.openxmlformats.org/officeDocument/2006/relationships/slide" Target="slide65.xml" TargetMode="Internal" /><Relationship Id="rId7" Type="http://schemas.openxmlformats.org/officeDocument/2006/relationships/slide" Target="slide66.xml" TargetMode="Internal" /><Relationship Id="rId8" Type="http://schemas.openxmlformats.org/officeDocument/2006/relationships/slide" Target="slide68.xml" TargetMode="Internal" /><Relationship Id="rId9" Type="http://schemas.openxmlformats.org/officeDocument/2006/relationships/slide" Target="slide69.xml" TargetMode="Interna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 Target="slide71.xml" TargetMode="Internal" /><Relationship Id="rId11" Type="http://schemas.openxmlformats.org/officeDocument/2006/relationships/slide" Target="slide73.xml" TargetMode="Internal" /><Relationship Id="rId12" Type="http://schemas.openxmlformats.org/officeDocument/2006/relationships/slide" Target="slide75.xml" TargetMode="Internal" /><Relationship Id="rId13" Type="http://schemas.openxmlformats.org/officeDocument/2006/relationships/slide" Target="slide78.xml" TargetMode="Internal" /><Relationship Id="rId2" Type="http://schemas.openxmlformats.org/officeDocument/2006/relationships/slide" Target="slide60.xml" TargetMode="Internal" /><Relationship Id="rId3" Type="http://schemas.openxmlformats.org/officeDocument/2006/relationships/slide" Target="slide61.xml" TargetMode="Internal" /><Relationship Id="rId4" Type="http://schemas.openxmlformats.org/officeDocument/2006/relationships/slide" Target="slide62.xml" TargetMode="Internal" /><Relationship Id="rId5" Type="http://schemas.openxmlformats.org/officeDocument/2006/relationships/slide" Target="slide64.xml" TargetMode="Internal" /><Relationship Id="rId6" Type="http://schemas.openxmlformats.org/officeDocument/2006/relationships/slide" Target="slide65.xml" TargetMode="Internal" /><Relationship Id="rId7" Type="http://schemas.openxmlformats.org/officeDocument/2006/relationships/slide" Target="slide66.xml" TargetMode="Internal" /><Relationship Id="rId8" Type="http://schemas.openxmlformats.org/officeDocument/2006/relationships/slide" Target="slide68.xml" TargetMode="Internal" /><Relationship Id="rId9" Type="http://schemas.openxmlformats.org/officeDocument/2006/relationships/slide" Target="slide69.xml" TargetMode="Interna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 Target="slide71.xml" TargetMode="Internal" /><Relationship Id="rId11" Type="http://schemas.openxmlformats.org/officeDocument/2006/relationships/slide" Target="slide73.xml" TargetMode="Internal" /><Relationship Id="rId12" Type="http://schemas.openxmlformats.org/officeDocument/2006/relationships/slide" Target="slide75.xml" TargetMode="Internal" /><Relationship Id="rId13" Type="http://schemas.openxmlformats.org/officeDocument/2006/relationships/slide" Target="slide78.xml" TargetMode="Internal" /><Relationship Id="rId14" Type="http://schemas.openxmlformats.org/officeDocument/2006/relationships/package" Target="../embeddings/Document6.docx" TargetMode="Internal" /><Relationship Id="rId15" Type="http://schemas.openxmlformats.org/officeDocument/2006/relationships/image" Target="../media/image29.emf" /><Relationship Id="rId16" Type="http://schemas.openxmlformats.org/officeDocument/2006/relationships/vmlDrawing" Target="../drawings/vmlDrawing6.vml" /><Relationship Id="rId2" Type="http://schemas.openxmlformats.org/officeDocument/2006/relationships/slide" Target="slide60.xml" TargetMode="Internal" /><Relationship Id="rId3" Type="http://schemas.openxmlformats.org/officeDocument/2006/relationships/slide" Target="slide61.xml" TargetMode="Internal" /><Relationship Id="rId4" Type="http://schemas.openxmlformats.org/officeDocument/2006/relationships/slide" Target="slide62.xml" TargetMode="Internal" /><Relationship Id="rId5" Type="http://schemas.openxmlformats.org/officeDocument/2006/relationships/slide" Target="slide64.xml" TargetMode="Internal" /><Relationship Id="rId6" Type="http://schemas.openxmlformats.org/officeDocument/2006/relationships/slide" Target="slide65.xml" TargetMode="Internal" /><Relationship Id="rId7" Type="http://schemas.openxmlformats.org/officeDocument/2006/relationships/slide" Target="slide66.xml" TargetMode="Internal" /><Relationship Id="rId8" Type="http://schemas.openxmlformats.org/officeDocument/2006/relationships/slide" Target="slide68.xml" TargetMode="Internal" /><Relationship Id="rId9" Type="http://schemas.openxmlformats.org/officeDocument/2006/relationships/slide" Target="slide69.xml" TargetMode="Interna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 Target="slide71.xml" TargetMode="Internal" /><Relationship Id="rId11" Type="http://schemas.openxmlformats.org/officeDocument/2006/relationships/slide" Target="slide73.xml" TargetMode="Internal" /><Relationship Id="rId12" Type="http://schemas.openxmlformats.org/officeDocument/2006/relationships/slide" Target="slide75.xml" TargetMode="Internal" /><Relationship Id="rId13" Type="http://schemas.openxmlformats.org/officeDocument/2006/relationships/slide" Target="slide78.xml" TargetMode="Internal" /><Relationship Id="rId14" Type="http://schemas.openxmlformats.org/officeDocument/2006/relationships/package" Target="../embeddings/Document7.docx" TargetMode="Internal" /><Relationship Id="rId15" Type="http://schemas.openxmlformats.org/officeDocument/2006/relationships/image" Target="../media/image30.emf" /><Relationship Id="rId16" Type="http://schemas.openxmlformats.org/officeDocument/2006/relationships/vmlDrawing" Target="../drawings/vmlDrawing7.vml" /><Relationship Id="rId2" Type="http://schemas.openxmlformats.org/officeDocument/2006/relationships/slide" Target="slide60.xml" TargetMode="Internal" /><Relationship Id="rId3" Type="http://schemas.openxmlformats.org/officeDocument/2006/relationships/slide" Target="slide61.xml" TargetMode="Internal" /><Relationship Id="rId4" Type="http://schemas.openxmlformats.org/officeDocument/2006/relationships/slide" Target="slide62.xml" TargetMode="Internal" /><Relationship Id="rId5" Type="http://schemas.openxmlformats.org/officeDocument/2006/relationships/slide" Target="slide64.xml" TargetMode="Internal" /><Relationship Id="rId6" Type="http://schemas.openxmlformats.org/officeDocument/2006/relationships/slide" Target="slide65.xml" TargetMode="Internal" /><Relationship Id="rId7" Type="http://schemas.openxmlformats.org/officeDocument/2006/relationships/slide" Target="slide66.xml" TargetMode="Internal" /><Relationship Id="rId8" Type="http://schemas.openxmlformats.org/officeDocument/2006/relationships/slide" Target="slide68.xml" TargetMode="Internal" /><Relationship Id="rId9" Type="http://schemas.openxmlformats.org/officeDocument/2006/relationships/slide" Target="slide69.xml" TargetMode="Interna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 Target="slide71.xml" TargetMode="Internal" /><Relationship Id="rId11" Type="http://schemas.openxmlformats.org/officeDocument/2006/relationships/slide" Target="slide73.xml" TargetMode="Internal" /><Relationship Id="rId12" Type="http://schemas.openxmlformats.org/officeDocument/2006/relationships/slide" Target="slide75.xml" TargetMode="Internal" /><Relationship Id="rId13" Type="http://schemas.openxmlformats.org/officeDocument/2006/relationships/slide" Target="slide78.xml" TargetMode="Internal" /><Relationship Id="rId2" Type="http://schemas.openxmlformats.org/officeDocument/2006/relationships/slide" Target="slide60.xml" TargetMode="Internal" /><Relationship Id="rId3" Type="http://schemas.openxmlformats.org/officeDocument/2006/relationships/slide" Target="slide61.xml" TargetMode="Internal" /><Relationship Id="rId4" Type="http://schemas.openxmlformats.org/officeDocument/2006/relationships/slide" Target="slide62.xml" TargetMode="Internal" /><Relationship Id="rId5" Type="http://schemas.openxmlformats.org/officeDocument/2006/relationships/slide" Target="slide64.xml" TargetMode="Internal" /><Relationship Id="rId6" Type="http://schemas.openxmlformats.org/officeDocument/2006/relationships/slide" Target="slide65.xml" TargetMode="Internal" /><Relationship Id="rId7" Type="http://schemas.openxmlformats.org/officeDocument/2006/relationships/slide" Target="slide66.xml" TargetMode="Internal" /><Relationship Id="rId8" Type="http://schemas.openxmlformats.org/officeDocument/2006/relationships/slide" Target="slide68.xml" TargetMode="Internal" /><Relationship Id="rId9" Type="http://schemas.openxmlformats.org/officeDocument/2006/relationships/slide" Target="slide69.xml" TargetMode="Interna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 Target="slide71.xml" TargetMode="Internal" /><Relationship Id="rId11" Type="http://schemas.openxmlformats.org/officeDocument/2006/relationships/slide" Target="slide73.xml" TargetMode="Internal" /><Relationship Id="rId12" Type="http://schemas.openxmlformats.org/officeDocument/2006/relationships/slide" Target="slide75.xml" TargetMode="Internal" /><Relationship Id="rId13" Type="http://schemas.openxmlformats.org/officeDocument/2006/relationships/slide" Target="slide78.xml" TargetMode="Internal" /><Relationship Id="rId2" Type="http://schemas.openxmlformats.org/officeDocument/2006/relationships/slide" Target="slide60.xml" TargetMode="Internal" /><Relationship Id="rId3" Type="http://schemas.openxmlformats.org/officeDocument/2006/relationships/slide" Target="slide61.xml" TargetMode="Internal" /><Relationship Id="rId4" Type="http://schemas.openxmlformats.org/officeDocument/2006/relationships/slide" Target="slide62.xml" TargetMode="Internal" /><Relationship Id="rId5" Type="http://schemas.openxmlformats.org/officeDocument/2006/relationships/slide" Target="slide64.xml" TargetMode="Internal" /><Relationship Id="rId6" Type="http://schemas.openxmlformats.org/officeDocument/2006/relationships/slide" Target="slide65.xml" TargetMode="Internal" /><Relationship Id="rId7" Type="http://schemas.openxmlformats.org/officeDocument/2006/relationships/slide" Target="slide66.xml" TargetMode="Internal" /><Relationship Id="rId8" Type="http://schemas.openxmlformats.org/officeDocument/2006/relationships/slide" Target="slide68.xml" TargetMode="Internal" /><Relationship Id="rId9" Type="http://schemas.openxmlformats.org/officeDocument/2006/relationships/slide" Target="slide69.xml" TargetMode="Interna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 Target="slide71.xml" TargetMode="Internal" /><Relationship Id="rId11" Type="http://schemas.openxmlformats.org/officeDocument/2006/relationships/slide" Target="slide73.xml" TargetMode="Internal" /><Relationship Id="rId12" Type="http://schemas.openxmlformats.org/officeDocument/2006/relationships/slide" Target="slide75.xml" TargetMode="Internal" /><Relationship Id="rId13" Type="http://schemas.openxmlformats.org/officeDocument/2006/relationships/slide" Target="slide78.xml" TargetMode="Internal" /><Relationship Id="rId2" Type="http://schemas.openxmlformats.org/officeDocument/2006/relationships/slide" Target="slide60.xml" TargetMode="Internal" /><Relationship Id="rId3" Type="http://schemas.openxmlformats.org/officeDocument/2006/relationships/slide" Target="slide61.xml" TargetMode="Internal" /><Relationship Id="rId4" Type="http://schemas.openxmlformats.org/officeDocument/2006/relationships/slide" Target="slide62.xml" TargetMode="Internal" /><Relationship Id="rId5" Type="http://schemas.openxmlformats.org/officeDocument/2006/relationships/slide" Target="slide64.xml" TargetMode="Internal" /><Relationship Id="rId6" Type="http://schemas.openxmlformats.org/officeDocument/2006/relationships/slide" Target="slide65.xml" TargetMode="Internal" /><Relationship Id="rId7" Type="http://schemas.openxmlformats.org/officeDocument/2006/relationships/slide" Target="slide66.xml" TargetMode="Internal" /><Relationship Id="rId8" Type="http://schemas.openxmlformats.org/officeDocument/2006/relationships/slide" Target="slide68.xml" TargetMode="Internal" /><Relationship Id="rId9" Type="http://schemas.openxmlformats.org/officeDocument/2006/relationships/slide" Target="slide69.xml" TargetMode="Interna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 Target="slide71.xml" TargetMode="Internal" /><Relationship Id="rId11" Type="http://schemas.openxmlformats.org/officeDocument/2006/relationships/slide" Target="slide73.xml" TargetMode="Internal" /><Relationship Id="rId12" Type="http://schemas.openxmlformats.org/officeDocument/2006/relationships/slide" Target="slide75.xml" TargetMode="Internal" /><Relationship Id="rId13" Type="http://schemas.openxmlformats.org/officeDocument/2006/relationships/slide" Target="slide78.xml" TargetMode="Internal" /><Relationship Id="rId2" Type="http://schemas.openxmlformats.org/officeDocument/2006/relationships/slide" Target="slide60.xml" TargetMode="Internal" /><Relationship Id="rId3" Type="http://schemas.openxmlformats.org/officeDocument/2006/relationships/slide" Target="slide61.xml" TargetMode="Internal" /><Relationship Id="rId4" Type="http://schemas.openxmlformats.org/officeDocument/2006/relationships/slide" Target="slide62.xml" TargetMode="Internal" /><Relationship Id="rId5" Type="http://schemas.openxmlformats.org/officeDocument/2006/relationships/slide" Target="slide64.xml" TargetMode="Internal" /><Relationship Id="rId6" Type="http://schemas.openxmlformats.org/officeDocument/2006/relationships/slide" Target="slide65.xml" TargetMode="Internal" /><Relationship Id="rId7" Type="http://schemas.openxmlformats.org/officeDocument/2006/relationships/slide" Target="slide66.xml" TargetMode="Internal" /><Relationship Id="rId8" Type="http://schemas.openxmlformats.org/officeDocument/2006/relationships/slide" Target="slide68.xml" TargetMode="Internal" /><Relationship Id="rId9" Type="http://schemas.openxmlformats.org/officeDocument/2006/relationships/slide" Target="slide69.xml" TargetMode="Interna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 Target="slide71.xml" TargetMode="Internal" /><Relationship Id="rId11" Type="http://schemas.openxmlformats.org/officeDocument/2006/relationships/slide" Target="slide73.xml" TargetMode="Internal" /><Relationship Id="rId12" Type="http://schemas.openxmlformats.org/officeDocument/2006/relationships/slide" Target="slide75.xml" TargetMode="Internal" /><Relationship Id="rId13" Type="http://schemas.openxmlformats.org/officeDocument/2006/relationships/slide" Target="slide78.xml" TargetMode="Internal" /><Relationship Id="rId2" Type="http://schemas.openxmlformats.org/officeDocument/2006/relationships/slide" Target="slide60.xml" TargetMode="Internal" /><Relationship Id="rId3" Type="http://schemas.openxmlformats.org/officeDocument/2006/relationships/slide" Target="slide61.xml" TargetMode="Internal" /><Relationship Id="rId4" Type="http://schemas.openxmlformats.org/officeDocument/2006/relationships/slide" Target="slide62.xml" TargetMode="Internal" /><Relationship Id="rId5" Type="http://schemas.openxmlformats.org/officeDocument/2006/relationships/slide" Target="slide64.xml" TargetMode="Internal" /><Relationship Id="rId6" Type="http://schemas.openxmlformats.org/officeDocument/2006/relationships/slide" Target="slide65.xml" TargetMode="Internal" /><Relationship Id="rId7" Type="http://schemas.openxmlformats.org/officeDocument/2006/relationships/slide" Target="slide66.xml" TargetMode="Internal" /><Relationship Id="rId8" Type="http://schemas.openxmlformats.org/officeDocument/2006/relationships/slide" Target="slide68.xml" TargetMode="Internal" /><Relationship Id="rId9" Type="http://schemas.openxmlformats.org/officeDocument/2006/relationships/slide" Target="slide69.xml" TargetMode="Interna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 Target="slide71.xml" TargetMode="Internal" /><Relationship Id="rId11" Type="http://schemas.openxmlformats.org/officeDocument/2006/relationships/slide" Target="slide73.xml" TargetMode="Internal" /><Relationship Id="rId12" Type="http://schemas.openxmlformats.org/officeDocument/2006/relationships/slide" Target="slide75.xml" TargetMode="Internal" /><Relationship Id="rId13" Type="http://schemas.openxmlformats.org/officeDocument/2006/relationships/slide" Target="slide78.xml" TargetMode="Internal" /><Relationship Id="rId2" Type="http://schemas.openxmlformats.org/officeDocument/2006/relationships/slide" Target="slide60.xml" TargetMode="Internal" /><Relationship Id="rId3" Type="http://schemas.openxmlformats.org/officeDocument/2006/relationships/slide" Target="slide61.xml" TargetMode="Internal" /><Relationship Id="rId4" Type="http://schemas.openxmlformats.org/officeDocument/2006/relationships/slide" Target="slide62.xml" TargetMode="Internal" /><Relationship Id="rId5" Type="http://schemas.openxmlformats.org/officeDocument/2006/relationships/slide" Target="slide64.xml" TargetMode="Internal" /><Relationship Id="rId6" Type="http://schemas.openxmlformats.org/officeDocument/2006/relationships/slide" Target="slide65.xml" TargetMode="Internal" /><Relationship Id="rId7" Type="http://schemas.openxmlformats.org/officeDocument/2006/relationships/slide" Target="slide66.xml" TargetMode="Internal" /><Relationship Id="rId8" Type="http://schemas.openxmlformats.org/officeDocument/2006/relationships/slide" Target="slide68.xml" TargetMode="Internal" /><Relationship Id="rId9" Type="http://schemas.openxmlformats.org/officeDocument/2006/relationships/slide" Target="slide69.xml" TargetMode="Interna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package" Target="../embeddings/Document1.docx" TargetMode="Internal" /><Relationship Id="rId3" Type="http://schemas.openxmlformats.org/officeDocument/2006/relationships/image" Target="../media/image8.emf" /><Relationship Id="rId4" Type="http://schemas.openxmlformats.org/officeDocument/2006/relationships/vmlDrawing" Target="../drawings/vmlDrawing1.v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 Target="slide71.xml" TargetMode="Internal" /><Relationship Id="rId11" Type="http://schemas.openxmlformats.org/officeDocument/2006/relationships/slide" Target="slide73.xml" TargetMode="Internal" /><Relationship Id="rId12" Type="http://schemas.openxmlformats.org/officeDocument/2006/relationships/slide" Target="slide75.xml" TargetMode="Internal" /><Relationship Id="rId13" Type="http://schemas.openxmlformats.org/officeDocument/2006/relationships/slide" Target="slide78.xml" TargetMode="Internal" /><Relationship Id="rId2" Type="http://schemas.openxmlformats.org/officeDocument/2006/relationships/slide" Target="slide60.xml" TargetMode="Internal" /><Relationship Id="rId3" Type="http://schemas.openxmlformats.org/officeDocument/2006/relationships/slide" Target="slide61.xml" TargetMode="Internal" /><Relationship Id="rId4" Type="http://schemas.openxmlformats.org/officeDocument/2006/relationships/slide" Target="slide62.xml" TargetMode="Internal" /><Relationship Id="rId5" Type="http://schemas.openxmlformats.org/officeDocument/2006/relationships/slide" Target="slide64.xml" TargetMode="Internal" /><Relationship Id="rId6" Type="http://schemas.openxmlformats.org/officeDocument/2006/relationships/slide" Target="slide65.xml" TargetMode="Internal" /><Relationship Id="rId7" Type="http://schemas.openxmlformats.org/officeDocument/2006/relationships/slide" Target="slide66.xml" TargetMode="Internal" /><Relationship Id="rId8" Type="http://schemas.openxmlformats.org/officeDocument/2006/relationships/slide" Target="slide68.xml" TargetMode="Internal" /><Relationship Id="rId9" Type="http://schemas.openxmlformats.org/officeDocument/2006/relationships/slide" Target="slide69.xml" TargetMode="Interna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 Target="slide71.xml" TargetMode="Internal" /><Relationship Id="rId11" Type="http://schemas.openxmlformats.org/officeDocument/2006/relationships/slide" Target="slide73.xml" TargetMode="Internal" /><Relationship Id="rId12" Type="http://schemas.openxmlformats.org/officeDocument/2006/relationships/slide" Target="slide75.xml" TargetMode="Internal" /><Relationship Id="rId13" Type="http://schemas.openxmlformats.org/officeDocument/2006/relationships/slide" Target="slide78.xml" TargetMode="Internal" /><Relationship Id="rId14" Type="http://schemas.openxmlformats.org/officeDocument/2006/relationships/image" Target="../media/image31.png" /><Relationship Id="rId2" Type="http://schemas.openxmlformats.org/officeDocument/2006/relationships/slide" Target="slide60.xml" TargetMode="Internal" /><Relationship Id="rId3" Type="http://schemas.openxmlformats.org/officeDocument/2006/relationships/slide" Target="slide61.xml" TargetMode="Internal" /><Relationship Id="rId4" Type="http://schemas.openxmlformats.org/officeDocument/2006/relationships/slide" Target="slide62.xml" TargetMode="Internal" /><Relationship Id="rId5" Type="http://schemas.openxmlformats.org/officeDocument/2006/relationships/slide" Target="slide64.xml" TargetMode="Internal" /><Relationship Id="rId6" Type="http://schemas.openxmlformats.org/officeDocument/2006/relationships/slide" Target="slide65.xml" TargetMode="Internal" /><Relationship Id="rId7" Type="http://schemas.openxmlformats.org/officeDocument/2006/relationships/slide" Target="slide66.xml" TargetMode="Internal" /><Relationship Id="rId8" Type="http://schemas.openxmlformats.org/officeDocument/2006/relationships/slide" Target="slide68.xml" TargetMode="Internal" /><Relationship Id="rId9" Type="http://schemas.openxmlformats.org/officeDocument/2006/relationships/slide" Target="slide69.xml" TargetMode="Interna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 Target="slide71.xml" TargetMode="Internal" /><Relationship Id="rId11" Type="http://schemas.openxmlformats.org/officeDocument/2006/relationships/slide" Target="slide73.xml" TargetMode="Internal" /><Relationship Id="rId12" Type="http://schemas.openxmlformats.org/officeDocument/2006/relationships/slide" Target="slide75.xml" TargetMode="Internal" /><Relationship Id="rId13" Type="http://schemas.openxmlformats.org/officeDocument/2006/relationships/slide" Target="slide78.xml" TargetMode="Internal" /><Relationship Id="rId14" Type="http://schemas.openxmlformats.org/officeDocument/2006/relationships/image" Target="../media/image31.png" /><Relationship Id="rId2" Type="http://schemas.openxmlformats.org/officeDocument/2006/relationships/slide" Target="slide60.xml" TargetMode="Internal" /><Relationship Id="rId3" Type="http://schemas.openxmlformats.org/officeDocument/2006/relationships/slide" Target="slide61.xml" TargetMode="Internal" /><Relationship Id="rId4" Type="http://schemas.openxmlformats.org/officeDocument/2006/relationships/slide" Target="slide62.xml" TargetMode="Internal" /><Relationship Id="rId5" Type="http://schemas.openxmlformats.org/officeDocument/2006/relationships/slide" Target="slide64.xml" TargetMode="Internal" /><Relationship Id="rId6" Type="http://schemas.openxmlformats.org/officeDocument/2006/relationships/slide" Target="slide65.xml" TargetMode="Internal" /><Relationship Id="rId7" Type="http://schemas.openxmlformats.org/officeDocument/2006/relationships/slide" Target="slide66.xml" TargetMode="Internal" /><Relationship Id="rId8" Type="http://schemas.openxmlformats.org/officeDocument/2006/relationships/slide" Target="slide68.xml" TargetMode="Internal" /><Relationship Id="rId9" Type="http://schemas.openxmlformats.org/officeDocument/2006/relationships/slide" Target="slide69.xml" TargetMode="Interna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 Target="slide71.xml" TargetMode="Internal" /><Relationship Id="rId11" Type="http://schemas.openxmlformats.org/officeDocument/2006/relationships/slide" Target="slide73.xml" TargetMode="Internal" /><Relationship Id="rId12" Type="http://schemas.openxmlformats.org/officeDocument/2006/relationships/slide" Target="slide75.xml" TargetMode="Internal" /><Relationship Id="rId13" Type="http://schemas.openxmlformats.org/officeDocument/2006/relationships/slide" Target="slide78.xml" TargetMode="Internal" /><Relationship Id="rId14" Type="http://schemas.openxmlformats.org/officeDocument/2006/relationships/image" Target="../media/image32.png" /><Relationship Id="rId2" Type="http://schemas.openxmlformats.org/officeDocument/2006/relationships/slide" Target="slide60.xml" TargetMode="Internal" /><Relationship Id="rId3" Type="http://schemas.openxmlformats.org/officeDocument/2006/relationships/slide" Target="slide61.xml" TargetMode="Internal" /><Relationship Id="rId4" Type="http://schemas.openxmlformats.org/officeDocument/2006/relationships/slide" Target="slide62.xml" TargetMode="Internal" /><Relationship Id="rId5" Type="http://schemas.openxmlformats.org/officeDocument/2006/relationships/slide" Target="slide64.xml" TargetMode="Internal" /><Relationship Id="rId6" Type="http://schemas.openxmlformats.org/officeDocument/2006/relationships/slide" Target="slide65.xml" TargetMode="Internal" /><Relationship Id="rId7" Type="http://schemas.openxmlformats.org/officeDocument/2006/relationships/slide" Target="slide66.xml" TargetMode="Internal" /><Relationship Id="rId8" Type="http://schemas.openxmlformats.org/officeDocument/2006/relationships/slide" Target="slide68.xml" TargetMode="Internal" /><Relationship Id="rId9" Type="http://schemas.openxmlformats.org/officeDocument/2006/relationships/slide" Target="slide69.xml" TargetMode="Interna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 Target="slide71.xml" TargetMode="Internal" /><Relationship Id="rId11" Type="http://schemas.openxmlformats.org/officeDocument/2006/relationships/slide" Target="slide73.xml" TargetMode="Internal" /><Relationship Id="rId12" Type="http://schemas.openxmlformats.org/officeDocument/2006/relationships/slide" Target="slide75.xml" TargetMode="Internal" /><Relationship Id="rId13" Type="http://schemas.openxmlformats.org/officeDocument/2006/relationships/slide" Target="slide78.xml" TargetMode="Internal" /><Relationship Id="rId14" Type="http://schemas.openxmlformats.org/officeDocument/2006/relationships/image" Target="../media/image32.png" /><Relationship Id="rId2" Type="http://schemas.openxmlformats.org/officeDocument/2006/relationships/slide" Target="slide60.xml" TargetMode="Internal" /><Relationship Id="rId3" Type="http://schemas.openxmlformats.org/officeDocument/2006/relationships/slide" Target="slide61.xml" TargetMode="Internal" /><Relationship Id="rId4" Type="http://schemas.openxmlformats.org/officeDocument/2006/relationships/slide" Target="slide62.xml" TargetMode="Internal" /><Relationship Id="rId5" Type="http://schemas.openxmlformats.org/officeDocument/2006/relationships/slide" Target="slide64.xml" TargetMode="Internal" /><Relationship Id="rId6" Type="http://schemas.openxmlformats.org/officeDocument/2006/relationships/slide" Target="slide65.xml" TargetMode="Internal" /><Relationship Id="rId7" Type="http://schemas.openxmlformats.org/officeDocument/2006/relationships/slide" Target="slide66.xml" TargetMode="Internal" /><Relationship Id="rId8" Type="http://schemas.openxmlformats.org/officeDocument/2006/relationships/slide" Target="slide68.xml" TargetMode="Internal" /><Relationship Id="rId9" Type="http://schemas.openxmlformats.org/officeDocument/2006/relationships/slide" Target="slide69.xml" TargetMode="Interna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 Target="slide71.xml" TargetMode="Internal" /><Relationship Id="rId11" Type="http://schemas.openxmlformats.org/officeDocument/2006/relationships/slide" Target="slide73.xml" TargetMode="Internal" /><Relationship Id="rId12" Type="http://schemas.openxmlformats.org/officeDocument/2006/relationships/slide" Target="slide75.xml" TargetMode="Internal" /><Relationship Id="rId13" Type="http://schemas.openxmlformats.org/officeDocument/2006/relationships/slide" Target="slide78.xml" TargetMode="Internal" /><Relationship Id="rId14" Type="http://schemas.openxmlformats.org/officeDocument/2006/relationships/image" Target="../media/image33.png" /><Relationship Id="rId2" Type="http://schemas.openxmlformats.org/officeDocument/2006/relationships/slide" Target="slide60.xml" TargetMode="Internal" /><Relationship Id="rId3" Type="http://schemas.openxmlformats.org/officeDocument/2006/relationships/slide" Target="slide61.xml" TargetMode="Internal" /><Relationship Id="rId4" Type="http://schemas.openxmlformats.org/officeDocument/2006/relationships/slide" Target="slide62.xml" TargetMode="Internal" /><Relationship Id="rId5" Type="http://schemas.openxmlformats.org/officeDocument/2006/relationships/slide" Target="slide64.xml" TargetMode="Internal" /><Relationship Id="rId6" Type="http://schemas.openxmlformats.org/officeDocument/2006/relationships/slide" Target="slide65.xml" TargetMode="Internal" /><Relationship Id="rId7" Type="http://schemas.openxmlformats.org/officeDocument/2006/relationships/slide" Target="slide66.xml" TargetMode="Internal" /><Relationship Id="rId8" Type="http://schemas.openxmlformats.org/officeDocument/2006/relationships/slide" Target="slide68.xml" TargetMode="Internal" /><Relationship Id="rId9" Type="http://schemas.openxmlformats.org/officeDocument/2006/relationships/slide" Target="slide69.xml" TargetMode="Interna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 Target="slide71.xml" TargetMode="Internal" /><Relationship Id="rId11" Type="http://schemas.openxmlformats.org/officeDocument/2006/relationships/slide" Target="slide73.xml" TargetMode="Internal" /><Relationship Id="rId12" Type="http://schemas.openxmlformats.org/officeDocument/2006/relationships/slide" Target="slide75.xml" TargetMode="Internal" /><Relationship Id="rId13" Type="http://schemas.openxmlformats.org/officeDocument/2006/relationships/slide" Target="slide78.xml" TargetMode="Internal" /><Relationship Id="rId14" Type="http://schemas.openxmlformats.org/officeDocument/2006/relationships/image" Target="../media/image33.png" /><Relationship Id="rId2" Type="http://schemas.openxmlformats.org/officeDocument/2006/relationships/slide" Target="slide60.xml" TargetMode="Internal" /><Relationship Id="rId3" Type="http://schemas.openxmlformats.org/officeDocument/2006/relationships/slide" Target="slide61.xml" TargetMode="Internal" /><Relationship Id="rId4" Type="http://schemas.openxmlformats.org/officeDocument/2006/relationships/slide" Target="slide62.xml" TargetMode="Internal" /><Relationship Id="rId5" Type="http://schemas.openxmlformats.org/officeDocument/2006/relationships/slide" Target="slide64.xml" TargetMode="Internal" /><Relationship Id="rId6" Type="http://schemas.openxmlformats.org/officeDocument/2006/relationships/slide" Target="slide65.xml" TargetMode="Internal" /><Relationship Id="rId7" Type="http://schemas.openxmlformats.org/officeDocument/2006/relationships/slide" Target="slide66.xml" TargetMode="Internal" /><Relationship Id="rId8" Type="http://schemas.openxmlformats.org/officeDocument/2006/relationships/slide" Target="slide68.xml" TargetMode="Internal" /><Relationship Id="rId9" Type="http://schemas.openxmlformats.org/officeDocument/2006/relationships/slide" Target="slide69.xml" TargetMode="Interna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 Target="slide71.xml" TargetMode="Internal" /><Relationship Id="rId11" Type="http://schemas.openxmlformats.org/officeDocument/2006/relationships/slide" Target="slide73.xml" TargetMode="Internal" /><Relationship Id="rId12" Type="http://schemas.openxmlformats.org/officeDocument/2006/relationships/slide" Target="slide75.xml" TargetMode="Internal" /><Relationship Id="rId13" Type="http://schemas.openxmlformats.org/officeDocument/2006/relationships/slide" Target="slide78.xml" TargetMode="Internal" /><Relationship Id="rId14" Type="http://schemas.openxmlformats.org/officeDocument/2006/relationships/image" Target="../media/image33.png" /><Relationship Id="rId2" Type="http://schemas.openxmlformats.org/officeDocument/2006/relationships/slide" Target="slide60.xml" TargetMode="Internal" /><Relationship Id="rId3" Type="http://schemas.openxmlformats.org/officeDocument/2006/relationships/slide" Target="slide61.xml" TargetMode="Internal" /><Relationship Id="rId4" Type="http://schemas.openxmlformats.org/officeDocument/2006/relationships/slide" Target="slide62.xml" TargetMode="Internal" /><Relationship Id="rId5" Type="http://schemas.openxmlformats.org/officeDocument/2006/relationships/slide" Target="slide64.xml" TargetMode="Internal" /><Relationship Id="rId6" Type="http://schemas.openxmlformats.org/officeDocument/2006/relationships/slide" Target="slide65.xml" TargetMode="Internal" /><Relationship Id="rId7" Type="http://schemas.openxmlformats.org/officeDocument/2006/relationships/slide" Target="slide66.xml" TargetMode="Internal" /><Relationship Id="rId8" Type="http://schemas.openxmlformats.org/officeDocument/2006/relationships/slide" Target="slide68.xml" TargetMode="Internal" /><Relationship Id="rId9" Type="http://schemas.openxmlformats.org/officeDocument/2006/relationships/slide" Target="slide69.xml" TargetMode="Interna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 Target="slide71.xml" TargetMode="Internal" /><Relationship Id="rId11" Type="http://schemas.openxmlformats.org/officeDocument/2006/relationships/slide" Target="slide73.xml" TargetMode="Internal" /><Relationship Id="rId12" Type="http://schemas.openxmlformats.org/officeDocument/2006/relationships/slide" Target="slide75.xml" TargetMode="Internal" /><Relationship Id="rId13" Type="http://schemas.openxmlformats.org/officeDocument/2006/relationships/slide" Target="slide78.xml" TargetMode="Internal" /><Relationship Id="rId2" Type="http://schemas.openxmlformats.org/officeDocument/2006/relationships/slide" Target="slide60.xml" TargetMode="Internal" /><Relationship Id="rId3" Type="http://schemas.openxmlformats.org/officeDocument/2006/relationships/slide" Target="slide61.xml" TargetMode="Internal" /><Relationship Id="rId4" Type="http://schemas.openxmlformats.org/officeDocument/2006/relationships/slide" Target="slide62.xml" TargetMode="Internal" /><Relationship Id="rId5" Type="http://schemas.openxmlformats.org/officeDocument/2006/relationships/slide" Target="slide64.xml" TargetMode="Internal" /><Relationship Id="rId6" Type="http://schemas.openxmlformats.org/officeDocument/2006/relationships/slide" Target="slide65.xml" TargetMode="Internal" /><Relationship Id="rId7" Type="http://schemas.openxmlformats.org/officeDocument/2006/relationships/slide" Target="slide66.xml" TargetMode="Internal" /><Relationship Id="rId8" Type="http://schemas.openxmlformats.org/officeDocument/2006/relationships/slide" Target="slide68.xml" TargetMode="Internal" /><Relationship Id="rId9" Type="http://schemas.openxmlformats.org/officeDocument/2006/relationships/slide" Target="slide69.xml" TargetMode="Internal"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 Target="slide71.xml" TargetMode="Internal" /><Relationship Id="rId11" Type="http://schemas.openxmlformats.org/officeDocument/2006/relationships/slide" Target="slide73.xml" TargetMode="Internal" /><Relationship Id="rId12" Type="http://schemas.openxmlformats.org/officeDocument/2006/relationships/slide" Target="slide75.xml" TargetMode="Internal" /><Relationship Id="rId13" Type="http://schemas.openxmlformats.org/officeDocument/2006/relationships/slide" Target="slide78.xml" TargetMode="Internal" /><Relationship Id="rId2" Type="http://schemas.openxmlformats.org/officeDocument/2006/relationships/slide" Target="slide60.xml" TargetMode="Internal" /><Relationship Id="rId3" Type="http://schemas.openxmlformats.org/officeDocument/2006/relationships/slide" Target="slide61.xml" TargetMode="Internal" /><Relationship Id="rId4" Type="http://schemas.openxmlformats.org/officeDocument/2006/relationships/slide" Target="slide62.xml" TargetMode="Internal" /><Relationship Id="rId5" Type="http://schemas.openxmlformats.org/officeDocument/2006/relationships/slide" Target="slide64.xml" TargetMode="Internal" /><Relationship Id="rId6" Type="http://schemas.openxmlformats.org/officeDocument/2006/relationships/slide" Target="slide65.xml" TargetMode="Internal" /><Relationship Id="rId7" Type="http://schemas.openxmlformats.org/officeDocument/2006/relationships/slide" Target="slide66.xml" TargetMode="Internal" /><Relationship Id="rId8" Type="http://schemas.openxmlformats.org/officeDocument/2006/relationships/slide" Target="slide68.xml" TargetMode="Internal" /><Relationship Id="rId9" Type="http://schemas.openxmlformats.org/officeDocument/2006/relationships/slide" Target="slide69.xml" TargetMode="In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9.png"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 Target="slide71.xml" TargetMode="Internal" /><Relationship Id="rId11" Type="http://schemas.openxmlformats.org/officeDocument/2006/relationships/slide" Target="slide73.xml" TargetMode="Internal" /><Relationship Id="rId12" Type="http://schemas.openxmlformats.org/officeDocument/2006/relationships/slide" Target="slide75.xml" TargetMode="Internal" /><Relationship Id="rId13" Type="http://schemas.openxmlformats.org/officeDocument/2006/relationships/slide" Target="slide78.xml" TargetMode="Internal" /><Relationship Id="rId2" Type="http://schemas.openxmlformats.org/officeDocument/2006/relationships/slide" Target="slide60.xml" TargetMode="Internal" /><Relationship Id="rId3" Type="http://schemas.openxmlformats.org/officeDocument/2006/relationships/slide" Target="slide61.xml" TargetMode="Internal" /><Relationship Id="rId4" Type="http://schemas.openxmlformats.org/officeDocument/2006/relationships/slide" Target="slide62.xml" TargetMode="Internal" /><Relationship Id="rId5" Type="http://schemas.openxmlformats.org/officeDocument/2006/relationships/slide" Target="slide64.xml" TargetMode="Internal" /><Relationship Id="rId6" Type="http://schemas.openxmlformats.org/officeDocument/2006/relationships/slide" Target="slide65.xml" TargetMode="Internal" /><Relationship Id="rId7" Type="http://schemas.openxmlformats.org/officeDocument/2006/relationships/slide" Target="slide66.xml" TargetMode="Internal" /><Relationship Id="rId8" Type="http://schemas.openxmlformats.org/officeDocument/2006/relationships/slide" Target="slide68.xml" TargetMode="Internal" /><Relationship Id="rId9" Type="http://schemas.openxmlformats.org/officeDocument/2006/relationships/slide" Target="slide69.xml" TargetMode="Internal"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 Target="slide71.xml" TargetMode="Internal" /><Relationship Id="rId11" Type="http://schemas.openxmlformats.org/officeDocument/2006/relationships/slide" Target="slide73.xml" TargetMode="Internal" /><Relationship Id="rId12" Type="http://schemas.openxmlformats.org/officeDocument/2006/relationships/slide" Target="slide75.xml" TargetMode="Internal" /><Relationship Id="rId13" Type="http://schemas.openxmlformats.org/officeDocument/2006/relationships/slide" Target="slide78.xml" TargetMode="Internal" /><Relationship Id="rId14" Type="http://schemas.openxmlformats.org/officeDocument/2006/relationships/image" Target="../media/image13.tiff" /><Relationship Id="rId15" Type="http://schemas.openxmlformats.org/officeDocument/2006/relationships/slide" Target="slide2.xml" TargetMode="Internal" /><Relationship Id="rId2" Type="http://schemas.openxmlformats.org/officeDocument/2006/relationships/slide" Target="slide60.xml" TargetMode="Internal" /><Relationship Id="rId3" Type="http://schemas.openxmlformats.org/officeDocument/2006/relationships/slide" Target="slide61.xml" TargetMode="Internal" /><Relationship Id="rId4" Type="http://schemas.openxmlformats.org/officeDocument/2006/relationships/slide" Target="slide62.xml" TargetMode="Internal" /><Relationship Id="rId5" Type="http://schemas.openxmlformats.org/officeDocument/2006/relationships/slide" Target="slide64.xml" TargetMode="Internal" /><Relationship Id="rId6" Type="http://schemas.openxmlformats.org/officeDocument/2006/relationships/slide" Target="slide65.xml" TargetMode="Internal" /><Relationship Id="rId7" Type="http://schemas.openxmlformats.org/officeDocument/2006/relationships/slide" Target="slide66.xml" TargetMode="Internal" /><Relationship Id="rId8" Type="http://schemas.openxmlformats.org/officeDocument/2006/relationships/slide" Target="slide68.xml" TargetMode="Internal" /><Relationship Id="rId9" Type="http://schemas.openxmlformats.org/officeDocument/2006/relationships/slide" Target="slide69.xml" TargetMode="Interna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85000"/>
          </a:schemeClr>
        </a:solidFill>
        <a:effectLst/>
      </p:bgPr>
    </p:bg>
    <p:spTree>
      <p:nvGrpSpPr>
        <p:cNvPr id="1" name=""/>
        <p:cNvGrpSpPr/>
        <p:nvPr/>
      </p:nvGrpSpPr>
      <p:grpSpPr>
        <a:xfrm>
          <a:off x="0" y="0"/>
          <a:ext cx="0" cy="0"/>
        </a:xfrm>
      </p:grpSpPr>
      <p:pic>
        <p:nvPicPr>
          <p:cNvPr id="10" name="图片 9"/>
          <p:cNvPicPr/>
          <p:nvPr/>
        </p:nvPicPr>
        <p:blipFill>
          <a:blip r:embed="rId3">
            <a:extLst>
              <a:ext uri="{28A0092B-C50C-407E-A947-70E740481C1C}">
                <a14:useLocalDpi xmlns:a14="http://schemas.microsoft.com/office/drawing/2010/main" val="0"/>
              </a:ext>
            </a:extLst>
          </a:blip>
          <a:stretch>
            <a:fillRect/>
          </a:stretch>
        </p:blipFill>
        <p:spPr>
          <a:xfrm>
            <a:off x="0" y="0"/>
            <a:ext cx="12189600" cy="6858000"/>
          </a:xfrm>
          <a:prstGeom prst="rect">
            <a:avLst/>
          </a:prstGeom>
        </p:spPr>
      </p:pic>
      <p:sp>
        <p:nvSpPr>
          <p:cNvPr id="15" name="矩形 14"/>
          <p:cNvSpPr/>
          <p:nvPr/>
        </p:nvSpPr>
        <p:spPr>
          <a:xfrm>
            <a:off x="0" y="1750963"/>
            <a:ext cx="10670673" cy="295232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文本框 16"/>
          <p:cNvSpPr txBox="1"/>
          <p:nvPr/>
        </p:nvSpPr>
        <p:spPr>
          <a:xfrm>
            <a:off x="838622" y="3213770"/>
            <a:ext cx="9576000" cy="830997"/>
          </a:xfrm>
          <a:prstGeom prst="rect">
            <a:avLst/>
          </a:prstGeom>
          <a:noFill/>
        </p:spPr>
        <p:txBody>
          <a:bodyPr wrap="squar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gradFill>
                <a:latin typeface="微软雅黑 Light" panose="020b0502040204020203" pitchFamily="34" charset="-122"/>
                <a:ea typeface="锐字工房云字库细圆GBK" panose="02010604000000000000" pitchFamily="2" charset="-122"/>
                <a:cs typeface="+mn-ea"/>
              </a:defRPr>
            </a:lvl1pPr>
          </a:lstStyle>
          <a:p>
            <a:pPr algn="l"/>
            <a:r>
              <a:rPr lang="zh-CN" altLang="zh-CN" sz="4800" spc="300">
                <a:solidFill>
                  <a:schemeClr val="tx1"/>
                </a:solidFill>
                <a:latin typeface="微软雅黑" panose="020b0503020204020204" charset="-122"/>
                <a:ea typeface="微软雅黑" panose="020b0503020204020204" charset="-122"/>
              </a:rPr>
              <a:t>细胞中的无机物、糖类和脂质</a:t>
            </a:r>
            <a:endParaRPr lang="zh-CN" altLang="zh-CN" sz="4800" spc="300">
              <a:solidFill>
                <a:schemeClr val="tx1"/>
              </a:solidFill>
              <a:latin typeface="微软雅黑" panose="020b0503020204020204" charset="-122"/>
              <a:ea typeface="微软雅黑" panose="020b0503020204020204" charset="-122"/>
            </a:endParaRPr>
          </a:p>
        </p:txBody>
      </p:sp>
      <p:sp>
        <p:nvSpPr>
          <p:cNvPr id="18" name="矩形 17"/>
          <p:cNvSpPr/>
          <p:nvPr/>
        </p:nvSpPr>
        <p:spPr>
          <a:xfrm>
            <a:off x="2555394" y="2807392"/>
            <a:ext cx="6872727" cy="54000"/>
          </a:xfrm>
          <a:prstGeom prst="rect">
            <a:avLst/>
          </a:prstGeom>
          <a:gradFill>
            <a:gsLst>
              <a:gs pos="0">
                <a:srgbClr val="5A9B5B">
                  <a:alpha val="0"/>
                </a:srgbClr>
              </a:gs>
              <a:gs pos="100000">
                <a:srgbClr val="5A9B5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8"/>
          <p:cNvSpPr/>
          <p:nvPr/>
        </p:nvSpPr>
        <p:spPr>
          <a:xfrm>
            <a:off x="838622" y="2444213"/>
            <a:ext cx="1800000" cy="584775"/>
          </a:xfrm>
          <a:prstGeom prst="rect">
            <a:avLst/>
          </a:prstGeom>
        </p:spPr>
        <p:txBody>
          <a:bodyPr wrap="square">
            <a:spAutoFit/>
          </a:bodyPr>
          <a:lstStyle/>
          <a:p>
            <a:r>
              <a:rPr lang="zh-CN" altLang="zh-CN" sz="3200" b="1" spc="300" smtClean="0">
                <a:solidFill>
                  <a:prstClr val="black"/>
                </a:solidFill>
                <a:latin typeface="黑体" panose="02010609060101010101" charset="-122"/>
                <a:cs typeface="+mn-ea"/>
              </a:rPr>
              <a:t>第</a:t>
            </a:r>
            <a:r>
              <a:rPr lang="en-US" altLang="zh-CN" sz="3200" b="1" spc="30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a:t>
            </a:r>
            <a:r>
              <a:rPr lang="zh-CN" altLang="en-US" sz="3200" b="1" spc="300">
                <a:solidFill>
                  <a:prstClr val="black"/>
                </a:solidFill>
                <a:latin typeface="黑体" panose="02010609060101010101" charset="-122"/>
                <a:cs typeface="+mn-ea"/>
              </a:rPr>
              <a:t>课时</a:t>
            </a:r>
            <a:endParaRPr lang="zh-CN" altLang="en-US" sz="3200" b="1" spc="300">
              <a:solidFill>
                <a:prstClr val="black"/>
              </a:solidFill>
              <a:latin typeface="黑体" panose="02010609060101010101" charset="-122"/>
              <a:cs typeface="+mn-ea"/>
            </a:endParaRPr>
          </a:p>
        </p:txBody>
      </p:sp>
      <p:sp>
        <p:nvSpPr>
          <p:cNvPr id="23" name="矩形 22"/>
          <p:cNvSpPr/>
          <p:nvPr/>
        </p:nvSpPr>
        <p:spPr>
          <a:xfrm>
            <a:off x="0" y="2457628"/>
            <a:ext cx="695504" cy="1538998"/>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mc:Choice xmlns:p14="http://schemas.microsoft.com/office/powerpoint/2010/main" Requires="p14">
      <p:transition p14:dur="0"/>
    </mc:Choice>
    <mc:Fallback>
      <p:transition/>
    </mc:Fallback>
  </mc:AlternateConten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4" name="矩形 13"/>
          <p:cNvSpPr/>
          <p:nvPr/>
        </p:nvSpPr>
        <p:spPr>
          <a:xfrm>
            <a:off x="389206" y="909514"/>
            <a:ext cx="11412000" cy="3970318"/>
          </a:xfrm>
          <a:prstGeom prst="rect">
            <a:avLst/>
          </a:prstGeom>
        </p:spPr>
        <p:txBody>
          <a:bodyPr wrap="square">
            <a:spAutoFit/>
          </a:bodyPr>
          <a:lstStyle/>
          <a:p>
            <a:pPr algn="just">
              <a:lnSpc>
                <a:spcPct val="150000"/>
              </a:lnSpc>
            </a:pPr>
            <a:r>
              <a:rPr lang="zh-CN" altLang="zh-CN" sz="2800" b="1" kern="100">
                <a:solidFill>
                  <a:schemeClr val="accent3">
                    <a:lumMod val="50000"/>
                  </a:schemeClr>
                </a:solidFill>
                <a:latin typeface="Times New Roman" panose="02020603050405020304" pitchFamily="18" charset="0"/>
                <a:ea typeface="方正中等线简体" panose="03000509000000000000" pitchFamily="65" charset="-122"/>
                <a:cs typeface="Times New Roman" panose="02020603050405020304" pitchFamily="18" charset="0"/>
              </a:rPr>
              <a:t>考向一　水在细胞中的</a:t>
            </a:r>
            <a:r>
              <a:rPr lang="zh-CN" altLang="zh-CN" sz="2800" b="1" kern="100" smtClean="0">
                <a:solidFill>
                  <a:schemeClr val="accent3">
                    <a:lumMod val="50000"/>
                  </a:schemeClr>
                </a:solidFill>
                <a:latin typeface="Times New Roman" panose="02020603050405020304" pitchFamily="18" charset="0"/>
                <a:ea typeface="方正中等线简体" panose="03000509000000000000" pitchFamily="65" charset="-122"/>
                <a:cs typeface="Times New Roman" panose="02020603050405020304" pitchFamily="18" charset="0"/>
              </a:rPr>
              <a:t>作用</a:t>
            </a:r>
            <a:endParaRPr lang="en-US" altLang="zh-CN" sz="2800" b="1" kern="100" smtClean="0">
              <a:solidFill>
                <a:schemeClr val="accent3">
                  <a:lumMod val="50000"/>
                </a:schemeClr>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水被认为是生命的摇篮，下列关于生物体中水的叙述，错误的是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err="1">
                <a:latin typeface="Times New Roman" panose="02020603050405020304" pitchFamily="18" charset="0"/>
                <a:ea typeface="方正中等线简体" panose="03000509000000000000" pitchFamily="65" charset="-122"/>
                <a:cs typeface="Courier New" panose="02070309020205020404" pitchFamily="49" charset="0"/>
              </a:rPr>
              <a:t>A.Na</a:t>
            </a:r>
            <a:r>
              <a:rPr lang="zh-CN" altLang="zh-CN" sz="2800" kern="100" baseline="300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err="1">
                <a:latin typeface="Times New Roman" panose="02020603050405020304" pitchFamily="18" charset="0"/>
                <a:ea typeface="方正中等线简体" panose="03000509000000000000" pitchFamily="65" charset="-122"/>
                <a:cs typeface="Courier New" panose="02070309020205020404" pitchFamily="49" charset="0"/>
              </a:rPr>
              <a:t>Cl</a:t>
            </a:r>
            <a:r>
              <a:rPr lang="zh-CN" altLang="zh-CN" sz="2800" kern="100" baseline="300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要溶解在水中才能在生物体内运输</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水是极性分子，可以溶解多种生物必需的溶质</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生物体中水的含量占比较大，可以影响细胞的形态</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水分子不参与细胞内的代谢过程</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TextBox 20"/>
          <p:cNvSpPr txBox="1"/>
          <p:nvPr/>
        </p:nvSpPr>
        <p:spPr>
          <a:xfrm>
            <a:off x="238031" y="4149954"/>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grpSp>
        <p:nvGrpSpPr>
          <p:cNvPr id="8" name="组合 7"/>
          <p:cNvGrpSpPr/>
          <p:nvPr/>
        </p:nvGrpSpPr>
        <p:grpSpPr>
          <a:xfrm>
            <a:off x="415371" y="5157986"/>
            <a:ext cx="11248331" cy="1224135"/>
            <a:chOff x="471835" y="4581128"/>
            <a:chExt cx="11248331" cy="1224135"/>
          </a:xfrm>
        </p:grpSpPr>
        <p:sp>
          <p:nvSpPr>
            <p:cNvPr id="9" name="圆角矩形 8"/>
            <p:cNvSpPr/>
            <p:nvPr/>
          </p:nvSpPr>
          <p:spPr>
            <a:xfrm>
              <a:off x="471835" y="4694019"/>
              <a:ext cx="11248331" cy="1111244"/>
            </a:xfrm>
            <a:prstGeom prst="roundRect">
              <a:avLst>
                <a:gd name="adj" fmla="val 302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12" name="矩形 11"/>
            <p:cNvSpPr/>
            <p:nvPr/>
          </p:nvSpPr>
          <p:spPr>
            <a:xfrm>
              <a:off x="698103" y="4904119"/>
              <a:ext cx="10782159" cy="654988"/>
            </a:xfrm>
            <a:prstGeom prst="rect">
              <a:avLst/>
            </a:prstGeom>
          </p:spPr>
          <p:txBody>
            <a:bodyPr wrap="square">
              <a:spAutoFit/>
            </a:bodyPr>
            <a:lstStyle/>
            <a:p>
              <a:pPr algn="just">
                <a:lnSpc>
                  <a:spcPct val="150000"/>
                </a:lnSpc>
                <a:tabLst>
                  <a:tab pos="2250440"/>
                </a:tabLst>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水分子可以参与细胞内的代谢过程，如呼吸作用和光合作用，</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D</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矩形 16"/>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18" name="文本框 17"/>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sp>
        <p:nvSpPr>
          <p:cNvPr id="19" name="矩形 18"/>
          <p:cNvSpPr/>
          <p:nvPr/>
        </p:nvSpPr>
        <p:spPr>
          <a:xfrm>
            <a:off x="0" y="0"/>
            <a:ext cx="12190413" cy="837506"/>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过程 19"/>
          <p:cNvSpPr/>
          <p:nvPr/>
        </p:nvSpPr>
        <p:spPr>
          <a:xfrm>
            <a:off x="2155994" y="290170"/>
            <a:ext cx="9518564" cy="33209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59284" y="170270"/>
            <a:ext cx="3744416" cy="523220"/>
          </a:xfrm>
          <a:prstGeom prst="rect">
            <a:avLst/>
          </a:prstGeom>
        </p:spPr>
        <p:txBody>
          <a:bodyPr wrap="square">
            <a:spAutoFit/>
          </a:bodyPr>
          <a:lstStyle/>
          <a:p>
            <a:pPr>
              <a:defRPr/>
            </a:pPr>
            <a:r>
              <a:rPr lang="zh-CN" altLang="zh-CN" sz="2800" b="1" kern="100">
                <a:solidFill>
                  <a:schemeClr val="bg1"/>
                </a:solidFill>
                <a:latin typeface="Times New Roman" panose="02020603050405020304"/>
                <a:ea typeface="+mj-ea"/>
                <a:cs typeface="Times New Roman" panose="02020603050405020304"/>
              </a:rPr>
              <a:t>考</a:t>
            </a:r>
            <a:r>
              <a:rPr lang="zh-CN" altLang="en-US" sz="2800" b="1" kern="100" smtClean="0">
                <a:solidFill>
                  <a:schemeClr val="bg1"/>
                </a:solidFill>
                <a:latin typeface="Times New Roman" panose="02020603050405020304"/>
                <a:ea typeface="+mj-ea"/>
                <a:cs typeface="Times New Roman" panose="02020603050405020304"/>
              </a:rPr>
              <a:t>向突破</a:t>
            </a:r>
            <a:r>
              <a:rPr lang="zh-CN" altLang="en-US" sz="2000" kern="100" smtClean="0">
                <a:solidFill>
                  <a:srgbClr val="7F7F7F"/>
                </a:solidFill>
                <a:latin typeface="Times New Roman" panose="02020603050405020304"/>
                <a:ea typeface="+mj-ea"/>
                <a:cs typeface="Times New Roman" panose="02020603050405020304"/>
              </a:rPr>
              <a:t>    强化关键能力</a:t>
            </a:r>
            <a:endParaRPr lang="zh-CN" altLang="zh-CN" sz="2000" kern="100">
              <a:solidFill>
                <a:srgbClr val="7F7F7F"/>
              </a:solidFill>
              <a:latin typeface="Times New Roman" panose="02020603050405020304"/>
              <a:ea typeface="+mj-ea"/>
              <a:cs typeface="Times New Roman" panose="02020603050405020304"/>
            </a:endParaRPr>
          </a:p>
        </p:txBody>
      </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4" name="矩形 13"/>
          <p:cNvSpPr/>
          <p:nvPr/>
        </p:nvSpPr>
        <p:spPr>
          <a:xfrm>
            <a:off x="389206" y="612042"/>
            <a:ext cx="11412000" cy="3249800"/>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生物体的生命活动离不开水。下列关于水的叙述，错误的是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在发生质壁分离的过程中，植物细胞的吸水能力逐渐增强</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人体细胞的核糖体、线粒体和细胞核中都能产生水</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需氧呼吸时，生成物</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中的氢来自线粒体中丙酮酸的分解</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D.H</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在光下分解，产生的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NADPH</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ATP</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将固定的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CO</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还原成三碳糖</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20"/>
          <p:cNvSpPr txBox="1"/>
          <p:nvPr/>
        </p:nvSpPr>
        <p:spPr>
          <a:xfrm>
            <a:off x="234630" y="2565778"/>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grpSp>
        <p:nvGrpSpPr>
          <p:cNvPr id="4" name="组合 3"/>
          <p:cNvGrpSpPr/>
          <p:nvPr/>
        </p:nvGrpSpPr>
        <p:grpSpPr>
          <a:xfrm>
            <a:off x="415371" y="4221883"/>
            <a:ext cx="11248331" cy="2376263"/>
            <a:chOff x="471835" y="4581128"/>
            <a:chExt cx="11248331" cy="2376263"/>
          </a:xfrm>
        </p:grpSpPr>
        <p:sp>
          <p:nvSpPr>
            <p:cNvPr id="5" name="圆角矩形 4"/>
            <p:cNvSpPr/>
            <p:nvPr/>
          </p:nvSpPr>
          <p:spPr>
            <a:xfrm>
              <a:off x="471835" y="4694019"/>
              <a:ext cx="11248331" cy="2263372"/>
            </a:xfrm>
            <a:prstGeom prst="roundRect">
              <a:avLst>
                <a:gd name="adj" fmla="val 302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6" name="矩形 5"/>
            <p:cNvSpPr/>
            <p:nvPr/>
          </p:nvSpPr>
          <p:spPr>
            <a:xfrm>
              <a:off x="698103" y="4904119"/>
              <a:ext cx="10782159" cy="1949508"/>
            </a:xfrm>
            <a:prstGeom prst="rect">
              <a:avLst/>
            </a:prstGeom>
          </p:spPr>
          <p:txBody>
            <a:bodyPr wrap="square">
              <a:spAutoFit/>
            </a:bodyPr>
            <a:lstStyle/>
            <a:p>
              <a:pPr algn="just">
                <a:lnSpc>
                  <a:spcPct val="150000"/>
                </a:lnSpc>
                <a:spcAft>
                  <a:spcPct val="0"/>
                </a:spcAft>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需氧呼吸第三阶段，</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O</a:t>
              </a:r>
              <a:r>
                <a:rPr lang="en-US" altLang="zh-CN" sz="2800" kern="100" baseline="-250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与第一阶段葡萄糖分解产生的</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NADH</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和第二阶段丙酮酸和</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H</a:t>
              </a:r>
              <a:r>
                <a:rPr lang="en-US" altLang="zh-CN" sz="2800" kern="100" baseline="-250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O</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分解产生的</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NADH</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结合形成</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H</a:t>
              </a:r>
              <a:r>
                <a:rPr lang="en-US" altLang="zh-CN" sz="2800" kern="100" baseline="-250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O</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，同时释放出大量能量，</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800" kern="100">
                <a:solidFill>
                  <a:schemeClr val="accent5">
                    <a:lumMod val="75000"/>
                  </a:schemeClr>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8" name="文本框 7"/>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本框 5"/>
          <p:cNvSpPr txBox="1"/>
          <p:nvPr/>
        </p:nvSpPr>
        <p:spPr>
          <a:xfrm>
            <a:off x="-1" y="-55383"/>
            <a:ext cx="936104" cy="707886"/>
          </a:xfrm>
          <a:prstGeom prst="rect">
            <a:avLst/>
          </a:prstGeom>
          <a:noFill/>
        </p:spPr>
        <p:txBody>
          <a:bodyPr wrap="square" rtlCol="0">
            <a:spAutoFit/>
          </a:bodyPr>
          <a:lstStyle/>
          <a:p>
            <a:r>
              <a:rPr lang="zh-CN" altLang="en-US" sz="2000" i="1" smtClean="0"/>
              <a:t>理性思维</a:t>
            </a:r>
            <a:endParaRPr lang="zh-CN" altLang="en-US" sz="2000" i="1"/>
          </a:p>
        </p:txBody>
      </p:sp>
      <p:sp>
        <p:nvSpPr>
          <p:cNvPr id="5" name="矩形 4"/>
          <p:cNvSpPr/>
          <p:nvPr/>
        </p:nvSpPr>
        <p:spPr>
          <a:xfrm>
            <a:off x="1345893" y="117426"/>
            <a:ext cx="9498627" cy="669158"/>
          </a:xfrm>
          <a:prstGeom prst="rect">
            <a:avLst/>
          </a:prstGeom>
        </p:spPr>
        <p:txBody>
          <a:bodyPr wrap="square">
            <a:spAutoFit/>
          </a:bodyPr>
          <a:lstStyle/>
          <a:p>
            <a:pPr algn="ctr">
              <a:lnSpc>
                <a:spcPct val="150000"/>
              </a:lnSpc>
              <a:tabLst>
                <a:tab pos="2250440"/>
              </a:tabLst>
            </a:pPr>
            <a:r>
              <a:rPr lang="zh-CN" altLang="zh-CN" sz="2800" b="1" kern="10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rPr>
              <a:t>归纳细胞中的水</a:t>
            </a:r>
            <a:endParaRPr lang="zh-CN" altLang="zh-CN" sz="2800" b="1" kern="10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pic>
        <p:nvPicPr>
          <p:cNvPr id="6147" name="Picture 3" descr="J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846580" y="981710"/>
            <a:ext cx="8766175"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p14:dur="10"/>
    </mc:Choice>
    <mc:Fallback>
      <p:transition/>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4" name="矩形 13"/>
          <p:cNvSpPr/>
          <p:nvPr/>
        </p:nvSpPr>
        <p:spPr>
          <a:xfrm>
            <a:off x="389206" y="530424"/>
            <a:ext cx="11412000" cy="3970318"/>
          </a:xfrm>
          <a:prstGeom prst="rect">
            <a:avLst/>
          </a:prstGeom>
        </p:spPr>
        <p:txBody>
          <a:bodyPr wrap="square">
            <a:spAutoFit/>
          </a:bodyPr>
          <a:lstStyle/>
          <a:p>
            <a:pPr algn="just">
              <a:lnSpc>
                <a:spcPct val="150000"/>
              </a:lnSpc>
              <a:spcAft>
                <a:spcPct val="0"/>
              </a:spcAft>
            </a:pPr>
            <a:r>
              <a:rPr lang="zh-CN" altLang="zh-CN" sz="2800" b="1" kern="100">
                <a:solidFill>
                  <a:schemeClr val="accent3">
                    <a:lumMod val="50000"/>
                  </a:schemeClr>
                </a:solidFill>
                <a:latin typeface="Times New Roman" panose="02020603050405020304" pitchFamily="18" charset="0"/>
                <a:ea typeface="方正中等线简体" panose="03000509000000000000" pitchFamily="65" charset="-122"/>
                <a:cs typeface="Times New Roman" panose="02020603050405020304" pitchFamily="18" charset="0"/>
              </a:rPr>
              <a:t>考向二　无机盐及其生理作用</a:t>
            </a:r>
            <a:endParaRPr lang="zh-CN" altLang="zh-CN" sz="2800" b="1" kern="100">
              <a:solidFill>
                <a:schemeClr val="accent3">
                  <a:lumMod val="50000"/>
                </a:schemeClr>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下列有关无机盐的叙述，错误的是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动物细胞内的无机盐大多数以离子形式存在</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植物叶肉细胞内</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Mg</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可分布在类囊体膜上</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具有</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维持人血浆酸碱平衡的作用</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过量摄入钠盐会导致血浆中抗利尿激素含量降低</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858942" y="3190056"/>
          <a:ext cx="1389063" cy="661988"/>
        </p:xfrm>
        <a:graphic>
          <a:graphicData uri="http://schemas.openxmlformats.org/presentationml/2006/ole">
            <mc:AlternateContent>
              <mc:Choice xmlns:v="urn:schemas-microsoft-com:vml" Requires="v">
                <p:oleObj spid="_x0000_s1039" name="文档" r:id="rId2" imgW="1391285" imgH="664210" progId="Word.Document.12">
                  <p:embed/>
                </p:oleObj>
              </mc:Choice>
              <mc:Fallback>
                <p:oleObj name="文档" r:id="rId2" imgW="1391285" imgH="664210" progId="Word.Document.12">
                  <p:embed/>
                  <p:pic>
                    <p:nvPicPr>
                      <p:cNvPr id="0" name="OLE substitute image"/>
                      <p:cNvPicPr/>
                      <p:nvPr/>
                    </p:nvPicPr>
                    <p:blipFill>
                      <a:blip r:embed="rId3"/>
                      <a:stretch>
                        <a:fillRect/>
                      </a:stretch>
                    </p:blipFill>
                    <p:spPr>
                      <a:xfrm>
                        <a:off x="858942" y="3190056"/>
                        <a:ext cx="1389063" cy="661988"/>
                      </a:xfrm>
                      <a:prstGeom prst="rect">
                        <a:avLst/>
                      </a:prstGeom>
                    </p:spPr>
                  </p:pic>
                </p:oleObj>
              </mc:Fallback>
            </mc:AlternateContent>
          </a:graphicData>
        </a:graphic>
      </p:graphicFrame>
      <p:sp>
        <p:nvSpPr>
          <p:cNvPr id="15" name="TextBox 20"/>
          <p:cNvSpPr txBox="1"/>
          <p:nvPr/>
        </p:nvSpPr>
        <p:spPr>
          <a:xfrm>
            <a:off x="234630" y="3789914"/>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grpSp>
        <p:nvGrpSpPr>
          <p:cNvPr id="5" name="组合 4"/>
          <p:cNvGrpSpPr/>
          <p:nvPr/>
        </p:nvGrpSpPr>
        <p:grpSpPr>
          <a:xfrm>
            <a:off x="415371" y="4941962"/>
            <a:ext cx="11248331" cy="1224135"/>
            <a:chOff x="471835" y="4581128"/>
            <a:chExt cx="11248331" cy="1224135"/>
          </a:xfrm>
        </p:grpSpPr>
        <p:sp>
          <p:nvSpPr>
            <p:cNvPr id="6" name="圆角矩形 5"/>
            <p:cNvSpPr/>
            <p:nvPr/>
          </p:nvSpPr>
          <p:spPr>
            <a:xfrm>
              <a:off x="471835" y="4694019"/>
              <a:ext cx="11248331" cy="1111244"/>
            </a:xfrm>
            <a:prstGeom prst="roundRect">
              <a:avLst>
                <a:gd name="adj" fmla="val 302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7" name="矩形 6"/>
            <p:cNvSpPr/>
            <p:nvPr/>
          </p:nvSpPr>
          <p:spPr>
            <a:xfrm>
              <a:off x="698103" y="4904119"/>
              <a:ext cx="10782159" cy="656846"/>
            </a:xfrm>
            <a:prstGeom prst="rect">
              <a:avLst/>
            </a:prstGeom>
          </p:spPr>
          <p:txBody>
            <a:bodyPr wrap="square">
              <a:spAutoFit/>
            </a:bodyPr>
            <a:lstStyle/>
            <a:p>
              <a:pPr algn="just">
                <a:lnSpc>
                  <a:spcPct val="150000"/>
                </a:lnSpc>
                <a:tabLst>
                  <a:tab pos="2250440"/>
                </a:tabLst>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过量摄入钠盐会造成血浆中抗利尿激素含量增多。</a:t>
              </a:r>
              <a:endPar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矩形 7"/>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9" name="文本框 8"/>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4" name="矩形 13"/>
          <p:cNvSpPr/>
          <p:nvPr/>
        </p:nvSpPr>
        <p:spPr>
          <a:xfrm>
            <a:off x="289878" y="981522"/>
            <a:ext cx="11610656" cy="3249800"/>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下列关于生物体内无机盐的说法，正确的是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碘摄入不足可引起甲亢、地方性甲状腺肿等疾病</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细胞吸收无机盐离子的速率主要取决于膜内外离子的浓度差</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植物体内含有镁元素的类胡萝卜素和叶绿素都可吸收蓝紫光</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神经细胞内外</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K</a:t>
            </a:r>
            <a:r>
              <a:rPr lang="zh-CN" altLang="zh-CN" sz="2800" kern="100" baseline="300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分布不均衡是产生和维持静息电位的主要原因</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TextBox 20"/>
          <p:cNvSpPr txBox="1"/>
          <p:nvPr/>
        </p:nvSpPr>
        <p:spPr>
          <a:xfrm>
            <a:off x="137672" y="3573890"/>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8" name="组合 7"/>
          <p:cNvGrpSpPr/>
          <p:nvPr/>
        </p:nvGrpSpPr>
        <p:grpSpPr>
          <a:xfrm>
            <a:off x="415371" y="1040237"/>
            <a:ext cx="11248331" cy="4405781"/>
            <a:chOff x="471835" y="4581128"/>
            <a:chExt cx="11248331" cy="4405781"/>
          </a:xfrm>
        </p:grpSpPr>
        <p:sp>
          <p:nvSpPr>
            <p:cNvPr id="9" name="圆角矩形 8"/>
            <p:cNvSpPr/>
            <p:nvPr/>
          </p:nvSpPr>
          <p:spPr>
            <a:xfrm>
              <a:off x="471835" y="4694019"/>
              <a:ext cx="11248331" cy="4292890"/>
            </a:xfrm>
            <a:prstGeom prst="roundRect">
              <a:avLst>
                <a:gd name="adj" fmla="val 302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10" name="矩形 9"/>
            <p:cNvSpPr/>
            <p:nvPr/>
          </p:nvSpPr>
          <p:spPr>
            <a:xfrm>
              <a:off x="698103" y="5016590"/>
              <a:ext cx="10782159" cy="3970318"/>
            </a:xfrm>
            <a:prstGeom prst="rect">
              <a:avLst/>
            </a:prstGeom>
          </p:spPr>
          <p:txBody>
            <a:bodyPr wrap="square">
              <a:spAutoFit/>
            </a:bodyPr>
            <a:lstStyle/>
            <a:p>
              <a:pPr algn="just">
                <a:lnSpc>
                  <a:spcPct val="150000"/>
                </a:lnSpc>
                <a:spcAft>
                  <a:spcPct val="0"/>
                </a:spcAft>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碘是合成甲状腺激素的重要元素，碘元素摄入不足可引起地方性甲状腺肿，但不会引起甲亢，</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ct val="0"/>
                </a:spcAf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细胞</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吸收无机盐离子的方式主要是主动转运，主动转运的速率主要与载体蛋白数量和能量有关，</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ct val="0"/>
                </a:spcAf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叶绿素</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和类胡萝卜素都可以吸收蓝紫光，但只有叶绿素含镁元素，</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800" kern="100">
                <a:solidFill>
                  <a:schemeClr val="accent5">
                    <a:lumMod val="75000"/>
                  </a:schemeClr>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12" name="文本框 11"/>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4" name="矩形 13"/>
          <p:cNvSpPr/>
          <p:nvPr/>
        </p:nvSpPr>
        <p:spPr>
          <a:xfrm>
            <a:off x="389206" y="759540"/>
            <a:ext cx="11412000" cy="4542462"/>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en-US" altLang="zh-CN" sz="2800" kern="100">
                <a:latin typeface="Times New Roman" panose="02020603050405020304" pitchFamily="18" charset="0"/>
                <a:ea typeface="宋体" panose="02010600030101010101" pitchFamily="2" charset="-122"/>
                <a:cs typeface="Courier New" panose="02070309020205020404" pitchFamily="49"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2016·</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下列关于无机盐和其他化合物对人体与动物机能影响的叙述，正确的是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摄入过多过咸食物后，会引起细胞内液的量增加</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骨骼肌纤维内乳酸积累过多，会引起细胞体积增大</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发生局部炎症反应时的肿胀，是由于组织中的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Na</a:t>
            </a:r>
            <a:r>
              <a:rPr lang="zh-CN" altLang="zh-CN" sz="2800" kern="100" baseline="300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浓度增加所致</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将蛙神经纤维置于适宜的溶液后再适当增加溶液的</a:t>
            </a:r>
            <a:r>
              <a:rPr lang="en-US" altLang="zh-CN" sz="2800" kern="100" err="1">
                <a:latin typeface="Times New Roman" panose="02020603050405020304" pitchFamily="18" charset="0"/>
                <a:ea typeface="方正中等线简体" panose="03000509000000000000" pitchFamily="65" charset="-122"/>
                <a:cs typeface="Courier New" panose="02070309020205020404" pitchFamily="49" charset="0"/>
              </a:rPr>
              <a:t>KCl</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浓度，其静</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息</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电位</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绝对值增大</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20"/>
          <p:cNvSpPr txBox="1"/>
          <p:nvPr/>
        </p:nvSpPr>
        <p:spPr>
          <a:xfrm>
            <a:off x="243508" y="2703756"/>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3" name="组合 2"/>
          <p:cNvGrpSpPr/>
          <p:nvPr/>
        </p:nvGrpSpPr>
        <p:grpSpPr>
          <a:xfrm>
            <a:off x="406574" y="405458"/>
            <a:ext cx="11248331" cy="5832649"/>
            <a:chOff x="471835" y="4581128"/>
            <a:chExt cx="11248331" cy="5832649"/>
          </a:xfrm>
        </p:grpSpPr>
        <p:sp>
          <p:nvSpPr>
            <p:cNvPr id="4" name="圆角矩形 3"/>
            <p:cNvSpPr/>
            <p:nvPr/>
          </p:nvSpPr>
          <p:spPr>
            <a:xfrm>
              <a:off x="471835" y="4694019"/>
              <a:ext cx="11248331" cy="5719758"/>
            </a:xfrm>
            <a:prstGeom prst="roundRect">
              <a:avLst>
                <a:gd name="adj" fmla="val 302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5" name="矩形 4"/>
            <p:cNvSpPr/>
            <p:nvPr/>
          </p:nvSpPr>
          <p:spPr>
            <a:xfrm>
              <a:off x="698103" y="5016590"/>
              <a:ext cx="10782159" cy="5181162"/>
            </a:xfrm>
            <a:prstGeom prst="rect">
              <a:avLst/>
            </a:prstGeom>
          </p:spPr>
          <p:txBody>
            <a:bodyPr wrap="square">
              <a:spAutoFit/>
            </a:bodyPr>
            <a:lstStyle/>
            <a:p>
              <a:pPr algn="just">
                <a:lnSpc>
                  <a:spcPct val="150000"/>
                </a:lnSpc>
                <a:spcAft>
                  <a:spcPct val="0"/>
                </a:spcAft>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人或动物摄入过多过咸食物后会导致细胞外液浓度增大，进而导致水从细胞内更多地流向细胞外，</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ct val="0"/>
                </a:spcAf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细胞</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内乳酸积累过多导致细胞内液浓度增大，进而导致细胞吸水使细胞体积增大，</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ct val="0"/>
                </a:spcAf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炎症</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反应引起的肿胀主要是由于毛细血管通透性增强，导致组织液渗透压增大所致，</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ct val="0"/>
                </a:spcAf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细胞</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外的钾离子浓度增大会导致钾离子外流的量减少，从而导致静息电位绝对值下降，</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800" kern="100">
                <a:solidFill>
                  <a:schemeClr val="accent5">
                    <a:lumMod val="75000"/>
                  </a:schemeClr>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7" name="文本框 6"/>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本框 5"/>
          <p:cNvSpPr txBox="1"/>
          <p:nvPr/>
        </p:nvSpPr>
        <p:spPr>
          <a:xfrm>
            <a:off x="-1" y="-55383"/>
            <a:ext cx="936104" cy="707886"/>
          </a:xfrm>
          <a:prstGeom prst="rect">
            <a:avLst/>
          </a:prstGeom>
          <a:noFill/>
        </p:spPr>
        <p:txBody>
          <a:bodyPr wrap="square" rtlCol="0">
            <a:spAutoFit/>
          </a:bodyPr>
          <a:lstStyle/>
          <a:p>
            <a:r>
              <a:rPr lang="zh-CN" altLang="en-US" sz="2000" i="1" smtClean="0"/>
              <a:t>理性思维</a:t>
            </a:r>
            <a:endParaRPr lang="zh-CN" altLang="en-US" sz="2000" i="1"/>
          </a:p>
        </p:txBody>
      </p:sp>
      <p:sp>
        <p:nvSpPr>
          <p:cNvPr id="5" name="矩形 4"/>
          <p:cNvSpPr/>
          <p:nvPr/>
        </p:nvSpPr>
        <p:spPr>
          <a:xfrm>
            <a:off x="1345893" y="117426"/>
            <a:ext cx="9498627" cy="669158"/>
          </a:xfrm>
          <a:prstGeom prst="rect">
            <a:avLst/>
          </a:prstGeom>
        </p:spPr>
        <p:txBody>
          <a:bodyPr wrap="square">
            <a:spAutoFit/>
          </a:bodyPr>
          <a:lstStyle/>
          <a:p>
            <a:pPr algn="ctr">
              <a:lnSpc>
                <a:spcPct val="150000"/>
              </a:lnSpc>
              <a:tabLst>
                <a:tab pos="2250440"/>
              </a:tabLst>
            </a:pPr>
            <a:r>
              <a:rPr lang="zh-CN" altLang="zh-CN" sz="2800" b="1" kern="10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rPr>
              <a:t>常考无机盐功能归纳整合</a:t>
            </a:r>
            <a:endParaRPr lang="zh-CN" altLang="zh-CN" sz="2800" b="1" kern="10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pic>
        <p:nvPicPr>
          <p:cNvPr id="8194" name="Picture 2" descr="J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583775" y="1125538"/>
            <a:ext cx="5022863" cy="518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返回" descr="C:\Users\Administrator\Desktop\新建文件夹\返回.tif">
            <a:hlinkClick r:id="rId4" action="ppaction://hlinksldjump"/>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p14:dur="10"/>
    </mc:Choice>
    <mc:Fallback>
      <p:transition/>
    </mc:Fallback>
  </mc:AlternateConten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图片 5"/>
          <p:cNvPicPr/>
          <p:nvPr/>
        </p:nvPicPr>
        <p:blipFill>
          <a:blip r:embed="rId3">
            <a:extLst>
              <a:ext uri="{28A0092B-C50C-407E-A947-70E740481C1C}">
                <a14:useLocalDpi xmlns:a14="http://schemas.microsoft.com/office/drawing/2010/main" val="0"/>
              </a:ext>
            </a:extLst>
          </a:blip>
          <a:stretch>
            <a:fillRect/>
          </a:stretch>
        </p:blipFill>
        <p:spPr>
          <a:xfrm>
            <a:off x="3141" y="1588"/>
            <a:ext cx="12189600" cy="6858000"/>
          </a:xfrm>
          <a:prstGeom prst="rect">
            <a:avLst/>
          </a:prstGeom>
        </p:spPr>
      </p:pic>
      <p:sp>
        <p:nvSpPr>
          <p:cNvPr id="7" name="矩形 6"/>
          <p:cNvSpPr/>
          <p:nvPr/>
        </p:nvSpPr>
        <p:spPr>
          <a:xfrm>
            <a:off x="746356" y="1413570"/>
            <a:ext cx="10670673" cy="254292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7"/>
          <p:cNvSpPr txBox="1"/>
          <p:nvPr/>
        </p:nvSpPr>
        <p:spPr>
          <a:xfrm>
            <a:off x="1702718" y="2349674"/>
            <a:ext cx="8784976" cy="923330"/>
          </a:xfrm>
          <a:prstGeom prst="rect">
            <a:avLst/>
          </a:prstGeom>
          <a:noFill/>
        </p:spPr>
        <p:txBody>
          <a:bodyPr wrap="square" rtlCol="0">
            <a:spAutoFit/>
          </a:bodyPr>
          <a:lstStyle/>
          <a:p>
            <a:pPr algn="ctr"/>
            <a:r>
              <a:rPr lang="zh-CN" altLang="zh-CN" sz="5400" b="1" kern="100">
                <a:latin typeface="Times New Roman" panose="02020603050405020304" pitchFamily="18" charset="0"/>
                <a:ea typeface="微软雅黑" panose="020b0503020204020204" charset="-122"/>
                <a:cs typeface="Times New Roman" panose="02020603050405020304" pitchFamily="18" charset="0"/>
              </a:rPr>
              <a:t>糖类和脂质</a:t>
            </a:r>
            <a:endParaRPr lang="zh-CN" altLang="zh-CN" sz="5400" b="1" kern="100">
              <a:latin typeface="Times New Roman" panose="02020603050405020304" pitchFamily="18" charset="0"/>
              <a:ea typeface="微软雅黑" panose="020b0503020204020204" charset="-122"/>
              <a:cs typeface="Times New Roman" panose="02020603050405020304" pitchFamily="18" charset="0"/>
            </a:endParaRPr>
          </a:p>
        </p:txBody>
      </p:sp>
      <p:sp>
        <p:nvSpPr>
          <p:cNvPr id="9" name="文本框 8"/>
          <p:cNvSpPr txBox="1"/>
          <p:nvPr/>
        </p:nvSpPr>
        <p:spPr>
          <a:xfrm>
            <a:off x="5051090" y="1799632"/>
            <a:ext cx="2088232" cy="523220"/>
          </a:xfrm>
          <a:prstGeom prst="rect">
            <a:avLst/>
          </a:prstGeom>
          <a:noFill/>
        </p:spPr>
        <p:txBody>
          <a:bodyPr wrap="square" rtlCol="0">
            <a:spAutoFit/>
          </a:bodyPr>
          <a:lstStyle/>
          <a:p>
            <a:pPr algn="ctr"/>
            <a:r>
              <a:rPr lang="zh-CN" altLang="zh-CN" sz="2800" kern="100" smtClean="0">
                <a:solidFill>
                  <a:srgbClr val="7F7F7F"/>
                </a:solidFill>
                <a:latin typeface="+mj-ea"/>
                <a:ea typeface="+mj-ea"/>
                <a:cs typeface="Times New Roman" panose="02020603050405020304" pitchFamily="18" charset="0"/>
              </a:rPr>
              <a:t>考点</a:t>
            </a:r>
            <a:r>
              <a:rPr lang="zh-CN" altLang="en-US" sz="2800" kern="100" smtClean="0">
                <a:solidFill>
                  <a:srgbClr val="7F7F7F"/>
                </a:solidFill>
                <a:latin typeface="+mj-ea"/>
                <a:ea typeface="+mj-ea"/>
                <a:cs typeface="Times New Roman" panose="02020603050405020304" pitchFamily="18" charset="0"/>
              </a:rPr>
              <a:t>二</a:t>
            </a:r>
            <a:r>
              <a:rPr lang="zh-CN" altLang="zh-CN" sz="2800" kern="100">
                <a:solidFill>
                  <a:srgbClr val="7F7F7F"/>
                </a:solidFill>
                <a:latin typeface="+mj-ea"/>
                <a:ea typeface="+mj-ea"/>
                <a:cs typeface="Times New Roman" panose="02020603050405020304" pitchFamily="18" charset="0"/>
              </a:rPr>
              <a:t>　</a:t>
            </a:r>
            <a:endParaRPr lang="zh-CN" altLang="zh-CN" sz="2800" kern="100">
              <a:solidFill>
                <a:srgbClr val="7F7F7F"/>
              </a:solidFill>
              <a:latin typeface="+mj-ea"/>
              <a:ea typeface="+mj-ea"/>
              <a:cs typeface="Times New Roman" panose="02020603050405020304" pitchFamily="18" charset="0"/>
            </a:endParaRPr>
          </a:p>
        </p:txBody>
      </p:sp>
      <p:pic>
        <p:nvPicPr>
          <p:cNvPr id="10" name="New picture"/>
          <p:cNvPicPr/>
          <p:nvPr/>
        </p:nvPicPr>
        <p:blipFill>
          <a:blip r:embed="rId4"/>
          <a:stretch>
            <a:fillRect/>
          </a:stretch>
        </p:blipFill>
        <p:spPr>
          <a:xfrm>
            <a:off x="10515600" y="10718800"/>
            <a:ext cx="342900" cy="254000"/>
          </a:xfrm>
          <a:prstGeom prst="cube">
            <a:avLst/>
          </a:prstGeom>
        </p:spPr>
      </p:pic>
    </p:spTree>
  </p:cSld>
  <p:clrMapOvr>
    <a:masterClrMapping/>
  </p:clrMapOvr>
  <mc:AlternateContent>
    <mc:Choice xmlns:p14="http://schemas.microsoft.com/office/powerpoint/2010/main" Requires="p14">
      <p:transition p14:dur="0"/>
    </mc:Choice>
    <mc:Fallback>
      <p:transition/>
    </mc:Fallback>
  </mc:AlternateConten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图片 1"/>
          <p:cNvPicPr/>
          <p:nvPr/>
        </p:nvPicPr>
        <p:blipFill>
          <a:blip r:embed="rId2">
            <a:extLst>
              <a:ext uri="{28A0092B-C50C-407E-A947-70E740481C1C}">
                <a14:useLocalDpi xmlns:a14="http://schemas.microsoft.com/office/drawing/2010/main" val="0"/>
              </a:ext>
            </a:extLst>
          </a:blip>
          <a:stretch>
            <a:fillRect/>
          </a:stretch>
        </p:blipFill>
        <p:spPr>
          <a:xfrm>
            <a:off x="-1943" y="0"/>
            <a:ext cx="12189600" cy="6859588"/>
          </a:xfrm>
          <a:prstGeom prst="rect">
            <a:avLst/>
          </a:prstGeom>
        </p:spPr>
      </p:pic>
      <p:grpSp>
        <p:nvGrpSpPr>
          <p:cNvPr id="4" name="组合 3"/>
          <p:cNvGrpSpPr/>
          <p:nvPr/>
        </p:nvGrpSpPr>
        <p:grpSpPr>
          <a:xfrm>
            <a:off x="869730" y="799370"/>
            <a:ext cx="10452150" cy="4955564"/>
            <a:chOff x="869245" y="1580336"/>
            <a:chExt cx="10453511" cy="3356310"/>
          </a:xfrm>
        </p:grpSpPr>
        <p:sp>
          <p:nvSpPr>
            <p:cNvPr id="37" name="圆角矩形 36"/>
            <p:cNvSpPr/>
            <p:nvPr/>
          </p:nvSpPr>
          <p:spPr>
            <a:xfrm>
              <a:off x="869245" y="1591842"/>
              <a:ext cx="10453511" cy="3344804"/>
            </a:xfrm>
            <a:prstGeom prst="roundRect">
              <a:avLst>
                <a:gd name="adj" fmla="val 30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任意形状 42"/>
            <p:cNvSpPr/>
            <p:nvPr/>
          </p:nvSpPr>
          <p:spPr>
            <a:xfrm>
              <a:off x="4508523" y="1580336"/>
              <a:ext cx="3173758" cy="454808"/>
            </a:xfrm>
            <a:custGeom>
              <a:gdLst>
                <a:gd name="connsiteX0" fmla="*/ 0 w 3081084"/>
                <a:gd name="connsiteY0" fmla="*/ 0 h 476367"/>
                <a:gd name="connsiteX1" fmla="*/ 3081084 w 3081084"/>
                <a:gd name="connsiteY1" fmla="*/ 0 h 476367"/>
                <a:gd name="connsiteX2" fmla="*/ 3067980 w 3081084"/>
                <a:gd name="connsiteY2" fmla="*/ 9799 h 476367"/>
                <a:gd name="connsiteX3" fmla="*/ 1540542 w 3081084"/>
                <a:gd name="connsiteY3" fmla="*/ 476367 h 476367"/>
                <a:gd name="connsiteX4" fmla="*/ 13105 w 3081084"/>
                <a:gd name="connsiteY4" fmla="*/ 9799 h 476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3081084" h="476366">
                  <a:moveTo>
                    <a:pt x="0" y="0"/>
                  </a:moveTo>
                  <a:lnTo>
                    <a:pt x="3081084" y="0"/>
                  </a:lnTo>
                  <a:lnTo>
                    <a:pt x="3067980" y="9799"/>
                  </a:lnTo>
                  <a:cubicBezTo>
                    <a:pt x="2631964" y="304366"/>
                    <a:pt x="2106340" y="476367"/>
                    <a:pt x="1540542" y="476367"/>
                  </a:cubicBezTo>
                  <a:cubicBezTo>
                    <a:pt x="974745" y="476367"/>
                    <a:pt x="449121" y="304366"/>
                    <a:pt x="13105" y="97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cxnSp>
          <p:nvCxnSpPr>
            <p:cNvPr id="70" name="直线连接符 69"/>
            <p:cNvCxnSpPr/>
            <p:nvPr/>
          </p:nvCxnSpPr>
          <p:spPr>
            <a:xfrm>
              <a:off x="2223911" y="2604488"/>
              <a:ext cx="8463844"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直线连接符 69"/>
            <p:cNvCxnSpPr/>
            <p:nvPr/>
          </p:nvCxnSpPr>
          <p:spPr>
            <a:xfrm>
              <a:off x="2223911" y="3605721"/>
              <a:ext cx="8463844"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直线连接符 69"/>
            <p:cNvCxnSpPr/>
            <p:nvPr/>
          </p:nvCxnSpPr>
          <p:spPr>
            <a:xfrm>
              <a:off x="2223911" y="4103732"/>
              <a:ext cx="8463844"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7" name="文本框 46">
            <a:hlinkClick r:id="rId3" action="ppaction://hlinksldjump"/>
          </p:cNvPr>
          <p:cNvSpPr txBox="1"/>
          <p:nvPr/>
        </p:nvSpPr>
        <p:spPr>
          <a:xfrm>
            <a:off x="2450726" y="1816001"/>
            <a:ext cx="6623737" cy="461665"/>
          </a:xfrm>
          <a:prstGeom prst="rect">
            <a:avLst/>
          </a:prstGeom>
          <a:noFill/>
        </p:spPr>
        <p:txBody>
          <a:bodyPr wrap="square" rtlCol="0">
            <a:spAutoFit/>
          </a:bodyPr>
          <a:lstStyle/>
          <a:p>
            <a:r>
              <a:rPr lang="zh-CN" altLang="zh-CN" b="1" kern="100">
                <a:latin typeface="Times New Roman" panose="02020603050405020304" pitchFamily="18" charset="0"/>
                <a:ea typeface="微软雅黑" panose="020b0503020204020204" charset="-122"/>
                <a:cs typeface="Times New Roman" panose="02020603050405020304" pitchFamily="18" charset="0"/>
              </a:rPr>
              <a:t>考点一　</a:t>
            </a:r>
            <a:r>
              <a:rPr lang="zh-CN" altLang="zh-CN" kern="100">
                <a:latin typeface="Times New Roman" panose="02020603050405020304" pitchFamily="18" charset="0"/>
                <a:ea typeface="微软雅黑" panose="020b0503020204020204" charset="-122"/>
                <a:cs typeface="Times New Roman" panose="02020603050405020304" pitchFamily="18" charset="0"/>
              </a:rPr>
              <a:t>细胞中的水和无机盐</a:t>
            </a:r>
            <a:endParaRPr lang="zh-CN" altLang="zh-CN" kern="100">
              <a:latin typeface="Times New Roman" panose="02020603050405020304" pitchFamily="18" charset="0"/>
              <a:ea typeface="微软雅黑" panose="020b0503020204020204" charset="-122"/>
              <a:cs typeface="Times New Roman" panose="02020603050405020304" pitchFamily="18" charset="0"/>
            </a:endParaRPr>
          </a:p>
        </p:txBody>
      </p:sp>
      <p:sp>
        <p:nvSpPr>
          <p:cNvPr id="76" name="文本框 75">
            <a:hlinkClick r:id="rId4" action="ppaction://hlinksldjump"/>
          </p:cNvPr>
          <p:cNvSpPr txBox="1"/>
          <p:nvPr/>
        </p:nvSpPr>
        <p:spPr>
          <a:xfrm>
            <a:off x="2432881" y="2608089"/>
            <a:ext cx="5395820" cy="461665"/>
          </a:xfrm>
          <a:prstGeom prst="rect">
            <a:avLst/>
          </a:prstGeom>
          <a:noFill/>
        </p:spPr>
        <p:txBody>
          <a:bodyPr wrap="square" rtlCol="0">
            <a:spAutoFit/>
          </a:bodyPr>
          <a:lstStyle/>
          <a:p>
            <a:r>
              <a:rPr lang="zh-CN" altLang="zh-CN" b="1" kern="100" smtClean="0">
                <a:latin typeface="Times New Roman" panose="02020603050405020304" pitchFamily="18" charset="0"/>
                <a:ea typeface="微软雅黑" panose="020b0503020204020204" charset="-122"/>
                <a:cs typeface="Times New Roman" panose="02020603050405020304" pitchFamily="18" charset="0"/>
              </a:rPr>
              <a:t>考点二　</a:t>
            </a:r>
            <a:r>
              <a:rPr lang="zh-CN" altLang="zh-CN" kern="100">
                <a:latin typeface="Times New Roman" panose="02020603050405020304" pitchFamily="18" charset="0"/>
                <a:ea typeface="微软雅黑" panose="020b0503020204020204" charset="-122"/>
                <a:cs typeface="Times New Roman" panose="02020603050405020304" pitchFamily="18" charset="0"/>
              </a:rPr>
              <a:t>糖类和脂质</a:t>
            </a:r>
            <a:endParaRPr lang="zh-CN" altLang="zh-CN" kern="100">
              <a:latin typeface="Times New Roman" panose="02020603050405020304" pitchFamily="18" charset="0"/>
              <a:ea typeface="微软雅黑" panose="020b0503020204020204" charset="-122"/>
              <a:cs typeface="Times New Roman" panose="02020603050405020304" pitchFamily="18" charset="0"/>
            </a:endParaRPr>
          </a:p>
        </p:txBody>
      </p:sp>
      <p:sp>
        <p:nvSpPr>
          <p:cNvPr id="77" name="文本框 76">
            <a:hlinkClick r:id="rId5" action="ppaction://hlinksldjump"/>
          </p:cNvPr>
          <p:cNvSpPr txBox="1"/>
          <p:nvPr/>
        </p:nvSpPr>
        <p:spPr>
          <a:xfrm>
            <a:off x="2432881" y="3328169"/>
            <a:ext cx="8783976" cy="461665"/>
          </a:xfrm>
          <a:prstGeom prst="rect">
            <a:avLst/>
          </a:prstGeom>
          <a:noFill/>
        </p:spPr>
        <p:txBody>
          <a:bodyPr wrap="square" rtlCol="0">
            <a:spAutoFit/>
          </a:bodyPr>
          <a:lstStyle/>
          <a:p>
            <a:r>
              <a:rPr lang="zh-CN" altLang="zh-CN" b="1" kern="100">
                <a:latin typeface="Times New Roman" panose="02020603050405020304" pitchFamily="18" charset="0"/>
                <a:ea typeface="微软雅黑" panose="020b0503020204020204" charset="-122"/>
                <a:cs typeface="Times New Roman" panose="02020603050405020304" pitchFamily="18" charset="0"/>
              </a:rPr>
              <a:t>考点三　</a:t>
            </a:r>
            <a:r>
              <a:rPr lang="zh-CN" altLang="zh-CN" kern="100">
                <a:latin typeface="Times New Roman" panose="02020603050405020304" pitchFamily="18" charset="0"/>
                <a:ea typeface="微软雅黑" panose="020b0503020204020204" charset="-122"/>
                <a:cs typeface="Times New Roman" panose="02020603050405020304" pitchFamily="18" charset="0"/>
              </a:rPr>
              <a:t>活动：检测生物组织中的油脂、糖类和蛋白质</a:t>
            </a:r>
            <a:endParaRPr lang="zh-CN" altLang="zh-CN" kern="100">
              <a:latin typeface="Times New Roman" panose="02020603050405020304" pitchFamily="18" charset="0"/>
              <a:ea typeface="微软雅黑" panose="020b0503020204020204" charset="-122"/>
              <a:cs typeface="Times New Roman" panose="02020603050405020304" pitchFamily="18" charset="0"/>
            </a:endParaRPr>
          </a:p>
        </p:txBody>
      </p:sp>
      <p:sp>
        <p:nvSpPr>
          <p:cNvPr id="78" name="TextBox 8"/>
          <p:cNvSpPr txBox="1"/>
          <p:nvPr/>
        </p:nvSpPr>
        <p:spPr>
          <a:xfrm>
            <a:off x="5421007" y="926332"/>
            <a:ext cx="1394279" cy="400110"/>
          </a:xfrm>
          <a:prstGeom prst="rect">
            <a:avLst/>
          </a:prstGeom>
          <a:noFill/>
        </p:spPr>
        <p:txBody>
          <a:bodyPr wrap="square" lIns="0" tIns="0" rIns="0" bIns="0" rtlCol="0" anchor="ctr">
            <a:spAutoFit/>
          </a:bodyPr>
          <a:lstStyle/>
          <a:p>
            <a:pPr algn="dist"/>
            <a:r>
              <a:rPr lang="zh-CN" altLang="en-US" sz="2600" b="1" smtClean="0">
                <a:solidFill>
                  <a:schemeClr val="bg1"/>
                </a:solidFill>
                <a:latin typeface="Arial" panose="020b0604020202020204" pitchFamily="34" charset="0"/>
                <a:ea typeface="微软雅黑" panose="020b0503020204020204" charset="-122"/>
                <a:sym typeface="Arial" panose="020b0604020202020204" pitchFamily="34" charset="0"/>
              </a:rPr>
              <a:t>内容索引</a:t>
            </a:r>
            <a:endParaRPr lang="zh-CN" altLang="en-US" sz="2600" b="1">
              <a:solidFill>
                <a:schemeClr val="bg1"/>
              </a:solidFill>
              <a:latin typeface="Arial" panose="020b0604020202020204" pitchFamily="34" charset="0"/>
              <a:ea typeface="微软雅黑" panose="020b0503020204020204" charset="-122"/>
              <a:sym typeface="Arial" panose="020b0604020202020204" pitchFamily="34" charset="0"/>
            </a:endParaRPr>
          </a:p>
        </p:txBody>
      </p:sp>
      <p:cxnSp>
        <p:nvCxnSpPr>
          <p:cNvPr id="79" name="直线连接符 69"/>
          <p:cNvCxnSpPr/>
          <p:nvPr/>
        </p:nvCxnSpPr>
        <p:spPr>
          <a:xfrm>
            <a:off x="2206774" y="5214874"/>
            <a:ext cx="8462742"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0" name="文本框 79">
            <a:hlinkClick r:id="rId6" action="ppaction://hlinksldjump"/>
          </p:cNvPr>
          <p:cNvSpPr txBox="1"/>
          <p:nvPr/>
        </p:nvSpPr>
        <p:spPr>
          <a:xfrm>
            <a:off x="2450726" y="4033129"/>
            <a:ext cx="3327226" cy="461665"/>
          </a:xfrm>
          <a:prstGeom prst="rect">
            <a:avLst/>
          </a:prstGeom>
          <a:noFill/>
        </p:spPr>
        <p:txBody>
          <a:bodyPr wrap="square" rtlCol="0">
            <a:spAutoFit/>
          </a:bodyPr>
          <a:lstStyle/>
          <a:p>
            <a:pPr lvl="0" defTabSz="914400">
              <a:spcBef>
                <a:spcPct val="0"/>
              </a:spcBef>
            </a:pPr>
            <a:r>
              <a:rPr lang="zh-CN" altLang="en-US">
                <a:solidFill>
                  <a:srgbClr val="818E5B"/>
                </a:solidFill>
                <a:latin typeface="微软雅黑" panose="020b0503020204020204" charset="-122"/>
                <a:ea typeface="微软雅黑" panose="020b0503020204020204" charset="-122"/>
              </a:rPr>
              <a:t>重温</a:t>
            </a:r>
            <a:r>
              <a:rPr lang="zh-CN" altLang="en-US" smtClean="0">
                <a:solidFill>
                  <a:srgbClr val="818E5B"/>
                </a:solidFill>
                <a:latin typeface="微软雅黑" panose="020b0503020204020204" charset="-122"/>
                <a:ea typeface="微软雅黑" panose="020b0503020204020204" charset="-122"/>
              </a:rPr>
              <a:t>高考</a:t>
            </a:r>
            <a:r>
              <a:rPr lang="en-US" altLang="zh-CN">
                <a:solidFill>
                  <a:srgbClr val="818E5B"/>
                </a:solidFill>
                <a:latin typeface="微软雅黑" panose="020b0503020204020204" charset="-122"/>
                <a:ea typeface="微软雅黑" panose="020b0503020204020204" charset="-122"/>
              </a:rPr>
              <a:t> </a:t>
            </a:r>
            <a:r>
              <a:rPr lang="en-US" altLang="zh-CN" smtClean="0">
                <a:solidFill>
                  <a:srgbClr val="818E5B"/>
                </a:solidFill>
                <a:latin typeface="微软雅黑" panose="020b0503020204020204" charset="-122"/>
                <a:ea typeface="微软雅黑" panose="020b0503020204020204" charset="-122"/>
              </a:rPr>
              <a:t>  </a:t>
            </a:r>
            <a:r>
              <a:rPr lang="zh-CN" altLang="en-US" smtClean="0">
                <a:solidFill>
                  <a:srgbClr val="818E5B"/>
                </a:solidFill>
                <a:latin typeface="微软雅黑" panose="020b0503020204020204" charset="-122"/>
                <a:ea typeface="微软雅黑" panose="020b0503020204020204" charset="-122"/>
              </a:rPr>
              <a:t>真</a:t>
            </a:r>
            <a:r>
              <a:rPr lang="zh-CN" altLang="en-US">
                <a:solidFill>
                  <a:srgbClr val="818E5B"/>
                </a:solidFill>
                <a:latin typeface="微软雅黑" panose="020b0503020204020204" charset="-122"/>
                <a:ea typeface="微软雅黑" panose="020b0503020204020204" charset="-122"/>
              </a:rPr>
              <a:t>题演练</a:t>
            </a:r>
            <a:endParaRPr lang="zh-CN" altLang="en-US">
              <a:solidFill>
                <a:srgbClr val="818E5B"/>
              </a:solidFill>
              <a:latin typeface="微软雅黑" panose="020b0503020204020204" charset="-122"/>
              <a:ea typeface="微软雅黑" panose="020b0503020204020204" charset="-122"/>
            </a:endParaRPr>
          </a:p>
        </p:txBody>
      </p:sp>
      <p:sp>
        <p:nvSpPr>
          <p:cNvPr id="81" name="文本框 80">
            <a:hlinkClick r:id="rId7" action="ppaction://hlinksldjump"/>
          </p:cNvPr>
          <p:cNvSpPr txBox="1"/>
          <p:nvPr/>
        </p:nvSpPr>
        <p:spPr>
          <a:xfrm>
            <a:off x="2450726" y="4753209"/>
            <a:ext cx="3327226" cy="461665"/>
          </a:xfrm>
          <a:prstGeom prst="rect">
            <a:avLst/>
          </a:prstGeom>
          <a:noFill/>
        </p:spPr>
        <p:txBody>
          <a:bodyPr wrap="square" rtlCol="0">
            <a:spAutoFit/>
          </a:bodyPr>
          <a:lstStyle/>
          <a:p>
            <a:pPr defTabSz="914400">
              <a:spcBef>
                <a:spcPct val="0"/>
              </a:spcBef>
            </a:pPr>
            <a:r>
              <a:rPr lang="zh-CN" altLang="en-US" smtClean="0">
                <a:solidFill>
                  <a:srgbClr val="818E5B"/>
                </a:solidFill>
                <a:latin typeface="微软雅黑" panose="020b0503020204020204" charset="-122"/>
                <a:ea typeface="微软雅黑" panose="020b0503020204020204" charset="-122"/>
              </a:rPr>
              <a:t>课时精练</a:t>
            </a:r>
            <a:endParaRPr lang="zh-CN" altLang="en-US">
              <a:solidFill>
                <a:srgbClr val="818E5B"/>
              </a:solidFill>
              <a:latin typeface="微软雅黑" panose="020b0503020204020204" charset="-122"/>
              <a:ea typeface="微软雅黑" panose="020b0503020204020204" charset="-122"/>
            </a:endParaRPr>
          </a:p>
        </p:txBody>
      </p:sp>
      <p:cxnSp>
        <p:nvCxnSpPr>
          <p:cNvPr id="82" name="直线连接符 69"/>
          <p:cNvCxnSpPr/>
          <p:nvPr/>
        </p:nvCxnSpPr>
        <p:spPr>
          <a:xfrm>
            <a:off x="2206774" y="3069754"/>
            <a:ext cx="8462742"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p14:dur="0"/>
    </mc:Choice>
    <mc:Fallback>
      <p:transition/>
    </mc:Fallback>
  </mc:AlternateConten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1506" name="Picture 2" descr="j6学生"/>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5077"/>
          <a:stretch>
            <a:fillRect/>
          </a:stretch>
        </p:blipFill>
        <p:spPr bwMode="auto">
          <a:xfrm>
            <a:off x="3368209" y="1269554"/>
            <a:ext cx="5453995" cy="55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p:nvSpPr>
        <p:spPr>
          <a:xfrm>
            <a:off x="389206" y="683965"/>
            <a:ext cx="11412000" cy="577081"/>
          </a:xfrm>
          <a:prstGeom prst="rect">
            <a:avLst/>
          </a:prstGeom>
        </p:spPr>
        <p:txBody>
          <a:bodyPr wrap="square">
            <a:spAutoFit/>
          </a:bodyPr>
          <a:lstStyle/>
          <a:p>
            <a:pPr algn="just">
              <a:lnSpc>
                <a:spcPct val="150000"/>
              </a:lnSpc>
              <a:spcAft>
                <a:spcPct val="0"/>
              </a:spcAft>
            </a:pPr>
            <a:r>
              <a:rPr lang="en-US" altLang="zh-CN" kern="100">
                <a:latin typeface="微软雅黑" panose="020b0503020204020204" charset="-122"/>
                <a:ea typeface="宋体" panose="02010600030101010101" pitchFamily="2" charset="-122"/>
                <a:cs typeface="Times New Roman" panose="02020603050405020304" pitchFamily="18" charset="0"/>
              </a:rPr>
              <a:t>1</a:t>
            </a:r>
            <a:r>
              <a:rPr lang="en-US" altLang="zh-CN" kern="100">
                <a:latin typeface="Times New Roman" panose="02020603050405020304" pitchFamily="18" charset="0"/>
                <a:ea typeface="微软雅黑" panose="020b0503020204020204" charset="-122"/>
                <a:cs typeface="Courier New" panose="02070309020205020404" pitchFamily="49" charset="0"/>
              </a:rPr>
              <a:t>.</a:t>
            </a:r>
            <a:r>
              <a:rPr lang="zh-CN" altLang="zh-CN" kern="100">
                <a:latin typeface="Times New Roman" panose="02020603050405020304" pitchFamily="18" charset="0"/>
                <a:ea typeface="微软雅黑" panose="020b0503020204020204" charset="-122"/>
                <a:cs typeface="Times New Roman" panose="02020603050405020304" pitchFamily="18" charset="0"/>
              </a:rPr>
              <a:t>细胞中的糖类</a:t>
            </a:r>
            <a:r>
              <a:rPr lang="en-US" altLang="zh-CN" kern="100">
                <a:latin typeface="Times New Roman" panose="02020603050405020304" pitchFamily="18" charset="0"/>
                <a:ea typeface="微软雅黑" panose="020b0503020204020204" charset="-122"/>
                <a:cs typeface="Courier New" panose="02070309020205020404" pitchFamily="49" charset="0"/>
              </a:rPr>
              <a:t>(</a:t>
            </a:r>
            <a:r>
              <a:rPr lang="zh-CN" altLang="zh-CN" kern="100">
                <a:latin typeface="Times New Roman" panose="02020603050405020304" pitchFamily="18" charset="0"/>
                <a:ea typeface="微软雅黑" panose="020b0503020204020204" charset="-122"/>
                <a:cs typeface="Times New Roman" panose="02020603050405020304" pitchFamily="18" charset="0"/>
              </a:rPr>
              <a:t>并非都是能源物质</a:t>
            </a:r>
            <a:r>
              <a:rPr lang="en-US" altLang="zh-CN" kern="100">
                <a:latin typeface="Times New Roman" panose="02020603050405020304" pitchFamily="18" charset="0"/>
                <a:ea typeface="微软雅黑" panose="020b0503020204020204" charset="-122"/>
                <a:cs typeface="Courier New" panose="02070309020205020404" pitchFamily="49" charset="0"/>
              </a:rPr>
              <a:t>)</a:t>
            </a:r>
            <a:endParaRPr lang="zh-CN" altLang="zh-CN"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0" y="0"/>
            <a:ext cx="12190413" cy="837506"/>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过程 13"/>
          <p:cNvSpPr/>
          <p:nvPr/>
        </p:nvSpPr>
        <p:spPr>
          <a:xfrm>
            <a:off x="2155994" y="290170"/>
            <a:ext cx="9518564" cy="33209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59284" y="170270"/>
            <a:ext cx="3744416" cy="523220"/>
          </a:xfrm>
          <a:prstGeom prst="rect">
            <a:avLst/>
          </a:prstGeom>
        </p:spPr>
        <p:txBody>
          <a:bodyPr wrap="square">
            <a:spAutoFit/>
          </a:bodyPr>
          <a:lstStyle/>
          <a:p>
            <a:pPr>
              <a:defRPr/>
            </a:pPr>
            <a:r>
              <a:rPr lang="zh-CN" altLang="en-US" sz="2800" b="1" kern="100" smtClean="0">
                <a:solidFill>
                  <a:schemeClr val="bg1"/>
                </a:solidFill>
                <a:latin typeface="Times New Roman" panose="02020603050405020304"/>
                <a:ea typeface="+mj-ea"/>
                <a:cs typeface="Times New Roman" panose="02020603050405020304"/>
              </a:rPr>
              <a:t>梳理归纳</a:t>
            </a:r>
            <a:r>
              <a:rPr lang="zh-CN" altLang="en-US" sz="2800" b="1" kern="100" smtClean="0">
                <a:solidFill>
                  <a:srgbClr val="7F7F7F"/>
                </a:solidFill>
                <a:latin typeface="Times New Roman" panose="02020603050405020304"/>
                <a:ea typeface="+mj-ea"/>
                <a:cs typeface="Times New Roman" panose="02020603050405020304"/>
              </a:rPr>
              <a:t>   </a:t>
            </a:r>
            <a:r>
              <a:rPr lang="zh-CN" altLang="en-US" sz="2000" kern="100" smtClean="0">
                <a:solidFill>
                  <a:srgbClr val="7F7F7F"/>
                </a:solidFill>
                <a:latin typeface="Times New Roman" panose="02020603050405020304"/>
                <a:ea typeface="+mj-ea"/>
                <a:cs typeface="Times New Roman" panose="02020603050405020304"/>
              </a:rPr>
              <a:t>夯实必备知识</a:t>
            </a:r>
            <a:endParaRPr lang="zh-CN" altLang="zh-CN" sz="2000" kern="100">
              <a:solidFill>
                <a:srgbClr val="7F7F7F"/>
              </a:solidFill>
              <a:latin typeface="Times New Roman" panose="02020603050405020304"/>
              <a:ea typeface="+mj-ea"/>
              <a:cs typeface="Times New Roman" panose="02020603050405020304"/>
            </a:endParaRPr>
          </a:p>
        </p:txBody>
      </p:sp>
      <p:sp>
        <p:nvSpPr>
          <p:cNvPr id="4" name="矩形 3"/>
          <p:cNvSpPr/>
          <p:nvPr/>
        </p:nvSpPr>
        <p:spPr>
          <a:xfrm>
            <a:off x="6561861" y="2039308"/>
            <a:ext cx="1107996" cy="461665"/>
          </a:xfrm>
          <a:prstGeom prst="rect">
            <a:avLst/>
          </a:prstGeom>
        </p:spPr>
        <p:txBody>
          <a:bodyPr wrap="none">
            <a:spAutoFit/>
          </a:bodyPr>
          <a:lstStyle/>
          <a:p>
            <a:r>
              <a:rPr lang="zh-CN" altLang="zh-CN"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麦芽糖</a:t>
            </a:r>
            <a:endParaRPr lang="zh-CN" altLang="en-US">
              <a:solidFill>
                <a:srgbClr val="C00000"/>
              </a:solidFill>
            </a:endParaRPr>
          </a:p>
        </p:txBody>
      </p:sp>
      <p:sp>
        <p:nvSpPr>
          <p:cNvPr id="6" name="矩形 5"/>
          <p:cNvSpPr/>
          <p:nvPr/>
        </p:nvSpPr>
        <p:spPr>
          <a:xfrm>
            <a:off x="5429478" y="3129583"/>
            <a:ext cx="800219" cy="461665"/>
          </a:xfrm>
          <a:prstGeom prst="rect">
            <a:avLst/>
          </a:prstGeom>
        </p:spPr>
        <p:txBody>
          <a:bodyPr wrap="none">
            <a:spAutoFit/>
          </a:bodyPr>
          <a:lstStyle/>
          <a:p>
            <a:r>
              <a:rPr lang="zh-CN" altLang="zh-CN"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单糖</a:t>
            </a:r>
            <a:endParaRPr lang="zh-CN" altLang="en-US"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6484892" y="3822933"/>
            <a:ext cx="1069524" cy="830997"/>
          </a:xfrm>
          <a:prstGeom prst="rect">
            <a:avLst/>
          </a:prstGeom>
        </p:spPr>
        <p:txBody>
          <a:bodyPr wrap="none">
            <a:spAutoFit/>
          </a:bodyPr>
          <a:lstStyle/>
          <a:p>
            <a:r>
              <a:rPr lang="en-US" altLang="zh-CN" kern="10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kern="10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蔗糖</a:t>
            </a:r>
            <a:endParaRPr lang="en-US" altLang="zh-CN"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a:p>
            <a:r>
              <a:rPr lang="zh-CN" altLang="zh-CN" kern="100" spc="-10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麦芽糖</a:t>
            </a:r>
            <a:endParaRPr lang="zh-CN" altLang="en-US" kern="100" spc="-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7103318" y="1758332"/>
            <a:ext cx="1980029" cy="1315488"/>
          </a:xfrm>
          <a:prstGeom prst="rect">
            <a:avLst/>
          </a:prstGeom>
        </p:spPr>
        <p:txBody>
          <a:bodyPr wrap="none">
            <a:spAutoFit/>
          </a:bodyPr>
          <a:lstStyle/>
          <a:p>
            <a:pPr>
              <a:lnSpc>
                <a:spcPct val="150000"/>
              </a:lnSpc>
            </a:pP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脱氧核糖　</a:t>
            </a:r>
            <a:endParaRPr lang="en-US" altLang="zh-CN" sz="2800" kern="10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pPr>
            <a:r>
              <a:rPr lang="zh-CN" altLang="zh-CN" sz="2800" kern="10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纤维素</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pic>
        <p:nvPicPr>
          <p:cNvPr id="9" name="Picture 2" descr="j6拆"/>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75737"/>
          <a:stretch>
            <a:fillRect/>
          </a:stretch>
        </p:blipFill>
        <p:spPr bwMode="auto">
          <a:xfrm>
            <a:off x="2465572" y="1269554"/>
            <a:ext cx="7259269" cy="237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34566" y="3844999"/>
            <a:ext cx="10945216" cy="1384995"/>
          </a:xfrm>
          <a:prstGeom prst="rect">
            <a:avLst/>
          </a:prstGeom>
        </p:spPr>
        <p:txBody>
          <a:bodyPr wrap="square">
            <a:spAutoFit/>
          </a:bodyPr>
          <a:lstStyle/>
          <a:p>
            <a:pPr algn="just">
              <a:lnSpc>
                <a:spcPct val="150000"/>
              </a:lnSpc>
              <a:spcAft>
                <a:spcPct val="0"/>
              </a:spcAft>
            </a:pPr>
            <a:r>
              <a:rPr lang="zh-CN" altLang="zh-CN" sz="2800" kern="10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rPr>
              <a:t>提醒</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肝糖原与肌糖原的不同：肝糖原可水解为葡萄糖，而肌糖原不能水解，只可氧化分解。</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矩形 11"/>
          <p:cNvSpPr/>
          <p:nvPr/>
        </p:nvSpPr>
        <p:spPr>
          <a:xfrm>
            <a:off x="389206" y="693490"/>
            <a:ext cx="11412000" cy="657872"/>
          </a:xfrm>
          <a:prstGeom prst="rect">
            <a:avLst/>
          </a:prstGeom>
        </p:spPr>
        <p:txBody>
          <a:bodyPr wrap="square">
            <a:spAutoFit/>
          </a:bodyPr>
          <a:lstStyle/>
          <a:p>
            <a:pPr algn="just">
              <a:lnSpc>
                <a:spcPct val="150000"/>
              </a:lnSpc>
              <a:spcAft>
                <a:spcPct val="0"/>
              </a:spcAft>
            </a:pPr>
            <a:r>
              <a:rPr lang="en-US" altLang="zh-CN" sz="2800" kern="100">
                <a:latin typeface="微软雅黑" panose="020b0503020204020204" charset="-122"/>
                <a:ea typeface="宋体" panose="02010600030101010101" pitchFamily="2" charset="-122"/>
                <a:cs typeface="Times New Roman" panose="02020603050405020304" pitchFamily="18" charset="0"/>
              </a:rPr>
              <a:t>2</a:t>
            </a:r>
            <a:r>
              <a:rPr lang="en-US" altLang="zh-CN" sz="2800" kern="100">
                <a:latin typeface="Times New Roman" panose="02020603050405020304" pitchFamily="18" charset="0"/>
                <a:ea typeface="微软雅黑" panose="020b0503020204020204" charset="-122"/>
                <a:cs typeface="Courier New" panose="02070309020205020404" pitchFamily="49" charset="0"/>
              </a:rPr>
              <a:t>.</a:t>
            </a:r>
            <a:r>
              <a:rPr lang="zh-CN" altLang="zh-CN" sz="2800" kern="100">
                <a:latin typeface="Times New Roman" panose="02020603050405020304" pitchFamily="18" charset="0"/>
                <a:ea typeface="微软雅黑" panose="020b0503020204020204" charset="-122"/>
                <a:cs typeface="Times New Roman" panose="02020603050405020304" pitchFamily="18" charset="0"/>
              </a:rPr>
              <a:t>脂质的种类与功能</a:t>
            </a:r>
            <a:r>
              <a:rPr lang="en-US" altLang="zh-CN" sz="2800" kern="100">
                <a:latin typeface="Times New Roman" panose="02020603050405020304" pitchFamily="18" charset="0"/>
                <a:ea typeface="微软雅黑" panose="020b0503020204020204" charset="-122"/>
                <a:cs typeface="Courier New" panose="02070309020205020404" pitchFamily="49" charset="0"/>
              </a:rPr>
              <a:t>(</a:t>
            </a:r>
            <a:r>
              <a:rPr lang="zh-CN" altLang="zh-CN" sz="2800" kern="100">
                <a:latin typeface="Times New Roman" panose="02020603050405020304" pitchFamily="18" charset="0"/>
                <a:ea typeface="微软雅黑" panose="020b0503020204020204" charset="-122"/>
                <a:cs typeface="Times New Roman" panose="02020603050405020304" pitchFamily="18" charset="0"/>
              </a:rPr>
              <a:t>连线</a:t>
            </a:r>
            <a:r>
              <a:rPr lang="en-US" altLang="zh-CN" sz="2800" kern="100">
                <a:latin typeface="Times New Roman" panose="02020603050405020304" pitchFamily="18" charset="0"/>
                <a:ea typeface="微软雅黑" panose="020b0503020204020204" charset="-122"/>
                <a:cs typeface="Courier New" panose="02070309020205020404" pitchFamily="49"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242" name="Picture 2" descr="j7学生"/>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453219" y="1629594"/>
            <a:ext cx="7283975" cy="453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连接符 7"/>
          <p:cNvCxnSpPr/>
          <p:nvPr/>
        </p:nvCxnSpPr>
        <p:spPr>
          <a:xfrm>
            <a:off x="3574926" y="2524760"/>
            <a:ext cx="1440160" cy="6170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3574926" y="2553497"/>
            <a:ext cx="1440160" cy="84219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862958" y="4236389"/>
            <a:ext cx="1152128" cy="20151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3862958" y="3896314"/>
            <a:ext cx="1152128" cy="12026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4150990" y="5892239"/>
            <a:ext cx="86409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矩形 11"/>
          <p:cNvSpPr/>
          <p:nvPr/>
        </p:nvSpPr>
        <p:spPr>
          <a:xfrm>
            <a:off x="389206" y="101021"/>
            <a:ext cx="11412000" cy="617477"/>
          </a:xfrm>
          <a:prstGeom prst="rect">
            <a:avLst/>
          </a:prstGeom>
        </p:spPr>
        <p:txBody>
          <a:bodyPr wrap="square">
            <a:spAutoFit/>
          </a:bodyPr>
          <a:lstStyle/>
          <a:p>
            <a:pPr algn="just">
              <a:lnSpc>
                <a:spcPct val="150000"/>
              </a:lnSpc>
              <a:spcAft>
                <a:spcPct val="0"/>
              </a:spcAft>
            </a:pPr>
            <a:r>
              <a:rPr lang="en-US" altLang="zh-CN" sz="2600" kern="100">
                <a:latin typeface="微软雅黑" panose="020b0503020204020204" charset="-122"/>
                <a:cs typeface="Times New Roman" panose="02020603050405020304" pitchFamily="18" charset="0"/>
              </a:rPr>
              <a:t>3</a:t>
            </a:r>
            <a:r>
              <a:rPr lang="en-US" altLang="zh-CN" sz="2600" kern="100">
                <a:latin typeface="Times New Roman" panose="02020603050405020304" pitchFamily="18" charset="0"/>
                <a:ea typeface="微软雅黑" panose="020b0503020204020204" charset="-122"/>
              </a:rPr>
              <a:t>.</a:t>
            </a:r>
            <a:r>
              <a:rPr lang="zh-CN" altLang="zh-CN" sz="2600" kern="100">
                <a:latin typeface="Times New Roman" panose="02020603050405020304" pitchFamily="18" charset="0"/>
                <a:ea typeface="微软雅黑" panose="020b0503020204020204" charset="-122"/>
                <a:cs typeface="Times New Roman" panose="02020603050405020304" pitchFamily="18" charset="0"/>
              </a:rPr>
              <a:t>糖类与脂质的比较</a:t>
            </a:r>
            <a:endParaRPr lang="zh-CN" altLang="zh-CN" sz="26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9119542" y="2036928"/>
            <a:ext cx="518091" cy="492443"/>
          </a:xfrm>
          <a:prstGeom prst="rect">
            <a:avLst/>
          </a:prstGeom>
        </p:spPr>
        <p:txBody>
          <a:bodyPr wrap="none">
            <a:spAutoFit/>
          </a:bodyPr>
          <a:lstStyle/>
          <a:p>
            <a:r>
              <a:rPr lang="zh-CN" altLang="zh-CN" sz="26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高</a:t>
            </a:r>
            <a:endParaRPr lang="zh-CN" altLang="en-US" sz="26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graphicFrame>
        <p:nvGraphicFramePr>
          <p:cNvPr id="11" name="表格 10"/>
          <p:cNvGraphicFramePr>
            <a:graphicFrameLocks noGrp="1"/>
          </p:cNvGraphicFramePr>
          <p:nvPr/>
        </p:nvGraphicFramePr>
        <p:xfrm>
          <a:off x="478582" y="765498"/>
          <a:ext cx="11449271" cy="5943600"/>
        </p:xfrm>
        <a:graphic>
          <a:graphicData uri="http://schemas.openxmlformats.org/drawingml/2006/table">
            <a:tbl>
              <a:tblPr/>
              <a:tblGrid>
                <a:gridCol w="864096"/>
                <a:gridCol w="1944216"/>
                <a:gridCol w="4392488"/>
                <a:gridCol w="4248471"/>
              </a:tblGrid>
              <a:tr h="0">
                <a:tc gridSpan="2">
                  <a:txBody>
                    <a:bodyPr vert="horz" wrap="square"/>
                    <a:lstStyle/>
                    <a:p>
                      <a:pPr algn="ctr">
                        <a:lnSpc>
                          <a:spcPct val="150000"/>
                        </a:lnSpc>
                        <a:spcAft>
                          <a:spcPct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项目</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vert="horz" wrap="square"/>
                    <a:lstStyle/>
                    <a:p/>
                  </a:txBody>
                  <a:tcPr/>
                </a:tc>
                <a:tc>
                  <a:txBody>
                    <a:bodyPr vert="horz" wrap="square"/>
                    <a:lstStyle/>
                    <a:p>
                      <a:pPr algn="ctr">
                        <a:lnSpc>
                          <a:spcPct val="150000"/>
                        </a:lnSpc>
                        <a:spcAft>
                          <a:spcPct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糖类</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脂质</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5">
                  <a:txBody>
                    <a:bodyPr vert="horz" wrap="square"/>
                    <a:lstStyle/>
                    <a:p>
                      <a:pPr algn="ctr">
                        <a:lnSpc>
                          <a:spcPct val="150000"/>
                        </a:lnSpc>
                        <a:spcAft>
                          <a:spcPct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区别</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元素组成</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600" kern="10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a:effectLst/>
                          <a:latin typeface="Times New Roman" panose="02020603050405020304" pitchFamily="18" charset="0"/>
                          <a:ea typeface="方正中等线简体" panose="03000509000000000000" pitchFamily="65" charset="-122"/>
                          <a:cs typeface="Courier New" panose="02070309020205020404" pitchFamily="49" charset="0"/>
                        </a:rPr>
                        <a:t>H</a:t>
                      </a: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a:effectLst/>
                          <a:latin typeface="Times New Roman" panose="02020603050405020304" pitchFamily="18" charset="0"/>
                          <a:ea typeface="方正中等线简体" panose="03000509000000000000" pitchFamily="65" charset="-122"/>
                          <a:cs typeface="Courier New" panose="02070309020205020404" pitchFamily="49" charset="0"/>
                        </a:rPr>
                        <a:t>O</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600" kern="10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a:effectLst/>
                          <a:latin typeface="Times New Roman" panose="02020603050405020304" pitchFamily="18" charset="0"/>
                          <a:ea typeface="方正中等线简体" panose="03000509000000000000" pitchFamily="65" charset="-122"/>
                          <a:cs typeface="Courier New" panose="02070309020205020404" pitchFamily="49" charset="0"/>
                        </a:rPr>
                        <a:t>H</a:t>
                      </a: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a:effectLst/>
                          <a:latin typeface="Times New Roman" panose="02020603050405020304" pitchFamily="18" charset="0"/>
                          <a:ea typeface="方正中等线简体" panose="03000509000000000000" pitchFamily="65" charset="-122"/>
                          <a:cs typeface="Courier New" panose="02070309020205020404" pitchFamily="49" charset="0"/>
                        </a:rPr>
                        <a:t>O(N</a:t>
                      </a: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a:effectLst/>
                          <a:latin typeface="Times New Roman" panose="02020603050405020304" pitchFamily="18" charset="0"/>
                          <a:ea typeface="方正中等线简体" panose="03000509000000000000" pitchFamily="65" charset="-122"/>
                          <a:cs typeface="Courier New" panose="02070309020205020404" pitchFamily="49" charset="0"/>
                        </a:rPr>
                        <a:t>P)</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vert="horz" wrap="square"/>
                    <a:lstStyle/>
                    <a:p/>
                  </a:txBody>
                  <a:tcPr/>
                </a:tc>
                <a:tc>
                  <a:txBody>
                    <a:bodyPr vert="horz" wrap="square"/>
                    <a:lstStyle/>
                    <a:p>
                      <a:pPr algn="ctr">
                        <a:lnSpc>
                          <a:spcPct val="150000"/>
                        </a:lnSpc>
                        <a:spcAft>
                          <a:spcPct val="0"/>
                        </a:spcAft>
                      </a:pPr>
                      <a:r>
                        <a:rPr lang="en-US" sz="2600" kern="10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a:effectLst/>
                          <a:latin typeface="Times New Roman" panose="02020603050405020304" pitchFamily="18" charset="0"/>
                          <a:ea typeface="方正中等线简体" panose="03000509000000000000" pitchFamily="65" charset="-122"/>
                          <a:cs typeface="Courier New" panose="02070309020205020404" pitchFamily="49" charset="0"/>
                        </a:rPr>
                        <a:t>H</a:t>
                      </a: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含量比</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低</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altLang="zh-CN" sz="2600" u="sng"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600" kern="100" smtClean="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油脂</a:t>
                      </a:r>
                      <a:r>
                        <a:rPr lang="en-US" sz="2600" kern="10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vert="horz" wrap="square"/>
                    <a:lstStyle/>
                    <a:p/>
                  </a:txBody>
                  <a:tcPr/>
                </a:tc>
                <a:tc>
                  <a:txBody>
                    <a:bodyPr vert="horz" wrap="square"/>
                    <a:lstStyle/>
                    <a:p>
                      <a:pPr algn="ctr">
                        <a:lnSpc>
                          <a:spcPct val="150000"/>
                        </a:lnSpc>
                        <a:spcAft>
                          <a:spcPct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种类</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单糖、二糖、多糖</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油脂、磷脂、固醇等</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vert="horz" wrap="square"/>
                    <a:lstStyle/>
                    <a:p/>
                  </a:txBody>
                  <a:tcPr/>
                </a:tc>
                <a:tc>
                  <a:txBody>
                    <a:bodyPr vert="horz" wrap="square"/>
                    <a:lstStyle/>
                    <a:p>
                      <a:pPr algn="ctr">
                        <a:lnSpc>
                          <a:spcPct val="150000"/>
                        </a:lnSpc>
                        <a:spcAft>
                          <a:spcPct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生理作用</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marL="71755" algn="l">
                        <a:lnSpc>
                          <a:spcPct val="150000"/>
                        </a:lnSpc>
                        <a:spcAft>
                          <a:spcPct val="0"/>
                        </a:spcAft>
                      </a:pPr>
                      <a:r>
                        <a:rPr lang="en-US" sz="2600" kern="100">
                          <a:effectLst/>
                          <a:latin typeface="宋体" panose="02010600030101010101" pitchFamily="2" charset="-122"/>
                          <a:ea typeface="方正中等线简体" panose="03000509000000000000" pitchFamily="65" charset="-122"/>
                          <a:cs typeface="Times New Roman" panose="02020603050405020304" pitchFamily="18" charset="0"/>
                        </a:rPr>
                        <a:t>①</a:t>
                      </a: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主要的能源物质；</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p>
                      <a:pPr marL="71755" algn="l">
                        <a:lnSpc>
                          <a:spcPct val="150000"/>
                        </a:lnSpc>
                        <a:spcAft>
                          <a:spcPct val="0"/>
                        </a:spcAft>
                      </a:pPr>
                      <a:r>
                        <a:rPr lang="en-US" sz="2600" kern="100">
                          <a:effectLst/>
                          <a:latin typeface="宋体" panose="02010600030101010101" pitchFamily="2" charset="-122"/>
                          <a:ea typeface="方正中等线简体" panose="03000509000000000000" pitchFamily="65" charset="-122"/>
                          <a:cs typeface="Times New Roman" panose="02020603050405020304" pitchFamily="18" charset="0"/>
                        </a:rPr>
                        <a:t>②</a:t>
                      </a: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构成细胞结构，如糖蛋白、细胞壁；</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p>
                      <a:pPr marL="71755" algn="l">
                        <a:lnSpc>
                          <a:spcPct val="150000"/>
                        </a:lnSpc>
                        <a:spcAft>
                          <a:spcPct val="0"/>
                        </a:spcAft>
                      </a:pPr>
                      <a:r>
                        <a:rPr lang="en-US" sz="2600" kern="100">
                          <a:effectLst/>
                          <a:latin typeface="宋体" panose="02010600030101010101" pitchFamily="2" charset="-122"/>
                          <a:ea typeface="方正中等线简体" panose="03000509000000000000" pitchFamily="65" charset="-122"/>
                          <a:cs typeface="Times New Roman" panose="02020603050405020304" pitchFamily="18" charset="0"/>
                        </a:rPr>
                        <a:t>③</a:t>
                      </a: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核酸的组成成分，如核糖</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marL="71755" algn="l">
                        <a:lnSpc>
                          <a:spcPct val="150000"/>
                        </a:lnSpc>
                        <a:spcAft>
                          <a:spcPct val="0"/>
                        </a:spcAft>
                      </a:pPr>
                      <a:r>
                        <a:rPr lang="en-US" sz="2600" kern="100">
                          <a:effectLst/>
                          <a:latin typeface="宋体" panose="02010600030101010101" pitchFamily="2" charset="-122"/>
                          <a:ea typeface="方正中等线简体" panose="03000509000000000000" pitchFamily="65" charset="-122"/>
                          <a:cs typeface="Times New Roman" panose="02020603050405020304" pitchFamily="18" charset="0"/>
                        </a:rPr>
                        <a:t>①</a:t>
                      </a: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生物体的储能物质，如油脂；</a:t>
                      </a:r>
                      <a:r>
                        <a:rPr lang="en-US" sz="2600" kern="100">
                          <a:effectLst/>
                          <a:latin typeface="宋体" panose="02010600030101010101" pitchFamily="2" charset="-122"/>
                          <a:ea typeface="方正中等线简体" panose="03000509000000000000" pitchFamily="65" charset="-122"/>
                          <a:cs typeface="Times New Roman" panose="02020603050405020304" pitchFamily="18" charset="0"/>
                        </a:rPr>
                        <a:t>②</a:t>
                      </a: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构成生物膜的重要成分，如磷脂；</a:t>
                      </a:r>
                      <a:r>
                        <a:rPr lang="en-US" sz="2600" kern="100">
                          <a:effectLst/>
                          <a:latin typeface="宋体" panose="02010600030101010101" pitchFamily="2" charset="-122"/>
                          <a:ea typeface="方正中等线简体" panose="03000509000000000000" pitchFamily="65" charset="-122"/>
                          <a:cs typeface="Times New Roman" panose="02020603050405020304" pitchFamily="18" charset="0"/>
                        </a:rPr>
                        <a:t>③</a:t>
                      </a: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调节新陈代谢和生殖，如性激素</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vert="horz" wrap="square"/>
                    <a:lstStyle/>
                    <a:p/>
                  </a:txBody>
                  <a:tcPr/>
                </a:tc>
                <a:tc>
                  <a:txBody>
                    <a:bodyPr vert="horz" wrap="square"/>
                    <a:lstStyle/>
                    <a:p>
                      <a:pPr algn="ctr">
                        <a:lnSpc>
                          <a:spcPct val="150000"/>
                        </a:lnSpc>
                        <a:spcAft>
                          <a:spcPct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水解产物</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单糖</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油脂水解产生甘油、脂肪酸</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gn="ctr">
                        <a:lnSpc>
                          <a:spcPct val="150000"/>
                        </a:lnSpc>
                        <a:spcAft>
                          <a:spcPct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联系</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vert="horz" wrap="square"/>
                    <a:lstStyle/>
                    <a:p>
                      <a:pPr algn="ctr">
                        <a:lnSpc>
                          <a:spcPct val="150000"/>
                        </a:lnSpc>
                        <a:spcAft>
                          <a:spcPct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糖类、油脂可以相互转化，糖类和油脂的组成元素相同，都是</a:t>
                      </a:r>
                      <a:r>
                        <a:rPr lang="en-US" sz="2600" kern="10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a:effectLst/>
                          <a:latin typeface="Times New Roman" panose="02020603050405020304" pitchFamily="18" charset="0"/>
                          <a:ea typeface="方正中等线简体" panose="03000509000000000000" pitchFamily="65" charset="-122"/>
                          <a:cs typeface="Courier New" panose="02070309020205020404" pitchFamily="49" charset="0"/>
                        </a:rPr>
                        <a:t>H</a:t>
                      </a: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a:effectLst/>
                          <a:latin typeface="Times New Roman" panose="02020603050405020304" pitchFamily="18" charset="0"/>
                          <a:ea typeface="方正中等线简体" panose="03000509000000000000" pitchFamily="65" charset="-122"/>
                          <a:cs typeface="Courier New" panose="02070309020205020404" pitchFamily="49" charset="0"/>
                        </a:rPr>
                        <a:t>O</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vert="horz" wrap="square"/>
                    <a:lstStyle/>
                    <a:p/>
                  </a:txBody>
                  <a:tcPr/>
                </a:tc>
                <a:tc hMerge="1">
                  <a:txBody>
                    <a:bodyPr vert="horz" wrap="square"/>
                    <a:lstStyle/>
                    <a:p/>
                  </a:txBody>
                  <a:tcPr/>
                </a:tc>
              </a:tr>
            </a:tbl>
          </a:graphicData>
        </a:graphic>
      </p:graphicFrame>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矩形 11"/>
          <p:cNvSpPr/>
          <p:nvPr/>
        </p:nvSpPr>
        <p:spPr>
          <a:xfrm>
            <a:off x="834046" y="1180703"/>
            <a:ext cx="10522320" cy="3970318"/>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b="1" kern="10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b="1"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必修</a:t>
            </a:r>
            <a:r>
              <a:rPr lang="en-US" altLang="zh-CN" sz="2800" b="1" kern="10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 P</a:t>
            </a:r>
            <a:r>
              <a:rPr lang="en-US" altLang="zh-CN" sz="2800" b="1" kern="100" baseline="-2500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b="1" kern="10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 g</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油脂在体内完全氧化与</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 g</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糖类相比产生</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能量</a:t>
            </a: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填</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多</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少</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，消耗的</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氧气</a:t>
            </a: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填</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多</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少</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的原因</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____</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kern="10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b="1"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必修</a:t>
            </a:r>
            <a:r>
              <a:rPr lang="en-US" altLang="zh-CN" sz="2800" b="1" kern="10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 P</a:t>
            </a:r>
            <a:r>
              <a:rPr lang="en-US" altLang="zh-CN" sz="2800" b="1" kern="100" baseline="-2500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b="1" kern="10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重症糖尿病人由于丢失葡糖糖较多在需氧呼吸时要消耗脂肪，与常人相比得到同样多的能量消耗的氧气</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较</a:t>
            </a: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填</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多</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少</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10297797" y="1324144"/>
            <a:ext cx="543739"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多</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5610904" y="1954798"/>
            <a:ext cx="543739"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多</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矩形 6"/>
          <p:cNvSpPr/>
          <p:nvPr/>
        </p:nvSpPr>
        <p:spPr>
          <a:xfrm>
            <a:off x="10436137" y="1954798"/>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油脂</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8" name="矩形 7"/>
          <p:cNvSpPr/>
          <p:nvPr/>
        </p:nvSpPr>
        <p:spPr>
          <a:xfrm>
            <a:off x="893212" y="2599098"/>
            <a:ext cx="3217547"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含</a:t>
            </a:r>
            <a:r>
              <a:rPr lang="en-US" altLang="zh-CN" sz="2800"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量高，含</a:t>
            </a:r>
            <a:r>
              <a:rPr lang="en-US" altLang="zh-CN" sz="2800"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量低</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9191550" y="3861842"/>
            <a:ext cx="543739"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多</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矩形 9"/>
          <p:cNvSpPr/>
          <p:nvPr/>
        </p:nvSpPr>
        <p:spPr>
          <a:xfrm>
            <a:off x="461956" y="1333863"/>
            <a:ext cx="11076375" cy="3896131"/>
          </a:xfrm>
          <a:prstGeom prst="rect">
            <a:avLst/>
          </a:prstGeom>
        </p:spPr>
        <p:txBody>
          <a:bodyPr wrap="square">
            <a:spAutoFit/>
          </a:bodyPr>
          <a:lstStyle/>
          <a:p>
            <a:pPr algn="just">
              <a:lnSpc>
                <a:spcPct val="150000"/>
              </a:lnSpc>
              <a:tabLst>
                <a:tab pos="2250440"/>
              </a:tabLst>
            </a:pPr>
            <a:r>
              <a:rPr lang="zh-CN" altLang="zh-CN" sz="2800" b="1" kern="100">
                <a:solidFill>
                  <a:schemeClr val="accent3">
                    <a:lumMod val="50000"/>
                  </a:schemeClr>
                </a:solidFill>
                <a:latin typeface="Times New Roman" panose="02020603050405020304" pitchFamily="18" charset="0"/>
                <a:ea typeface="方正中等线简体" panose="03000509000000000000" pitchFamily="65" charset="-122"/>
                <a:cs typeface="Times New Roman" panose="02020603050405020304" pitchFamily="18" charset="0"/>
              </a:rPr>
              <a:t>考向一　糖类的种类和作用</a:t>
            </a:r>
            <a:endParaRPr lang="zh-CN" altLang="zh-CN" sz="2800" b="1" kern="100">
              <a:solidFill>
                <a:schemeClr val="accent3">
                  <a:lumMod val="50000"/>
                </a:schemeClr>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下列与糖类的相关叙述，正确的是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单糖能在细胞内进一步被水解</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蔗糖常在植物叶肉细胞的叶绿体内合成</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果胶和纤维素均属于多糖</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用本尼迪特试剂反应可鉴定葡萄糖</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20"/>
          <p:cNvSpPr txBox="1"/>
          <p:nvPr/>
        </p:nvSpPr>
        <p:spPr>
          <a:xfrm>
            <a:off x="334990" y="3906142"/>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sp>
        <p:nvSpPr>
          <p:cNvPr id="7" name="矩形 6"/>
          <p:cNvSpPr/>
          <p:nvPr/>
        </p:nvSpPr>
        <p:spPr>
          <a:xfrm>
            <a:off x="0" y="0"/>
            <a:ext cx="12190413" cy="837506"/>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过程 7"/>
          <p:cNvSpPr/>
          <p:nvPr/>
        </p:nvSpPr>
        <p:spPr>
          <a:xfrm>
            <a:off x="2155994" y="290170"/>
            <a:ext cx="9518564" cy="33209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59284" y="170270"/>
            <a:ext cx="3744416" cy="523220"/>
          </a:xfrm>
          <a:prstGeom prst="rect">
            <a:avLst/>
          </a:prstGeom>
        </p:spPr>
        <p:txBody>
          <a:bodyPr wrap="square">
            <a:spAutoFit/>
          </a:bodyPr>
          <a:lstStyle/>
          <a:p>
            <a:pPr>
              <a:defRPr/>
            </a:pPr>
            <a:r>
              <a:rPr lang="zh-CN" altLang="zh-CN" sz="2800" b="1" kern="100">
                <a:solidFill>
                  <a:schemeClr val="bg1"/>
                </a:solidFill>
                <a:latin typeface="Times New Roman" panose="02020603050405020304"/>
                <a:ea typeface="+mj-ea"/>
                <a:cs typeface="Times New Roman" panose="02020603050405020304"/>
              </a:rPr>
              <a:t>考</a:t>
            </a:r>
            <a:r>
              <a:rPr lang="zh-CN" altLang="en-US" sz="2800" b="1" kern="100" smtClean="0">
                <a:solidFill>
                  <a:schemeClr val="bg1"/>
                </a:solidFill>
                <a:latin typeface="Times New Roman" panose="02020603050405020304"/>
                <a:ea typeface="+mj-ea"/>
                <a:cs typeface="Times New Roman" panose="02020603050405020304"/>
              </a:rPr>
              <a:t>向突破</a:t>
            </a:r>
            <a:r>
              <a:rPr lang="zh-CN" altLang="en-US" sz="2000" kern="100" smtClean="0">
                <a:solidFill>
                  <a:srgbClr val="7F7F7F"/>
                </a:solidFill>
                <a:latin typeface="Times New Roman" panose="02020603050405020304"/>
                <a:ea typeface="+mj-ea"/>
                <a:cs typeface="Times New Roman" panose="02020603050405020304"/>
              </a:rPr>
              <a:t>    强化关键能力</a:t>
            </a:r>
            <a:endParaRPr lang="zh-CN" altLang="zh-CN" sz="2000" kern="100">
              <a:solidFill>
                <a:srgbClr val="7F7F7F"/>
              </a:solidFill>
              <a:latin typeface="Times New Roman" panose="02020603050405020304"/>
              <a:ea typeface="+mj-ea"/>
              <a:cs typeface="Times New Roman" panose="02020603050405020304"/>
            </a:endParaRPr>
          </a:p>
        </p:txBody>
      </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 name="组合 3"/>
          <p:cNvGrpSpPr/>
          <p:nvPr/>
        </p:nvGrpSpPr>
        <p:grpSpPr>
          <a:xfrm>
            <a:off x="415371" y="477466"/>
            <a:ext cx="11248331" cy="5052110"/>
            <a:chOff x="471835" y="4581128"/>
            <a:chExt cx="11248331" cy="5052110"/>
          </a:xfrm>
        </p:grpSpPr>
        <p:sp>
          <p:nvSpPr>
            <p:cNvPr id="5" name="圆角矩形 4"/>
            <p:cNvSpPr/>
            <p:nvPr/>
          </p:nvSpPr>
          <p:spPr>
            <a:xfrm>
              <a:off x="471835" y="4694018"/>
              <a:ext cx="11248331" cy="4939220"/>
            </a:xfrm>
            <a:prstGeom prst="roundRect">
              <a:avLst>
                <a:gd name="adj" fmla="val 302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6" name="矩形 5"/>
            <p:cNvSpPr/>
            <p:nvPr/>
          </p:nvSpPr>
          <p:spPr>
            <a:xfrm>
              <a:off x="698103" y="5016590"/>
              <a:ext cx="10782159" cy="4616648"/>
            </a:xfrm>
            <a:prstGeom prst="rect">
              <a:avLst/>
            </a:prstGeom>
          </p:spPr>
          <p:txBody>
            <a:bodyPr wrap="square">
              <a:spAutoFit/>
            </a:bodyPr>
            <a:lstStyle/>
            <a:p>
              <a:pPr algn="just">
                <a:lnSpc>
                  <a:spcPct val="150000"/>
                </a:lnSpc>
                <a:tabLst>
                  <a:tab pos="2250440"/>
                </a:tabLst>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单糖是不能水解的糖，</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tabLst>
                  <a:tab pos="2250440"/>
                </a:tabLs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叶肉</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细胞合成蔗糖的场所不是叶绿体，三碳糖被磷酸转运器运出叶绿体进入细胞质，在细胞质中完成蔗糖的合成，</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tabLst>
                  <a:tab pos="2250440"/>
                </a:tabLs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果胶</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是由半乳糖醛酸聚合而成的一种高分子化合物，半乳糖醛酸相当于一种单糖物质，纤维素是由葡萄糖聚合而成的高分子化合物，故果胶和纤维素均属于多糖，</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tabLst>
                  <a:tab pos="2250440"/>
                </a:tabLst>
              </a:pPr>
              <a:r>
                <a:rPr lang="zh-CN" altLang="zh-CN" sz="2800" kern="100" spc="-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本尼迪特</a:t>
              </a:r>
              <a:r>
                <a:rPr lang="zh-CN" altLang="zh-CN" sz="2800" kern="100" spc="-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试剂反应可鉴定还原糖，但是还原糖不一定是葡萄糖，</a:t>
              </a:r>
              <a:r>
                <a:rPr lang="en-US" altLang="zh-CN" sz="2800" kern="100" spc="-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D</a:t>
              </a:r>
              <a:r>
                <a:rPr lang="zh-CN" altLang="zh-CN" sz="2800" kern="100" spc="-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800" kern="100" spc="-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矩形 7"/>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9" name="文本框 8"/>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矩形 9"/>
          <p:cNvSpPr/>
          <p:nvPr/>
        </p:nvSpPr>
        <p:spPr>
          <a:xfrm>
            <a:off x="461956" y="997906"/>
            <a:ext cx="11076375" cy="1310808"/>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如图表示玉米种子在暗处萌发初期淀粉和葡萄糖含量的变化情况。下列分析正确的是</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461956" y="2338492"/>
            <a:ext cx="11076375" cy="2603470"/>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图中表示葡萄糖变化情况的曲线是乙</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在此种子萌发过程中有机物总量减少</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在此种子萌发过程中会发生光合作用和细胞呼吸</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在此种子萌发过程中有机物种类减少</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218" name="Picture 2" descr="J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506550" y="2308714"/>
            <a:ext cx="2845240" cy="23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20"/>
          <p:cNvSpPr txBox="1"/>
          <p:nvPr/>
        </p:nvSpPr>
        <p:spPr>
          <a:xfrm>
            <a:off x="326043" y="3014130"/>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3" name="组合 2"/>
          <p:cNvGrpSpPr/>
          <p:nvPr/>
        </p:nvGrpSpPr>
        <p:grpSpPr>
          <a:xfrm>
            <a:off x="415371" y="981522"/>
            <a:ext cx="11248331" cy="5052110"/>
            <a:chOff x="471835" y="4581128"/>
            <a:chExt cx="11248331" cy="5052110"/>
          </a:xfrm>
        </p:grpSpPr>
        <p:sp>
          <p:nvSpPr>
            <p:cNvPr id="4" name="圆角矩形 3"/>
            <p:cNvSpPr/>
            <p:nvPr/>
          </p:nvSpPr>
          <p:spPr>
            <a:xfrm>
              <a:off x="471835" y="4694018"/>
              <a:ext cx="11248331" cy="4939220"/>
            </a:xfrm>
            <a:prstGeom prst="roundRect">
              <a:avLst>
                <a:gd name="adj" fmla="val 302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5" name="矩形 4"/>
            <p:cNvSpPr/>
            <p:nvPr/>
          </p:nvSpPr>
          <p:spPr>
            <a:xfrm>
              <a:off x="698103" y="5016590"/>
              <a:ext cx="10782159" cy="4616648"/>
            </a:xfrm>
            <a:prstGeom prst="rect">
              <a:avLst/>
            </a:prstGeom>
          </p:spPr>
          <p:txBody>
            <a:bodyPr wrap="square">
              <a:spAutoFit/>
            </a:bodyPr>
            <a:lstStyle/>
            <a:p>
              <a:pPr algn="just">
                <a:lnSpc>
                  <a:spcPct val="150000"/>
                </a:lnSpc>
                <a:tabLst>
                  <a:tab pos="2250440"/>
                </a:tabLst>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玉米种子在暗处萌发初期淀粉水解为葡萄糖</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tabLst>
                  <a:tab pos="2250440"/>
                </a:tabLs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故</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葡萄糖含量不断增加，为曲线甲，</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tabLst>
                  <a:tab pos="2250440"/>
                </a:tabLs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种子</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萌发进行新陈代谢，不断消耗有机物</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tabLst>
                  <a:tab pos="2250440"/>
                </a:tabLs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其</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总量越来越少，</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tabLst>
                  <a:tab pos="2250440"/>
                </a:tabLs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暗处</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环境下，种子萌发过程中只会发生细胞呼吸，</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tabLst>
                  <a:tab pos="2250440"/>
                </a:tabLs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种子</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萌发进行新陈代谢，产生了丙酮酸等中间产物，有机物种类增加，</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D</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8" name="文本框 7"/>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pic>
        <p:nvPicPr>
          <p:cNvPr id="7" name="Picture 2" descr="J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183438" y="1629593"/>
            <a:ext cx="2845240" cy="23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389206" y="901815"/>
            <a:ext cx="11412000" cy="3896131"/>
          </a:xfrm>
          <a:prstGeom prst="rect">
            <a:avLst/>
          </a:prstGeom>
        </p:spPr>
        <p:txBody>
          <a:bodyPr wrap="square">
            <a:spAutoFit/>
          </a:bodyPr>
          <a:lstStyle/>
          <a:p>
            <a:pPr algn="just">
              <a:lnSpc>
                <a:spcPct val="150000"/>
              </a:lnSpc>
              <a:tabLst>
                <a:tab pos="2250440"/>
              </a:tabLst>
            </a:pPr>
            <a:r>
              <a:rPr lang="zh-CN" altLang="zh-CN" sz="2800" b="1" kern="100">
                <a:solidFill>
                  <a:schemeClr val="accent3">
                    <a:lumMod val="50000"/>
                  </a:schemeClr>
                </a:solidFill>
                <a:latin typeface="Times New Roman" panose="02020603050405020304" pitchFamily="18" charset="0"/>
                <a:ea typeface="方正中等线简体" panose="03000509000000000000" pitchFamily="65" charset="-122"/>
                <a:cs typeface="Times New Roman" panose="02020603050405020304" pitchFamily="18" charset="0"/>
              </a:rPr>
              <a:t>考向二　脂质的种类和作用</a:t>
            </a:r>
            <a:endParaRPr lang="zh-CN" altLang="zh-CN" sz="2800" b="1" kern="100">
              <a:solidFill>
                <a:schemeClr val="accent3">
                  <a:lumMod val="50000"/>
                </a:schemeClr>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下列有关油脂的叙述，错误的是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由碳、氢、氧元素组成，且含氧量较糖类少</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是生物体内重要的结构组成物质</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水解产物为甘油和脂肪酸</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能被苏丹</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Ⅲ</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染液染成橙黄色</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20"/>
          <p:cNvSpPr txBox="1"/>
          <p:nvPr/>
        </p:nvSpPr>
        <p:spPr>
          <a:xfrm>
            <a:off x="253402" y="2835338"/>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p:cNvPicPr/>
          <p:nvPr/>
        </p:nvPicPr>
        <p:blipFill>
          <a:blip r:embed="rId3">
            <a:extLst>
              <a:ext uri="{28A0092B-C50C-407E-A947-70E740481C1C}">
                <a14:useLocalDpi xmlns:a14="http://schemas.microsoft.com/office/drawing/2010/main" val="0"/>
              </a:ext>
            </a:extLst>
          </a:blip>
          <a:stretch>
            <a:fillRect/>
          </a:stretch>
        </p:blipFill>
        <p:spPr>
          <a:xfrm>
            <a:off x="3141" y="1588"/>
            <a:ext cx="12189600" cy="6858000"/>
          </a:xfrm>
          <a:prstGeom prst="rect">
            <a:avLst/>
          </a:prstGeom>
        </p:spPr>
      </p:pic>
      <p:sp>
        <p:nvSpPr>
          <p:cNvPr id="22" name="矩形 21"/>
          <p:cNvSpPr/>
          <p:nvPr/>
        </p:nvSpPr>
        <p:spPr>
          <a:xfrm>
            <a:off x="746356" y="1413570"/>
            <a:ext cx="10670673" cy="254292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文本框 22"/>
          <p:cNvSpPr txBox="1"/>
          <p:nvPr/>
        </p:nvSpPr>
        <p:spPr>
          <a:xfrm>
            <a:off x="1702718" y="2349674"/>
            <a:ext cx="8784976" cy="923330"/>
          </a:xfrm>
          <a:prstGeom prst="rect">
            <a:avLst/>
          </a:prstGeom>
          <a:noFill/>
        </p:spPr>
        <p:txBody>
          <a:bodyPr wrap="square" rtlCol="0">
            <a:spAutoFit/>
          </a:bodyPr>
          <a:lstStyle/>
          <a:p>
            <a:pPr algn="ctr"/>
            <a:r>
              <a:rPr lang="zh-CN" altLang="zh-CN" sz="5400" b="1" kern="100">
                <a:latin typeface="Times New Roman" panose="02020603050405020304" pitchFamily="18" charset="0"/>
                <a:ea typeface="微软雅黑" panose="020b0503020204020204" charset="-122"/>
                <a:cs typeface="Times New Roman" panose="02020603050405020304" pitchFamily="18" charset="0"/>
              </a:rPr>
              <a:t>细胞中的水和无机盐</a:t>
            </a:r>
            <a:endParaRPr lang="zh-CN" altLang="zh-CN" sz="5400" b="1" kern="100">
              <a:latin typeface="Times New Roman" panose="02020603050405020304" pitchFamily="18" charset="0"/>
              <a:ea typeface="微软雅黑" panose="020b0503020204020204" charset="-122"/>
              <a:cs typeface="Times New Roman" panose="02020603050405020304" pitchFamily="18" charset="0"/>
            </a:endParaRPr>
          </a:p>
        </p:txBody>
      </p:sp>
      <p:sp>
        <p:nvSpPr>
          <p:cNvPr id="24" name="文本框 23"/>
          <p:cNvSpPr txBox="1"/>
          <p:nvPr/>
        </p:nvSpPr>
        <p:spPr>
          <a:xfrm>
            <a:off x="5051090" y="1799632"/>
            <a:ext cx="2088232" cy="523220"/>
          </a:xfrm>
          <a:prstGeom prst="rect">
            <a:avLst/>
          </a:prstGeom>
          <a:noFill/>
        </p:spPr>
        <p:txBody>
          <a:bodyPr wrap="square" rtlCol="0">
            <a:spAutoFit/>
          </a:bodyPr>
          <a:lstStyle/>
          <a:p>
            <a:pPr algn="ctr"/>
            <a:r>
              <a:rPr lang="zh-CN" altLang="zh-CN" sz="2800" kern="100" smtClean="0">
                <a:solidFill>
                  <a:srgbClr val="7F7F7F"/>
                </a:solidFill>
                <a:latin typeface="+mj-ea"/>
                <a:ea typeface="+mj-ea"/>
                <a:cs typeface="Times New Roman" panose="02020603050405020304" pitchFamily="18" charset="0"/>
              </a:rPr>
              <a:t>考点</a:t>
            </a:r>
            <a:r>
              <a:rPr lang="zh-CN" altLang="en-US" sz="2800" kern="100" smtClean="0">
                <a:solidFill>
                  <a:srgbClr val="7F7F7F"/>
                </a:solidFill>
                <a:latin typeface="+mj-ea"/>
                <a:ea typeface="+mj-ea"/>
                <a:cs typeface="Times New Roman" panose="02020603050405020304" pitchFamily="18" charset="0"/>
              </a:rPr>
              <a:t>一</a:t>
            </a:r>
            <a:r>
              <a:rPr lang="zh-CN" altLang="zh-CN" sz="2800" kern="100">
                <a:solidFill>
                  <a:srgbClr val="7F7F7F"/>
                </a:solidFill>
                <a:latin typeface="+mj-ea"/>
                <a:ea typeface="+mj-ea"/>
                <a:cs typeface="Times New Roman" panose="02020603050405020304" pitchFamily="18" charset="0"/>
              </a:rPr>
              <a:t>　</a:t>
            </a:r>
            <a:endParaRPr lang="zh-CN" altLang="zh-CN" sz="2800" kern="100">
              <a:solidFill>
                <a:srgbClr val="7F7F7F"/>
              </a:solidFill>
              <a:latin typeface="+mj-ea"/>
              <a:ea typeface="+mj-ea"/>
              <a:cs typeface="Times New Roman" panose="02020603050405020304" pitchFamily="18" charset="0"/>
            </a:endParaRPr>
          </a:p>
        </p:txBody>
      </p:sp>
    </p:spTree>
  </p:cSld>
  <p:clrMapOvr>
    <a:masterClrMapping/>
  </p:clrMapOvr>
  <mc:AlternateContent>
    <mc:Choice xmlns:p14="http://schemas.microsoft.com/office/powerpoint/2010/main" Requires="p14">
      <p:transition p14:dur="0"/>
    </mc:Choice>
    <mc:Fallback>
      <p:transition/>
    </mc:Fallback>
  </mc:AlternateConten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369090" y="828066"/>
            <a:ext cx="11412000" cy="3249800"/>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下列关于脂质和糖类功能的共同点，叙述错误的是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都不参与酶的组成</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与生物储存能量有关</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对植物体有保护作用</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都能参与细胞膜结构的组成</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TextBox 20"/>
          <p:cNvSpPr txBox="1"/>
          <p:nvPr/>
        </p:nvSpPr>
        <p:spPr>
          <a:xfrm>
            <a:off x="215549" y="1485578"/>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grpSp>
        <p:nvGrpSpPr>
          <p:cNvPr id="4" name="组合 3"/>
          <p:cNvGrpSpPr/>
          <p:nvPr/>
        </p:nvGrpSpPr>
        <p:grpSpPr>
          <a:xfrm>
            <a:off x="415371" y="4244295"/>
            <a:ext cx="11248331" cy="1849795"/>
            <a:chOff x="471835" y="4581128"/>
            <a:chExt cx="11248331" cy="1849795"/>
          </a:xfrm>
        </p:grpSpPr>
        <p:sp>
          <p:nvSpPr>
            <p:cNvPr id="6" name="圆角矩形 5"/>
            <p:cNvSpPr/>
            <p:nvPr/>
          </p:nvSpPr>
          <p:spPr>
            <a:xfrm>
              <a:off x="471835" y="4694019"/>
              <a:ext cx="11248331" cy="1736904"/>
            </a:xfrm>
            <a:prstGeom prst="roundRect">
              <a:avLst>
                <a:gd name="adj" fmla="val 589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8" name="矩形 7"/>
            <p:cNvSpPr/>
            <p:nvPr/>
          </p:nvSpPr>
          <p:spPr>
            <a:xfrm>
              <a:off x="698103" y="4842570"/>
              <a:ext cx="10782159" cy="1301318"/>
            </a:xfrm>
            <a:prstGeom prst="rect">
              <a:avLst/>
            </a:prstGeom>
          </p:spPr>
          <p:txBody>
            <a:bodyPr wrap="square">
              <a:spAutoFit/>
            </a:bodyPr>
            <a:lstStyle/>
            <a:p>
              <a:pPr algn="just">
                <a:lnSpc>
                  <a:spcPct val="150000"/>
                </a:lnSpc>
                <a:tabLst>
                  <a:tab pos="2250440"/>
                </a:tabLst>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大多数酶是蛋白质，少数酶是</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RNA(</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称为核酶</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，核糖是</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RNA</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的成分之一，因此糖类参与核酶的组成，但脂质不参与酶的组成，</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矩形 8"/>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10" name="文本框 9"/>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本框 5"/>
          <p:cNvSpPr txBox="1"/>
          <p:nvPr/>
        </p:nvSpPr>
        <p:spPr>
          <a:xfrm>
            <a:off x="-1" y="-55383"/>
            <a:ext cx="936104" cy="707886"/>
          </a:xfrm>
          <a:prstGeom prst="rect">
            <a:avLst/>
          </a:prstGeom>
          <a:noFill/>
        </p:spPr>
        <p:txBody>
          <a:bodyPr wrap="square" rtlCol="0">
            <a:spAutoFit/>
          </a:bodyPr>
          <a:lstStyle/>
          <a:p>
            <a:r>
              <a:rPr lang="zh-CN" altLang="zh-CN" sz="2000" i="1"/>
              <a:t>易错警示</a:t>
            </a:r>
            <a:endParaRPr lang="zh-CN" altLang="en-US" sz="2000" i="1"/>
          </a:p>
        </p:txBody>
      </p:sp>
      <p:sp>
        <p:nvSpPr>
          <p:cNvPr id="5" name="矩形 4"/>
          <p:cNvSpPr/>
          <p:nvPr/>
        </p:nvSpPr>
        <p:spPr>
          <a:xfrm>
            <a:off x="1345893" y="117426"/>
            <a:ext cx="9498627" cy="669158"/>
          </a:xfrm>
          <a:prstGeom prst="rect">
            <a:avLst/>
          </a:prstGeom>
        </p:spPr>
        <p:txBody>
          <a:bodyPr wrap="square">
            <a:spAutoFit/>
          </a:bodyPr>
          <a:lstStyle/>
          <a:p>
            <a:pPr algn="ctr">
              <a:lnSpc>
                <a:spcPct val="150000"/>
              </a:lnSpc>
              <a:tabLst>
                <a:tab pos="2250440"/>
              </a:tabLst>
            </a:pPr>
            <a:r>
              <a:rPr lang="zh-CN" altLang="zh-CN" sz="2800" b="1" kern="10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rPr>
              <a:t>有关糖类和油脂的</a:t>
            </a:r>
            <a:r>
              <a:rPr lang="en-US" altLang="zh-CN" sz="2800" b="1" kern="10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rPr>
              <a:t>7</a:t>
            </a:r>
            <a:r>
              <a:rPr lang="zh-CN" altLang="zh-CN" sz="2800" b="1" kern="10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rPr>
              <a:t>个误区</a:t>
            </a:r>
            <a:endParaRPr lang="zh-CN" altLang="zh-CN" sz="2800" b="1" kern="10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 name="矩形 2"/>
          <p:cNvSpPr/>
          <p:nvPr/>
        </p:nvSpPr>
        <p:spPr>
          <a:xfrm>
            <a:off x="730610" y="1047135"/>
            <a:ext cx="10729192" cy="5262979"/>
          </a:xfrm>
          <a:prstGeom prst="rect">
            <a:avLst/>
          </a:prstGeom>
        </p:spPr>
        <p:txBody>
          <a:bodyPr wrap="square">
            <a:spAutoFit/>
          </a:bodyPr>
          <a:lstStyle/>
          <a:p>
            <a:pPr algn="just">
              <a:lnSpc>
                <a:spcPct val="150000"/>
              </a:lnSpc>
              <a:spcAft>
                <a:spcPct val="0"/>
              </a:spcAf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误区一：所有的糖都是还原糖。蔗糖、多糖不具有还原性。</a:t>
            </a:r>
            <a:endParaRPr lang="zh-CN" altLang="zh-CN" sz="2800" kern="10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误区二：糖类就是能源物质。并非所有的糖类都是能源物质，如核糖、脱氧核糖、纤维素等不参与氧化分解供给能量。</a:t>
            </a:r>
            <a:endParaRPr lang="zh-CN" altLang="zh-CN" sz="2800" kern="10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误区三：</a:t>
            </a:r>
            <a:r>
              <a:rPr lang="en-US" altLang="zh-CN" sz="2800" kern="100" smtClean="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水解</a:t>
            </a:r>
            <a:r>
              <a:rPr lang="en-US" altLang="zh-CN" sz="2800" kern="100" smtClean="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mtClean="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氧化分解</a:t>
            </a:r>
            <a:r>
              <a:rPr lang="en-US" altLang="zh-CN" sz="2800" kern="100" smtClean="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。多糖和二糖水解的终产物是其单糖，糖氧化分解的终产物是</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CO</a:t>
            </a:r>
            <a:r>
              <a:rPr lang="en-US" altLang="zh-CN" sz="2800" kern="100" baseline="-25000" smtClean="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，即糖参与需氧呼吸后的最终产物。</a:t>
            </a:r>
            <a:endParaRPr lang="zh-CN" altLang="zh-CN" sz="2800" kern="10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误区四：脂质中只有磷脂才是构成生物膜的成分。胆固醇也是构成动物细胞膜的成分。</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mc:Choice xmlns:p14="http://schemas.microsoft.com/office/powerpoint/2010/main" Requires="p14">
      <p:transition p14:dur="10"/>
    </mc:Choice>
    <mc:Fallback>
      <p:transition/>
    </mc:Fallback>
  </mc:AlternateConten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本框 5"/>
          <p:cNvSpPr txBox="1"/>
          <p:nvPr/>
        </p:nvSpPr>
        <p:spPr>
          <a:xfrm>
            <a:off x="-1" y="-55383"/>
            <a:ext cx="936104" cy="707886"/>
          </a:xfrm>
          <a:prstGeom prst="rect">
            <a:avLst/>
          </a:prstGeom>
          <a:noFill/>
        </p:spPr>
        <p:txBody>
          <a:bodyPr wrap="square" rtlCol="0">
            <a:spAutoFit/>
          </a:bodyPr>
          <a:lstStyle/>
          <a:p>
            <a:r>
              <a:rPr lang="zh-CN" altLang="zh-CN" sz="2000" i="1"/>
              <a:t>易错警示</a:t>
            </a:r>
            <a:endParaRPr lang="zh-CN" altLang="en-US" sz="2000" i="1"/>
          </a:p>
        </p:txBody>
      </p:sp>
      <p:sp>
        <p:nvSpPr>
          <p:cNvPr id="5" name="矩形 4"/>
          <p:cNvSpPr/>
          <p:nvPr/>
        </p:nvSpPr>
        <p:spPr>
          <a:xfrm>
            <a:off x="1345893" y="117426"/>
            <a:ext cx="9498627" cy="669158"/>
          </a:xfrm>
          <a:prstGeom prst="rect">
            <a:avLst/>
          </a:prstGeom>
        </p:spPr>
        <p:txBody>
          <a:bodyPr wrap="square">
            <a:spAutoFit/>
          </a:bodyPr>
          <a:lstStyle/>
          <a:p>
            <a:pPr algn="ctr">
              <a:lnSpc>
                <a:spcPct val="150000"/>
              </a:lnSpc>
              <a:tabLst>
                <a:tab pos="2250440"/>
              </a:tabLst>
            </a:pPr>
            <a:r>
              <a:rPr lang="zh-CN" altLang="zh-CN" sz="2800" b="1" kern="10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rPr>
              <a:t>有关糖类和油脂的</a:t>
            </a:r>
            <a:r>
              <a:rPr lang="en-US" altLang="zh-CN" sz="2800" b="1" kern="10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rPr>
              <a:t>7</a:t>
            </a:r>
            <a:r>
              <a:rPr lang="zh-CN" altLang="zh-CN" sz="2800" b="1" kern="10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rPr>
              <a:t>个误区</a:t>
            </a:r>
            <a:endParaRPr lang="zh-CN" altLang="zh-CN" sz="2800" b="1" kern="10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 name="矩形 2"/>
          <p:cNvSpPr/>
          <p:nvPr/>
        </p:nvSpPr>
        <p:spPr>
          <a:xfrm>
            <a:off x="730610" y="909514"/>
            <a:ext cx="10729192" cy="1310808"/>
          </a:xfrm>
          <a:prstGeom prst="rect">
            <a:avLst/>
          </a:prstGeom>
        </p:spPr>
        <p:txBody>
          <a:bodyPr wrap="square">
            <a:spAutoFit/>
          </a:bodyPr>
          <a:lstStyle/>
          <a:p>
            <a:pPr algn="just">
              <a:lnSpc>
                <a:spcPct val="150000"/>
              </a:lnSpc>
              <a:spcAft>
                <a:spcPct val="0"/>
              </a:spcAf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误区五：所有脂质的元素组成都是</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。油脂、胆固醇只含有</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730610" y="2197959"/>
            <a:ext cx="10729192" cy="3896131"/>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误区六：细胞壁的组成成分是纤维素。纤维素是构成植物细胞壁的主要成分，而细菌的细胞壁不含纤维素，是由肽聚糖构成的。</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误区七：能源物质都是糖类。</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主要能源物质</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糖类。</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主要储能物质</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油脂。除此外，动物细胞中的糖原和植物细胞中的淀粉也是重要的储能物质</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mc:Choice xmlns:p14="http://schemas.microsoft.com/office/powerpoint/2010/main" Requires="p14">
      <p:transition p14:dur="10"/>
    </mc:Choice>
    <mc:Fallback>
      <p:transition/>
    </mc:Fallback>
  </mc:AlternateConten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本框 5"/>
          <p:cNvSpPr txBox="1"/>
          <p:nvPr/>
        </p:nvSpPr>
        <p:spPr>
          <a:xfrm>
            <a:off x="-1" y="-55383"/>
            <a:ext cx="936104" cy="707886"/>
          </a:xfrm>
          <a:prstGeom prst="rect">
            <a:avLst/>
          </a:prstGeom>
          <a:noFill/>
        </p:spPr>
        <p:txBody>
          <a:bodyPr wrap="square" rtlCol="0">
            <a:spAutoFit/>
          </a:bodyPr>
          <a:lstStyle/>
          <a:p>
            <a:r>
              <a:rPr lang="zh-CN" altLang="zh-CN" sz="2000" i="1"/>
              <a:t>易错警示</a:t>
            </a:r>
            <a:endParaRPr lang="zh-CN" altLang="en-US" sz="2000" i="1"/>
          </a:p>
        </p:txBody>
      </p:sp>
      <p:sp>
        <p:nvSpPr>
          <p:cNvPr id="5" name="矩形 4"/>
          <p:cNvSpPr/>
          <p:nvPr/>
        </p:nvSpPr>
        <p:spPr>
          <a:xfrm>
            <a:off x="1345893" y="117426"/>
            <a:ext cx="9498627" cy="669158"/>
          </a:xfrm>
          <a:prstGeom prst="rect">
            <a:avLst/>
          </a:prstGeom>
        </p:spPr>
        <p:txBody>
          <a:bodyPr wrap="square">
            <a:spAutoFit/>
          </a:bodyPr>
          <a:lstStyle/>
          <a:p>
            <a:pPr algn="ctr">
              <a:lnSpc>
                <a:spcPct val="150000"/>
              </a:lnSpc>
              <a:tabLst>
                <a:tab pos="2250440"/>
              </a:tabLst>
            </a:pPr>
            <a:r>
              <a:rPr lang="zh-CN" altLang="zh-CN" sz="2800" b="1" kern="10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rPr>
              <a:t>有关糖类和油脂的</a:t>
            </a:r>
            <a:r>
              <a:rPr lang="en-US" altLang="zh-CN" sz="2800" b="1" kern="10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rPr>
              <a:t>7</a:t>
            </a:r>
            <a:r>
              <a:rPr lang="zh-CN" altLang="zh-CN" sz="2800" b="1" kern="10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rPr>
              <a:t>个误区</a:t>
            </a:r>
            <a:endParaRPr lang="zh-CN" altLang="zh-CN" sz="2800" b="1" kern="10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pic>
        <p:nvPicPr>
          <p:cNvPr id="7" name="返回" descr="C:\Users\Administrator\Desktop\新建文件夹\返回.tif">
            <a:hlinkClick r:id="rId3" action="ppaction://hlinksldjump"/>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730610" y="1629594"/>
            <a:ext cx="10729192" cy="1310808"/>
          </a:xfrm>
          <a:prstGeom prst="rect">
            <a:avLst/>
          </a:prstGeom>
        </p:spPr>
        <p:txBody>
          <a:bodyPr wrap="square">
            <a:spAutoFit/>
          </a:bodyPr>
          <a:lstStyle/>
          <a:p>
            <a:pPr>
              <a:lnSpc>
                <a:spcPct val="150000"/>
              </a:lnSpc>
            </a:pPr>
            <a:r>
              <a:rPr lang="en-US" altLang="zh-CN" sz="2800" kern="100" smtClean="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直接能源物质</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——ATP(</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糖类、油脂、蛋白质中的能量只有转移到</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ATP</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中，才能被生命活动利用</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mc:Choice xmlns:p14="http://schemas.microsoft.com/office/powerpoint/2010/main" Requires="p14">
      <p:transition p14:dur="10"/>
    </mc:Choice>
    <mc:Fallback>
      <p:transition/>
    </mc:Fallback>
  </mc:AlternateConten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图片 7"/>
          <p:cNvPicPr/>
          <p:nvPr/>
        </p:nvPicPr>
        <p:blipFill>
          <a:blip r:embed="rId3">
            <a:extLst>
              <a:ext uri="{28A0092B-C50C-407E-A947-70E740481C1C}">
                <a14:useLocalDpi xmlns:a14="http://schemas.microsoft.com/office/drawing/2010/main" val="0"/>
              </a:ext>
            </a:extLst>
          </a:blip>
          <a:stretch>
            <a:fillRect/>
          </a:stretch>
        </p:blipFill>
        <p:spPr>
          <a:xfrm>
            <a:off x="3141" y="1588"/>
            <a:ext cx="12189600" cy="6858000"/>
          </a:xfrm>
          <a:prstGeom prst="rect">
            <a:avLst/>
          </a:prstGeom>
        </p:spPr>
      </p:pic>
      <p:sp>
        <p:nvSpPr>
          <p:cNvPr id="6" name="矩形 5"/>
          <p:cNvSpPr/>
          <p:nvPr/>
        </p:nvSpPr>
        <p:spPr>
          <a:xfrm>
            <a:off x="746356" y="1413570"/>
            <a:ext cx="10670673" cy="254292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864497" y="2493690"/>
            <a:ext cx="10461418" cy="707886"/>
          </a:xfrm>
          <a:prstGeom prst="rect">
            <a:avLst/>
          </a:prstGeom>
          <a:noFill/>
        </p:spPr>
        <p:txBody>
          <a:bodyPr wrap="square" rtlCol="0">
            <a:spAutoFit/>
          </a:bodyPr>
          <a:lstStyle/>
          <a:p>
            <a:pPr algn="ctr"/>
            <a:r>
              <a:rPr lang="zh-CN" altLang="zh-CN" sz="4000" b="1" kern="100">
                <a:latin typeface="Times New Roman" panose="02020603050405020304" pitchFamily="18" charset="0"/>
                <a:ea typeface="微软雅黑" panose="020b0503020204020204" charset="-122"/>
                <a:cs typeface="Times New Roman" panose="02020603050405020304" pitchFamily="18" charset="0"/>
              </a:rPr>
              <a:t>活动：检测生物组织中的油脂、糖类和蛋白质</a:t>
            </a:r>
            <a:endParaRPr lang="zh-CN" altLang="zh-CN" sz="4000" b="1" kern="100">
              <a:latin typeface="Times New Roman" panose="02020603050405020304" pitchFamily="18" charset="0"/>
              <a:ea typeface="微软雅黑" panose="020b0503020204020204" charset="-122"/>
              <a:cs typeface="Times New Roman" panose="02020603050405020304" pitchFamily="18" charset="0"/>
            </a:endParaRPr>
          </a:p>
        </p:txBody>
      </p:sp>
      <p:sp>
        <p:nvSpPr>
          <p:cNvPr id="9" name="文本框 8"/>
          <p:cNvSpPr txBox="1"/>
          <p:nvPr/>
        </p:nvSpPr>
        <p:spPr>
          <a:xfrm>
            <a:off x="5051090" y="1799632"/>
            <a:ext cx="2088232" cy="523220"/>
          </a:xfrm>
          <a:prstGeom prst="rect">
            <a:avLst/>
          </a:prstGeom>
          <a:noFill/>
        </p:spPr>
        <p:txBody>
          <a:bodyPr wrap="square" rtlCol="0">
            <a:spAutoFit/>
          </a:bodyPr>
          <a:lstStyle/>
          <a:p>
            <a:pPr algn="ctr"/>
            <a:r>
              <a:rPr lang="zh-CN" altLang="zh-CN" sz="2800" kern="100" smtClean="0">
                <a:solidFill>
                  <a:srgbClr val="7F7F7F"/>
                </a:solidFill>
                <a:latin typeface="+mj-ea"/>
                <a:ea typeface="+mj-ea"/>
                <a:cs typeface="Times New Roman" panose="02020603050405020304" pitchFamily="18" charset="0"/>
              </a:rPr>
              <a:t>考点</a:t>
            </a:r>
            <a:r>
              <a:rPr lang="zh-CN" altLang="en-US" sz="2800" kern="100" smtClean="0">
                <a:solidFill>
                  <a:srgbClr val="7F7F7F"/>
                </a:solidFill>
                <a:latin typeface="+mj-ea"/>
                <a:ea typeface="+mj-ea"/>
                <a:cs typeface="Times New Roman" panose="02020603050405020304" pitchFamily="18" charset="0"/>
              </a:rPr>
              <a:t>三</a:t>
            </a:r>
            <a:r>
              <a:rPr lang="zh-CN" altLang="zh-CN" sz="2800" kern="100">
                <a:solidFill>
                  <a:srgbClr val="7F7F7F"/>
                </a:solidFill>
                <a:latin typeface="+mj-ea"/>
                <a:ea typeface="+mj-ea"/>
                <a:cs typeface="Times New Roman" panose="02020603050405020304" pitchFamily="18" charset="0"/>
              </a:rPr>
              <a:t>　</a:t>
            </a:r>
            <a:endParaRPr lang="zh-CN" altLang="zh-CN" sz="2800" kern="100">
              <a:solidFill>
                <a:srgbClr val="7F7F7F"/>
              </a:solidFill>
              <a:latin typeface="+mj-ea"/>
              <a:ea typeface="+mj-ea"/>
              <a:cs typeface="Times New Roman" panose="02020603050405020304" pitchFamily="18" charset="0"/>
            </a:endParaRPr>
          </a:p>
        </p:txBody>
      </p:sp>
    </p:spTree>
  </p:cSld>
  <p:clrMapOvr>
    <a:masterClrMapping/>
  </p:clrMapOvr>
  <mc:AlternateContent>
    <mc:Choice xmlns:p14="http://schemas.microsoft.com/office/powerpoint/2010/main" Requires="p14">
      <p:transition p14:dur="0"/>
    </mc:Choice>
    <mc:Fallback>
      <p:transition/>
    </mc:Fallback>
  </mc:AlternateConten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4" name="矩形 23"/>
          <p:cNvSpPr/>
          <p:nvPr/>
        </p:nvSpPr>
        <p:spPr>
          <a:xfrm>
            <a:off x="478582" y="1269554"/>
            <a:ext cx="11305256" cy="3323987"/>
          </a:xfrm>
          <a:prstGeom prst="rect">
            <a:avLst/>
          </a:prstGeom>
        </p:spPr>
        <p:txBody>
          <a:bodyPr wrap="square">
            <a:spAutoFit/>
          </a:bodyPr>
          <a:lstStyle/>
          <a:p>
            <a:pPr algn="just">
              <a:lnSpc>
                <a:spcPct val="150000"/>
              </a:lnSpc>
              <a:spcAft>
                <a:spcPct val="0"/>
              </a:spcAft>
            </a:pPr>
            <a:r>
              <a:rPr lang="en-US" altLang="zh-CN" sz="2800" kern="100">
                <a:latin typeface="微软雅黑" panose="020b0503020204020204" charset="-122"/>
                <a:ea typeface="宋体" panose="02010600030101010101" pitchFamily="2" charset="-122"/>
                <a:cs typeface="Times New Roman" panose="02020603050405020304" pitchFamily="18" charset="0"/>
              </a:rPr>
              <a:t>1.</a:t>
            </a:r>
            <a:r>
              <a:rPr lang="zh-CN" altLang="zh-CN" sz="2800" kern="100">
                <a:latin typeface="Times New Roman" panose="02020603050405020304" pitchFamily="18" charset="0"/>
                <a:ea typeface="微软雅黑" panose="020b0503020204020204" charset="-122"/>
                <a:cs typeface="Times New Roman" panose="02020603050405020304" pitchFamily="18" charset="0"/>
              </a:rPr>
              <a:t>实验原理</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油脂＋苏丹</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Ⅲ</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染液</a:t>
            </a:r>
            <a:r>
              <a:rPr lang="en-US" altLang="zh-CN" sz="2800" kern="10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色</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淀粉</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溶液</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蓝色。</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蛋白质</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试剂</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紫色。</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还原糖</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试剂</a:t>
            </a:r>
            <a:r>
              <a:rPr lang="en-US" altLang="zh-CN" sz="800" kern="100" smtClean="0">
                <a:latin typeface="Times New Roman" panose="02020603050405020304" pitchFamily="18" charset="0"/>
                <a:ea typeface="方正中等线简体" panose="03000509000000000000" pitchFamily="65" charset="-122"/>
                <a:cs typeface="宋体-方正超大字符集" panose="03000509000000000000" pitchFamily="65" charset="-122"/>
              </a:rPr>
              <a:t>                                                                                                                       </a:t>
            </a: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沉淀</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0" y="0"/>
            <a:ext cx="12190413" cy="837506"/>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过程 14"/>
          <p:cNvSpPr/>
          <p:nvPr/>
        </p:nvSpPr>
        <p:spPr>
          <a:xfrm>
            <a:off x="2155994" y="290170"/>
            <a:ext cx="9518564" cy="33209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59284" y="170270"/>
            <a:ext cx="3744416" cy="523220"/>
          </a:xfrm>
          <a:prstGeom prst="rect">
            <a:avLst/>
          </a:prstGeom>
        </p:spPr>
        <p:txBody>
          <a:bodyPr wrap="square">
            <a:spAutoFit/>
          </a:bodyPr>
          <a:lstStyle/>
          <a:p>
            <a:pPr>
              <a:defRPr/>
            </a:pPr>
            <a:r>
              <a:rPr lang="zh-CN" altLang="en-US" sz="2800" b="1" kern="100" smtClean="0">
                <a:solidFill>
                  <a:schemeClr val="bg1"/>
                </a:solidFill>
                <a:latin typeface="Times New Roman" panose="02020603050405020304"/>
                <a:ea typeface="+mj-ea"/>
                <a:cs typeface="Times New Roman" panose="02020603050405020304"/>
              </a:rPr>
              <a:t>基础提炼</a:t>
            </a:r>
            <a:r>
              <a:rPr lang="zh-CN" altLang="en-US" sz="2000" b="1" kern="100" smtClean="0">
                <a:solidFill>
                  <a:schemeClr val="bg1"/>
                </a:solidFill>
                <a:latin typeface="Times New Roman" panose="02020603050405020304"/>
                <a:ea typeface="+mj-ea"/>
                <a:cs typeface="Times New Roman" panose="02020603050405020304"/>
              </a:rPr>
              <a:t>    </a:t>
            </a:r>
            <a:r>
              <a:rPr lang="zh-CN" altLang="en-US" sz="2000" kern="100" smtClean="0">
                <a:solidFill>
                  <a:srgbClr val="7F7F7F"/>
                </a:solidFill>
                <a:latin typeface="Times New Roman" panose="02020603050405020304"/>
                <a:ea typeface="+mj-ea"/>
                <a:cs typeface="Times New Roman" panose="02020603050405020304"/>
              </a:rPr>
              <a:t>通读</a:t>
            </a:r>
            <a:r>
              <a:rPr lang="zh-CN" altLang="en-US" sz="2000" kern="100">
                <a:solidFill>
                  <a:srgbClr val="7F7F7F"/>
                </a:solidFill>
                <a:latin typeface="Times New Roman" panose="02020603050405020304"/>
                <a:ea typeface="+mj-ea"/>
                <a:cs typeface="Times New Roman" panose="02020603050405020304"/>
              </a:rPr>
              <a:t>实验内容</a:t>
            </a:r>
            <a:endParaRPr lang="zh-CN" altLang="zh-CN" sz="2000" kern="100">
              <a:solidFill>
                <a:srgbClr val="7F7F7F"/>
              </a:solidFill>
              <a:latin typeface="Times New Roman" panose="02020603050405020304"/>
              <a:ea typeface="+mj-ea"/>
              <a:cs typeface="Times New Roman" panose="02020603050405020304"/>
            </a:endParaRPr>
          </a:p>
        </p:txBody>
      </p:sp>
      <p:sp>
        <p:nvSpPr>
          <p:cNvPr id="2" name="矩形 1"/>
          <p:cNvSpPr/>
          <p:nvPr/>
        </p:nvSpPr>
        <p:spPr>
          <a:xfrm>
            <a:off x="4192984" y="1902437"/>
            <a:ext cx="902811" cy="669158"/>
          </a:xfrm>
          <a:prstGeom prst="rect">
            <a:avLst/>
          </a:prstGeom>
        </p:spPr>
        <p:txBody>
          <a:bodyPr wrap="none">
            <a:spAutoFit/>
          </a:bodyPr>
          <a:lstStyle/>
          <a:p>
            <a:pPr algn="just">
              <a:lnSpc>
                <a:spcPct val="150000"/>
              </a:lnSpc>
              <a:tabLst>
                <a:tab pos="2250440"/>
              </a:tabLst>
            </a:pP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橙黄</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0" name="矩形 9"/>
          <p:cNvSpPr/>
          <p:nvPr/>
        </p:nvSpPr>
        <p:spPr>
          <a:xfrm>
            <a:off x="2043708" y="2551258"/>
            <a:ext cx="1980029" cy="669158"/>
          </a:xfrm>
          <a:prstGeom prst="rect">
            <a:avLst/>
          </a:prstGeom>
        </p:spPr>
        <p:txBody>
          <a:bodyPr wrap="none">
            <a:spAutoFit/>
          </a:bodyPr>
          <a:lstStyle/>
          <a:p>
            <a:pPr algn="just">
              <a:lnSpc>
                <a:spcPct val="150000"/>
              </a:lnSpc>
              <a:tabLst>
                <a:tab pos="2250440"/>
              </a:tabLst>
            </a:pP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碘－碘化钾</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2393255" y="3194927"/>
            <a:ext cx="1261884" cy="669158"/>
          </a:xfrm>
          <a:prstGeom prst="rect">
            <a:avLst/>
          </a:prstGeom>
        </p:spPr>
        <p:txBody>
          <a:bodyPr wrap="none">
            <a:spAutoFit/>
          </a:bodyPr>
          <a:lstStyle/>
          <a:p>
            <a:pPr algn="just">
              <a:lnSpc>
                <a:spcPct val="150000"/>
              </a:lnSpc>
              <a:tabLst>
                <a:tab pos="2250440"/>
              </a:tabLst>
            </a:pP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双缩脲</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3" name="矩形 12"/>
          <p:cNvSpPr/>
          <p:nvPr/>
        </p:nvSpPr>
        <p:spPr>
          <a:xfrm>
            <a:off x="2405067" y="3807287"/>
            <a:ext cx="1620957" cy="669158"/>
          </a:xfrm>
          <a:prstGeom prst="rect">
            <a:avLst/>
          </a:prstGeom>
        </p:spPr>
        <p:txBody>
          <a:bodyPr wrap="none">
            <a:spAutoFit/>
          </a:bodyPr>
          <a:lstStyle/>
          <a:p>
            <a:pPr algn="just">
              <a:lnSpc>
                <a:spcPct val="150000"/>
              </a:lnSpc>
              <a:tabLst>
                <a:tab pos="2250440"/>
              </a:tabLst>
            </a:pP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本尼迪特</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graphicFrame>
        <p:nvGraphicFramePr>
          <p:cNvPr id="5" name="对象 4"/>
          <p:cNvGraphicFramePr>
            <a:graphicFrameLocks noChangeAspect="1"/>
          </p:cNvGraphicFramePr>
          <p:nvPr/>
        </p:nvGraphicFramePr>
        <p:xfrm>
          <a:off x="4871070" y="3804479"/>
          <a:ext cx="3449637" cy="1247775"/>
        </p:xfrm>
        <a:graphic>
          <a:graphicData uri="http://schemas.openxmlformats.org/presentationml/2006/ole">
            <mc:AlternateContent>
              <mc:Choice xmlns:v="urn:schemas-microsoft-com:vml" Requires="v">
                <p:oleObj spid="_x0000_s1040" name="文档" r:id="rId2" imgW="3446145" imgH="1247775" progId="Word.Document.12">
                  <p:embed/>
                </p:oleObj>
              </mc:Choice>
              <mc:Fallback>
                <p:oleObj name="文档" r:id="rId2" imgW="3446145" imgH="1247775" progId="Word.Document.12">
                  <p:embed/>
                  <p:pic>
                    <p:nvPicPr>
                      <p:cNvPr id="0" name="OLE substitute image"/>
                      <p:cNvPicPr/>
                      <p:nvPr/>
                    </p:nvPicPr>
                    <p:blipFill>
                      <a:blip r:embed="rId3"/>
                      <a:stretch>
                        <a:fillRect/>
                      </a:stretch>
                    </p:blipFill>
                    <p:spPr>
                      <a:xfrm>
                        <a:off x="4871070" y="3804479"/>
                        <a:ext cx="3449637" cy="1247775"/>
                      </a:xfrm>
                      <a:prstGeom prst="rect">
                        <a:avLst/>
                      </a:prstGeom>
                    </p:spPr>
                  </p:pic>
                </p:oleObj>
              </mc:Fallback>
            </mc:AlternateContent>
          </a:graphicData>
        </a:graphic>
      </p:graphicFrame>
      <p:sp>
        <p:nvSpPr>
          <p:cNvPr id="14" name="矩形 13"/>
          <p:cNvSpPr/>
          <p:nvPr/>
        </p:nvSpPr>
        <p:spPr>
          <a:xfrm>
            <a:off x="7787570" y="3819161"/>
            <a:ext cx="1261884" cy="669158"/>
          </a:xfrm>
          <a:prstGeom prst="rect">
            <a:avLst/>
          </a:prstGeom>
        </p:spPr>
        <p:txBody>
          <a:bodyPr wrap="none">
            <a:spAutoFit/>
          </a:bodyPr>
          <a:lstStyle/>
          <a:p>
            <a:pPr algn="just">
              <a:lnSpc>
                <a:spcPct val="150000"/>
              </a:lnSpc>
              <a:tabLst>
                <a:tab pos="2250440"/>
              </a:tabLst>
            </a:pP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红黄色</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pic>
        <p:nvPicPr>
          <p:cNvPr id="17" name="图片 16">
            <a:hlinkClick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1130" y="6391588"/>
            <a:ext cx="1368152" cy="468000"/>
          </a:xfrm>
          <a:prstGeom prst="rect">
            <a:avLst/>
          </a:prstGeom>
        </p:spPr>
      </p:pic>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3" grpId="0"/>
      <p:bldP spid="14"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406574" y="-17065"/>
            <a:ext cx="11449272" cy="1384995"/>
          </a:xfrm>
          <a:prstGeom prst="rect">
            <a:avLst/>
          </a:prstGeom>
        </p:spPr>
        <p:txBody>
          <a:bodyPr wrap="square">
            <a:spAutoFit/>
          </a:bodyPr>
          <a:lstStyle/>
          <a:p>
            <a:pPr algn="just">
              <a:lnSpc>
                <a:spcPct val="150000"/>
              </a:lnSpc>
              <a:spcAft>
                <a:spcPct val="0"/>
              </a:spcAft>
            </a:pPr>
            <a:r>
              <a:rPr lang="en-US" altLang="zh-CN" sz="2800" kern="100">
                <a:latin typeface="微软雅黑" panose="020b0503020204020204" charset="-122"/>
                <a:ea typeface="宋体" panose="02010600030101010101" pitchFamily="2" charset="-122"/>
                <a:cs typeface="Times New Roman" panose="02020603050405020304" pitchFamily="18" charset="0"/>
              </a:rPr>
              <a:t>2</a:t>
            </a:r>
            <a:r>
              <a:rPr lang="en-US" altLang="zh-CN" sz="2800" kern="100">
                <a:latin typeface="Times New Roman" panose="02020603050405020304" pitchFamily="18" charset="0"/>
                <a:ea typeface="微软雅黑" panose="020b0503020204020204" charset="-122"/>
                <a:cs typeface="Courier New" panose="02070309020205020404" pitchFamily="49" charset="0"/>
              </a:rPr>
              <a:t>.</a:t>
            </a:r>
            <a:r>
              <a:rPr lang="zh-CN" altLang="zh-CN" sz="2800" kern="100">
                <a:latin typeface="Times New Roman" panose="02020603050405020304" pitchFamily="18" charset="0"/>
                <a:ea typeface="微软雅黑" panose="020b0503020204020204" charset="-122"/>
                <a:cs typeface="Times New Roman" panose="02020603050405020304" pitchFamily="18" charset="0"/>
              </a:rPr>
              <a:t>实验步骤</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检测油脂</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1266" name="Picture 2" descr="j9拆"/>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743132" y="576556"/>
            <a:ext cx="6704148" cy="626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6455246" y="3176558"/>
            <a:ext cx="1620957"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酒精溶液</a:t>
            </a:r>
            <a:endParaRPr lang="zh-CN" altLang="en-US" sz="2800"/>
          </a:p>
        </p:txBody>
      </p:sp>
      <p:sp>
        <p:nvSpPr>
          <p:cNvPr id="8" name="矩形 7"/>
          <p:cNvSpPr/>
          <p:nvPr/>
        </p:nvSpPr>
        <p:spPr>
          <a:xfrm>
            <a:off x="4439022" y="4941962"/>
            <a:ext cx="1261884"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低倍镜</a:t>
            </a:r>
            <a:endParaRPr lang="zh-CN" altLang="en-US" sz="2800"/>
          </a:p>
        </p:txBody>
      </p:sp>
      <p:sp>
        <p:nvSpPr>
          <p:cNvPr id="9" name="矩形 8"/>
          <p:cNvSpPr/>
          <p:nvPr/>
        </p:nvSpPr>
        <p:spPr>
          <a:xfrm>
            <a:off x="3808080" y="5369133"/>
            <a:ext cx="1261884"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高倍镜</a:t>
            </a:r>
            <a:endParaRPr lang="zh-CN" altLang="en-US" sz="2800"/>
          </a:p>
        </p:txBody>
      </p:sp>
      <p:sp>
        <p:nvSpPr>
          <p:cNvPr id="10" name="矩形 9"/>
          <p:cNvSpPr/>
          <p:nvPr/>
        </p:nvSpPr>
        <p:spPr>
          <a:xfrm>
            <a:off x="5553050" y="6233401"/>
            <a:ext cx="1261884"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橙黄色</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406574" y="1125538"/>
            <a:ext cx="11449272" cy="664477"/>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检测淀粉</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8826177" y="4058816"/>
            <a:ext cx="543739"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蓝</a:t>
            </a:r>
            <a:endParaRPr lang="zh-CN" altLang="en-US" sz="2800"/>
          </a:p>
        </p:txBody>
      </p:sp>
      <p:sp>
        <p:nvSpPr>
          <p:cNvPr id="8" name="矩形 7"/>
          <p:cNvSpPr/>
          <p:nvPr/>
        </p:nvSpPr>
        <p:spPr>
          <a:xfrm>
            <a:off x="5148962" y="4841379"/>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淀粉</a:t>
            </a:r>
            <a:endParaRPr lang="zh-CN" altLang="en-US" sz="2800"/>
          </a:p>
        </p:txBody>
      </p:sp>
      <p:pic>
        <p:nvPicPr>
          <p:cNvPr id="12291" name="Picture 3" descr="j11学生"/>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159224" y="2034165"/>
            <a:ext cx="7871964" cy="3410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406574" y="765498"/>
            <a:ext cx="11449272" cy="664477"/>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检测蛋白质</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5604095" y="2925738"/>
            <a:ext cx="952505"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rPr>
              <a:t>2 mL</a:t>
            </a:r>
            <a:endParaRPr lang="zh-CN" altLang="en-US" sz="2800"/>
          </a:p>
        </p:txBody>
      </p:sp>
      <p:sp>
        <p:nvSpPr>
          <p:cNvPr id="8" name="矩形 7"/>
          <p:cNvSpPr/>
          <p:nvPr/>
        </p:nvSpPr>
        <p:spPr>
          <a:xfrm>
            <a:off x="9119542" y="3187348"/>
            <a:ext cx="723275"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rPr>
              <a:t>5</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滴</a:t>
            </a:r>
            <a:endParaRPr lang="zh-CN" altLang="en-US" sz="2800"/>
          </a:p>
        </p:txBody>
      </p:sp>
      <p:pic>
        <p:nvPicPr>
          <p:cNvPr id="13314" name="Picture 2" descr="j10拆"/>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152429" y="1731972"/>
            <a:ext cx="7885554" cy="371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406574" y="549474"/>
            <a:ext cx="11449272" cy="664477"/>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检测还原糖</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8687494" y="3382169"/>
            <a:ext cx="543739" cy="664477"/>
          </a:xfrm>
          <a:prstGeom prst="rect">
            <a:avLst/>
          </a:prstGeom>
        </p:spPr>
        <p:txBody>
          <a:bodyPr wrap="none">
            <a:spAutoFit/>
          </a:bodyPr>
          <a:lstStyle/>
          <a:p>
            <a:pPr algn="just">
              <a:lnSpc>
                <a:spcPct val="150000"/>
              </a:lnSpc>
              <a:spcAft>
                <a:spcPct val="0"/>
              </a:spcAft>
              <a:tabLst>
                <a:tab pos="2070735"/>
              </a:tabLst>
            </a:pPr>
            <a:r>
              <a:rPr lang="zh-CN" altLang="zh-CN" sz="2800" kern="10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红</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4338" name="Picture 2" descr="j12拆"/>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510864" y="1274680"/>
            <a:ext cx="7168685" cy="525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992116" y="1236580"/>
            <a:ext cx="1620957"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还原糖量</a:t>
            </a:r>
            <a:endParaRPr lang="zh-CN" altLang="en-US" sz="2800"/>
          </a:p>
        </p:txBody>
      </p:sp>
      <p:sp>
        <p:nvSpPr>
          <p:cNvPr id="7" name="矩形 6"/>
          <p:cNvSpPr/>
          <p:nvPr/>
        </p:nvSpPr>
        <p:spPr>
          <a:xfrm>
            <a:off x="7879055" y="3772478"/>
            <a:ext cx="1620957" cy="738664"/>
          </a:xfrm>
          <a:prstGeom prst="rect">
            <a:avLst/>
          </a:prstGeom>
        </p:spPr>
        <p:txBody>
          <a:bodyPr wrap="none">
            <a:spAutoFit/>
          </a:bodyPr>
          <a:lstStyle/>
          <a:p>
            <a:pPr algn="just">
              <a:lnSpc>
                <a:spcPct val="150000"/>
              </a:lnSpc>
              <a:spcAft>
                <a:spcPct val="0"/>
              </a:spcAft>
              <a:tabLst>
                <a:tab pos="2070735"/>
              </a:tabLst>
            </a:pPr>
            <a:r>
              <a:rPr lang="zh-CN" altLang="zh-CN" sz="2800" kern="10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黄色</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沉淀</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4" name="矩形 13"/>
          <p:cNvSpPr/>
          <p:nvPr/>
        </p:nvSpPr>
        <p:spPr>
          <a:xfrm>
            <a:off x="0" y="0"/>
            <a:ext cx="12190413" cy="837506"/>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43846" y="863633"/>
            <a:ext cx="11412000" cy="657872"/>
          </a:xfrm>
          <a:prstGeom prst="rect">
            <a:avLst/>
          </a:prstGeom>
        </p:spPr>
        <p:txBody>
          <a:bodyPr wrap="square">
            <a:spAutoFit/>
          </a:bodyPr>
          <a:lstStyle/>
          <a:p>
            <a:pPr algn="just">
              <a:lnSpc>
                <a:spcPct val="150000"/>
              </a:lnSpc>
              <a:spcAft>
                <a:spcPct val="0"/>
              </a:spcAft>
            </a:pPr>
            <a:r>
              <a:rPr lang="en-US" altLang="zh-CN" sz="2800" kern="100">
                <a:latin typeface="微软雅黑" panose="020b0503020204020204" charset="-122"/>
                <a:ea typeface="宋体" panose="02010600030101010101" pitchFamily="2" charset="-122"/>
                <a:cs typeface="Times New Roman" panose="02020603050405020304" pitchFamily="18" charset="0"/>
              </a:rPr>
              <a:t>1</a:t>
            </a:r>
            <a:r>
              <a:rPr lang="en-US" altLang="zh-CN" sz="2800" kern="100">
                <a:latin typeface="Times New Roman" panose="02020603050405020304" pitchFamily="18" charset="0"/>
                <a:ea typeface="微软雅黑" panose="020b0503020204020204" charset="-122"/>
                <a:cs typeface="Courier New" panose="02070309020205020404" pitchFamily="49" charset="0"/>
              </a:rPr>
              <a:t>.</a:t>
            </a:r>
            <a:r>
              <a:rPr lang="zh-CN" altLang="zh-CN" sz="2800" kern="100">
                <a:latin typeface="Times New Roman" panose="02020603050405020304" pitchFamily="18" charset="0"/>
                <a:ea typeface="微软雅黑" panose="020b0503020204020204" charset="-122"/>
                <a:cs typeface="Times New Roman" panose="02020603050405020304" pitchFamily="18" charset="0"/>
              </a:rPr>
              <a:t>组成细胞的化学元素</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流程图: 过程 29"/>
          <p:cNvSpPr/>
          <p:nvPr/>
        </p:nvSpPr>
        <p:spPr>
          <a:xfrm>
            <a:off x="2155994" y="290170"/>
            <a:ext cx="9518564" cy="33209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59284" y="170270"/>
            <a:ext cx="3744416" cy="523220"/>
          </a:xfrm>
          <a:prstGeom prst="rect">
            <a:avLst/>
          </a:prstGeom>
        </p:spPr>
        <p:txBody>
          <a:bodyPr wrap="square">
            <a:spAutoFit/>
          </a:bodyPr>
          <a:lstStyle/>
          <a:p>
            <a:pPr>
              <a:defRPr/>
            </a:pPr>
            <a:r>
              <a:rPr lang="zh-CN" altLang="en-US" sz="2800" b="1" kern="100" smtClean="0">
                <a:solidFill>
                  <a:schemeClr val="bg1"/>
                </a:solidFill>
                <a:latin typeface="Times New Roman" panose="02020603050405020304"/>
                <a:ea typeface="+mj-ea"/>
                <a:cs typeface="Times New Roman" panose="02020603050405020304"/>
              </a:rPr>
              <a:t>梳理归纳</a:t>
            </a:r>
            <a:r>
              <a:rPr lang="zh-CN" altLang="en-US" sz="2800" b="1" kern="100" smtClean="0">
                <a:solidFill>
                  <a:srgbClr val="7F7F7F"/>
                </a:solidFill>
                <a:latin typeface="Times New Roman" panose="02020603050405020304"/>
                <a:ea typeface="+mj-ea"/>
                <a:cs typeface="Times New Roman" panose="02020603050405020304"/>
              </a:rPr>
              <a:t>   </a:t>
            </a:r>
            <a:r>
              <a:rPr lang="zh-CN" altLang="en-US" sz="2000" kern="100" smtClean="0">
                <a:solidFill>
                  <a:srgbClr val="7F7F7F"/>
                </a:solidFill>
                <a:latin typeface="Times New Roman" panose="02020603050405020304"/>
                <a:ea typeface="+mj-ea"/>
                <a:cs typeface="Times New Roman" panose="02020603050405020304"/>
              </a:rPr>
              <a:t>夯实必备知识</a:t>
            </a:r>
            <a:endParaRPr lang="zh-CN" altLang="zh-CN" sz="2000" kern="100">
              <a:solidFill>
                <a:srgbClr val="7F7F7F"/>
              </a:solidFill>
              <a:latin typeface="Times New Roman" panose="02020603050405020304"/>
              <a:ea typeface="+mj-ea"/>
              <a:cs typeface="Times New Roman" panose="02020603050405020304"/>
            </a:endParaRPr>
          </a:p>
        </p:txBody>
      </p:sp>
      <p:pic>
        <p:nvPicPr>
          <p:cNvPr id="1026" name="Picture 2" descr="j1拆改改"/>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354397" y="1557586"/>
            <a:ext cx="7481619" cy="505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7768808" y="1485578"/>
            <a:ext cx="2069168" cy="523220"/>
          </a:xfrm>
          <a:prstGeom prst="rect">
            <a:avLst/>
          </a:prstGeom>
        </p:spPr>
        <p:txBody>
          <a:bodyPr wrap="square">
            <a:spAutoFit/>
          </a:bodyPr>
          <a:lstStyle/>
          <a:p>
            <a:r>
              <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无机</a:t>
            </a:r>
            <a:r>
              <a:rPr lang="zh-CN" altLang="en-US" sz="2800" kern="10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环境</a:t>
            </a:r>
            <a:r>
              <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中</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9" name="矩形 18"/>
          <p:cNvSpPr/>
          <p:nvPr/>
        </p:nvSpPr>
        <p:spPr>
          <a:xfrm>
            <a:off x="6463870" y="2989037"/>
            <a:ext cx="902811" cy="523220"/>
          </a:xfrm>
          <a:prstGeom prst="rect">
            <a:avLst/>
          </a:prstGeom>
        </p:spPr>
        <p:txBody>
          <a:bodyPr wrap="none">
            <a:spAutoFit/>
          </a:bodyPr>
          <a:lstStyle/>
          <a:p>
            <a:r>
              <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含量</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3" name="矩形 22"/>
          <p:cNvSpPr/>
          <p:nvPr/>
        </p:nvSpPr>
        <p:spPr>
          <a:xfrm>
            <a:off x="5404704" y="3483799"/>
            <a:ext cx="3138773" cy="954107"/>
          </a:xfrm>
          <a:prstGeom prst="rect">
            <a:avLst/>
          </a:prstGeom>
        </p:spPr>
        <p:txBody>
          <a:bodyPr wrap="squar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H</a:t>
            </a:r>
            <a:r>
              <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O</a:t>
            </a:r>
            <a:r>
              <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N</a:t>
            </a:r>
            <a:r>
              <a:rPr lang="zh-CN" altLang="en-US" sz="2800" kern="10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a:p>
            <a:r>
              <a:rPr lang="en-US" altLang="zh-CN" sz="2800" kern="10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S</a:t>
            </a:r>
            <a:endParaRPr lang="zh-CN" altLang="en-US">
              <a:solidFill>
                <a:srgbClr val="C00000"/>
              </a:solidFill>
            </a:endParaRPr>
          </a:p>
        </p:txBody>
      </p:sp>
      <p:sp>
        <p:nvSpPr>
          <p:cNvPr id="12" name="矩形 11"/>
          <p:cNvSpPr/>
          <p:nvPr/>
        </p:nvSpPr>
        <p:spPr>
          <a:xfrm>
            <a:off x="5211354" y="4530011"/>
            <a:ext cx="4751622"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Fe</a:t>
            </a:r>
            <a:r>
              <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err="1">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Mn</a:t>
            </a:r>
            <a:r>
              <a:rPr lang="zh-CN" altLang="en-US" sz="2800" kern="10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Zn</a:t>
            </a:r>
            <a:r>
              <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Cu</a:t>
            </a:r>
            <a:r>
              <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Mo</a:t>
            </a:r>
            <a:r>
              <a:rPr lang="zh-CN" altLang="en-US" sz="2800" kern="10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en-US">
              <a:solidFill>
                <a:srgbClr val="C00000"/>
              </a:solidFill>
            </a:endParaRPr>
          </a:p>
        </p:txBody>
      </p:sp>
      <p:sp>
        <p:nvSpPr>
          <p:cNvPr id="13" name="矩形 12"/>
          <p:cNvSpPr/>
          <p:nvPr/>
        </p:nvSpPr>
        <p:spPr>
          <a:xfrm>
            <a:off x="5262633" y="4987253"/>
            <a:ext cx="1103187" cy="523220"/>
          </a:xfrm>
          <a:prstGeom prst="rect">
            <a:avLst/>
          </a:prstGeom>
        </p:spPr>
        <p:txBody>
          <a:bodyPr wrap="none">
            <a:spAutoFit/>
          </a:bodyPr>
          <a:lstStyle/>
          <a:p>
            <a:pPr lvl="0"/>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Se</a:t>
            </a:r>
            <a:r>
              <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F</a:t>
            </a:r>
            <a:endParaRPr lang="zh-CN" altLang="en-US">
              <a:solidFill>
                <a:srgbClr val="C00000"/>
              </a:solidFill>
            </a:endParaRPr>
          </a:p>
        </p:txBody>
      </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1"/>
      <p:bldP spid="19" grpId="1"/>
      <p:bldP spid="23" grpId="1"/>
      <p:bldP spid="12" grpId="0"/>
      <p:bldP spid="13"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406574" y="477466"/>
            <a:ext cx="11449272" cy="5909310"/>
          </a:xfrm>
          <a:prstGeom prst="rect">
            <a:avLst/>
          </a:prstGeom>
        </p:spPr>
        <p:txBody>
          <a:bodyPr wrap="square">
            <a:spAutoFit/>
          </a:bodyPr>
          <a:lstStyle/>
          <a:p>
            <a:pPr algn="just">
              <a:lnSpc>
                <a:spcPct val="150000"/>
              </a:lnSpc>
              <a:spcAft>
                <a:spcPct val="0"/>
              </a:spcAft>
            </a:pPr>
            <a:r>
              <a:rPr lang="en-US" altLang="zh-CN" sz="2800" kern="100">
                <a:latin typeface="微软雅黑" panose="020b0503020204020204" charset="-122"/>
                <a:ea typeface="宋体" panose="02010600030101010101" pitchFamily="2" charset="-122"/>
                <a:cs typeface="Times New Roman" panose="02020603050405020304" pitchFamily="18" charset="0"/>
              </a:rPr>
              <a:t>3</a:t>
            </a:r>
            <a:r>
              <a:rPr lang="en-US" altLang="zh-CN" sz="2800" kern="100">
                <a:latin typeface="Times New Roman" panose="02020603050405020304" pitchFamily="18" charset="0"/>
                <a:ea typeface="微软雅黑" panose="020b0503020204020204" charset="-122"/>
                <a:cs typeface="Courier New" panose="02070309020205020404" pitchFamily="49" charset="0"/>
              </a:rPr>
              <a:t>.</a:t>
            </a:r>
            <a:r>
              <a:rPr lang="zh-CN" altLang="zh-CN" sz="2800" kern="100">
                <a:latin typeface="Times New Roman" panose="02020603050405020304" pitchFamily="18" charset="0"/>
                <a:ea typeface="微软雅黑" panose="020b0503020204020204" charset="-122"/>
                <a:cs typeface="Times New Roman" panose="02020603050405020304" pitchFamily="18" charset="0"/>
              </a:rPr>
              <a:t>实验关键</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实验中不能用绿色叶片、西瓜、血液等材料的原因</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_______________</a:t>
            </a:r>
            <a:endPar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______________________________________________________________________________________</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在进行还原糖检测实验时注意不能选用甘蔗、甜菜、马铃薯等材料的原因是</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_______________________________________________________</a:t>
            </a:r>
            <a:endPar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在蛋白质的检测实验中，用稀释蛋清液的原因是</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_________________</a:t>
            </a:r>
            <a:endPar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9032676" y="1106488"/>
            <a:ext cx="2698175" cy="668709"/>
          </a:xfrm>
          <a:prstGeom prst="rect">
            <a:avLst/>
          </a:prstGeom>
        </p:spPr>
        <p:txBody>
          <a:bodyPr wrap="none">
            <a:spAutoFit/>
          </a:bodyPr>
          <a:lstStyle/>
          <a:p>
            <a:pPr algn="just">
              <a:lnSpc>
                <a:spcPct val="150000"/>
              </a:lnSpc>
              <a:tabLst>
                <a:tab pos="2250440"/>
              </a:tabLst>
            </a:pP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在显色物质的检</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435149" y="1737097"/>
            <a:ext cx="11295702" cy="1384995"/>
          </a:xfrm>
          <a:prstGeom prst="rect">
            <a:avLst/>
          </a:prstGeom>
        </p:spPr>
        <p:txBody>
          <a:bodyPr wrap="square">
            <a:spAutoFit/>
          </a:bodyPr>
          <a:lstStyle/>
          <a:p>
            <a:pPr algn="just">
              <a:lnSpc>
                <a:spcPct val="150000"/>
              </a:lnSpc>
              <a:tabLst>
                <a:tab pos="2250440"/>
              </a:tabLst>
            </a:pP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测实验中最好选择不带色或颜色浅的材料，如苹果汁、梨汁、豆浆、蛋清液等，防止颜色的干扰</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0" name="矩形 9"/>
          <p:cNvSpPr/>
          <p:nvPr/>
        </p:nvSpPr>
        <p:spPr>
          <a:xfrm>
            <a:off x="1904210" y="3643782"/>
            <a:ext cx="9879628" cy="669158"/>
          </a:xfrm>
          <a:prstGeom prst="rect">
            <a:avLst/>
          </a:prstGeom>
        </p:spPr>
        <p:txBody>
          <a:bodyPr wrap="none">
            <a:spAutoFit/>
          </a:bodyPr>
          <a:lstStyle/>
          <a:p>
            <a:pPr algn="just">
              <a:lnSpc>
                <a:spcPct val="150000"/>
              </a:lnSpc>
              <a:tabLst>
                <a:tab pos="2250440"/>
              </a:tabLst>
            </a:pP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因为甘蔗、甜菜中含有的主要是非还原糖</a:t>
            </a:r>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蔗糖；马铃薯富</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412626" y="4303415"/>
            <a:ext cx="1261884" cy="669158"/>
          </a:xfrm>
          <a:prstGeom prst="rect">
            <a:avLst/>
          </a:prstGeom>
        </p:spPr>
        <p:txBody>
          <a:bodyPr wrap="none">
            <a:spAutoFit/>
          </a:bodyPr>
          <a:lstStyle/>
          <a:p>
            <a:pPr algn="just">
              <a:lnSpc>
                <a:spcPct val="150000"/>
              </a:lnSpc>
              <a:tabLst>
                <a:tab pos="2250440"/>
              </a:tabLst>
            </a:pP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含淀粉</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2" name="矩形 11"/>
          <p:cNvSpPr/>
          <p:nvPr/>
        </p:nvSpPr>
        <p:spPr>
          <a:xfrm>
            <a:off x="8704651" y="4954608"/>
            <a:ext cx="3057247" cy="669158"/>
          </a:xfrm>
          <a:prstGeom prst="rect">
            <a:avLst/>
          </a:prstGeom>
        </p:spPr>
        <p:txBody>
          <a:bodyPr wrap="none">
            <a:spAutoFit/>
          </a:bodyPr>
          <a:lstStyle/>
          <a:p>
            <a:pPr algn="just">
              <a:lnSpc>
                <a:spcPct val="150000"/>
              </a:lnSpc>
              <a:tabLst>
                <a:tab pos="2250440"/>
              </a:tabLst>
            </a:pP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蛋白质溶液的浓度</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3" name="矩形 12"/>
          <p:cNvSpPr/>
          <p:nvPr/>
        </p:nvSpPr>
        <p:spPr>
          <a:xfrm>
            <a:off x="416099" y="5580509"/>
            <a:ext cx="11315918" cy="669158"/>
          </a:xfrm>
          <a:prstGeom prst="rect">
            <a:avLst/>
          </a:prstGeom>
        </p:spPr>
        <p:txBody>
          <a:bodyPr wrap="none">
            <a:spAutoFit/>
          </a:bodyPr>
          <a:lstStyle/>
          <a:p>
            <a:pPr algn="just">
              <a:lnSpc>
                <a:spcPct val="150000"/>
              </a:lnSpc>
              <a:tabLst>
                <a:tab pos="2250440"/>
              </a:tabLst>
            </a:pP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不可过大，否则反应后会附着在试管壁上，不易清洗，所以要充分稀释</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linds(horizontal)">
                                      <p:cBhvr>
                                        <p:cTn id="10" dur="500"/>
                                        <p:tgtEl>
                                          <p:spTgt spid="9">
                                            <p:txEl>
                                              <p:pRg st="0" end="0"/>
                                            </p:txEl>
                                          </p:spTgt>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linds(horizontal)">
                                      <p:cBhvr>
                                        <p:cTn id="15" dur="500"/>
                                        <p:tgtEl>
                                          <p:spTgt spid="10">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blinds(horizontal)">
                                      <p:cBhvr>
                                        <p:cTn id="18" dur="500"/>
                                        <p:tgtEl>
                                          <p:spTgt spid="11">
                                            <p:txEl>
                                              <p:pRg st="0" end="0"/>
                                            </p:txEl>
                                          </p:spTgt>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blinds(horizontal)">
                                      <p:cBhvr>
                                        <p:cTn id="23" dur="500"/>
                                        <p:tgtEl>
                                          <p:spTgt spid="12">
                                            <p:txEl>
                                              <p:pRg st="0" end="0"/>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blinds(horizontal)">
                                      <p:cBhvr>
                                        <p:cTn id="2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406574" y="975564"/>
            <a:ext cx="11449272" cy="4616648"/>
          </a:xfrm>
          <a:prstGeom prst="rect">
            <a:avLst/>
          </a:prstGeom>
        </p:spPr>
        <p:txBody>
          <a:bodyPr wrap="square">
            <a:spAutoFit/>
          </a:bodyPr>
          <a:lstStyle/>
          <a:p>
            <a:pPr algn="just">
              <a:lnSpc>
                <a:spcPct val="150000"/>
              </a:lnSpc>
              <a:spcAft>
                <a:spcPct val="0"/>
              </a:spcAf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蛋白质检测实验中如何使用双缩脲试剂</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_________________________</a:t>
            </a:r>
            <a:endPar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_______________________________________________________________________________________________________</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在油脂的检测实验中</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的酒精溶液的用途是</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上述实验的原理、方法、步骤还可用于哪些物质检测</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_____________</a:t>
            </a:r>
            <a:endPar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______________________________________________________________________________________________________________</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7419017" y="913706"/>
            <a:ext cx="4154727" cy="738664"/>
          </a:xfrm>
          <a:prstGeom prst="rect">
            <a:avLst/>
          </a:prstGeom>
        </p:spPr>
        <p:txBody>
          <a:bodyPr wrap="none">
            <a:spAutoFit/>
          </a:bodyPr>
          <a:lstStyle/>
          <a:p>
            <a:pPr algn="just">
              <a:lnSpc>
                <a:spcPct val="150000"/>
              </a:lnSpc>
              <a:tabLst>
                <a:tab pos="2250440"/>
              </a:tabLst>
            </a:pP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先加双缩脲试剂</a:t>
            </a:r>
            <a:r>
              <a:rPr lang="en-US" altLang="zh-CN" sz="2800" kern="10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 2 mL</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478582" y="1571303"/>
            <a:ext cx="11233248" cy="1315488"/>
          </a:xfrm>
          <a:prstGeom prst="rect">
            <a:avLst/>
          </a:prstGeom>
        </p:spPr>
        <p:txBody>
          <a:bodyPr wrap="square">
            <a:spAutoFit/>
          </a:bodyPr>
          <a:lstStyle/>
          <a:p>
            <a:pPr algn="just">
              <a:lnSpc>
                <a:spcPct val="150000"/>
              </a:lnSpc>
              <a:tabLst>
                <a:tab pos="2250440"/>
              </a:tabLst>
            </a:pP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再加双缩脲试剂</a:t>
            </a:r>
            <a:r>
              <a:rPr lang="en-US" altLang="zh-CN" sz="2800" kern="10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B 5</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滴，注意加入双缩脲试剂</a:t>
            </a:r>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时，要少量</a:t>
            </a:r>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(5</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滴</a:t>
            </a:r>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，否则过量的试剂</a:t>
            </a:r>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会与试剂</a:t>
            </a:r>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反应，使溶液呈蓝色</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8327454" y="2884571"/>
            <a:ext cx="2698175" cy="669158"/>
          </a:xfrm>
          <a:prstGeom prst="rect">
            <a:avLst/>
          </a:prstGeom>
        </p:spPr>
        <p:txBody>
          <a:bodyPr wrap="none">
            <a:spAutoFit/>
          </a:bodyPr>
          <a:lstStyle/>
          <a:p>
            <a:pPr algn="just">
              <a:lnSpc>
                <a:spcPct val="150000"/>
              </a:lnSpc>
              <a:tabLst>
                <a:tab pos="2250440"/>
              </a:tabLst>
            </a:pP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洗去多余的染料</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矩形 6"/>
          <p:cNvSpPr/>
          <p:nvPr/>
        </p:nvSpPr>
        <p:spPr>
          <a:xfrm>
            <a:off x="9382253" y="3521608"/>
            <a:ext cx="2339102" cy="669158"/>
          </a:xfrm>
          <a:prstGeom prst="rect">
            <a:avLst/>
          </a:prstGeom>
        </p:spPr>
        <p:txBody>
          <a:bodyPr wrap="none">
            <a:spAutoFit/>
          </a:bodyPr>
          <a:lstStyle/>
          <a:p>
            <a:pPr algn="just">
              <a:lnSpc>
                <a:spcPct val="150000"/>
              </a:lnSpc>
              <a:tabLst>
                <a:tab pos="2250440"/>
              </a:tabLst>
            </a:pP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可用于对生物</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8" name="矩形 7"/>
          <p:cNvSpPr/>
          <p:nvPr/>
        </p:nvSpPr>
        <p:spPr>
          <a:xfrm>
            <a:off x="478582" y="4118661"/>
            <a:ext cx="11233248" cy="1315488"/>
          </a:xfrm>
          <a:prstGeom prst="rect">
            <a:avLst/>
          </a:prstGeom>
        </p:spPr>
        <p:txBody>
          <a:bodyPr wrap="square">
            <a:spAutoFit/>
          </a:bodyPr>
          <a:lstStyle/>
          <a:p>
            <a:pPr algn="just">
              <a:lnSpc>
                <a:spcPct val="150000"/>
              </a:lnSpc>
              <a:tabLst>
                <a:tab pos="2250440"/>
              </a:tabLst>
            </a:pP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组织、消化液</a:t>
            </a:r>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如唾液</a:t>
            </a:r>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、食品</a:t>
            </a:r>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如奶粉</a:t>
            </a:r>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等中的某种成分的检测或鉴定，也可用于医学上某些疾病的诊断，如糖尿病、肾炎等</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矩形 9"/>
          <p:cNvSpPr/>
          <p:nvPr/>
        </p:nvSpPr>
        <p:spPr>
          <a:xfrm>
            <a:off x="389206" y="1053284"/>
            <a:ext cx="11412000" cy="4893647"/>
          </a:xfrm>
          <a:prstGeom prst="rect">
            <a:avLst/>
          </a:prstGeom>
        </p:spPr>
        <p:txBody>
          <a:bodyPr wrap="square">
            <a:spAutoFit/>
          </a:bodyPr>
          <a:lstStyle/>
          <a:p>
            <a:pPr algn="just">
              <a:lnSpc>
                <a:spcPct val="150000"/>
              </a:lnSpc>
              <a:tabLst>
                <a:tab pos="2250440"/>
              </a:tabLst>
            </a:pPr>
            <a:r>
              <a:rPr lang="zh-CN" altLang="zh-CN" sz="2600" b="1" kern="100">
                <a:solidFill>
                  <a:schemeClr val="accent3">
                    <a:lumMod val="50000"/>
                  </a:schemeClr>
                </a:solidFill>
                <a:latin typeface="Times New Roman" panose="02020603050405020304" pitchFamily="18" charset="0"/>
                <a:ea typeface="方正中等线简体" panose="03000509000000000000" pitchFamily="65" charset="-122"/>
                <a:cs typeface="Times New Roman" panose="02020603050405020304" pitchFamily="18" charset="0"/>
              </a:rPr>
              <a:t>考向一　实验选材、原理和步骤</a:t>
            </a:r>
            <a:endParaRPr lang="zh-CN" altLang="zh-CN" sz="2600" b="1" kern="100">
              <a:solidFill>
                <a:schemeClr val="accent3">
                  <a:lumMod val="50000"/>
                </a:schemeClr>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600" kern="100">
                <a:latin typeface="Times New Roman" panose="02020603050405020304" pitchFamily="18" charset="0"/>
                <a:ea typeface="方正中等线简体" panose="03000509000000000000" pitchFamily="65" charset="-122"/>
                <a:cs typeface="Courier New" panose="02070309020205020404" pitchFamily="49" charset="0"/>
              </a:rPr>
              <a:t> 1.</a:t>
            </a:r>
            <a:r>
              <a:rPr lang="zh-CN" altLang="zh-CN" sz="2600" kern="100">
                <a:latin typeface="Times New Roman" panose="02020603050405020304" pitchFamily="18" charset="0"/>
                <a:ea typeface="方正中等线简体" panose="03000509000000000000" pitchFamily="65" charset="-122"/>
                <a:cs typeface="Times New Roman" panose="02020603050405020304" pitchFamily="18" charset="0"/>
              </a:rPr>
              <a:t>下列关于</a:t>
            </a:r>
            <a:r>
              <a:rPr lang="en-US" altLang="zh-CN" sz="26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a:latin typeface="Times New Roman" panose="02020603050405020304" pitchFamily="18" charset="0"/>
                <a:ea typeface="方正中等线简体" panose="03000509000000000000" pitchFamily="65" charset="-122"/>
                <a:cs typeface="Times New Roman" panose="02020603050405020304" pitchFamily="18" charset="0"/>
              </a:rPr>
              <a:t>检测生物组织中的油脂、糖类和蛋白质</a:t>
            </a:r>
            <a:r>
              <a:rPr lang="en-US" altLang="zh-CN" sz="26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a:latin typeface="Times New Roman" panose="02020603050405020304" pitchFamily="18" charset="0"/>
                <a:ea typeface="方正中等线简体" panose="03000509000000000000" pitchFamily="65" charset="-122"/>
                <a:cs typeface="Times New Roman" panose="02020603050405020304" pitchFamily="18" charset="0"/>
              </a:rPr>
              <a:t>的实验，叙述正确的是</a:t>
            </a:r>
            <a:endParaRPr lang="zh-CN" altLang="zh-CN" sz="26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6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600" kern="100">
                <a:latin typeface="Times New Roman" panose="02020603050405020304" pitchFamily="18" charset="0"/>
                <a:ea typeface="方正中等线简体" panose="03000509000000000000" pitchFamily="65" charset="-122"/>
                <a:cs typeface="Times New Roman" panose="02020603050405020304" pitchFamily="18" charset="0"/>
              </a:rPr>
              <a:t>检测花生种子中是否含油脂时，使用吸水纸的目的是为了引流更换溶液</a:t>
            </a:r>
            <a:endParaRPr lang="zh-CN" altLang="zh-CN" sz="26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6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600" kern="100">
                <a:latin typeface="Times New Roman" panose="02020603050405020304" pitchFamily="18" charset="0"/>
                <a:ea typeface="方正中等线简体" panose="03000509000000000000" pitchFamily="65" charset="-122"/>
                <a:cs typeface="Times New Roman" panose="02020603050405020304" pitchFamily="18" charset="0"/>
              </a:rPr>
              <a:t>鸡蛋煮熟后磨成浆，加入双缩脲试剂</a:t>
            </a:r>
            <a:r>
              <a:rPr lang="en-US" altLang="zh-CN" sz="26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600" kern="100">
                <a:latin typeface="Times New Roman" panose="02020603050405020304" pitchFamily="18" charset="0"/>
                <a:ea typeface="方正中等线简体" panose="03000509000000000000" pitchFamily="65" charset="-122"/>
                <a:cs typeface="Times New Roman" panose="02020603050405020304" pitchFamily="18" charset="0"/>
              </a:rPr>
              <a:t>摇匀，再加入双缩脲试剂</a:t>
            </a:r>
            <a:r>
              <a:rPr lang="en-US" altLang="zh-CN" sz="26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600" kern="100">
                <a:latin typeface="Times New Roman" panose="02020603050405020304" pitchFamily="18" charset="0"/>
                <a:ea typeface="方正中等线简体" panose="03000509000000000000" pitchFamily="65" charset="-122"/>
                <a:cs typeface="Times New Roman" panose="02020603050405020304" pitchFamily="18" charset="0"/>
              </a:rPr>
              <a:t>，观察</a:t>
            </a:r>
            <a:r>
              <a:rPr lang="zh-CN" altLang="zh-CN" sz="2600" kern="100" smtClean="0">
                <a:latin typeface="Times New Roman" panose="02020603050405020304" pitchFamily="18" charset="0"/>
                <a:ea typeface="方正中等线简体" panose="03000509000000000000" pitchFamily="65" charset="-122"/>
                <a:cs typeface="Times New Roman" panose="02020603050405020304" pitchFamily="18" charset="0"/>
              </a:rPr>
              <a:t>到</a:t>
            </a:r>
            <a:endParaRPr lang="en-US" altLang="zh-CN" sz="26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6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600"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smtClean="0">
                <a:latin typeface="Times New Roman" panose="02020603050405020304" pitchFamily="18" charset="0"/>
                <a:ea typeface="方正中等线简体" panose="03000509000000000000" pitchFamily="65" charset="-122"/>
                <a:cs typeface="Times New Roman" panose="02020603050405020304" pitchFamily="18" charset="0"/>
              </a:rPr>
              <a:t>紫色</a:t>
            </a:r>
            <a:endParaRPr lang="zh-CN" altLang="zh-CN" sz="26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6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600" kern="100">
                <a:latin typeface="Times New Roman" panose="02020603050405020304" pitchFamily="18" charset="0"/>
                <a:ea typeface="方正中等线简体" panose="03000509000000000000" pitchFamily="65" charset="-122"/>
                <a:cs typeface="Times New Roman" panose="02020603050405020304" pitchFamily="18" charset="0"/>
              </a:rPr>
              <a:t>检测样液中是否含淀粉，加入碘化钾溶液并摇匀，观察是否出现蓝色</a:t>
            </a:r>
            <a:endParaRPr lang="zh-CN" altLang="zh-CN" sz="26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6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600" kern="100">
                <a:latin typeface="Times New Roman" panose="02020603050405020304" pitchFamily="18" charset="0"/>
                <a:ea typeface="方正中等线简体" panose="03000509000000000000" pitchFamily="65" charset="-122"/>
                <a:cs typeface="Times New Roman" panose="02020603050405020304" pitchFamily="18" charset="0"/>
              </a:rPr>
              <a:t>检测样液中是否含可溶性还原糖时，加入适量本尼迪特试剂，摇匀后观察</a:t>
            </a:r>
            <a:r>
              <a:rPr lang="zh-CN" altLang="zh-CN" sz="2600" kern="100" smtClean="0">
                <a:latin typeface="Times New Roman" panose="02020603050405020304" pitchFamily="18" charset="0"/>
                <a:ea typeface="方正中等线简体" panose="03000509000000000000" pitchFamily="65" charset="-122"/>
                <a:cs typeface="Times New Roman" panose="02020603050405020304" pitchFamily="18" charset="0"/>
              </a:rPr>
              <a:t>溶</a:t>
            </a:r>
            <a:endParaRPr lang="en-US" altLang="zh-CN" sz="26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6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600"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smtClean="0">
                <a:latin typeface="Times New Roman" panose="02020603050405020304" pitchFamily="18" charset="0"/>
                <a:ea typeface="方正中等线简体" panose="03000509000000000000" pitchFamily="65" charset="-122"/>
                <a:cs typeface="Times New Roman" panose="02020603050405020304" pitchFamily="18" charset="0"/>
              </a:rPr>
              <a:t>液</a:t>
            </a:r>
            <a:r>
              <a:rPr lang="zh-CN" altLang="zh-CN" sz="2600" kern="100">
                <a:latin typeface="Times New Roman" panose="02020603050405020304" pitchFamily="18" charset="0"/>
                <a:ea typeface="方正中等线简体" panose="03000509000000000000" pitchFamily="65" charset="-122"/>
                <a:cs typeface="Times New Roman" panose="02020603050405020304" pitchFamily="18" charset="0"/>
              </a:rPr>
              <a:t>是否产生红黄色沉淀</a:t>
            </a:r>
            <a:endParaRPr lang="zh-CN" altLang="zh-CN" sz="26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TextBox 20"/>
          <p:cNvSpPr txBox="1"/>
          <p:nvPr/>
        </p:nvSpPr>
        <p:spPr>
          <a:xfrm>
            <a:off x="219125" y="2781802"/>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sp>
        <p:nvSpPr>
          <p:cNvPr id="7" name="矩形 6"/>
          <p:cNvSpPr/>
          <p:nvPr/>
        </p:nvSpPr>
        <p:spPr>
          <a:xfrm>
            <a:off x="0" y="0"/>
            <a:ext cx="12190413" cy="837506"/>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过程 7"/>
          <p:cNvSpPr/>
          <p:nvPr/>
        </p:nvSpPr>
        <p:spPr>
          <a:xfrm>
            <a:off x="2155994" y="290170"/>
            <a:ext cx="9518564" cy="33209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59284" y="170270"/>
            <a:ext cx="3744416" cy="523220"/>
          </a:xfrm>
          <a:prstGeom prst="rect">
            <a:avLst/>
          </a:prstGeom>
        </p:spPr>
        <p:txBody>
          <a:bodyPr wrap="square">
            <a:spAutoFit/>
          </a:bodyPr>
          <a:lstStyle/>
          <a:p>
            <a:pPr>
              <a:defRPr/>
            </a:pPr>
            <a:r>
              <a:rPr lang="zh-CN" altLang="zh-CN" sz="2800" b="1" kern="100">
                <a:solidFill>
                  <a:schemeClr val="bg1"/>
                </a:solidFill>
                <a:latin typeface="Times New Roman" panose="02020603050405020304"/>
                <a:ea typeface="+mj-ea"/>
                <a:cs typeface="Times New Roman" panose="02020603050405020304"/>
              </a:rPr>
              <a:t>考</a:t>
            </a:r>
            <a:r>
              <a:rPr lang="zh-CN" altLang="en-US" sz="2800" b="1" kern="100" smtClean="0">
                <a:solidFill>
                  <a:schemeClr val="bg1"/>
                </a:solidFill>
                <a:latin typeface="Times New Roman" panose="02020603050405020304"/>
                <a:ea typeface="+mj-ea"/>
                <a:cs typeface="Times New Roman" panose="02020603050405020304"/>
              </a:rPr>
              <a:t>向突破</a:t>
            </a:r>
            <a:r>
              <a:rPr lang="zh-CN" altLang="en-US" sz="2000" kern="100" smtClean="0">
                <a:solidFill>
                  <a:srgbClr val="7F7F7F"/>
                </a:solidFill>
                <a:latin typeface="Times New Roman" panose="02020603050405020304"/>
                <a:ea typeface="+mj-ea"/>
                <a:cs typeface="Times New Roman" panose="02020603050405020304"/>
              </a:rPr>
              <a:t>    强化关键能力</a:t>
            </a:r>
            <a:endParaRPr lang="zh-CN" altLang="zh-CN" sz="2000" kern="100">
              <a:solidFill>
                <a:srgbClr val="7F7F7F"/>
              </a:solidFill>
              <a:latin typeface="Times New Roman" panose="02020603050405020304"/>
              <a:ea typeface="+mj-ea"/>
              <a:cs typeface="Times New Roman" panose="02020603050405020304"/>
            </a:endParaRPr>
          </a:p>
        </p:txBody>
      </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5" name="组合 4"/>
          <p:cNvGrpSpPr/>
          <p:nvPr/>
        </p:nvGrpSpPr>
        <p:grpSpPr>
          <a:xfrm>
            <a:off x="415371" y="931927"/>
            <a:ext cx="11248331" cy="4946139"/>
            <a:chOff x="471835" y="4581128"/>
            <a:chExt cx="11248331" cy="4946139"/>
          </a:xfrm>
        </p:grpSpPr>
        <p:sp>
          <p:nvSpPr>
            <p:cNvPr id="6" name="圆角矩形 5"/>
            <p:cNvSpPr/>
            <p:nvPr/>
          </p:nvSpPr>
          <p:spPr>
            <a:xfrm>
              <a:off x="471835" y="4694019"/>
              <a:ext cx="11248331" cy="4833248"/>
            </a:xfrm>
            <a:prstGeom prst="roundRect">
              <a:avLst>
                <a:gd name="adj" fmla="val 210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7" name="矩形 6"/>
            <p:cNvSpPr/>
            <p:nvPr/>
          </p:nvSpPr>
          <p:spPr>
            <a:xfrm>
              <a:off x="698103" y="4842570"/>
              <a:ext cx="10782159" cy="4616648"/>
            </a:xfrm>
            <a:prstGeom prst="rect">
              <a:avLst/>
            </a:prstGeom>
          </p:spPr>
          <p:txBody>
            <a:bodyPr wrap="square">
              <a:spAutoFit/>
            </a:bodyPr>
            <a:lstStyle/>
            <a:p>
              <a:pPr algn="just">
                <a:lnSpc>
                  <a:spcPct val="150000"/>
                </a:lnSpc>
                <a:tabLst>
                  <a:tab pos="2250440"/>
                </a:tabLst>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染色时用吸水纸吸去材料表面的水和多余的染料，制片时用吸水纸吸去酒精溶液，</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tabLst>
                  <a:tab pos="2250440"/>
                </a:tabLs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鸡蛋</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煮熟后磨成浆只是改变了蛋白质的空间结构，并不会破坏肽键，加入双缩脲试剂之后仍然会出现紫色反应，</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tabLst>
                  <a:tab pos="2250440"/>
                </a:tabLs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碘</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－碘化钾溶液遇淀粉变蓝，碘化钾溶液遇淀粉不变蓝，</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tabLst>
                  <a:tab pos="2250440"/>
                </a:tabLs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检测</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样液中是否含可溶性还原糖时，加入适量本尼迪特试剂，摇匀后热水浴加热，观察溶液是否产生红黄色沉淀，</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D</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矩形 7"/>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9" name="文本框 8"/>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p:nvPr/>
        </p:nvSpPr>
        <p:spPr>
          <a:xfrm>
            <a:off x="406574" y="1044090"/>
            <a:ext cx="11412000" cy="3249800"/>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下列关于</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检测生物组织中的有机物</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活动的叙述，正确的是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取马铃薯上清液和碘－碘化钾溶液等体积配比进行淀粉检测</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用苏丹</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Ⅲ</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染液对花生子叶染色后，再用</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的盐酸洗去多余的染料</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蛋白质溶液中加入蛋白酶一定时间后，双缩脲试剂鉴定仍呈紫色</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甘蔗中含有白色的蔗糖，没有颜色干扰，是还原糖测定的理想材料</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TextBox 20"/>
          <p:cNvSpPr txBox="1"/>
          <p:nvPr/>
        </p:nvSpPr>
        <p:spPr>
          <a:xfrm>
            <a:off x="272083" y="3029804"/>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3" name="组合 2"/>
          <p:cNvGrpSpPr/>
          <p:nvPr/>
        </p:nvGrpSpPr>
        <p:grpSpPr>
          <a:xfrm>
            <a:off x="415371" y="931927"/>
            <a:ext cx="11248331" cy="4370075"/>
            <a:chOff x="471835" y="4581128"/>
            <a:chExt cx="11248331" cy="4370075"/>
          </a:xfrm>
        </p:grpSpPr>
        <p:sp>
          <p:nvSpPr>
            <p:cNvPr id="5" name="圆角矩形 4"/>
            <p:cNvSpPr/>
            <p:nvPr/>
          </p:nvSpPr>
          <p:spPr>
            <a:xfrm>
              <a:off x="471835" y="4694019"/>
              <a:ext cx="11248331" cy="4257184"/>
            </a:xfrm>
            <a:prstGeom prst="roundRect">
              <a:avLst>
                <a:gd name="adj" fmla="val 210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6" name="矩形 5"/>
            <p:cNvSpPr/>
            <p:nvPr/>
          </p:nvSpPr>
          <p:spPr>
            <a:xfrm>
              <a:off x="698103" y="4842570"/>
              <a:ext cx="10782159" cy="3888500"/>
            </a:xfrm>
            <a:prstGeom prst="rect">
              <a:avLst/>
            </a:prstGeom>
          </p:spPr>
          <p:txBody>
            <a:bodyPr wrap="square">
              <a:spAutoFit/>
            </a:bodyPr>
            <a:lstStyle/>
            <a:p>
              <a:pPr algn="just">
                <a:lnSpc>
                  <a:spcPct val="150000"/>
                </a:lnSpc>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检测淀粉的实验中是取</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2 mL</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的样本上清液再加</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5</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滴碘－碘化钾溶液进行检测，并不是等体积配比检测的，</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油脂</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的检测实验中应用</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50%</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的酒精溶液洗去多余的染料，</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蛋白质</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被蛋白酶水解，但蛋白酶的化学本质是蛋白质，仍能与双缩脲试剂反应呈紫色，</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甘蔗</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中的蔗糖是非还原糖，不能用作测定还原糖的材料，</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D</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8" name="文本框 7"/>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p:nvPr/>
        </p:nvSpPr>
        <p:spPr>
          <a:xfrm>
            <a:off x="406574" y="267090"/>
            <a:ext cx="11412000" cy="5262979"/>
          </a:xfrm>
          <a:prstGeom prst="rect">
            <a:avLst/>
          </a:prstGeom>
        </p:spPr>
        <p:txBody>
          <a:bodyPr wrap="square">
            <a:spAutoFit/>
          </a:bodyPr>
          <a:lstStyle/>
          <a:p>
            <a:pPr algn="just">
              <a:lnSpc>
                <a:spcPct val="150000"/>
              </a:lnSpc>
              <a:tabLst>
                <a:tab pos="2250440"/>
              </a:tabLst>
            </a:pPr>
            <a:r>
              <a:rPr lang="zh-CN" altLang="zh-CN" sz="2800" b="1" kern="100">
                <a:solidFill>
                  <a:schemeClr val="accent3">
                    <a:lumMod val="50000"/>
                  </a:schemeClr>
                </a:solidFill>
                <a:latin typeface="Times New Roman" panose="02020603050405020304" pitchFamily="18" charset="0"/>
                <a:ea typeface="方正中等线简体" panose="03000509000000000000" pitchFamily="65" charset="-122"/>
                <a:cs typeface="Times New Roman" panose="02020603050405020304" pitchFamily="18" charset="0"/>
              </a:rPr>
              <a:t>考向二　实验分析与应用</a:t>
            </a:r>
            <a:endParaRPr lang="zh-CN" altLang="zh-CN" sz="2800" b="1" kern="100">
              <a:solidFill>
                <a:schemeClr val="accent3">
                  <a:lumMod val="50000"/>
                </a:schemeClr>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如图表示油菜种子成熟过程中各种有机物的变化情况，下列有关分析正确的</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第</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天，油菜种子很容易被苏丹</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Ⅲ</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染液</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成</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砖</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红色</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早期可溶性糖减少可能是转化成了蛋白质</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等质量的油菜种子比小麦种子含</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的比例更高</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将成熟油菜种子磨成匀浆并加入双缩脲试剂不会出现紫色</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反应</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p:txBody>
      </p:sp>
      <p:pic>
        <p:nvPicPr>
          <p:cNvPr id="15362" name="Picture 2" descr="J1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751390" y="1917626"/>
            <a:ext cx="3920195" cy="23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p:cNvSpPr txBox="1"/>
          <p:nvPr/>
        </p:nvSpPr>
        <p:spPr>
          <a:xfrm>
            <a:off x="253113" y="4149954"/>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6" name="组合 5"/>
          <p:cNvGrpSpPr/>
          <p:nvPr/>
        </p:nvGrpSpPr>
        <p:grpSpPr>
          <a:xfrm>
            <a:off x="415371" y="189434"/>
            <a:ext cx="11248331" cy="6197342"/>
            <a:chOff x="471835" y="4581128"/>
            <a:chExt cx="11248331" cy="6197342"/>
          </a:xfrm>
        </p:grpSpPr>
        <p:sp>
          <p:nvSpPr>
            <p:cNvPr id="9" name="圆角矩形 8"/>
            <p:cNvSpPr/>
            <p:nvPr/>
          </p:nvSpPr>
          <p:spPr>
            <a:xfrm>
              <a:off x="471835" y="4694019"/>
              <a:ext cx="11248331" cy="6007790"/>
            </a:xfrm>
            <a:prstGeom prst="roundRect">
              <a:avLst>
                <a:gd name="adj" fmla="val 394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10" name="矩形 9"/>
            <p:cNvSpPr/>
            <p:nvPr/>
          </p:nvSpPr>
          <p:spPr>
            <a:xfrm>
              <a:off x="698103" y="4869160"/>
              <a:ext cx="10782159" cy="5909310"/>
            </a:xfrm>
            <a:prstGeom prst="rect">
              <a:avLst/>
            </a:prstGeom>
          </p:spPr>
          <p:txBody>
            <a:bodyPr wrap="square">
              <a:spAutoFit/>
            </a:bodyPr>
            <a:lstStyle/>
            <a:p>
              <a:pPr algn="just">
                <a:lnSpc>
                  <a:spcPct val="150000"/>
                </a:lnSpc>
                <a:tabLst>
                  <a:tab pos="2250440"/>
                </a:tabLst>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由曲线图分析可知，第</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40</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天时油脂含量高，油菜种子很容易被苏丹</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Ⅲ</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染液染成橙黄色，</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tabLst>
                  <a:tab pos="2250440"/>
                </a:tabLs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由</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图分析可知，早期油脂含量增加，</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可溶性</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tabLst>
                  <a:tab pos="2250440"/>
                </a:tabLs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糖</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和淀粉减少，可能是可溶性糖和淀粉</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转化</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tabLst>
                  <a:tab pos="2250440"/>
                </a:tabLs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成</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了脂肪，</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tabLst>
                  <a:tab pos="2250440"/>
                </a:tabLs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油脂</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中</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H</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比例高于糖类，油菜种子中富含油脂，小麦种子中富含</a:t>
              </a:r>
              <a:r>
                <a:rPr lang="zh-CN" altLang="zh-CN" sz="2800" kern="100" spc="-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淀粉，所以等质量的油菜种子比小麦种子含</a:t>
              </a:r>
              <a:r>
                <a:rPr lang="en-US" altLang="zh-CN" sz="2800" kern="100" spc="-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zh-CN" altLang="zh-CN" sz="2800" kern="100" spc="-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spc="-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H</a:t>
              </a:r>
              <a:r>
                <a:rPr lang="zh-CN" altLang="zh-CN" sz="2800" kern="100" spc="-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的比例更高，</a:t>
              </a:r>
              <a:r>
                <a:rPr lang="en-US" altLang="zh-CN" sz="2800" kern="100" spc="-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zh-CN" altLang="zh-CN" sz="2800" kern="100" spc="-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800" kern="100" spc="-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pc="-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tabLst>
                  <a:tab pos="2250440"/>
                </a:tabLs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成熟</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油菜种子中含有蛋白质，故将成熟油菜种子磨成匀浆并加入双缩脲试剂不会出现紫色反应，</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D</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矩形 10"/>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12" name="文本框 11"/>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pic>
        <p:nvPicPr>
          <p:cNvPr id="13" name="Picture 2" descr="J1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652130" y="1269554"/>
            <a:ext cx="3920195" cy="23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p:nvPr/>
        </p:nvSpPr>
        <p:spPr>
          <a:xfrm>
            <a:off x="406574" y="545257"/>
            <a:ext cx="11412000" cy="5188793"/>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亳州</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古井贡酒</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生产发酵中需用麦芽浆，对萌发且带有小芽的大麦充分研磨后，过滤得到组织样液。在组织样液中加入下列试剂后振荡摇匀，有关实验现象及结论的叙述不正确的是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加入苏丹</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Ⅲ</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染液，溶液呈橙黄色，证明发芽的大麦中含有油脂</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加入本尼迪特试剂并热水浴加热，溶液出现红黄色沉淀，说明发芽</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的</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大麦</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中含有麦芽糖</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加入碘－碘化钾溶液，溶液呈蓝色，说明发芽的大麦中含有淀粉</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如果发芽的大麦中含有蛋白质，那么加入双缩脲试剂，溶液会呈紫色</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TextBox 20"/>
          <p:cNvSpPr txBox="1"/>
          <p:nvPr/>
        </p:nvSpPr>
        <p:spPr>
          <a:xfrm>
            <a:off x="253113" y="3141762"/>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返回" descr="C:\Users\Administrator\Desktop\新建文件夹\返回.tif">
            <a:hlinkClick r:id="rId3" action="ppaction://hlinksldjump"/>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415371" y="1557586"/>
            <a:ext cx="11248331" cy="2160240"/>
            <a:chOff x="471835" y="4581128"/>
            <a:chExt cx="11248331" cy="2160240"/>
          </a:xfrm>
        </p:grpSpPr>
        <p:sp>
          <p:nvSpPr>
            <p:cNvPr id="9" name="圆角矩形 8"/>
            <p:cNvSpPr/>
            <p:nvPr/>
          </p:nvSpPr>
          <p:spPr>
            <a:xfrm>
              <a:off x="471835" y="4694019"/>
              <a:ext cx="11248331" cy="2047349"/>
            </a:xfrm>
            <a:prstGeom prst="roundRect">
              <a:avLst>
                <a:gd name="adj" fmla="val 394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10" name="矩形 9"/>
            <p:cNvSpPr/>
            <p:nvPr/>
          </p:nvSpPr>
          <p:spPr>
            <a:xfrm>
              <a:off x="698103" y="5080010"/>
              <a:ext cx="10782159" cy="1301318"/>
            </a:xfrm>
            <a:prstGeom prst="rect">
              <a:avLst/>
            </a:prstGeom>
          </p:spPr>
          <p:txBody>
            <a:bodyPr wrap="square">
              <a:spAutoFit/>
            </a:bodyPr>
            <a:lstStyle/>
            <a:p>
              <a:pPr algn="just">
                <a:lnSpc>
                  <a:spcPct val="150000"/>
                </a:lnSpc>
                <a:tabLst>
                  <a:tab pos="2250440"/>
                </a:tabLst>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加入本尼迪特试剂并热水浴加热，溶液出现红黄色沉淀，说明发芽的大麦中含有还原糖，但不能说明发芽的大麦中含有麦芽糖，</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矩形 10"/>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12" name="文本框 11"/>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矩形 8"/>
          <p:cNvSpPr/>
          <p:nvPr/>
        </p:nvSpPr>
        <p:spPr>
          <a:xfrm>
            <a:off x="550590" y="909514"/>
            <a:ext cx="11305256" cy="657872"/>
          </a:xfrm>
          <a:prstGeom prst="rect">
            <a:avLst/>
          </a:prstGeom>
        </p:spPr>
        <p:txBody>
          <a:bodyPr wrap="square">
            <a:spAutoFit/>
          </a:bodyPr>
          <a:lstStyle/>
          <a:p>
            <a:pPr algn="just">
              <a:lnSpc>
                <a:spcPct val="150000"/>
              </a:lnSpc>
              <a:spcAft>
                <a:spcPct val="0"/>
              </a:spcAft>
            </a:pPr>
            <a:r>
              <a:rPr lang="en-US" altLang="zh-CN" sz="2800" kern="100">
                <a:latin typeface="微软雅黑" panose="020b0503020204020204" charset="-122"/>
                <a:ea typeface="宋体" panose="02010600030101010101" pitchFamily="2" charset="-122"/>
                <a:cs typeface="Times New Roman" panose="02020603050405020304" pitchFamily="18" charset="0"/>
              </a:rPr>
              <a:t>2</a:t>
            </a:r>
            <a:r>
              <a:rPr lang="en-US" altLang="zh-CN" sz="2800" kern="100">
                <a:latin typeface="Times New Roman" panose="02020603050405020304" pitchFamily="18" charset="0"/>
                <a:ea typeface="微软雅黑" panose="020b0503020204020204" charset="-122"/>
                <a:cs typeface="Courier New" panose="02070309020205020404" pitchFamily="49" charset="0"/>
              </a:rPr>
              <a:t>.</a:t>
            </a:r>
            <a:r>
              <a:rPr lang="zh-CN" altLang="zh-CN" sz="2800" kern="100">
                <a:latin typeface="Times New Roman" panose="02020603050405020304" pitchFamily="18" charset="0"/>
                <a:ea typeface="微软雅黑" panose="020b0503020204020204" charset="-122"/>
                <a:cs typeface="Times New Roman" panose="02020603050405020304" pitchFamily="18" charset="0"/>
              </a:rPr>
              <a:t>水的含量、特性及作用</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50" name="Picture 2" descr="j2改学生"/>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138842" y="1672387"/>
            <a:ext cx="7912729" cy="430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214886" y="1970470"/>
            <a:ext cx="1861407"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rPr>
              <a:t>60%</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solidFill>
                  <a:srgbClr val="C00000"/>
                </a:solidFill>
                <a:latin typeface="Times New Roman" panose="02020603050405020304" pitchFamily="18" charset="0"/>
                <a:ea typeface="方正中等线简体" panose="03000509000000000000" pitchFamily="65" charset="-122"/>
              </a:rPr>
              <a:t>90%</a:t>
            </a:r>
            <a:endParaRPr lang="zh-CN" altLang="en-US" sz="2800"/>
          </a:p>
        </p:txBody>
      </p:sp>
      <p:sp>
        <p:nvSpPr>
          <p:cNvPr id="28" name="矩形 27"/>
          <p:cNvSpPr/>
          <p:nvPr/>
        </p:nvSpPr>
        <p:spPr>
          <a:xfrm>
            <a:off x="4006974" y="4140821"/>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氢键</a:t>
            </a:r>
            <a:endParaRPr lang="zh-CN" altLang="en-US" sz="2800"/>
          </a:p>
        </p:txBody>
      </p:sp>
      <p:sp>
        <p:nvSpPr>
          <p:cNvPr id="32" name="矩形 31"/>
          <p:cNvSpPr/>
          <p:nvPr/>
        </p:nvSpPr>
        <p:spPr>
          <a:xfrm>
            <a:off x="9142515" y="1689263"/>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溶剂</a:t>
            </a:r>
            <a:endParaRPr lang="zh-CN" altLang="en-US" sz="2800"/>
          </a:p>
        </p:txBody>
      </p:sp>
      <p:sp>
        <p:nvSpPr>
          <p:cNvPr id="34" name="矩形 33"/>
          <p:cNvSpPr/>
          <p:nvPr/>
        </p:nvSpPr>
        <p:spPr>
          <a:xfrm>
            <a:off x="8045387" y="2565698"/>
            <a:ext cx="1620957"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营养物质</a:t>
            </a:r>
            <a:endParaRPr lang="zh-CN" altLang="en-US" sz="2800"/>
          </a:p>
        </p:txBody>
      </p:sp>
      <p:sp>
        <p:nvSpPr>
          <p:cNvPr id="35" name="矩形 34"/>
          <p:cNvSpPr/>
          <p:nvPr/>
        </p:nvSpPr>
        <p:spPr>
          <a:xfrm>
            <a:off x="7004567" y="3079865"/>
            <a:ext cx="1620957"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代谢产物</a:t>
            </a:r>
            <a:endParaRPr lang="zh-CN" altLang="en-US" sz="2800"/>
          </a:p>
        </p:txBody>
      </p:sp>
      <p:sp>
        <p:nvSpPr>
          <p:cNvPr id="36" name="矩形 35"/>
          <p:cNvSpPr/>
          <p:nvPr/>
        </p:nvSpPr>
        <p:spPr>
          <a:xfrm>
            <a:off x="8083588" y="4090093"/>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温度</a:t>
            </a:r>
            <a:endParaRPr lang="zh-CN" altLang="en-US" sz="2800"/>
          </a:p>
        </p:txBody>
      </p:sp>
      <p:sp>
        <p:nvSpPr>
          <p:cNvPr id="37" name="矩形 36"/>
          <p:cNvSpPr/>
          <p:nvPr/>
        </p:nvSpPr>
        <p:spPr>
          <a:xfrm>
            <a:off x="7362114" y="5398143"/>
            <a:ext cx="1261884"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反应物</a:t>
            </a:r>
            <a:endParaRPr lang="zh-CN" altLang="en-US" sz="2800"/>
          </a:p>
        </p:txBody>
      </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blinds(horizontal)">
                                      <p:cBhvr>
                                        <p:cTn id="12" dur="500"/>
                                        <p:tgtEl>
                                          <p:spTgt spid="28">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blinds(horizontal)">
                                      <p:cBhvr>
                                        <p:cTn id="17" dur="500"/>
                                        <p:tgtEl>
                                          <p:spTgt spid="32">
                                            <p:txEl>
                                              <p:pRg st="0" end="0"/>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blinds(horizontal)">
                                      <p:cBhvr>
                                        <p:cTn id="22" dur="500"/>
                                        <p:tgtEl>
                                          <p:spTgt spid="34">
                                            <p:txEl>
                                              <p:pRg st="0" end="0"/>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blinds(horizontal)">
                                      <p:cBhvr>
                                        <p:cTn id="27" dur="500"/>
                                        <p:tgtEl>
                                          <p:spTgt spid="35">
                                            <p:txEl>
                                              <p:pRg st="0" end="0"/>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6">
                                            <p:txEl>
                                              <p:pRg st="0" end="0"/>
                                            </p:txEl>
                                          </p:spTgt>
                                        </p:tgtEl>
                                        <p:attrNameLst>
                                          <p:attrName>style.visibility</p:attrName>
                                        </p:attrNameLst>
                                      </p:cBhvr>
                                      <p:to>
                                        <p:strVal val="visible"/>
                                      </p:to>
                                    </p:set>
                                    <p:animEffect transition="in" filter="blinds(horizontal)">
                                      <p:cBhvr>
                                        <p:cTn id="32" dur="500"/>
                                        <p:tgtEl>
                                          <p:spTgt spid="36">
                                            <p:txEl>
                                              <p:pRg st="0" end="0"/>
                                            </p:txEl>
                                          </p:spTgt>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blinds(horizontal)">
                                      <p:cBhvr>
                                        <p:cTn id="3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图片 5"/>
          <p:cNvPicPr/>
          <p:nvPr/>
        </p:nvPicPr>
        <p:blipFill>
          <a:blip r:embed="rId3">
            <a:extLst>
              <a:ext uri="{28A0092B-C50C-407E-A947-70E740481C1C}">
                <a14:useLocalDpi xmlns:a14="http://schemas.microsoft.com/office/drawing/2010/main" val="0"/>
              </a:ext>
            </a:extLst>
          </a:blip>
          <a:stretch>
            <a:fillRect/>
          </a:stretch>
        </p:blipFill>
        <p:spPr>
          <a:xfrm>
            <a:off x="3141" y="1588"/>
            <a:ext cx="12189600" cy="6858000"/>
          </a:xfrm>
          <a:prstGeom prst="rect">
            <a:avLst/>
          </a:prstGeom>
        </p:spPr>
      </p:pic>
      <p:sp>
        <p:nvSpPr>
          <p:cNvPr id="7" name="矩形 6"/>
          <p:cNvSpPr/>
          <p:nvPr/>
        </p:nvSpPr>
        <p:spPr>
          <a:xfrm>
            <a:off x="1735350" y="2078780"/>
            <a:ext cx="8719712" cy="1678831"/>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7"/>
          <p:cNvSpPr txBox="1"/>
          <p:nvPr/>
        </p:nvSpPr>
        <p:spPr>
          <a:xfrm>
            <a:off x="2806463" y="2456531"/>
            <a:ext cx="6577487" cy="923330"/>
          </a:xfrm>
          <a:prstGeom prst="rect">
            <a:avLst/>
          </a:prstGeom>
          <a:noFill/>
        </p:spPr>
        <p:txBody>
          <a:bodyPr wrap="square" rtlCol="0">
            <a:spAutoFit/>
          </a:bodyPr>
          <a:lstStyle/>
          <a:p>
            <a:r>
              <a:rPr lang="zh-CN" altLang="en-US" sz="5400" b="1" kern="100" smtClean="0">
                <a:latin typeface="Times New Roman" panose="02020603050405020304" pitchFamily="18" charset="0"/>
                <a:ea typeface="微软雅黑" panose="020b0503020204020204" charset="-122"/>
                <a:cs typeface="Times New Roman" panose="02020603050405020304" pitchFamily="18" charset="0"/>
              </a:rPr>
              <a:t>重温高考     真题演练</a:t>
            </a:r>
            <a:endParaRPr lang="zh-CN" altLang="zh-CN" sz="5400" b="1" kern="10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mc:Choice xmlns:p14="http://schemas.microsoft.com/office/powerpoint/2010/main" Requires="p14">
      <p:transition p14:dur="0"/>
    </mc:Choice>
    <mc:Fallback>
      <p:transition/>
    </mc:Fallback>
  </mc:AlternateContent>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461214" y="693490"/>
            <a:ext cx="11394632" cy="3970318"/>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a:latin typeface="Times New Roman" panose="02020603050405020304" pitchFamily="18" charset="0"/>
                <a:ea typeface="宋体" panose="02010600030101010101" pitchFamily="2" charset="-122"/>
                <a:cs typeface="Courier New" panose="02070309020205020404" pitchFamily="49"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6</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月选考，</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无机盐是生物体的组成成分，对维持生命活动有重要作用。下列叙述错误的是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A.Mg</a:t>
            </a:r>
            <a:r>
              <a:rPr lang="en-US" altLang="zh-CN" sz="2800" kern="100" baseline="30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baseline="300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存在于叶绿体的类胡萝卜素中</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对</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体液</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pH </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起着重要的调节作用</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血液中</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a:t>
            </a:r>
            <a:r>
              <a:rPr lang="en-US" altLang="zh-CN" sz="2800" kern="100" baseline="30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baseline="300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含量过低，人体易出现肌肉抽搐</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适当补充</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I</a:t>
            </a:r>
            <a:r>
              <a:rPr lang="zh-CN" altLang="zh-CN" sz="2800" kern="100" baseline="300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，可预防缺碘引起的甲状腺功能减退症</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椭圆 8">
            <a:hlinkClick r:id="rId2" action="ppaction://hlinksldjump"/>
          </p:cNvPr>
          <p:cNvSpPr/>
          <p:nvPr/>
        </p:nvSpPr>
        <p:spPr>
          <a:xfrm>
            <a:off x="2287812" y="6389478"/>
            <a:ext cx="270934" cy="270934"/>
          </a:xfrm>
          <a:prstGeom prst="ellipse">
            <a:avLst/>
          </a:prstGeom>
          <a:solidFill>
            <a:srgbClr val="5A9B5B"/>
          </a:solidFill>
          <a:ln w="12700" cap="flat" cmpd="sng" algn="ctr">
            <a:noFill/>
            <a:prstDash val="solid"/>
            <a:miter lim="800000"/>
          </a:ln>
          <a:effectLst/>
        </p:spPr>
        <p:txBody>
          <a:bodyPr rtlCol="0" anchor="ctr"/>
          <a:lstStyle/>
          <a:p>
            <a:pPr algn="ctr" defTabSz="914400"/>
            <a:r>
              <a:rPr kumimoji="1" lang="en-US" altLang="zh-CN" sz="1300" kern="0">
                <a:solidFill>
                  <a:prstClr val="white"/>
                </a:solidFill>
                <a:latin typeface="Arial"/>
                <a:ea typeface="微软雅黑" panose="020b0503020204020204" charset="-122"/>
              </a:rPr>
              <a:t>1</a:t>
            </a:r>
            <a:endParaRPr kumimoji="1" lang="zh-CN" altLang="en-US" sz="1300" kern="0">
              <a:solidFill>
                <a:prstClr val="white"/>
              </a:solidFill>
              <a:latin typeface="Arial"/>
              <a:ea typeface="微软雅黑" panose="020b0503020204020204" charset="-122"/>
            </a:endParaRPr>
          </a:p>
        </p:txBody>
      </p:sp>
      <p:sp>
        <p:nvSpPr>
          <p:cNvPr id="10" name="椭圆 9">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11" name="椭圆 10">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12" name="椭圆 11">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13" name="椭圆 12">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graphicFrame>
        <p:nvGraphicFramePr>
          <p:cNvPr id="3" name="对象 2"/>
          <p:cNvGraphicFramePr>
            <a:graphicFrameLocks noChangeAspect="1"/>
          </p:cNvGraphicFramePr>
          <p:nvPr/>
        </p:nvGraphicFramePr>
        <p:xfrm>
          <a:off x="988708" y="2716749"/>
          <a:ext cx="1570038" cy="619125"/>
        </p:xfrm>
        <a:graphic>
          <a:graphicData uri="http://schemas.openxmlformats.org/presentationml/2006/ole">
            <mc:AlternateContent>
              <mc:Choice xmlns:v="urn:schemas-microsoft-com:vml" Requires="v">
                <p:oleObj spid="_x0000_s1041" name="文档" r:id="rId7" imgW="1570990" imgH="620395" progId="Word.Document.12">
                  <p:embed/>
                </p:oleObj>
              </mc:Choice>
              <mc:Fallback>
                <p:oleObj name="文档" r:id="rId7" imgW="1570990" imgH="620395" progId="Word.Document.12">
                  <p:embed/>
                  <p:pic>
                    <p:nvPicPr>
                      <p:cNvPr id="0" name="OLE substitute image"/>
                      <p:cNvPicPr/>
                      <p:nvPr/>
                    </p:nvPicPr>
                    <p:blipFill>
                      <a:blip r:embed="rId8"/>
                      <a:stretch>
                        <a:fillRect/>
                      </a:stretch>
                    </p:blipFill>
                    <p:spPr>
                      <a:xfrm>
                        <a:off x="988708" y="2716749"/>
                        <a:ext cx="1570038" cy="619125"/>
                      </a:xfrm>
                      <a:prstGeom prst="rect">
                        <a:avLst/>
                      </a:prstGeom>
                    </p:spPr>
                  </p:pic>
                </p:oleObj>
              </mc:Fallback>
            </mc:AlternateContent>
          </a:graphicData>
        </a:graphic>
      </p:graphicFrame>
      <p:sp>
        <p:nvSpPr>
          <p:cNvPr id="21" name="TextBox 20"/>
          <p:cNvSpPr txBox="1"/>
          <p:nvPr/>
        </p:nvSpPr>
        <p:spPr>
          <a:xfrm>
            <a:off x="325688" y="1989714"/>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4" name="椭圆 13">
            <a:hlinkClick r:id="rId2" action="ppaction://hlinksldjump"/>
          </p:cNvPr>
          <p:cNvSpPr/>
          <p:nvPr/>
        </p:nvSpPr>
        <p:spPr>
          <a:xfrm>
            <a:off x="2287812" y="6389478"/>
            <a:ext cx="270934" cy="270934"/>
          </a:xfrm>
          <a:prstGeom prst="ellipse">
            <a:avLst/>
          </a:prstGeom>
          <a:solidFill>
            <a:srgbClr val="5A9B5B"/>
          </a:solidFill>
          <a:ln w="12700" cap="flat" cmpd="sng" algn="ctr">
            <a:noFill/>
            <a:prstDash val="solid"/>
            <a:miter lim="800000"/>
          </a:ln>
          <a:effectLst/>
        </p:spPr>
        <p:txBody>
          <a:bodyPr rtlCol="0" anchor="ctr"/>
          <a:lstStyle/>
          <a:p>
            <a:pPr algn="ctr" defTabSz="914400"/>
            <a:r>
              <a:rPr kumimoji="1" lang="en-US" altLang="zh-CN" sz="1300" kern="0">
                <a:solidFill>
                  <a:prstClr val="white"/>
                </a:solidFill>
                <a:latin typeface="Arial"/>
                <a:ea typeface="微软雅黑" panose="020b0503020204020204" charset="-122"/>
              </a:rPr>
              <a:t>1</a:t>
            </a:r>
            <a:endParaRPr kumimoji="1" lang="zh-CN" altLang="en-US" sz="1300" kern="0">
              <a:solidFill>
                <a:prstClr val="white"/>
              </a:solidFill>
              <a:latin typeface="Arial"/>
              <a:ea typeface="微软雅黑" panose="020b0503020204020204" charset="-122"/>
            </a:endParaRPr>
          </a:p>
        </p:txBody>
      </p:sp>
      <p:sp>
        <p:nvSpPr>
          <p:cNvPr id="15" name="椭圆 14">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16" name="椭圆 15">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17" name="椭圆 16">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18" name="椭圆 17">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grpSp>
        <p:nvGrpSpPr>
          <p:cNvPr id="5" name="组合 4"/>
          <p:cNvGrpSpPr/>
          <p:nvPr/>
        </p:nvGrpSpPr>
        <p:grpSpPr>
          <a:xfrm>
            <a:off x="415371" y="845433"/>
            <a:ext cx="11248331" cy="4456569"/>
            <a:chOff x="415371" y="269369"/>
            <a:chExt cx="11248331" cy="4456569"/>
          </a:xfrm>
        </p:grpSpPr>
        <p:grpSp>
          <p:nvGrpSpPr>
            <p:cNvPr id="9" name="组合 8"/>
            <p:cNvGrpSpPr/>
            <p:nvPr/>
          </p:nvGrpSpPr>
          <p:grpSpPr>
            <a:xfrm>
              <a:off x="415371" y="269369"/>
              <a:ext cx="11248331" cy="4456569"/>
              <a:chOff x="471835" y="4581128"/>
              <a:chExt cx="11248331" cy="4456569"/>
            </a:xfrm>
          </p:grpSpPr>
          <p:sp>
            <p:nvSpPr>
              <p:cNvPr id="10" name="圆角矩形 9"/>
              <p:cNvSpPr/>
              <p:nvPr/>
            </p:nvSpPr>
            <p:spPr>
              <a:xfrm>
                <a:off x="471835" y="4694019"/>
                <a:ext cx="11248331" cy="4343678"/>
              </a:xfrm>
              <a:prstGeom prst="roundRect">
                <a:avLst>
                  <a:gd name="adj" fmla="val 210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11" name="矩形 10"/>
              <p:cNvSpPr/>
              <p:nvPr/>
            </p:nvSpPr>
            <p:spPr>
              <a:xfrm>
                <a:off x="698103" y="4969293"/>
                <a:ext cx="10782159" cy="1303177"/>
              </a:xfrm>
              <a:prstGeom prst="rect">
                <a:avLst/>
              </a:prstGeom>
            </p:spPr>
            <p:txBody>
              <a:bodyPr wrap="square">
                <a:spAutoFit/>
              </a:bodyPr>
              <a:lstStyle/>
              <a:p>
                <a:pPr algn="just">
                  <a:lnSpc>
                    <a:spcPct val="150000"/>
                  </a:lnSpc>
                  <a:spcAft>
                    <a:spcPct val="0"/>
                  </a:spcAft>
                </a:pPr>
                <a:r>
                  <a:rPr lang="en-US" altLang="zh-CN" sz="2800" kern="100">
                    <a:solidFill>
                      <a:schemeClr val="accent5">
                        <a:lumMod val="75000"/>
                      </a:schemeClr>
                    </a:solidFill>
                    <a:latin typeface="Times New Roman" panose="02020603050405020304" pitchFamily="18" charset="0"/>
                    <a:ea typeface="宋体" panose="02010600030101010101" pitchFamily="2" charset="-122"/>
                  </a:rPr>
                  <a:t>Mg</a:t>
                </a:r>
                <a:r>
                  <a:rPr lang="en-US" altLang="zh-CN" sz="2800" kern="100" baseline="30000">
                    <a:solidFill>
                      <a:schemeClr val="accent5">
                        <a:lumMod val="75000"/>
                      </a:schemeClr>
                    </a:solidFill>
                    <a:latin typeface="Times New Roman" panose="02020603050405020304" pitchFamily="18" charset="0"/>
                    <a:ea typeface="宋体" panose="02010600030101010101" pitchFamily="2" charset="-122"/>
                  </a:rPr>
                  <a:t>2</a:t>
                </a:r>
                <a:r>
                  <a:rPr lang="zh-CN" altLang="zh-CN" sz="2800" kern="100" baseline="300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存在于叶绿体的叶绿素中，类胡萝卜素是由碳氢链组成的分子，不含</a:t>
                </a:r>
                <a:r>
                  <a:rPr lang="en-US" altLang="zh-CN" sz="2800" kern="100">
                    <a:solidFill>
                      <a:schemeClr val="accent5">
                        <a:lumMod val="75000"/>
                      </a:schemeClr>
                    </a:solidFill>
                    <a:latin typeface="Times New Roman" panose="02020603050405020304" pitchFamily="18" charset="0"/>
                    <a:ea typeface="宋体" panose="02010600030101010101" pitchFamily="2" charset="-122"/>
                  </a:rPr>
                  <a:t>Mg</a:t>
                </a:r>
                <a:r>
                  <a:rPr lang="en-US" altLang="zh-CN" sz="2800" kern="100" baseline="30000">
                    <a:solidFill>
                      <a:schemeClr val="accent5">
                        <a:lumMod val="75000"/>
                      </a:schemeClr>
                    </a:solidFill>
                    <a:latin typeface="Times New Roman" panose="02020603050405020304" pitchFamily="18" charset="0"/>
                    <a:ea typeface="宋体" panose="02010600030101010101" pitchFamily="2" charset="-122"/>
                  </a:rPr>
                  <a:t>2</a:t>
                </a:r>
                <a:r>
                  <a:rPr lang="zh-CN" altLang="zh-CN" sz="2800" kern="100" baseline="300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rPr>
                  <a:t>A</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600" kern="100">
                  <a:solidFill>
                    <a:schemeClr val="accent5">
                      <a:lumMod val="75000"/>
                    </a:schemeClr>
                  </a:solidFill>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13" name="文本框 12"/>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sp>
            <p:nvSpPr>
              <p:cNvPr id="19" name="矩形 18"/>
              <p:cNvSpPr/>
              <p:nvPr/>
            </p:nvSpPr>
            <p:spPr>
              <a:xfrm>
                <a:off x="698103" y="6877457"/>
                <a:ext cx="10782159" cy="1949508"/>
              </a:xfrm>
              <a:prstGeom prst="rect">
                <a:avLst/>
              </a:prstGeom>
            </p:spPr>
            <p:txBody>
              <a:bodyPr wrap="square">
                <a:spAutoFit/>
              </a:bodyPr>
              <a:lstStyle/>
              <a:p>
                <a:pPr algn="just">
                  <a:lnSpc>
                    <a:spcPct val="150000"/>
                  </a:lnSpc>
                  <a:spcAft>
                    <a:spcPct val="0"/>
                  </a:spcAft>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哺乳动物血液中</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Ca</a:t>
                </a:r>
                <a:r>
                  <a:rPr lang="en-US" altLang="zh-CN" sz="2800" kern="100" baseline="300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800" kern="100" baseline="300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含量过低，易出现肌肉抽搐，</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ct val="0"/>
                  </a:spcAft>
                </a:pPr>
                <a:r>
                  <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I</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是组成甲状腺激素的重要元素，故适当补充</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I</a:t>
                </a:r>
                <a:r>
                  <a:rPr lang="zh-CN" altLang="zh-CN" sz="2800" kern="100" baseline="300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，可预防缺碘引起的甲状腺功能减退症，</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800" kern="100">
                  <a:solidFill>
                    <a:schemeClr val="accent5">
                      <a:lumMod val="75000"/>
                    </a:schemeClr>
                  </a:solidFill>
                  <a:effectLst/>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4" name="对象 3"/>
            <p:cNvGraphicFramePr>
              <a:graphicFrameLocks noChangeAspect="1"/>
            </p:cNvGraphicFramePr>
            <p:nvPr/>
          </p:nvGraphicFramePr>
          <p:xfrm>
            <a:off x="768736" y="1947714"/>
            <a:ext cx="9324975" cy="762000"/>
          </p:xfrm>
          <a:graphic>
            <a:graphicData uri="http://schemas.openxmlformats.org/presentationml/2006/ole">
              <mc:AlternateContent>
                <mc:Choice xmlns:v="urn:schemas-microsoft-com:vml" Requires="v">
                  <p:oleObj spid="_x0000_s1042" name="文档" r:id="rId7" imgW="9331325" imgH="763270" progId="Word.Document.12">
                    <p:embed/>
                  </p:oleObj>
                </mc:Choice>
                <mc:Fallback>
                  <p:oleObj name="文档" r:id="rId7" imgW="9331325" imgH="763270" progId="Word.Document.12">
                    <p:embed/>
                    <p:pic>
                      <p:nvPicPr>
                        <p:cNvPr id="0" name="OLE substitute image"/>
                        <p:cNvPicPr/>
                        <p:nvPr/>
                      </p:nvPicPr>
                      <p:blipFill>
                        <a:blip r:embed="rId8"/>
                        <a:stretch>
                          <a:fillRect/>
                        </a:stretch>
                      </p:blipFill>
                      <p:spPr>
                        <a:xfrm>
                          <a:off x="768736" y="1947714"/>
                          <a:ext cx="9324975" cy="762000"/>
                        </a:xfrm>
                        <a:prstGeom prst="rect">
                          <a:avLst/>
                        </a:prstGeom>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矩形 8"/>
          <p:cNvSpPr/>
          <p:nvPr/>
        </p:nvSpPr>
        <p:spPr>
          <a:xfrm>
            <a:off x="389206" y="685791"/>
            <a:ext cx="11412000" cy="1310808"/>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月选考，</a:t>
            </a:r>
            <a:r>
              <a:rPr lang="en-US" altLang="zh-CN" sz="2800" kern="100">
                <a:latin typeface="Times New Roman" panose="02020603050405020304" pitchFamily="18" charset="0"/>
                <a:ea typeface="宋体" panose="02010600030101010101" pitchFamily="2" charset="-122"/>
                <a:cs typeface="Courier New" panose="02070309020205020404" pitchFamily="49" charset="0"/>
              </a:rPr>
              <a:t>9)</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植物体内果糖与</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物质形成蔗糖的过程如图所示。下列叙述错误的是</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椭圆 9">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17" name="椭圆 16">
            <a:hlinkClick r:id="rId3" action="ppaction://hlinksldjump"/>
          </p:cNvPr>
          <p:cNvSpPr/>
          <p:nvPr/>
        </p:nvSpPr>
        <p:spPr>
          <a:xfrm>
            <a:off x="2689096" y="6389478"/>
            <a:ext cx="270934" cy="270934"/>
          </a:xfrm>
          <a:prstGeom prst="ellipse">
            <a:avLst/>
          </a:prstGeom>
          <a:solidFill>
            <a:srgbClr val="5A9B5B"/>
          </a:solidFill>
          <a:ln w="12700" cap="flat" cmpd="sng" algn="ctr">
            <a:noFill/>
            <a:prstDash val="solid"/>
            <a:miter lim="800000"/>
          </a:ln>
          <a:effectLst/>
        </p:spPr>
        <p:txBody>
          <a:bodyPr rtlCol="0" anchor="ctr"/>
          <a:lstStyle/>
          <a:p>
            <a:pPr algn="ctr" defTabSz="914400"/>
            <a:r>
              <a:rPr kumimoji="1" lang="en-US" altLang="zh-CN" sz="1300" kern="0">
                <a:solidFill>
                  <a:prstClr val="white"/>
                </a:solidFill>
                <a:latin typeface="Arial"/>
                <a:ea typeface="微软雅黑" panose="020b0503020204020204" charset="-122"/>
              </a:rPr>
              <a:t>2</a:t>
            </a:r>
            <a:endParaRPr kumimoji="1" lang="zh-CN" altLang="en-US" sz="1300" kern="0">
              <a:solidFill>
                <a:prstClr val="white"/>
              </a:solidFill>
              <a:latin typeface="Arial"/>
              <a:ea typeface="微软雅黑" panose="020b0503020204020204" charset="-122"/>
            </a:endParaRPr>
          </a:p>
        </p:txBody>
      </p:sp>
      <p:sp>
        <p:nvSpPr>
          <p:cNvPr id="18" name="椭圆 17">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19" name="椭圆 18">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0" name="椭圆 19">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pic>
        <p:nvPicPr>
          <p:cNvPr id="18434" name="Picture 2" descr="Y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683426" y="2141112"/>
            <a:ext cx="4536325" cy="388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389206" y="2019891"/>
            <a:ext cx="11412000" cy="2603470"/>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与果糖的分子式都是</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12</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6</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是植物体内的主要贮能物质</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是植物体内重要的单糖</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是纤维素的结构单元</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TextBox 20"/>
          <p:cNvSpPr txBox="1"/>
          <p:nvPr/>
        </p:nvSpPr>
        <p:spPr>
          <a:xfrm>
            <a:off x="242861" y="2652564"/>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 name="矩形 10"/>
          <p:cNvSpPr/>
          <p:nvPr/>
        </p:nvSpPr>
        <p:spPr>
          <a:xfrm>
            <a:off x="445701" y="693490"/>
            <a:ext cx="11299010" cy="3896131"/>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(2018·</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月选考，</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下列关于糖类及</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检测生物组织中的糖类</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活动的叙述，错误的是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细胞呼吸的底物通常是葡萄糖</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叶绿体基质和细胞液中都含有蔗糖</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用本尼迪特试剂检测果糖时需在热水浴中加热</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淀粉、纤维素和糖原都是由多个葡萄糖结合而成</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椭圆 8">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10" name="椭圆 9">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18" name="椭圆 17">
            <a:hlinkClick r:id="rId4" action="ppaction://hlinksldjump"/>
          </p:cNvPr>
          <p:cNvSpPr/>
          <p:nvPr/>
        </p:nvSpPr>
        <p:spPr>
          <a:xfrm>
            <a:off x="3090380" y="6382387"/>
            <a:ext cx="270934" cy="270934"/>
          </a:xfrm>
          <a:prstGeom prst="ellipse">
            <a:avLst/>
          </a:prstGeom>
          <a:solidFill>
            <a:srgbClr val="5A9B5B"/>
          </a:solidFill>
          <a:ln w="12700" cap="flat" cmpd="sng" algn="ctr">
            <a:noFill/>
            <a:prstDash val="solid"/>
            <a:miter lim="800000"/>
          </a:ln>
          <a:effectLst/>
        </p:spPr>
        <p:txBody>
          <a:bodyPr rtlCol="0" anchor="ctr"/>
          <a:lstStyle/>
          <a:p>
            <a:pPr algn="ctr" defTabSz="914400"/>
            <a:r>
              <a:rPr kumimoji="1" lang="en-US" altLang="zh-CN" sz="1300" kern="0">
                <a:solidFill>
                  <a:prstClr val="white"/>
                </a:solidFill>
                <a:latin typeface="Arial"/>
                <a:ea typeface="微软雅黑" panose="020b0503020204020204" charset="-122"/>
              </a:rPr>
              <a:t>3</a:t>
            </a:r>
            <a:endParaRPr kumimoji="1" lang="zh-CN" altLang="en-US" sz="1300" kern="0">
              <a:solidFill>
                <a:prstClr val="white"/>
              </a:solidFill>
              <a:latin typeface="Arial"/>
              <a:ea typeface="微软雅黑" panose="020b0503020204020204" charset="-122"/>
            </a:endParaRPr>
          </a:p>
        </p:txBody>
      </p:sp>
      <p:sp>
        <p:nvSpPr>
          <p:cNvPr id="19" name="椭圆 18">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0" name="椭圆 19">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12" name="TextBox 20"/>
          <p:cNvSpPr txBox="1"/>
          <p:nvPr/>
        </p:nvSpPr>
        <p:spPr>
          <a:xfrm>
            <a:off x="287021" y="2671614"/>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8" name="组合 7"/>
          <p:cNvGrpSpPr/>
          <p:nvPr/>
        </p:nvGrpSpPr>
        <p:grpSpPr>
          <a:xfrm>
            <a:off x="415371" y="799503"/>
            <a:ext cx="11248331" cy="3998443"/>
            <a:chOff x="471835" y="4581128"/>
            <a:chExt cx="11248331" cy="3998443"/>
          </a:xfrm>
        </p:grpSpPr>
        <p:sp>
          <p:nvSpPr>
            <p:cNvPr id="9" name="圆角矩形 8"/>
            <p:cNvSpPr/>
            <p:nvPr/>
          </p:nvSpPr>
          <p:spPr>
            <a:xfrm>
              <a:off x="471835" y="4694019"/>
              <a:ext cx="11248331" cy="3885552"/>
            </a:xfrm>
            <a:prstGeom prst="roundRect">
              <a:avLst>
                <a:gd name="adj" fmla="val 210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10" name="矩形 9"/>
            <p:cNvSpPr/>
            <p:nvPr/>
          </p:nvSpPr>
          <p:spPr>
            <a:xfrm>
              <a:off x="644192" y="4969293"/>
              <a:ext cx="10889981" cy="3242170"/>
            </a:xfrm>
            <a:prstGeom prst="rect">
              <a:avLst/>
            </a:prstGeom>
          </p:spPr>
          <p:txBody>
            <a:bodyPr wrap="square">
              <a:spAutoFit/>
            </a:bodyPr>
            <a:lstStyle/>
            <a:p>
              <a:pPr algn="just">
                <a:lnSpc>
                  <a:spcPct val="150000"/>
                </a:lnSpc>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细胞呼吸的底物可以是葡萄糖、油脂等，但通常是葡萄糖，</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蔗糖</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是在叶绿体外合成，所以叶绿体基质中没有蔗糖，细胞液中含有蔗糖，</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用</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本尼迪特试剂检测果糖时需在热水浴中加热才能出现红黄色沉淀，</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矩形 11"/>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18" name="文本框 17"/>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sp>
        <p:nvSpPr>
          <p:cNvPr id="19" name="椭圆 18">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20" name="椭圆 19">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21" name="椭圆 20">
            <a:hlinkClick r:id="rId4" action="ppaction://hlinksldjump"/>
          </p:cNvPr>
          <p:cNvSpPr/>
          <p:nvPr/>
        </p:nvSpPr>
        <p:spPr>
          <a:xfrm>
            <a:off x="3090380" y="6382387"/>
            <a:ext cx="270934" cy="270934"/>
          </a:xfrm>
          <a:prstGeom prst="ellipse">
            <a:avLst/>
          </a:prstGeom>
          <a:solidFill>
            <a:srgbClr val="5A9B5B"/>
          </a:solidFill>
          <a:ln w="12700" cap="flat" cmpd="sng" algn="ctr">
            <a:noFill/>
            <a:prstDash val="solid"/>
            <a:miter lim="800000"/>
          </a:ln>
          <a:effectLst/>
        </p:spPr>
        <p:txBody>
          <a:bodyPr rtlCol="0" anchor="ctr"/>
          <a:lstStyle/>
          <a:p>
            <a:pPr algn="ctr" defTabSz="914400"/>
            <a:r>
              <a:rPr kumimoji="1" lang="en-US" altLang="zh-CN" sz="1300" kern="0">
                <a:solidFill>
                  <a:prstClr val="white"/>
                </a:solidFill>
                <a:latin typeface="Arial"/>
                <a:ea typeface="微软雅黑" panose="020b0503020204020204" charset="-122"/>
              </a:rPr>
              <a:t>3</a:t>
            </a:r>
            <a:endParaRPr kumimoji="1" lang="zh-CN" altLang="en-US" sz="1300" kern="0">
              <a:solidFill>
                <a:prstClr val="white"/>
              </a:solidFill>
              <a:latin typeface="Arial"/>
              <a:ea typeface="微软雅黑" panose="020b0503020204020204" charset="-122"/>
            </a:endParaRPr>
          </a:p>
        </p:txBody>
      </p:sp>
      <p:sp>
        <p:nvSpPr>
          <p:cNvPr id="22" name="椭圆 21">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3" name="椭圆 22">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矩形 11"/>
          <p:cNvSpPr/>
          <p:nvPr/>
        </p:nvSpPr>
        <p:spPr>
          <a:xfrm>
            <a:off x="389206" y="-11732"/>
            <a:ext cx="11412000" cy="3896131"/>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2019·</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4</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月选考，</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7</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脂质在细胞中具有独特的生物学功能。下列叙述正确的是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油脂可被苏丹</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Ⅲ</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染液染成紫色</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磷脂主要参与生命活动的调节</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胆固醇使动物细胞膜具有刚性</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植物蜡是细胞内各种膜结构的组成成分</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椭圆 8">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10" name="椭圆 9">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11" name="椭圆 10">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17" name="椭圆 16">
            <a:hlinkClick r:id="rId5" action="ppaction://hlinksldjump"/>
          </p:cNvPr>
          <p:cNvSpPr/>
          <p:nvPr/>
        </p:nvSpPr>
        <p:spPr>
          <a:xfrm>
            <a:off x="3491664" y="6382387"/>
            <a:ext cx="270934" cy="270934"/>
          </a:xfrm>
          <a:prstGeom prst="ellipse">
            <a:avLst/>
          </a:prstGeom>
          <a:solidFill>
            <a:srgbClr val="5A9B5B"/>
          </a:solidFill>
          <a:ln w="12700" cap="flat" cmpd="sng" algn="ctr">
            <a:noFill/>
            <a:prstDash val="solid"/>
            <a:miter lim="800000"/>
          </a:ln>
          <a:effectLst/>
        </p:spPr>
        <p:txBody>
          <a:bodyPr rtlCol="0" anchor="ctr"/>
          <a:lstStyle/>
          <a:p>
            <a:pPr algn="ctr" defTabSz="914400"/>
            <a:r>
              <a:rPr kumimoji="1" lang="en-US" altLang="zh-CN" sz="1300" kern="0">
                <a:solidFill>
                  <a:prstClr val="white"/>
                </a:solidFill>
                <a:latin typeface="Arial"/>
                <a:ea typeface="微软雅黑" panose="020b0503020204020204" charset="-122"/>
              </a:rPr>
              <a:t>4</a:t>
            </a:r>
            <a:endParaRPr kumimoji="1" lang="zh-CN" altLang="en-US" sz="1300" kern="0">
              <a:solidFill>
                <a:prstClr val="white"/>
              </a:solidFill>
              <a:latin typeface="Arial"/>
              <a:ea typeface="微软雅黑" panose="020b0503020204020204" charset="-122"/>
            </a:endParaRPr>
          </a:p>
        </p:txBody>
      </p:sp>
      <p:sp>
        <p:nvSpPr>
          <p:cNvPr id="18" name="椭圆 17">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13" name="TextBox 20"/>
          <p:cNvSpPr txBox="1"/>
          <p:nvPr/>
        </p:nvSpPr>
        <p:spPr>
          <a:xfrm>
            <a:off x="224458" y="2580556"/>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grpSp>
        <p:nvGrpSpPr>
          <p:cNvPr id="14" name="组合 13"/>
          <p:cNvGrpSpPr/>
          <p:nvPr/>
        </p:nvGrpSpPr>
        <p:grpSpPr>
          <a:xfrm>
            <a:off x="415371" y="3861842"/>
            <a:ext cx="11248331" cy="2419490"/>
            <a:chOff x="471835" y="4581128"/>
            <a:chExt cx="11248331" cy="2419490"/>
          </a:xfrm>
        </p:grpSpPr>
        <p:sp>
          <p:nvSpPr>
            <p:cNvPr id="15" name="圆角矩形 14"/>
            <p:cNvSpPr/>
            <p:nvPr/>
          </p:nvSpPr>
          <p:spPr>
            <a:xfrm>
              <a:off x="471835" y="4694019"/>
              <a:ext cx="11248331" cy="2306599"/>
            </a:xfrm>
            <a:prstGeom prst="roundRect">
              <a:avLst>
                <a:gd name="adj" fmla="val 210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16" name="矩形 15"/>
            <p:cNvSpPr/>
            <p:nvPr/>
          </p:nvSpPr>
          <p:spPr>
            <a:xfrm>
              <a:off x="644192" y="4907163"/>
              <a:ext cx="10889981" cy="2031325"/>
            </a:xfrm>
            <a:prstGeom prst="rect">
              <a:avLst/>
            </a:prstGeom>
          </p:spPr>
          <p:txBody>
            <a:bodyPr wrap="square">
              <a:spAutoFit/>
            </a:bodyPr>
            <a:lstStyle/>
            <a:p>
              <a:pPr algn="just">
                <a:lnSpc>
                  <a:spcPct val="150000"/>
                </a:lnSpc>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苏丹</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Ⅲ</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染液能使细胞中的油脂呈橙黄色，</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磷脂</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主要参与细胞膜结构的组成，</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植物</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蜡对植物细胞起保护作用，不是膜结构的组成成分，</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D</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矩形 18"/>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20" name="文本框 19"/>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 name="矩形 10"/>
          <p:cNvSpPr/>
          <p:nvPr/>
        </p:nvSpPr>
        <p:spPr>
          <a:xfrm>
            <a:off x="389206" y="756058"/>
            <a:ext cx="11394632" cy="3249800"/>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(2017·</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月选考，</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下列关于脂质的叙述，错误的是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胆固醇参与动物细胞膜的构成</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植物蜡可减少植物细胞水分的散失</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油脂中氧原子的相对含量高于葡萄糖</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检测生物组织中的油脂</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实验中可用酒精洗去多余的染料</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椭圆 8">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10" name="椭圆 9">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12" name="椭圆 11">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13" name="椭圆 12">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15" name="椭圆 14">
            <a:hlinkClick r:id="rId6" action="ppaction://hlinksldjump"/>
          </p:cNvPr>
          <p:cNvSpPr/>
          <p:nvPr/>
        </p:nvSpPr>
        <p:spPr>
          <a:xfrm>
            <a:off x="3892948" y="6382387"/>
            <a:ext cx="270934" cy="270934"/>
          </a:xfrm>
          <a:prstGeom prst="ellipse">
            <a:avLst/>
          </a:prstGeom>
          <a:solidFill>
            <a:srgbClr val="5A9B5B"/>
          </a:solidFill>
          <a:ln w="12700" cap="flat" cmpd="sng" algn="ctr">
            <a:noFill/>
            <a:prstDash val="solid"/>
            <a:miter lim="800000"/>
          </a:ln>
          <a:effectLst/>
        </p:spPr>
        <p:txBody>
          <a:bodyPr rtlCol="0" anchor="ctr"/>
          <a:lstStyle/>
          <a:p>
            <a:pPr algn="ctr" defTabSz="914400"/>
            <a:r>
              <a:rPr kumimoji="1" lang="en-US" altLang="zh-CN" sz="1300" kern="0">
                <a:solidFill>
                  <a:prstClr val="white"/>
                </a:solidFill>
                <a:latin typeface="Arial"/>
                <a:ea typeface="微软雅黑" panose="020b0503020204020204" charset="-122"/>
              </a:rPr>
              <a:t>5</a:t>
            </a:r>
            <a:endParaRPr kumimoji="1" lang="zh-CN" altLang="en-US" sz="1300" kern="0">
              <a:solidFill>
                <a:prstClr val="white"/>
              </a:solidFill>
              <a:latin typeface="Arial"/>
              <a:ea typeface="微软雅黑" panose="020b0503020204020204" charset="-122"/>
            </a:endParaRPr>
          </a:p>
        </p:txBody>
      </p:sp>
      <p:sp>
        <p:nvSpPr>
          <p:cNvPr id="14" name="TextBox 20"/>
          <p:cNvSpPr txBox="1"/>
          <p:nvPr/>
        </p:nvSpPr>
        <p:spPr>
          <a:xfrm>
            <a:off x="233983" y="2637706"/>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8" name="组合 7"/>
          <p:cNvGrpSpPr/>
          <p:nvPr/>
        </p:nvGrpSpPr>
        <p:grpSpPr>
          <a:xfrm>
            <a:off x="415371" y="1163504"/>
            <a:ext cx="11248331" cy="3778458"/>
            <a:chOff x="471835" y="4581128"/>
            <a:chExt cx="11248331" cy="3778458"/>
          </a:xfrm>
        </p:grpSpPr>
        <p:sp>
          <p:nvSpPr>
            <p:cNvPr id="9" name="圆角矩形 8"/>
            <p:cNvSpPr/>
            <p:nvPr/>
          </p:nvSpPr>
          <p:spPr>
            <a:xfrm>
              <a:off x="471835" y="4694019"/>
              <a:ext cx="11248331" cy="3665567"/>
            </a:xfrm>
            <a:prstGeom prst="roundRect">
              <a:avLst>
                <a:gd name="adj" fmla="val 210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11" name="矩形 10"/>
            <p:cNvSpPr/>
            <p:nvPr/>
          </p:nvSpPr>
          <p:spPr>
            <a:xfrm>
              <a:off x="644192" y="4969293"/>
              <a:ext cx="10889981" cy="3323987"/>
            </a:xfrm>
            <a:prstGeom prst="rect">
              <a:avLst/>
            </a:prstGeom>
          </p:spPr>
          <p:txBody>
            <a:bodyPr wrap="square">
              <a:spAutoFit/>
            </a:bodyPr>
            <a:lstStyle/>
            <a:p>
              <a:pPr algn="just">
                <a:lnSpc>
                  <a:spcPct val="150000"/>
                </a:lnSpc>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胆固醇在动物细胞膜中起固定膜结构的作用，</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植物</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蜡可保护植物细胞，减少水分散失，</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油脂</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与糖类相比，元素特点是碳、氢多，氧少，</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检测</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生物组织中的油脂实验中，先用苏丹</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Ⅲ</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染液染色，然后用</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50%</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酒精溶液洗去浮色，</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D</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矩形 11"/>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13" name="文本框 12"/>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sp>
        <p:nvSpPr>
          <p:cNvPr id="14" name="椭圆 13">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15" name="椭圆 14">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16" name="椭圆 15">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17" name="椭圆 16">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18" name="椭圆 17">
            <a:hlinkClick r:id="rId6" action="ppaction://hlinksldjump"/>
          </p:cNvPr>
          <p:cNvSpPr/>
          <p:nvPr/>
        </p:nvSpPr>
        <p:spPr>
          <a:xfrm>
            <a:off x="3892948" y="6382387"/>
            <a:ext cx="270934" cy="270934"/>
          </a:xfrm>
          <a:prstGeom prst="ellipse">
            <a:avLst/>
          </a:prstGeom>
          <a:solidFill>
            <a:srgbClr val="5A9B5B"/>
          </a:solidFill>
          <a:ln w="12700" cap="flat" cmpd="sng" algn="ctr">
            <a:noFill/>
            <a:prstDash val="solid"/>
            <a:miter lim="800000"/>
          </a:ln>
          <a:effectLst/>
        </p:spPr>
        <p:txBody>
          <a:bodyPr rtlCol="0" anchor="ctr"/>
          <a:lstStyle/>
          <a:p>
            <a:pPr algn="ctr" defTabSz="914400"/>
            <a:r>
              <a:rPr kumimoji="1" lang="en-US" altLang="zh-CN" sz="1300" kern="0">
                <a:solidFill>
                  <a:prstClr val="white"/>
                </a:solidFill>
                <a:latin typeface="Arial"/>
                <a:ea typeface="微软雅黑" panose="020b0503020204020204" charset="-122"/>
              </a:rPr>
              <a:t>5</a:t>
            </a:r>
            <a:endParaRPr kumimoji="1" lang="zh-CN" altLang="en-US" sz="1300" kern="0">
              <a:solidFill>
                <a:prstClr val="white"/>
              </a:solidFill>
              <a:latin typeface="Arial"/>
              <a:ea typeface="微软雅黑" panose="020b0503020204020204" charset="-122"/>
            </a:endParaRPr>
          </a:p>
        </p:txBody>
      </p:sp>
      <p:pic>
        <p:nvPicPr>
          <p:cNvPr id="19" name="返回" descr="C:\Users\Administrator\Desktop\新建文件夹\返回.tif">
            <a:hlinkClick r:id="rId8" action="ppaction://hlinksldjump"/>
          </p:cNvPr>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图片 4"/>
          <p:cNvPicPr/>
          <p:nvPr/>
        </p:nvPicPr>
        <p:blipFill>
          <a:blip r:embed="rId3">
            <a:extLst>
              <a:ext uri="{28A0092B-C50C-407E-A947-70E740481C1C}">
                <a14:useLocalDpi xmlns:a14="http://schemas.microsoft.com/office/drawing/2010/main" val="0"/>
              </a:ext>
            </a:extLst>
          </a:blip>
          <a:stretch>
            <a:fillRect/>
          </a:stretch>
        </p:blipFill>
        <p:spPr>
          <a:xfrm>
            <a:off x="3141" y="1588"/>
            <a:ext cx="12189600" cy="6858000"/>
          </a:xfrm>
          <a:prstGeom prst="rect">
            <a:avLst/>
          </a:prstGeom>
        </p:spPr>
      </p:pic>
      <p:sp>
        <p:nvSpPr>
          <p:cNvPr id="7" name="矩形 6"/>
          <p:cNvSpPr/>
          <p:nvPr/>
        </p:nvSpPr>
        <p:spPr>
          <a:xfrm>
            <a:off x="1735350" y="2078780"/>
            <a:ext cx="8719712" cy="1678831"/>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7"/>
          <p:cNvSpPr txBox="1"/>
          <p:nvPr/>
        </p:nvSpPr>
        <p:spPr>
          <a:xfrm>
            <a:off x="2806463" y="2456531"/>
            <a:ext cx="6577487" cy="923330"/>
          </a:xfrm>
          <a:prstGeom prst="rect">
            <a:avLst/>
          </a:prstGeom>
          <a:noFill/>
        </p:spPr>
        <p:txBody>
          <a:bodyPr wrap="square" rtlCol="0">
            <a:spAutoFit/>
          </a:bodyPr>
          <a:lstStyle/>
          <a:p>
            <a:pPr algn="ctr"/>
            <a:r>
              <a:rPr lang="zh-CN" altLang="en-US" sz="5400" b="1" kern="100" smtClean="0">
                <a:latin typeface="Times New Roman" panose="02020603050405020304" pitchFamily="18" charset="0"/>
                <a:ea typeface="微软雅黑" panose="020b0503020204020204" charset="-122"/>
                <a:cs typeface="Times New Roman" panose="02020603050405020304" pitchFamily="18" charset="0"/>
              </a:rPr>
              <a:t>课时精练</a:t>
            </a:r>
            <a:endParaRPr lang="zh-CN" altLang="zh-CN" sz="5400" b="1" kern="10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mc:Choice xmlns:p14="http://schemas.microsoft.com/office/powerpoint/2010/main" Requires="p14">
      <p:transition p14:dur="0"/>
    </mc:Choice>
    <mc:Fallback>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694606" y="1053530"/>
            <a:ext cx="10801200" cy="3323987"/>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细胞溶胶中多数水分子</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以</a:t>
            </a: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形式附着</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于</a:t>
            </a: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等</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大分子表面，只有部分水分子是游离的，称为自由水。种子晒干时减少的是自由水，细胞仍能保持活性；晒干的种子加热或炒熟失去的主要是结合水，种子死亡不萌发。</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自由水</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结合水与代谢、抗逆性的关系</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文本框 5"/>
          <p:cNvSpPr txBox="1"/>
          <p:nvPr/>
        </p:nvSpPr>
        <p:spPr>
          <a:xfrm>
            <a:off x="-1" y="-55383"/>
            <a:ext cx="936104" cy="707886"/>
          </a:xfrm>
          <a:prstGeom prst="rect">
            <a:avLst/>
          </a:prstGeom>
          <a:noFill/>
        </p:spPr>
        <p:txBody>
          <a:bodyPr wrap="square" rtlCol="0">
            <a:spAutoFit/>
          </a:bodyPr>
          <a:lstStyle/>
          <a:p>
            <a:r>
              <a:rPr lang="zh-CN" altLang="en-US" sz="2000" i="1" smtClean="0"/>
              <a:t>知识拓展</a:t>
            </a:r>
            <a:endParaRPr lang="zh-CN" altLang="en-US" sz="2000" i="1"/>
          </a:p>
        </p:txBody>
      </p:sp>
      <p:sp>
        <p:nvSpPr>
          <p:cNvPr id="4" name="矩形 3"/>
          <p:cNvSpPr/>
          <p:nvPr/>
        </p:nvSpPr>
        <p:spPr>
          <a:xfrm>
            <a:off x="5159102" y="1182688"/>
            <a:ext cx="1261884"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结合水</a:t>
            </a:r>
            <a:endParaRPr lang="zh-CN" altLang="en-US">
              <a:solidFill>
                <a:srgbClr val="C00000"/>
              </a:solidFill>
            </a:endParaRPr>
          </a:p>
        </p:txBody>
      </p:sp>
      <p:sp>
        <p:nvSpPr>
          <p:cNvPr id="8" name="矩形 7"/>
          <p:cNvSpPr/>
          <p:nvPr/>
        </p:nvSpPr>
        <p:spPr>
          <a:xfrm>
            <a:off x="8433722" y="1201738"/>
            <a:ext cx="1261884"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蛋白质</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左大括号 4"/>
          <p:cNvSpPr/>
          <p:nvPr/>
        </p:nvSpPr>
        <p:spPr>
          <a:xfrm>
            <a:off x="694606" y="4437906"/>
            <a:ext cx="233447" cy="1249725"/>
          </a:xfrm>
          <a:prstGeom prst="leftBrace">
            <a:avLst>
              <a:gd name="adj1" fmla="val 43056"/>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9" name="矩形 8"/>
          <p:cNvSpPr/>
          <p:nvPr/>
        </p:nvSpPr>
        <p:spPr>
          <a:xfrm>
            <a:off x="910630" y="4293890"/>
            <a:ext cx="10441160" cy="1384995"/>
          </a:xfrm>
          <a:prstGeom prst="rect">
            <a:avLst/>
          </a:prstGeom>
        </p:spPr>
        <p:txBody>
          <a:bodyPr wrap="square">
            <a:spAutoFit/>
          </a:bodyPr>
          <a:lstStyle/>
          <a:p>
            <a:pPr algn="just">
              <a:lnSpc>
                <a:spcPct val="150000"/>
              </a:lnSpc>
              <a:spcAft>
                <a:spcPct val="0"/>
              </a:spcAft>
            </a:pPr>
            <a:r>
              <a:rPr lang="zh-CN" altLang="zh-CN" sz="2800" smtClean="0">
                <a:latin typeface="Times New Roman" panose="02020603050405020304" pitchFamily="18" charset="0"/>
                <a:ea typeface="方正中等线简体" panose="03000509000000000000" pitchFamily="65" charset="-122"/>
                <a:cs typeface="Times New Roman" panose="02020603050405020304" pitchFamily="18" charset="0"/>
              </a:rPr>
              <a:t>比值</a:t>
            </a:r>
            <a:r>
              <a:rPr lang="en-US" altLang="zh-CN" sz="2800" u="sng"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smtClean="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细胞代谢旺盛，但抗逆性</a:t>
            </a:r>
            <a:r>
              <a:rPr lang="zh-CN" altLang="zh-CN" sz="2800" smtClean="0">
                <a:latin typeface="Times New Roman" panose="02020603050405020304" pitchFamily="18" charset="0"/>
                <a:ea typeface="方正中等线简体" panose="03000509000000000000" pitchFamily="65" charset="-122"/>
                <a:cs typeface="Times New Roman" panose="02020603050405020304" pitchFamily="18" charset="0"/>
              </a:rPr>
              <a:t>差</a:t>
            </a:r>
            <a:endParaRPr lang="en-US" altLang="zh-CN" sz="2800" smtClean="0">
              <a:latin typeface="Times New Roman" panose="02020603050405020304" pitchFamily="18" charset="0"/>
              <a:ea typeface="方正中等线简体" panose="03000509000000000000" pitchFamily="65" charset="-122"/>
            </a:endParaRPr>
          </a:p>
          <a:p>
            <a:pPr algn="just">
              <a:lnSpc>
                <a:spcPct val="150000"/>
              </a:lnSpc>
              <a:spcAft>
                <a:spcPct val="0"/>
              </a:spcAft>
            </a:pPr>
            <a:r>
              <a:rPr lang="zh-CN" altLang="zh-CN" sz="2800" smtClean="0">
                <a:latin typeface="Times New Roman" panose="02020603050405020304" pitchFamily="18" charset="0"/>
                <a:ea typeface="方正中等线简体" panose="03000509000000000000" pitchFamily="65" charset="-122"/>
                <a:cs typeface="Times New Roman" panose="02020603050405020304" pitchFamily="18" charset="0"/>
              </a:rPr>
              <a:t>比值</a:t>
            </a:r>
            <a:r>
              <a:rPr lang="en-US" altLang="zh-CN" sz="2800" u="sng"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smtClean="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细胞代谢强度降低，但抗寒、抗旱</a:t>
            </a:r>
            <a:r>
              <a:rPr lang="zh-CN" altLang="zh-CN" sz="2800" smtClean="0">
                <a:latin typeface="Times New Roman" panose="02020603050405020304" pitchFamily="18" charset="0"/>
                <a:ea typeface="方正中等线简体" panose="03000509000000000000" pitchFamily="65" charset="-122"/>
                <a:cs typeface="Times New Roman" panose="02020603050405020304" pitchFamily="18" charset="0"/>
              </a:rPr>
              <a:t>、抗热</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等抗逆性增强</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1702718" y="4433104"/>
            <a:ext cx="543739"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高</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2" name="矩形 11"/>
          <p:cNvSpPr/>
          <p:nvPr/>
        </p:nvSpPr>
        <p:spPr>
          <a:xfrm>
            <a:off x="1702718" y="5057874"/>
            <a:ext cx="543739"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低</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linds(horizontal)">
                                      <p:cBhvr>
                                        <p:cTn id="17" dur="500"/>
                                        <p:tgtEl>
                                          <p:spTgt spid="11">
                                            <p:txEl>
                                              <p:pRg st="0" end="0"/>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linds(horizontal)">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1" name="矩形 20"/>
          <p:cNvSpPr/>
          <p:nvPr/>
        </p:nvSpPr>
        <p:spPr>
          <a:xfrm>
            <a:off x="389206" y="224636"/>
            <a:ext cx="11412000" cy="2677656"/>
          </a:xfrm>
          <a:prstGeom prst="rect">
            <a:avLst/>
          </a:prstGeom>
        </p:spPr>
        <p:txBody>
          <a:bodyPr wrap="square">
            <a:spAutoFit/>
          </a:bodyPr>
          <a:lstStyle/>
          <a:p>
            <a:pPr algn="just">
              <a:lnSpc>
                <a:spcPct val="150000"/>
              </a:lnSpc>
              <a:spcAft>
                <a:spcPct val="0"/>
              </a:spcAft>
            </a:pP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一、选择题</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金华高三模拟</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下列物质中不含磷元素的是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err="1">
                <a:latin typeface="Times New Roman" panose="02020603050405020304" pitchFamily="18" charset="0"/>
                <a:ea typeface="方正中等线简体" panose="03000509000000000000" pitchFamily="65" charset="-122"/>
                <a:cs typeface="Courier New" panose="02070309020205020404" pitchFamily="49" charset="0"/>
              </a:rPr>
              <a:t>A.mRNA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腺苷</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err="1">
                <a:latin typeface="Times New Roman" panose="02020603050405020304" pitchFamily="18" charset="0"/>
                <a:ea typeface="方正中等线简体" panose="03000509000000000000" pitchFamily="65" charset="-122"/>
                <a:cs typeface="Courier New" panose="02070309020205020404" pitchFamily="49" charset="0"/>
              </a:rPr>
              <a:t>C.RuBP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D.NADPH</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椭圆 17">
            <a:hlinkClick r:id="rId2" action="ppaction://hlinksldjump"/>
          </p:cNvPr>
          <p:cNvSpPr/>
          <p:nvPr/>
        </p:nvSpPr>
        <p:spPr>
          <a:xfrm>
            <a:off x="2287812" y="6389478"/>
            <a:ext cx="270934" cy="270934"/>
          </a:xfrm>
          <a:prstGeom prst="ellipse">
            <a:avLst/>
          </a:prstGeom>
          <a:solidFill>
            <a:srgbClr val="5A9B5B"/>
          </a:solidFill>
          <a:ln w="12700" cap="flat" cmpd="sng" algn="ctr">
            <a:noFill/>
            <a:prstDash val="solid"/>
            <a:miter lim="800000"/>
          </a:ln>
          <a:effectLst/>
        </p:spPr>
        <p:txBody>
          <a:bodyPr rtlCol="0" anchor="ctr"/>
          <a:lstStyle/>
          <a:p>
            <a:pPr algn="ctr" defTabSz="914400"/>
            <a:r>
              <a:rPr kumimoji="1" lang="en-US" altLang="zh-CN" sz="1300" kern="0">
                <a:solidFill>
                  <a:prstClr val="white"/>
                </a:solidFill>
                <a:latin typeface="Arial"/>
                <a:ea typeface="微软雅黑" panose="020b0503020204020204" charset="-122"/>
              </a:rPr>
              <a:t>1</a:t>
            </a:r>
            <a:endParaRPr kumimoji="1" lang="zh-CN" altLang="en-US" sz="1300" kern="0">
              <a:solidFill>
                <a:prstClr val="white"/>
              </a:solidFill>
              <a:latin typeface="Arial"/>
              <a:ea typeface="微软雅黑" panose="020b0503020204020204" charset="-122"/>
            </a:endParaRPr>
          </a:p>
        </p:txBody>
      </p:sp>
      <p:sp>
        <p:nvSpPr>
          <p:cNvPr id="19" name="椭圆 18">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20" name="椭圆 19">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22" name="椭圆 21">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3" name="椭圆 22">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7" name="椭圆 36">
            <a:hlinkClick r:id="rId7" action="ppaction://hlinksldjump"/>
          </p:cNvPr>
          <p:cNvSpPr/>
          <p:nvPr/>
        </p:nvSpPr>
        <p:spPr>
          <a:xfrm>
            <a:off x="4294232"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6</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8" name="椭圆 37">
            <a:hlinkClick r:id="rId8" action="ppaction://hlinksldjump"/>
          </p:cNvPr>
          <p:cNvSpPr/>
          <p:nvPr/>
        </p:nvSpPr>
        <p:spPr>
          <a:xfrm>
            <a:off x="4695516"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7</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9" name="椭圆 38">
            <a:hlinkClick r:id="rId9" action="ppaction://hlinksldjump"/>
          </p:cNvPr>
          <p:cNvSpPr/>
          <p:nvPr/>
        </p:nvSpPr>
        <p:spPr>
          <a:xfrm>
            <a:off x="509680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8</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0" name="椭圆 39">
            <a:hlinkClick r:id="rId10" action="ppaction://hlinksldjump"/>
          </p:cNvPr>
          <p:cNvSpPr/>
          <p:nvPr/>
        </p:nvSpPr>
        <p:spPr>
          <a:xfrm>
            <a:off x="549808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9</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1" name="椭圆 40">
            <a:hlinkClick r:id="rId11" action="ppaction://hlinksldjump"/>
          </p:cNvPr>
          <p:cNvSpPr/>
          <p:nvPr/>
        </p:nvSpPr>
        <p:spPr>
          <a:xfrm>
            <a:off x="5899368"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10</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2" name="椭圆 41">
            <a:hlinkClick r:id="rId12" action="ppaction://hlinksldjump"/>
          </p:cNvPr>
          <p:cNvSpPr/>
          <p:nvPr/>
        </p:nvSpPr>
        <p:spPr>
          <a:xfrm>
            <a:off x="6298155"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11</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3" name="椭圆 42">
            <a:hlinkClick r:id="rId13" action="ppaction://hlinksldjump"/>
          </p:cNvPr>
          <p:cNvSpPr/>
          <p:nvPr/>
        </p:nvSpPr>
        <p:spPr>
          <a:xfrm>
            <a:off x="6696942"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12</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4" name="TextBox 20"/>
          <p:cNvSpPr txBox="1"/>
          <p:nvPr/>
        </p:nvSpPr>
        <p:spPr>
          <a:xfrm>
            <a:off x="3889178" y="1530846"/>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grpSp>
        <p:nvGrpSpPr>
          <p:cNvPr id="25" name="组合 24"/>
          <p:cNvGrpSpPr/>
          <p:nvPr/>
        </p:nvGrpSpPr>
        <p:grpSpPr>
          <a:xfrm>
            <a:off x="415371" y="3028269"/>
            <a:ext cx="11248331" cy="3065821"/>
            <a:chOff x="471835" y="4581128"/>
            <a:chExt cx="11248331" cy="3065821"/>
          </a:xfrm>
        </p:grpSpPr>
        <p:sp>
          <p:nvSpPr>
            <p:cNvPr id="26" name="圆角矩形 25"/>
            <p:cNvSpPr/>
            <p:nvPr/>
          </p:nvSpPr>
          <p:spPr>
            <a:xfrm>
              <a:off x="471835" y="4694019"/>
              <a:ext cx="11248331" cy="2952930"/>
            </a:xfrm>
            <a:prstGeom prst="roundRect">
              <a:avLst>
                <a:gd name="adj" fmla="val 626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27" name="矩形 26"/>
            <p:cNvSpPr/>
            <p:nvPr/>
          </p:nvSpPr>
          <p:spPr>
            <a:xfrm>
              <a:off x="644192" y="4869160"/>
              <a:ext cx="10889981" cy="2677656"/>
            </a:xfrm>
            <a:prstGeom prst="rect">
              <a:avLst/>
            </a:prstGeom>
          </p:spPr>
          <p:txBody>
            <a:bodyPr wrap="square">
              <a:spAutoFit/>
            </a:bodyPr>
            <a:lstStyle/>
            <a:p>
              <a:pPr algn="just">
                <a:lnSpc>
                  <a:spcPct val="150000"/>
                </a:lnSpc>
              </a:pP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mRNA</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的元素组成为</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H</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O</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N</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P</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腺苷</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＝腺嘌呤＋核糖，腺苷的元素组成为</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H</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O</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N</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sz="2800" kern="100" err="1"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RuBP</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是核酮糖二磷酸，由</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H</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O</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P</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构成，</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NADPH</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的元素组成为</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H</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O</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N</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P</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D</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矩形 27"/>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29" name="文本框 28"/>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0" name="矩形 19"/>
          <p:cNvSpPr/>
          <p:nvPr/>
        </p:nvSpPr>
        <p:spPr>
          <a:xfrm>
            <a:off x="389206" y="477466"/>
            <a:ext cx="11412000" cy="3249800"/>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下列有关细胞中水的叙述，错误的是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细胞中凡是有极性的分子都不易溶于水</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水是生物体内物质运输的主要介质</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水具有缓和温度变化的作用</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D.ATP</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为生命活动提供能量时需要水</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椭圆 18">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23" name="椭圆 22">
            <a:hlinkClick r:id="rId3" action="ppaction://hlinksldjump"/>
          </p:cNvPr>
          <p:cNvSpPr/>
          <p:nvPr/>
        </p:nvSpPr>
        <p:spPr>
          <a:xfrm>
            <a:off x="2689096" y="6389478"/>
            <a:ext cx="270934" cy="270934"/>
          </a:xfrm>
          <a:prstGeom prst="ellipse">
            <a:avLst/>
          </a:prstGeom>
          <a:solidFill>
            <a:srgbClr val="5A9B5B"/>
          </a:solidFill>
          <a:ln w="12700" cap="flat" cmpd="sng" algn="ctr">
            <a:noFill/>
            <a:prstDash val="solid"/>
            <a:miter lim="800000"/>
          </a:ln>
          <a:effectLst/>
        </p:spPr>
        <p:txBody>
          <a:bodyPr rtlCol="0" anchor="ctr"/>
          <a:lstStyle/>
          <a:p>
            <a:pPr algn="ctr" defTabSz="914400"/>
            <a:r>
              <a:rPr kumimoji="1" lang="en-US" altLang="zh-CN" sz="1300" kern="0">
                <a:solidFill>
                  <a:prstClr val="white"/>
                </a:solidFill>
                <a:latin typeface="Arial"/>
                <a:ea typeface="微软雅黑" panose="020b0503020204020204" charset="-122"/>
              </a:rPr>
              <a:t>2</a:t>
            </a:r>
            <a:endParaRPr kumimoji="1" lang="zh-CN" altLang="en-US" sz="1300" kern="0">
              <a:solidFill>
                <a:prstClr val="white"/>
              </a:solidFill>
              <a:latin typeface="Arial"/>
              <a:ea typeface="微软雅黑" panose="020b0503020204020204" charset="-122"/>
            </a:endParaRPr>
          </a:p>
        </p:txBody>
      </p:sp>
      <p:sp>
        <p:nvSpPr>
          <p:cNvPr id="24" name="椭圆 23">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25" name="椭圆 24">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6" name="椭圆 25">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7" name="椭圆 26">
            <a:hlinkClick r:id="rId7" action="ppaction://hlinksldjump"/>
          </p:cNvPr>
          <p:cNvSpPr/>
          <p:nvPr/>
        </p:nvSpPr>
        <p:spPr>
          <a:xfrm>
            <a:off x="4294232"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6</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8" name="椭圆 27">
            <a:hlinkClick r:id="rId8" action="ppaction://hlinksldjump"/>
          </p:cNvPr>
          <p:cNvSpPr/>
          <p:nvPr/>
        </p:nvSpPr>
        <p:spPr>
          <a:xfrm>
            <a:off x="4695516"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7</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0" name="椭圆 39">
            <a:hlinkClick r:id="rId9" action="ppaction://hlinksldjump"/>
          </p:cNvPr>
          <p:cNvSpPr/>
          <p:nvPr/>
        </p:nvSpPr>
        <p:spPr>
          <a:xfrm>
            <a:off x="509680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8</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1" name="椭圆 40">
            <a:hlinkClick r:id="rId10" action="ppaction://hlinksldjump"/>
          </p:cNvPr>
          <p:cNvSpPr/>
          <p:nvPr/>
        </p:nvSpPr>
        <p:spPr>
          <a:xfrm>
            <a:off x="549808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9</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2" name="椭圆 41">
            <a:hlinkClick r:id="rId11" action="ppaction://hlinksldjump"/>
          </p:cNvPr>
          <p:cNvSpPr/>
          <p:nvPr/>
        </p:nvSpPr>
        <p:spPr>
          <a:xfrm>
            <a:off x="5899368"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10</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3" name="椭圆 42">
            <a:hlinkClick r:id="rId12" action="ppaction://hlinksldjump"/>
          </p:cNvPr>
          <p:cNvSpPr/>
          <p:nvPr/>
        </p:nvSpPr>
        <p:spPr>
          <a:xfrm>
            <a:off x="6298155"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11</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4" name="椭圆 43">
            <a:hlinkClick r:id="rId13" action="ppaction://hlinksldjump"/>
          </p:cNvPr>
          <p:cNvSpPr/>
          <p:nvPr/>
        </p:nvSpPr>
        <p:spPr>
          <a:xfrm>
            <a:off x="6696942"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12</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17" name="TextBox 20"/>
          <p:cNvSpPr txBox="1"/>
          <p:nvPr/>
        </p:nvSpPr>
        <p:spPr>
          <a:xfrm>
            <a:off x="255931" y="1134978"/>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grpSp>
        <p:nvGrpSpPr>
          <p:cNvPr id="18" name="组合 17"/>
          <p:cNvGrpSpPr/>
          <p:nvPr/>
        </p:nvGrpSpPr>
        <p:grpSpPr>
          <a:xfrm>
            <a:off x="415371" y="4005858"/>
            <a:ext cx="11248331" cy="1073469"/>
            <a:chOff x="471835" y="4581128"/>
            <a:chExt cx="11248331" cy="1073469"/>
          </a:xfrm>
        </p:grpSpPr>
        <p:sp>
          <p:nvSpPr>
            <p:cNvPr id="21" name="圆角矩形 20"/>
            <p:cNvSpPr/>
            <p:nvPr/>
          </p:nvSpPr>
          <p:spPr>
            <a:xfrm>
              <a:off x="471835" y="4694019"/>
              <a:ext cx="11248331" cy="960578"/>
            </a:xfrm>
            <a:prstGeom prst="roundRect">
              <a:avLst>
                <a:gd name="adj" fmla="val 626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22" name="矩形 21"/>
            <p:cNvSpPr/>
            <p:nvPr/>
          </p:nvSpPr>
          <p:spPr>
            <a:xfrm>
              <a:off x="644192" y="4869160"/>
              <a:ext cx="10889981" cy="654988"/>
            </a:xfrm>
            <a:prstGeom prst="rect">
              <a:avLst/>
            </a:prstGeom>
          </p:spPr>
          <p:txBody>
            <a:bodyPr wrap="square">
              <a:spAutoFit/>
            </a:bodyPr>
            <a:lstStyle/>
            <a:p>
              <a:pPr algn="just">
                <a:lnSpc>
                  <a:spcPct val="150000"/>
                </a:lnSpc>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水是极性分子，细胞内的极性分子或离子易溶于水，</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矩形 28"/>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30" name="文本框 29"/>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8" name="矩形 37"/>
          <p:cNvSpPr/>
          <p:nvPr/>
        </p:nvSpPr>
        <p:spPr>
          <a:xfrm>
            <a:off x="389206" y="593379"/>
            <a:ext cx="11412000" cy="3323987"/>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下列有关生物体内水和无机盐的叙述，正确的是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水不能参与化学反应</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癌变细胞和衰老细胞内的水分减少，新陈代谢速率减慢</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给水中毒患者注射质量分数为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1.8%</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的盐水，是为了降低细胞外液的</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渗</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透</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压</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椭圆 17">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19" name="椭圆 18">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20" name="椭圆 19">
            <a:hlinkClick r:id="rId4" action="ppaction://hlinksldjump"/>
          </p:cNvPr>
          <p:cNvSpPr/>
          <p:nvPr/>
        </p:nvSpPr>
        <p:spPr>
          <a:xfrm>
            <a:off x="3090380" y="6382387"/>
            <a:ext cx="270934" cy="270934"/>
          </a:xfrm>
          <a:prstGeom prst="ellipse">
            <a:avLst/>
          </a:prstGeom>
          <a:solidFill>
            <a:srgbClr val="5A9B5B"/>
          </a:solidFill>
          <a:ln w="12700" cap="flat" cmpd="sng" algn="ctr">
            <a:noFill/>
            <a:prstDash val="solid"/>
            <a:miter lim="800000"/>
          </a:ln>
          <a:effectLst/>
        </p:spPr>
        <p:txBody>
          <a:bodyPr rtlCol="0" anchor="ctr"/>
          <a:lstStyle/>
          <a:p>
            <a:pPr algn="ctr" defTabSz="914400"/>
            <a:r>
              <a:rPr kumimoji="1" lang="en-US" altLang="zh-CN" sz="1300" kern="0">
                <a:solidFill>
                  <a:prstClr val="white"/>
                </a:solidFill>
                <a:latin typeface="Arial"/>
                <a:ea typeface="微软雅黑" panose="020b0503020204020204" charset="-122"/>
              </a:rPr>
              <a:t>3</a:t>
            </a:r>
            <a:endParaRPr kumimoji="1" lang="zh-CN" altLang="en-US" sz="1300" kern="0">
              <a:solidFill>
                <a:prstClr val="white"/>
              </a:solidFill>
              <a:latin typeface="Arial"/>
              <a:ea typeface="微软雅黑" panose="020b0503020204020204" charset="-122"/>
            </a:endParaRPr>
          </a:p>
        </p:txBody>
      </p:sp>
      <p:sp>
        <p:nvSpPr>
          <p:cNvPr id="22" name="椭圆 21">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3" name="椭圆 22">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6" name="椭圆 35">
            <a:hlinkClick r:id="rId7" action="ppaction://hlinksldjump"/>
          </p:cNvPr>
          <p:cNvSpPr/>
          <p:nvPr/>
        </p:nvSpPr>
        <p:spPr>
          <a:xfrm>
            <a:off x="4294232"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6</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7" name="椭圆 36">
            <a:hlinkClick r:id="rId8" action="ppaction://hlinksldjump"/>
          </p:cNvPr>
          <p:cNvSpPr/>
          <p:nvPr/>
        </p:nvSpPr>
        <p:spPr>
          <a:xfrm>
            <a:off x="4695516"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7</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0" name="椭圆 39">
            <a:hlinkClick r:id="rId9" action="ppaction://hlinksldjump"/>
          </p:cNvPr>
          <p:cNvSpPr/>
          <p:nvPr/>
        </p:nvSpPr>
        <p:spPr>
          <a:xfrm>
            <a:off x="509680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8</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1" name="椭圆 40">
            <a:hlinkClick r:id="rId10" action="ppaction://hlinksldjump"/>
          </p:cNvPr>
          <p:cNvSpPr/>
          <p:nvPr/>
        </p:nvSpPr>
        <p:spPr>
          <a:xfrm>
            <a:off x="549808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9</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2" name="椭圆 41">
            <a:hlinkClick r:id="rId11" action="ppaction://hlinksldjump"/>
          </p:cNvPr>
          <p:cNvSpPr/>
          <p:nvPr/>
        </p:nvSpPr>
        <p:spPr>
          <a:xfrm>
            <a:off x="5899368"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10</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3" name="椭圆 42">
            <a:hlinkClick r:id="rId12" action="ppaction://hlinksldjump"/>
          </p:cNvPr>
          <p:cNvSpPr/>
          <p:nvPr/>
        </p:nvSpPr>
        <p:spPr>
          <a:xfrm>
            <a:off x="6298155"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11</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4" name="椭圆 43">
            <a:hlinkClick r:id="rId13" action="ppaction://hlinksldjump"/>
          </p:cNvPr>
          <p:cNvSpPr/>
          <p:nvPr/>
        </p:nvSpPr>
        <p:spPr>
          <a:xfrm>
            <a:off x="6696942"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12</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graphicFrame>
        <p:nvGraphicFramePr>
          <p:cNvPr id="2" name="对象 1"/>
          <p:cNvGraphicFramePr>
            <a:graphicFrameLocks noChangeAspect="1"/>
          </p:cNvGraphicFramePr>
          <p:nvPr/>
        </p:nvGraphicFramePr>
        <p:xfrm>
          <a:off x="493488" y="3789834"/>
          <a:ext cx="10952162" cy="723900"/>
        </p:xfrm>
        <a:graphic>
          <a:graphicData uri="http://schemas.openxmlformats.org/presentationml/2006/ole">
            <mc:AlternateContent>
              <mc:Choice xmlns:v="urn:schemas-microsoft-com:vml" Requires="v">
                <p:oleObj spid="_x0000_s1043" name="文档" r:id="rId14" imgW="10953115" imgH="725170" progId="Word.Document.12">
                  <p:embed/>
                </p:oleObj>
              </mc:Choice>
              <mc:Fallback>
                <p:oleObj name="文档" r:id="rId14" imgW="10953115" imgH="725170" progId="Word.Document.12">
                  <p:embed/>
                  <p:pic>
                    <p:nvPicPr>
                      <p:cNvPr id="0" name="OLE substitute image"/>
                      <p:cNvPicPr/>
                      <p:nvPr/>
                    </p:nvPicPr>
                    <p:blipFill>
                      <a:blip r:embed="rId15"/>
                      <a:stretch>
                        <a:fillRect/>
                      </a:stretch>
                    </p:blipFill>
                    <p:spPr>
                      <a:xfrm>
                        <a:off x="493488" y="3789834"/>
                        <a:ext cx="10952162" cy="723900"/>
                      </a:xfrm>
                      <a:prstGeom prst="rect">
                        <a:avLst/>
                      </a:prstGeom>
                    </p:spPr>
                  </p:pic>
                </p:oleObj>
              </mc:Fallback>
            </mc:AlternateContent>
          </a:graphicData>
        </a:graphic>
      </p:graphicFrame>
      <p:sp>
        <p:nvSpPr>
          <p:cNvPr id="39" name="TextBox 20"/>
          <p:cNvSpPr txBox="1"/>
          <p:nvPr/>
        </p:nvSpPr>
        <p:spPr>
          <a:xfrm>
            <a:off x="243508" y="3717826"/>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5" name="椭圆 24">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26" name="椭圆 25">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27" name="椭圆 26">
            <a:hlinkClick r:id="rId4" action="ppaction://hlinksldjump"/>
          </p:cNvPr>
          <p:cNvSpPr/>
          <p:nvPr/>
        </p:nvSpPr>
        <p:spPr>
          <a:xfrm>
            <a:off x="3090380" y="6382387"/>
            <a:ext cx="270934" cy="270934"/>
          </a:xfrm>
          <a:prstGeom prst="ellipse">
            <a:avLst/>
          </a:prstGeom>
          <a:solidFill>
            <a:srgbClr val="5A9B5B"/>
          </a:solidFill>
          <a:ln w="12700" cap="flat" cmpd="sng" algn="ctr">
            <a:noFill/>
            <a:prstDash val="solid"/>
            <a:miter lim="800000"/>
          </a:ln>
          <a:effectLst/>
        </p:spPr>
        <p:txBody>
          <a:bodyPr rtlCol="0" anchor="ctr"/>
          <a:lstStyle/>
          <a:p>
            <a:pPr algn="ctr" defTabSz="914400"/>
            <a:r>
              <a:rPr kumimoji="1" lang="en-US" altLang="zh-CN" sz="1300" kern="0">
                <a:solidFill>
                  <a:prstClr val="white"/>
                </a:solidFill>
                <a:latin typeface="Arial"/>
                <a:ea typeface="微软雅黑" panose="020b0503020204020204" charset="-122"/>
              </a:rPr>
              <a:t>3</a:t>
            </a:r>
            <a:endParaRPr kumimoji="1" lang="zh-CN" altLang="en-US" sz="1300" kern="0">
              <a:solidFill>
                <a:prstClr val="white"/>
              </a:solidFill>
              <a:latin typeface="Arial"/>
              <a:ea typeface="微软雅黑" panose="020b0503020204020204" charset="-122"/>
            </a:endParaRPr>
          </a:p>
        </p:txBody>
      </p:sp>
      <p:sp>
        <p:nvSpPr>
          <p:cNvPr id="28" name="椭圆 27">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9" name="椭圆 28">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0" name="椭圆 29">
            <a:hlinkClick r:id="rId7" action="ppaction://hlinksldjump"/>
          </p:cNvPr>
          <p:cNvSpPr/>
          <p:nvPr/>
        </p:nvSpPr>
        <p:spPr>
          <a:xfrm>
            <a:off x="4294232"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6</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1" name="椭圆 30">
            <a:hlinkClick r:id="rId8" action="ppaction://hlinksldjump"/>
          </p:cNvPr>
          <p:cNvSpPr/>
          <p:nvPr/>
        </p:nvSpPr>
        <p:spPr>
          <a:xfrm>
            <a:off x="4695516"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7</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2" name="椭圆 31">
            <a:hlinkClick r:id="rId9" action="ppaction://hlinksldjump"/>
          </p:cNvPr>
          <p:cNvSpPr/>
          <p:nvPr/>
        </p:nvSpPr>
        <p:spPr>
          <a:xfrm>
            <a:off x="509680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8</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3" name="椭圆 32">
            <a:hlinkClick r:id="rId10" action="ppaction://hlinksldjump"/>
          </p:cNvPr>
          <p:cNvSpPr/>
          <p:nvPr/>
        </p:nvSpPr>
        <p:spPr>
          <a:xfrm>
            <a:off x="549808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9</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4" name="椭圆 33">
            <a:hlinkClick r:id="rId11" action="ppaction://hlinksldjump"/>
          </p:cNvPr>
          <p:cNvSpPr/>
          <p:nvPr/>
        </p:nvSpPr>
        <p:spPr>
          <a:xfrm>
            <a:off x="5899368"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10</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5" name="椭圆 34">
            <a:hlinkClick r:id="rId12" action="ppaction://hlinksldjump"/>
          </p:cNvPr>
          <p:cNvSpPr/>
          <p:nvPr/>
        </p:nvSpPr>
        <p:spPr>
          <a:xfrm>
            <a:off x="6298155"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11</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6" name="椭圆 35">
            <a:hlinkClick r:id="rId13" action="ppaction://hlinksldjump"/>
          </p:cNvPr>
          <p:cNvSpPr/>
          <p:nvPr/>
        </p:nvSpPr>
        <p:spPr>
          <a:xfrm>
            <a:off x="6696942"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12</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grpSp>
        <p:nvGrpSpPr>
          <p:cNvPr id="3" name="组合 2"/>
          <p:cNvGrpSpPr/>
          <p:nvPr/>
        </p:nvGrpSpPr>
        <p:grpSpPr>
          <a:xfrm>
            <a:off x="415371" y="837506"/>
            <a:ext cx="11248331" cy="4451300"/>
            <a:chOff x="415371" y="837506"/>
            <a:chExt cx="11248331" cy="4451300"/>
          </a:xfrm>
        </p:grpSpPr>
        <p:grpSp>
          <p:nvGrpSpPr>
            <p:cNvPr id="17" name="组合 16"/>
            <p:cNvGrpSpPr/>
            <p:nvPr/>
          </p:nvGrpSpPr>
          <p:grpSpPr>
            <a:xfrm>
              <a:off x="415371" y="837506"/>
              <a:ext cx="11248331" cy="4358483"/>
              <a:chOff x="471835" y="4581128"/>
              <a:chExt cx="11248331" cy="4358483"/>
            </a:xfrm>
          </p:grpSpPr>
          <p:sp>
            <p:nvSpPr>
              <p:cNvPr id="18" name="圆角矩形 17"/>
              <p:cNvSpPr/>
              <p:nvPr/>
            </p:nvSpPr>
            <p:spPr>
              <a:xfrm>
                <a:off x="471835" y="4694019"/>
                <a:ext cx="11248331" cy="4245592"/>
              </a:xfrm>
              <a:prstGeom prst="roundRect">
                <a:avLst>
                  <a:gd name="adj" fmla="val 285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19" name="矩形 18"/>
              <p:cNvSpPr/>
              <p:nvPr/>
            </p:nvSpPr>
            <p:spPr>
              <a:xfrm>
                <a:off x="644192" y="4903202"/>
                <a:ext cx="10889981" cy="3242170"/>
              </a:xfrm>
              <a:prstGeom prst="rect">
                <a:avLst/>
              </a:prstGeom>
            </p:spPr>
            <p:txBody>
              <a:bodyPr wrap="square">
                <a:spAutoFit/>
              </a:bodyPr>
              <a:lstStyle/>
              <a:p>
                <a:pPr algn="just">
                  <a:lnSpc>
                    <a:spcPct val="150000"/>
                  </a:lnSpc>
                </a:pP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ATP</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水解需要水作为反应物，</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衰老</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细胞内的水分减少，新陈代谢速率减慢，而癌变细胞不具有这些特征，</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水</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中毒患者由于饮水过多，细胞外液渗透压下降，注射质量分数为</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1.8%</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的盐水，是为了升高细胞外液的渗透压，</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矩形 20"/>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24" name="文本框 23"/>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graphicFrame>
          <p:nvGraphicFramePr>
            <p:cNvPr id="2" name="对象 1"/>
            <p:cNvGraphicFramePr>
              <a:graphicFrameLocks noChangeAspect="1"/>
            </p:cNvGraphicFramePr>
            <p:nvPr/>
          </p:nvGraphicFramePr>
          <p:xfrm>
            <a:off x="724737" y="4437906"/>
            <a:ext cx="10063162" cy="850900"/>
          </p:xfrm>
          <a:graphic>
            <a:graphicData uri="http://schemas.openxmlformats.org/presentationml/2006/ole">
              <mc:AlternateContent>
                <mc:Choice xmlns:v="urn:schemas-microsoft-com:vml" Requires="v">
                  <p:oleObj spid="_x0000_s1044" name="文档" r:id="rId14" imgW="10064750" imgH="852170" progId="Word.Document.12">
                    <p:embed/>
                  </p:oleObj>
                </mc:Choice>
                <mc:Fallback>
                  <p:oleObj name="文档" r:id="rId14" imgW="10064750" imgH="852170" progId="Word.Document.12">
                    <p:embed/>
                    <p:pic>
                      <p:nvPicPr>
                        <p:cNvPr id="0" name="OLE substitute image"/>
                        <p:cNvPicPr/>
                        <p:nvPr/>
                      </p:nvPicPr>
                      <p:blipFill>
                        <a:blip r:embed="rId15"/>
                        <a:stretch>
                          <a:fillRect/>
                        </a:stretch>
                      </p:blipFill>
                      <p:spPr>
                        <a:xfrm>
                          <a:off x="724737" y="4437906"/>
                          <a:ext cx="10063162" cy="850900"/>
                        </a:xfrm>
                        <a:prstGeom prst="rect">
                          <a:avLst/>
                        </a:prstGeom>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0" name="矩形 19"/>
          <p:cNvSpPr/>
          <p:nvPr/>
        </p:nvSpPr>
        <p:spPr>
          <a:xfrm>
            <a:off x="389206" y="462608"/>
            <a:ext cx="11412000" cy="3249800"/>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下列关于葡萄糖和油脂的叙述，错误的是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油脂中氧的含量远远低于葡萄糖</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都能够为细胞合成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ATP</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提供能量</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都能进入线粒体中参与需氧呼吸</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两者在人体细胞内可以相互转化</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椭圆 17">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19" name="椭圆 18">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23" name="椭圆 22">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24" name="椭圆 23">
            <a:hlinkClick r:id="rId5" action="ppaction://hlinksldjump"/>
          </p:cNvPr>
          <p:cNvSpPr/>
          <p:nvPr/>
        </p:nvSpPr>
        <p:spPr>
          <a:xfrm>
            <a:off x="3491664" y="6382387"/>
            <a:ext cx="270934" cy="270934"/>
          </a:xfrm>
          <a:prstGeom prst="ellipse">
            <a:avLst/>
          </a:prstGeom>
          <a:solidFill>
            <a:srgbClr val="5A9B5B"/>
          </a:solidFill>
          <a:ln w="12700" cap="flat" cmpd="sng" algn="ctr">
            <a:noFill/>
            <a:prstDash val="solid"/>
            <a:miter lim="800000"/>
          </a:ln>
          <a:effectLst/>
        </p:spPr>
        <p:txBody>
          <a:bodyPr rtlCol="0" anchor="ctr"/>
          <a:lstStyle/>
          <a:p>
            <a:pPr algn="ctr" defTabSz="914400"/>
            <a:r>
              <a:rPr kumimoji="1" lang="en-US" altLang="zh-CN" sz="1300" kern="0">
                <a:solidFill>
                  <a:prstClr val="white"/>
                </a:solidFill>
                <a:latin typeface="Arial"/>
                <a:ea typeface="微软雅黑" panose="020b0503020204020204" charset="-122"/>
              </a:rPr>
              <a:t>4</a:t>
            </a:r>
            <a:endParaRPr kumimoji="1" lang="zh-CN" altLang="en-US" sz="1300" kern="0">
              <a:solidFill>
                <a:prstClr val="white"/>
              </a:solidFill>
              <a:latin typeface="Arial"/>
              <a:ea typeface="微软雅黑" panose="020b0503020204020204" charset="-122"/>
            </a:endParaRPr>
          </a:p>
        </p:txBody>
      </p:sp>
      <p:sp>
        <p:nvSpPr>
          <p:cNvPr id="25" name="椭圆 24">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6" name="椭圆 25">
            <a:hlinkClick r:id="rId7" action="ppaction://hlinksldjump"/>
          </p:cNvPr>
          <p:cNvSpPr/>
          <p:nvPr/>
        </p:nvSpPr>
        <p:spPr>
          <a:xfrm>
            <a:off x="4294232"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6</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7" name="椭圆 26">
            <a:hlinkClick r:id="rId8" action="ppaction://hlinksldjump"/>
          </p:cNvPr>
          <p:cNvSpPr/>
          <p:nvPr/>
        </p:nvSpPr>
        <p:spPr>
          <a:xfrm>
            <a:off x="4695516"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7</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8" name="椭圆 27">
            <a:hlinkClick r:id="rId9" action="ppaction://hlinksldjump"/>
          </p:cNvPr>
          <p:cNvSpPr/>
          <p:nvPr/>
        </p:nvSpPr>
        <p:spPr>
          <a:xfrm>
            <a:off x="509680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8</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9" name="椭圆 28">
            <a:hlinkClick r:id="rId10" action="ppaction://hlinksldjump"/>
          </p:cNvPr>
          <p:cNvSpPr/>
          <p:nvPr/>
        </p:nvSpPr>
        <p:spPr>
          <a:xfrm>
            <a:off x="549808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9</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0" name="椭圆 29">
            <a:hlinkClick r:id="rId11" action="ppaction://hlinksldjump"/>
          </p:cNvPr>
          <p:cNvSpPr/>
          <p:nvPr/>
        </p:nvSpPr>
        <p:spPr>
          <a:xfrm>
            <a:off x="5899368"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10</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1" name="椭圆 30">
            <a:hlinkClick r:id="rId12" action="ppaction://hlinksldjump"/>
          </p:cNvPr>
          <p:cNvSpPr/>
          <p:nvPr/>
        </p:nvSpPr>
        <p:spPr>
          <a:xfrm>
            <a:off x="6298155"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11</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2" name="椭圆 31">
            <a:hlinkClick r:id="rId13" action="ppaction://hlinksldjump"/>
          </p:cNvPr>
          <p:cNvSpPr/>
          <p:nvPr/>
        </p:nvSpPr>
        <p:spPr>
          <a:xfrm>
            <a:off x="6696942"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12</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grpSp>
        <p:nvGrpSpPr>
          <p:cNvPr id="22" name="组合 21"/>
          <p:cNvGrpSpPr/>
          <p:nvPr/>
        </p:nvGrpSpPr>
        <p:grpSpPr>
          <a:xfrm>
            <a:off x="415371" y="3861842"/>
            <a:ext cx="11248331" cy="2237540"/>
            <a:chOff x="471835" y="4581128"/>
            <a:chExt cx="11248331" cy="2237540"/>
          </a:xfrm>
        </p:grpSpPr>
        <p:sp>
          <p:nvSpPr>
            <p:cNvPr id="35" name="圆角矩形 34"/>
            <p:cNvSpPr/>
            <p:nvPr/>
          </p:nvSpPr>
          <p:spPr>
            <a:xfrm>
              <a:off x="471835" y="4694018"/>
              <a:ext cx="11248331" cy="2124649"/>
            </a:xfrm>
            <a:prstGeom prst="roundRect">
              <a:avLst>
                <a:gd name="adj" fmla="val 626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36" name="矩形 35"/>
            <p:cNvSpPr/>
            <p:nvPr/>
          </p:nvSpPr>
          <p:spPr>
            <a:xfrm>
              <a:off x="644192" y="4869160"/>
              <a:ext cx="10889981" cy="1949508"/>
            </a:xfrm>
            <a:prstGeom prst="rect">
              <a:avLst/>
            </a:prstGeom>
          </p:spPr>
          <p:txBody>
            <a:bodyPr wrap="square">
              <a:spAutoFit/>
            </a:bodyPr>
            <a:lstStyle/>
            <a:p>
              <a:pPr algn="just">
                <a:lnSpc>
                  <a:spcPct val="150000"/>
                </a:lnSpc>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葡萄糖和油脂都是能源物质，因此都能够为细胞合成</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ATP</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提供能量，</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葡萄糖</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不能进入线粒体，</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7" name="矩形 36"/>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38" name="文本框 37"/>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sp>
        <p:nvSpPr>
          <p:cNvPr id="21" name="TextBox 20"/>
          <p:cNvSpPr txBox="1"/>
          <p:nvPr/>
        </p:nvSpPr>
        <p:spPr>
          <a:xfrm>
            <a:off x="266750" y="2370882"/>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0" name="矩形 19"/>
          <p:cNvSpPr/>
          <p:nvPr/>
        </p:nvSpPr>
        <p:spPr>
          <a:xfrm>
            <a:off x="389206" y="689298"/>
            <a:ext cx="11412000" cy="3249800"/>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脂质与人体健康息息相关，下列相关叙述错误的是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分布在内脏器官周围的油脂具有缓冲作用</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蛇毒中的磷脂酶因水解红细胞膜蛋白而导致溶血</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血液中胆固醇过多可能引发心脑血管疾病</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胆固醇既是细胞膜的重要组分，又参与血液中脂质的运输</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椭圆 17">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19" name="椭圆 18">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23" name="椭圆 22">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25" name="椭圆 24">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6" name="椭圆 25">
            <a:hlinkClick r:id="rId6" action="ppaction://hlinksldjump"/>
          </p:cNvPr>
          <p:cNvSpPr/>
          <p:nvPr/>
        </p:nvSpPr>
        <p:spPr>
          <a:xfrm>
            <a:off x="3892948" y="6382387"/>
            <a:ext cx="270934" cy="270934"/>
          </a:xfrm>
          <a:prstGeom prst="ellipse">
            <a:avLst/>
          </a:prstGeom>
          <a:solidFill>
            <a:srgbClr val="5A9B5B"/>
          </a:solidFill>
          <a:ln w="12700" cap="flat" cmpd="sng" algn="ctr">
            <a:noFill/>
            <a:prstDash val="solid"/>
            <a:miter lim="800000"/>
          </a:ln>
          <a:effectLst/>
        </p:spPr>
        <p:txBody>
          <a:bodyPr rtlCol="0" anchor="ctr"/>
          <a:lstStyle/>
          <a:p>
            <a:pPr algn="ctr" defTabSz="914400"/>
            <a:r>
              <a:rPr kumimoji="1" lang="en-US" altLang="zh-CN" sz="1300" kern="0">
                <a:solidFill>
                  <a:prstClr val="white"/>
                </a:solidFill>
                <a:latin typeface="Arial"/>
                <a:ea typeface="微软雅黑" panose="020b0503020204020204" charset="-122"/>
              </a:rPr>
              <a:t>5</a:t>
            </a:r>
            <a:endParaRPr kumimoji="1" lang="zh-CN" altLang="en-US" sz="1300" kern="0">
              <a:solidFill>
                <a:prstClr val="white"/>
              </a:solidFill>
              <a:latin typeface="Arial"/>
              <a:ea typeface="微软雅黑" panose="020b0503020204020204" charset="-122"/>
            </a:endParaRPr>
          </a:p>
        </p:txBody>
      </p:sp>
      <p:sp>
        <p:nvSpPr>
          <p:cNvPr id="27" name="椭圆 26">
            <a:hlinkClick r:id="rId7" action="ppaction://hlinksldjump"/>
          </p:cNvPr>
          <p:cNvSpPr/>
          <p:nvPr/>
        </p:nvSpPr>
        <p:spPr>
          <a:xfrm>
            <a:off x="4294232"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6</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8" name="椭圆 27">
            <a:hlinkClick r:id="rId8" action="ppaction://hlinksldjump"/>
          </p:cNvPr>
          <p:cNvSpPr/>
          <p:nvPr/>
        </p:nvSpPr>
        <p:spPr>
          <a:xfrm>
            <a:off x="4695516"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7</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9" name="椭圆 28">
            <a:hlinkClick r:id="rId9" action="ppaction://hlinksldjump"/>
          </p:cNvPr>
          <p:cNvSpPr/>
          <p:nvPr/>
        </p:nvSpPr>
        <p:spPr>
          <a:xfrm>
            <a:off x="509680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8</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0" name="椭圆 29">
            <a:hlinkClick r:id="rId10" action="ppaction://hlinksldjump"/>
          </p:cNvPr>
          <p:cNvSpPr/>
          <p:nvPr/>
        </p:nvSpPr>
        <p:spPr>
          <a:xfrm>
            <a:off x="549808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9</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1" name="椭圆 30">
            <a:hlinkClick r:id="rId11" action="ppaction://hlinksldjump"/>
          </p:cNvPr>
          <p:cNvSpPr/>
          <p:nvPr/>
        </p:nvSpPr>
        <p:spPr>
          <a:xfrm>
            <a:off x="5899368"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10</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2" name="椭圆 31">
            <a:hlinkClick r:id="rId12" action="ppaction://hlinksldjump"/>
          </p:cNvPr>
          <p:cNvSpPr/>
          <p:nvPr/>
        </p:nvSpPr>
        <p:spPr>
          <a:xfrm>
            <a:off x="6298155"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11</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3" name="椭圆 32">
            <a:hlinkClick r:id="rId13" action="ppaction://hlinksldjump"/>
          </p:cNvPr>
          <p:cNvSpPr/>
          <p:nvPr/>
        </p:nvSpPr>
        <p:spPr>
          <a:xfrm>
            <a:off x="6696942"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12</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1" name="TextBox 20"/>
          <p:cNvSpPr txBox="1"/>
          <p:nvPr/>
        </p:nvSpPr>
        <p:spPr>
          <a:xfrm>
            <a:off x="253033" y="1989634"/>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grpSp>
        <p:nvGrpSpPr>
          <p:cNvPr id="22" name="组合 21"/>
          <p:cNvGrpSpPr/>
          <p:nvPr/>
        </p:nvGrpSpPr>
        <p:grpSpPr>
          <a:xfrm>
            <a:off x="415371" y="4149873"/>
            <a:ext cx="11248331" cy="1800201"/>
            <a:chOff x="471835" y="4581128"/>
            <a:chExt cx="11248331" cy="1800201"/>
          </a:xfrm>
        </p:grpSpPr>
        <p:sp>
          <p:nvSpPr>
            <p:cNvPr id="24" name="圆角矩形 23"/>
            <p:cNvSpPr/>
            <p:nvPr/>
          </p:nvSpPr>
          <p:spPr>
            <a:xfrm>
              <a:off x="471835" y="4694019"/>
              <a:ext cx="11248331" cy="1687310"/>
            </a:xfrm>
            <a:prstGeom prst="roundRect">
              <a:avLst>
                <a:gd name="adj" fmla="val 626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36" name="矩形 35"/>
            <p:cNvSpPr/>
            <p:nvPr/>
          </p:nvSpPr>
          <p:spPr>
            <a:xfrm>
              <a:off x="644193" y="4869160"/>
              <a:ext cx="10548038" cy="1384995"/>
            </a:xfrm>
            <a:prstGeom prst="rect">
              <a:avLst/>
            </a:prstGeom>
          </p:spPr>
          <p:txBody>
            <a:bodyPr wrap="square">
              <a:spAutoFit/>
            </a:bodyPr>
            <a:lstStyle/>
            <a:p>
              <a:pPr algn="just">
                <a:lnSpc>
                  <a:spcPct val="150000"/>
                </a:lnSpc>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酶具有专一性，磷脂酶可催化磷脂水解，不能催化膜蛋白水解，</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7" name="矩形 36"/>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38" name="文本框 37"/>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0" name="矩形 19"/>
          <p:cNvSpPr/>
          <p:nvPr/>
        </p:nvSpPr>
        <p:spPr>
          <a:xfrm>
            <a:off x="457248" y="117426"/>
            <a:ext cx="11187139" cy="664477"/>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rPr>
              <a:t>6.</a:t>
            </a:r>
            <a:r>
              <a:rPr lang="en-US" altLang="zh-CN" sz="2800" kern="100">
                <a:latin typeface="Times New Roman" panose="02020603050405020304" pitchFamily="18" charset="0"/>
                <a:ea typeface="楷体_GB2312" panose="02010609030101010101" pitchFamily="49" charset="-122"/>
              </a:rPr>
              <a:t>(2022·</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宁波高三期中</a:t>
            </a:r>
            <a:r>
              <a:rPr lang="en-US" altLang="zh-CN" sz="2800" kern="100">
                <a:latin typeface="Times New Roman" panose="02020603050405020304" pitchFamily="18" charset="0"/>
                <a:ea typeface="楷体_GB2312" panose="02010609030101010101" pitchFamily="49" charset="-122"/>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根据下表所做的有关分析，错误的是</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椭圆 18">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28" name="椭圆 27">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29" name="椭圆 28">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30" name="椭圆 29">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1" name="椭圆 30">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2" name="椭圆 31">
            <a:hlinkClick r:id="rId7" action="ppaction://hlinksldjump"/>
          </p:cNvPr>
          <p:cNvSpPr/>
          <p:nvPr/>
        </p:nvSpPr>
        <p:spPr>
          <a:xfrm>
            <a:off x="4294232" y="6382387"/>
            <a:ext cx="270934" cy="270934"/>
          </a:xfrm>
          <a:prstGeom prst="ellipse">
            <a:avLst/>
          </a:prstGeom>
          <a:solidFill>
            <a:srgbClr val="5A9B5B"/>
          </a:solidFill>
          <a:ln w="12700" cap="flat" cmpd="sng" algn="ctr">
            <a:noFill/>
            <a:prstDash val="solid"/>
            <a:miter lim="800000"/>
          </a:ln>
          <a:effectLst/>
        </p:spPr>
        <p:txBody>
          <a:bodyPr rtlCol="0" anchor="ctr"/>
          <a:lstStyle/>
          <a:p>
            <a:pPr algn="ctr" defTabSz="914400"/>
            <a:r>
              <a:rPr kumimoji="1" lang="en-US" altLang="zh-CN" sz="1300" kern="0">
                <a:solidFill>
                  <a:prstClr val="white"/>
                </a:solidFill>
                <a:latin typeface="Arial"/>
                <a:ea typeface="微软雅黑" panose="020b0503020204020204" charset="-122"/>
              </a:rPr>
              <a:t>6</a:t>
            </a:r>
            <a:endParaRPr kumimoji="1" lang="zh-CN" altLang="en-US" sz="1300" kern="0">
              <a:solidFill>
                <a:prstClr val="white"/>
              </a:solidFill>
              <a:latin typeface="Arial"/>
              <a:ea typeface="微软雅黑" panose="020b0503020204020204" charset="-122"/>
            </a:endParaRPr>
          </a:p>
        </p:txBody>
      </p:sp>
      <p:sp>
        <p:nvSpPr>
          <p:cNvPr id="33" name="椭圆 32">
            <a:hlinkClick r:id="rId8" action="ppaction://hlinksldjump"/>
          </p:cNvPr>
          <p:cNvSpPr/>
          <p:nvPr/>
        </p:nvSpPr>
        <p:spPr>
          <a:xfrm>
            <a:off x="4695516"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7</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4" name="椭圆 33">
            <a:hlinkClick r:id="rId9" action="ppaction://hlinksldjump"/>
          </p:cNvPr>
          <p:cNvSpPr/>
          <p:nvPr/>
        </p:nvSpPr>
        <p:spPr>
          <a:xfrm>
            <a:off x="509680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8</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5" name="椭圆 34">
            <a:hlinkClick r:id="rId10" action="ppaction://hlinksldjump"/>
          </p:cNvPr>
          <p:cNvSpPr/>
          <p:nvPr/>
        </p:nvSpPr>
        <p:spPr>
          <a:xfrm>
            <a:off x="549808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9</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6" name="椭圆 35">
            <a:hlinkClick r:id="rId11" action="ppaction://hlinksldjump"/>
          </p:cNvPr>
          <p:cNvSpPr/>
          <p:nvPr/>
        </p:nvSpPr>
        <p:spPr>
          <a:xfrm>
            <a:off x="5899368"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10</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7" name="椭圆 36">
            <a:hlinkClick r:id="rId12" action="ppaction://hlinksldjump"/>
          </p:cNvPr>
          <p:cNvSpPr/>
          <p:nvPr/>
        </p:nvSpPr>
        <p:spPr>
          <a:xfrm>
            <a:off x="6298155"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11</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8" name="椭圆 37">
            <a:hlinkClick r:id="rId13" action="ppaction://hlinksldjump"/>
          </p:cNvPr>
          <p:cNvSpPr/>
          <p:nvPr/>
        </p:nvSpPr>
        <p:spPr>
          <a:xfrm>
            <a:off x="6696942"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12</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graphicFrame>
        <p:nvGraphicFramePr>
          <p:cNvPr id="4" name="表格 3"/>
          <p:cNvGraphicFramePr>
            <a:graphicFrameLocks noGrp="1"/>
          </p:cNvGraphicFramePr>
          <p:nvPr/>
        </p:nvGraphicFramePr>
        <p:xfrm>
          <a:off x="598620" y="1005498"/>
          <a:ext cx="10467795" cy="1920240"/>
        </p:xfrm>
        <a:graphic>
          <a:graphicData uri="http://schemas.openxmlformats.org/drawingml/2006/table">
            <a:tbl>
              <a:tblPr/>
              <a:tblGrid>
                <a:gridCol w="1366791"/>
                <a:gridCol w="2629433"/>
                <a:gridCol w="2023079"/>
                <a:gridCol w="1819059"/>
                <a:gridCol w="2629433"/>
              </a:tblGrid>
              <a:tr h="0">
                <a:tc>
                  <a:txBody>
                    <a:bodyPr vert="horz" wrap="square"/>
                    <a:lstStyle/>
                    <a:p>
                      <a:pPr algn="ctr">
                        <a:lnSpc>
                          <a:spcPct val="150000"/>
                        </a:lnSpc>
                        <a:spcAft>
                          <a:spcPct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溶液</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溶质的元素组成</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检测试剂</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颜色反应</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溶质的基本单位</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gn="ctr">
                        <a:lnSpc>
                          <a:spcPct val="150000"/>
                        </a:lnSpc>
                        <a:spcAft>
                          <a:spcPct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甲</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H</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O</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①</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红黄色</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葡萄糖</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gn="ctr">
                        <a:lnSpc>
                          <a:spcPct val="150000"/>
                        </a:lnSpc>
                        <a:spcAft>
                          <a:spcPct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乙</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H</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O</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N</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等</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双缩脲试剂</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③</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 name="矩形 21"/>
          <p:cNvSpPr/>
          <p:nvPr/>
        </p:nvSpPr>
        <p:spPr>
          <a:xfrm>
            <a:off x="457248" y="3069754"/>
            <a:ext cx="11187139" cy="2603470"/>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甲可能是麦芽糖溶液</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是本尼迪特试剂，使用时需热水浴加热</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乙可能是一种酶溶液</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是紫色，则</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是核苷酸</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TextBox 20"/>
          <p:cNvSpPr txBox="1"/>
          <p:nvPr/>
        </p:nvSpPr>
        <p:spPr>
          <a:xfrm>
            <a:off x="308012" y="5014050"/>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椭圆 18">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28" name="椭圆 27">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29" name="椭圆 28">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30" name="椭圆 29">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1" name="椭圆 30">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2" name="椭圆 31">
            <a:hlinkClick r:id="rId7" action="ppaction://hlinksldjump"/>
          </p:cNvPr>
          <p:cNvSpPr/>
          <p:nvPr/>
        </p:nvSpPr>
        <p:spPr>
          <a:xfrm>
            <a:off x="4294232" y="6382387"/>
            <a:ext cx="270934" cy="270934"/>
          </a:xfrm>
          <a:prstGeom prst="ellipse">
            <a:avLst/>
          </a:prstGeom>
          <a:solidFill>
            <a:srgbClr val="5A9B5B"/>
          </a:solidFill>
          <a:ln w="12700" cap="flat" cmpd="sng" algn="ctr">
            <a:noFill/>
            <a:prstDash val="solid"/>
            <a:miter lim="800000"/>
          </a:ln>
          <a:effectLst/>
        </p:spPr>
        <p:txBody>
          <a:bodyPr rtlCol="0" anchor="ctr"/>
          <a:lstStyle/>
          <a:p>
            <a:pPr algn="ctr" defTabSz="914400"/>
            <a:r>
              <a:rPr kumimoji="1" lang="en-US" altLang="zh-CN" sz="1300" kern="0">
                <a:solidFill>
                  <a:prstClr val="white"/>
                </a:solidFill>
                <a:latin typeface="Arial"/>
                <a:ea typeface="微软雅黑" panose="020b0503020204020204" charset="-122"/>
              </a:rPr>
              <a:t>6</a:t>
            </a:r>
            <a:endParaRPr kumimoji="1" lang="zh-CN" altLang="en-US" sz="1300" kern="0">
              <a:solidFill>
                <a:prstClr val="white"/>
              </a:solidFill>
              <a:latin typeface="Arial"/>
              <a:ea typeface="微软雅黑" panose="020b0503020204020204" charset="-122"/>
            </a:endParaRPr>
          </a:p>
        </p:txBody>
      </p:sp>
      <p:sp>
        <p:nvSpPr>
          <p:cNvPr id="33" name="椭圆 32">
            <a:hlinkClick r:id="rId8" action="ppaction://hlinksldjump"/>
          </p:cNvPr>
          <p:cNvSpPr/>
          <p:nvPr/>
        </p:nvSpPr>
        <p:spPr>
          <a:xfrm>
            <a:off x="4695516"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7</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4" name="椭圆 33">
            <a:hlinkClick r:id="rId9" action="ppaction://hlinksldjump"/>
          </p:cNvPr>
          <p:cNvSpPr/>
          <p:nvPr/>
        </p:nvSpPr>
        <p:spPr>
          <a:xfrm>
            <a:off x="509680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8</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5" name="椭圆 34">
            <a:hlinkClick r:id="rId10" action="ppaction://hlinksldjump"/>
          </p:cNvPr>
          <p:cNvSpPr/>
          <p:nvPr/>
        </p:nvSpPr>
        <p:spPr>
          <a:xfrm>
            <a:off x="549808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9</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6" name="椭圆 35">
            <a:hlinkClick r:id="rId11" action="ppaction://hlinksldjump"/>
          </p:cNvPr>
          <p:cNvSpPr/>
          <p:nvPr/>
        </p:nvSpPr>
        <p:spPr>
          <a:xfrm>
            <a:off x="5899368"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10</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7" name="椭圆 36">
            <a:hlinkClick r:id="rId12" action="ppaction://hlinksldjump"/>
          </p:cNvPr>
          <p:cNvSpPr/>
          <p:nvPr/>
        </p:nvSpPr>
        <p:spPr>
          <a:xfrm>
            <a:off x="6298155"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11</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8" name="椭圆 37">
            <a:hlinkClick r:id="rId13" action="ppaction://hlinksldjump"/>
          </p:cNvPr>
          <p:cNvSpPr/>
          <p:nvPr/>
        </p:nvSpPr>
        <p:spPr>
          <a:xfrm>
            <a:off x="6696942"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12</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grpSp>
        <p:nvGrpSpPr>
          <p:cNvPr id="24" name="组合 23"/>
          <p:cNvGrpSpPr/>
          <p:nvPr/>
        </p:nvGrpSpPr>
        <p:grpSpPr>
          <a:xfrm>
            <a:off x="415371" y="837506"/>
            <a:ext cx="11248331" cy="4358483"/>
            <a:chOff x="471835" y="4581128"/>
            <a:chExt cx="11248331" cy="4358483"/>
          </a:xfrm>
        </p:grpSpPr>
        <p:sp>
          <p:nvSpPr>
            <p:cNvPr id="26" name="圆角矩形 25"/>
            <p:cNvSpPr/>
            <p:nvPr/>
          </p:nvSpPr>
          <p:spPr>
            <a:xfrm>
              <a:off x="471835" y="4694019"/>
              <a:ext cx="11248331" cy="4245592"/>
            </a:xfrm>
            <a:prstGeom prst="roundRect">
              <a:avLst>
                <a:gd name="adj" fmla="val 285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27" name="矩形 26"/>
            <p:cNvSpPr/>
            <p:nvPr/>
          </p:nvSpPr>
          <p:spPr>
            <a:xfrm>
              <a:off x="644192" y="4903202"/>
              <a:ext cx="10889981" cy="3970318"/>
            </a:xfrm>
            <a:prstGeom prst="rect">
              <a:avLst/>
            </a:prstGeom>
          </p:spPr>
          <p:txBody>
            <a:bodyPr wrap="square">
              <a:spAutoFit/>
            </a:bodyPr>
            <a:lstStyle/>
            <a:p>
              <a:pPr algn="just">
                <a:lnSpc>
                  <a:spcPct val="150000"/>
                </a:lnSpc>
                <a:spcAft>
                  <a:spcPct val="0"/>
                </a:spcAft>
              </a:pPr>
              <a:r>
                <a:rPr lang="zh-CN" altLang="zh-CN" sz="2800" kern="100" spc="-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麦芽糖是还原糖，一分子麦芽糖由</a:t>
              </a:r>
              <a:r>
                <a:rPr lang="en-US" altLang="zh-CN" sz="2800" kern="100" spc="-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800" kern="100" spc="-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分子葡萄糖脱水缩合而成，</a:t>
              </a:r>
              <a:r>
                <a:rPr lang="en-US" altLang="zh-CN" sz="2800" kern="100" spc="-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800" kern="100" spc="-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800" kern="100" spc="-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pc="-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ct val="0"/>
                </a:spcAf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用</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本尼迪特试剂检测还原糖，需要放在热水浴中加热</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3 min</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，产生红黄色的沉淀，</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ct val="0"/>
                </a:spcAf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绝大多数</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酶是蛋白质，双缩脲试剂可鉴定蛋白质，</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ct val="0"/>
                </a:spcAf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蛋白质</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可与双缩脲试剂产生紫色反应，若</a:t>
              </a:r>
              <a:r>
                <a:rPr lang="en-US" altLang="zh-CN" sz="2800" kern="100">
                  <a:solidFill>
                    <a:schemeClr val="accent5">
                      <a:lumMod val="75000"/>
                    </a:schemeClr>
                  </a:solidFill>
                  <a:latin typeface="宋体" panose="02010600030101010101" pitchFamily="2" charset="-122"/>
                  <a:ea typeface="宋体" panose="02010600030101010101" pitchFamily="2" charset="-122"/>
                  <a:cs typeface="Times New Roman" panose="02020603050405020304" pitchFamily="18" charset="0"/>
                </a:rPr>
                <a:t>②</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呈现紫色，则</a:t>
              </a:r>
              <a:r>
                <a:rPr lang="en-US" altLang="zh-CN" sz="2800" kern="100">
                  <a:solidFill>
                    <a:schemeClr val="accent5">
                      <a:lumMod val="75000"/>
                    </a:schemeClr>
                  </a:solidFill>
                  <a:latin typeface="宋体" panose="02010600030101010101" pitchFamily="2" charset="-122"/>
                  <a:ea typeface="宋体" panose="02010600030101010101" pitchFamily="2" charset="-122"/>
                  <a:cs typeface="Times New Roman" panose="02020603050405020304" pitchFamily="18" charset="0"/>
                </a:rPr>
                <a:t>③</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为氨基酸，</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800" kern="100">
                <a:solidFill>
                  <a:schemeClr val="accent5">
                    <a:lumMod val="75000"/>
                  </a:schemeClr>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41" name="矩形 40"/>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42" name="文本框 41"/>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矩形 18"/>
          <p:cNvSpPr/>
          <p:nvPr/>
        </p:nvSpPr>
        <p:spPr>
          <a:xfrm>
            <a:off x="471464" y="333450"/>
            <a:ext cx="11412000" cy="3896131"/>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下列关于组成生物体的元素和化合物对人体与动物机能影响的叙述，正确的是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严重缺铁的人比正常人更容易产生乳酸中毒</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无机盐在细胞中含量很高，但作用不大</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抗冻的植物在入冬后细胞的含水量增大</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皮肤中的油脂腺分泌的油脂参与人体对抗病原体的第二道防线</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40" name="组合 39"/>
          <p:cNvGrpSpPr/>
          <p:nvPr/>
        </p:nvGrpSpPr>
        <p:grpSpPr>
          <a:xfrm>
            <a:off x="415371" y="4452556"/>
            <a:ext cx="11248331" cy="1641534"/>
            <a:chOff x="471835" y="4581128"/>
            <a:chExt cx="11248331" cy="1641534"/>
          </a:xfrm>
        </p:grpSpPr>
        <p:sp>
          <p:nvSpPr>
            <p:cNvPr id="41" name="圆角矩形 40"/>
            <p:cNvSpPr/>
            <p:nvPr/>
          </p:nvSpPr>
          <p:spPr>
            <a:xfrm>
              <a:off x="471835" y="4694019"/>
              <a:ext cx="11248331" cy="1528643"/>
            </a:xfrm>
            <a:prstGeom prst="roundRect">
              <a:avLst>
                <a:gd name="adj" fmla="val 7250"/>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42" name="矩形 41"/>
            <p:cNvSpPr/>
            <p:nvPr/>
          </p:nvSpPr>
          <p:spPr>
            <a:xfrm>
              <a:off x="644192" y="4773171"/>
              <a:ext cx="10889981" cy="1301318"/>
            </a:xfrm>
            <a:prstGeom prst="rect">
              <a:avLst/>
            </a:prstGeom>
          </p:spPr>
          <p:txBody>
            <a:bodyPr wrap="square">
              <a:spAutoFit/>
            </a:bodyPr>
            <a:lstStyle/>
            <a:p>
              <a:pPr algn="just">
                <a:lnSpc>
                  <a:spcPct val="150000"/>
                </a:lnSpc>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严重缺铁的人，血红蛋白合成量减少，携带氧的能力减弱，因此，比正常人更容易产生乳酸中毒。</a:t>
              </a:r>
              <a:endPar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3" name="矩形 42"/>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44" name="文本框 43"/>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sp>
        <p:nvSpPr>
          <p:cNvPr id="36" name="椭圆 35">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37" name="椭圆 36">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38" name="椭圆 37">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39" name="椭圆 38">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5" name="椭圆 44">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6" name="椭圆 45">
            <a:hlinkClick r:id="rId7" action="ppaction://hlinksldjump"/>
          </p:cNvPr>
          <p:cNvSpPr/>
          <p:nvPr/>
        </p:nvSpPr>
        <p:spPr>
          <a:xfrm>
            <a:off x="4294232"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6</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7" name="椭圆 46">
            <a:hlinkClick r:id="rId8" action="ppaction://hlinksldjump"/>
          </p:cNvPr>
          <p:cNvSpPr/>
          <p:nvPr/>
        </p:nvSpPr>
        <p:spPr>
          <a:xfrm>
            <a:off x="4695516" y="6382387"/>
            <a:ext cx="270934" cy="270934"/>
          </a:xfrm>
          <a:prstGeom prst="ellipse">
            <a:avLst/>
          </a:prstGeom>
          <a:solidFill>
            <a:srgbClr val="5A9B5B"/>
          </a:solidFill>
          <a:ln w="12700" cap="flat" cmpd="sng" algn="ctr">
            <a:noFill/>
            <a:prstDash val="solid"/>
            <a:miter lim="800000"/>
          </a:ln>
          <a:effectLst/>
        </p:spPr>
        <p:txBody>
          <a:bodyPr rtlCol="0" anchor="ctr"/>
          <a:lstStyle/>
          <a:p>
            <a:pPr algn="ctr" defTabSz="914400"/>
            <a:r>
              <a:rPr kumimoji="1" lang="en-US" altLang="zh-CN" sz="1300" kern="0">
                <a:solidFill>
                  <a:prstClr val="white"/>
                </a:solidFill>
                <a:latin typeface="Arial"/>
                <a:ea typeface="微软雅黑" panose="020b0503020204020204" charset="-122"/>
              </a:rPr>
              <a:t>7</a:t>
            </a:r>
            <a:endParaRPr kumimoji="1" lang="zh-CN" altLang="en-US" sz="1300" kern="0">
              <a:solidFill>
                <a:prstClr val="white"/>
              </a:solidFill>
              <a:latin typeface="Arial"/>
              <a:ea typeface="微软雅黑" panose="020b0503020204020204" charset="-122"/>
            </a:endParaRPr>
          </a:p>
        </p:txBody>
      </p:sp>
      <p:sp>
        <p:nvSpPr>
          <p:cNvPr id="48" name="椭圆 47">
            <a:hlinkClick r:id="rId9" action="ppaction://hlinksldjump"/>
          </p:cNvPr>
          <p:cNvSpPr/>
          <p:nvPr/>
        </p:nvSpPr>
        <p:spPr>
          <a:xfrm>
            <a:off x="509680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8</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9" name="椭圆 48">
            <a:hlinkClick r:id="rId10" action="ppaction://hlinksldjump"/>
          </p:cNvPr>
          <p:cNvSpPr/>
          <p:nvPr/>
        </p:nvSpPr>
        <p:spPr>
          <a:xfrm>
            <a:off x="549808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9</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50" name="椭圆 49">
            <a:hlinkClick r:id="rId11" action="ppaction://hlinksldjump"/>
          </p:cNvPr>
          <p:cNvSpPr/>
          <p:nvPr/>
        </p:nvSpPr>
        <p:spPr>
          <a:xfrm>
            <a:off x="5899368"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10</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51" name="椭圆 50">
            <a:hlinkClick r:id="rId12" action="ppaction://hlinksldjump"/>
          </p:cNvPr>
          <p:cNvSpPr/>
          <p:nvPr/>
        </p:nvSpPr>
        <p:spPr>
          <a:xfrm>
            <a:off x="6298155"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11</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52" name="椭圆 51">
            <a:hlinkClick r:id="rId13" action="ppaction://hlinksldjump"/>
          </p:cNvPr>
          <p:cNvSpPr/>
          <p:nvPr/>
        </p:nvSpPr>
        <p:spPr>
          <a:xfrm>
            <a:off x="6696942"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12</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5" name="TextBox 20"/>
          <p:cNvSpPr txBox="1"/>
          <p:nvPr/>
        </p:nvSpPr>
        <p:spPr>
          <a:xfrm>
            <a:off x="326106" y="1629594"/>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322531" y="615087"/>
            <a:ext cx="11344407" cy="5262979"/>
          </a:xfrm>
          <a:prstGeom prst="rect">
            <a:avLst/>
          </a:prstGeom>
        </p:spPr>
        <p:txBody>
          <a:bodyPr>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下列关于植物体内化合物的特点和作用的叙述，正确的是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茎细胞中的水分子之间具有氢键，使得水具有缓和细胞内温度变化</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的</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作用</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B.Mg</a:t>
            </a:r>
            <a:r>
              <a:rPr lang="en-US" altLang="zh-CN" sz="2800" kern="100" baseline="30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baseline="300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是叶绿素的必需成分，镁的这种存在形式是多数无机盐在</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生物体</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内</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的存在形式</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叶绿体基质能利用三碳糖合成蔗糖，并运输到果实进行储存</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富含油脂的花生种子在密闭空间中产生和消耗气体相等时，其细胞</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内</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只</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存在需氧呼吸</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椭圆 20">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22" name="椭圆 21">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23" name="椭圆 22">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24" name="椭圆 23">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7" name="椭圆 26">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8" name="椭圆 27">
            <a:hlinkClick r:id="rId7" action="ppaction://hlinksldjump"/>
          </p:cNvPr>
          <p:cNvSpPr/>
          <p:nvPr/>
        </p:nvSpPr>
        <p:spPr>
          <a:xfrm>
            <a:off x="4294232"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6</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9" name="椭圆 28">
            <a:hlinkClick r:id="rId8" action="ppaction://hlinksldjump"/>
          </p:cNvPr>
          <p:cNvSpPr/>
          <p:nvPr/>
        </p:nvSpPr>
        <p:spPr>
          <a:xfrm>
            <a:off x="4695516"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7</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0" name="椭圆 29">
            <a:hlinkClick r:id="rId9" action="ppaction://hlinksldjump"/>
          </p:cNvPr>
          <p:cNvSpPr/>
          <p:nvPr/>
        </p:nvSpPr>
        <p:spPr>
          <a:xfrm>
            <a:off x="5096800" y="6382387"/>
            <a:ext cx="270934" cy="270934"/>
          </a:xfrm>
          <a:prstGeom prst="ellipse">
            <a:avLst/>
          </a:prstGeom>
          <a:solidFill>
            <a:srgbClr val="5A9B5B"/>
          </a:solidFill>
          <a:ln w="12700" cap="flat" cmpd="sng" algn="ctr">
            <a:noFill/>
            <a:prstDash val="solid"/>
            <a:miter lim="800000"/>
          </a:ln>
          <a:effectLst/>
        </p:spPr>
        <p:txBody>
          <a:bodyPr rtlCol="0" anchor="ctr"/>
          <a:lstStyle/>
          <a:p>
            <a:pPr algn="ctr" defTabSz="914400"/>
            <a:r>
              <a:rPr kumimoji="1" lang="en-US" altLang="zh-CN" sz="1300" kern="0">
                <a:solidFill>
                  <a:prstClr val="white"/>
                </a:solidFill>
                <a:latin typeface="Arial"/>
                <a:ea typeface="微软雅黑" panose="020b0503020204020204" charset="-122"/>
              </a:rPr>
              <a:t>8</a:t>
            </a:r>
            <a:endParaRPr kumimoji="1" lang="zh-CN" altLang="en-US" sz="1300" kern="0">
              <a:solidFill>
                <a:prstClr val="white"/>
              </a:solidFill>
              <a:latin typeface="Arial"/>
              <a:ea typeface="微软雅黑" panose="020b0503020204020204" charset="-122"/>
            </a:endParaRPr>
          </a:p>
        </p:txBody>
      </p:sp>
      <p:sp>
        <p:nvSpPr>
          <p:cNvPr id="31" name="椭圆 30">
            <a:hlinkClick r:id="rId10" action="ppaction://hlinksldjump"/>
          </p:cNvPr>
          <p:cNvSpPr/>
          <p:nvPr/>
        </p:nvSpPr>
        <p:spPr>
          <a:xfrm>
            <a:off x="549808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9</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2" name="椭圆 31">
            <a:hlinkClick r:id="rId11" action="ppaction://hlinksldjump"/>
          </p:cNvPr>
          <p:cNvSpPr/>
          <p:nvPr/>
        </p:nvSpPr>
        <p:spPr>
          <a:xfrm>
            <a:off x="5899368"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10</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3" name="椭圆 32">
            <a:hlinkClick r:id="rId12" action="ppaction://hlinksldjump"/>
          </p:cNvPr>
          <p:cNvSpPr/>
          <p:nvPr/>
        </p:nvSpPr>
        <p:spPr>
          <a:xfrm>
            <a:off x="6298155"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11</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4" name="椭圆 33">
            <a:hlinkClick r:id="rId13" action="ppaction://hlinksldjump"/>
          </p:cNvPr>
          <p:cNvSpPr/>
          <p:nvPr/>
        </p:nvSpPr>
        <p:spPr>
          <a:xfrm>
            <a:off x="6696942"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12</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6" name="TextBox 20"/>
          <p:cNvSpPr txBox="1"/>
          <p:nvPr/>
        </p:nvSpPr>
        <p:spPr>
          <a:xfrm>
            <a:off x="175692" y="1269554"/>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矩形 8"/>
          <p:cNvSpPr/>
          <p:nvPr/>
        </p:nvSpPr>
        <p:spPr>
          <a:xfrm>
            <a:off x="550590" y="831548"/>
            <a:ext cx="11305256" cy="4616648"/>
          </a:xfrm>
          <a:prstGeom prst="rect">
            <a:avLst/>
          </a:prstGeom>
        </p:spPr>
        <p:txBody>
          <a:bodyPr wrap="square">
            <a:spAutoFit/>
          </a:bodyPr>
          <a:lstStyle/>
          <a:p>
            <a:pPr algn="just">
              <a:lnSpc>
                <a:spcPct val="150000"/>
              </a:lnSpc>
              <a:spcAft>
                <a:spcPct val="0"/>
              </a:spcAft>
            </a:pPr>
            <a:r>
              <a:rPr lang="en-US" altLang="zh-CN" sz="2800" kern="100">
                <a:latin typeface="微软雅黑" panose="020b0503020204020204" charset="-122"/>
                <a:ea typeface="宋体" panose="02010600030101010101" pitchFamily="2" charset="-122"/>
                <a:cs typeface="Times New Roman" panose="02020603050405020304" pitchFamily="18" charset="0"/>
              </a:rPr>
              <a:t>3</a:t>
            </a:r>
            <a:r>
              <a:rPr lang="en-US" altLang="zh-CN" sz="2800" kern="100">
                <a:latin typeface="Times New Roman" panose="02020603050405020304" pitchFamily="18" charset="0"/>
                <a:ea typeface="微软雅黑" panose="020b0503020204020204" charset="-122"/>
                <a:cs typeface="Courier New" panose="02070309020205020404" pitchFamily="49" charset="0"/>
              </a:rPr>
              <a:t>.</a:t>
            </a:r>
            <a:r>
              <a:rPr lang="zh-CN" altLang="zh-CN" sz="2800" kern="100">
                <a:latin typeface="Times New Roman" panose="02020603050405020304" pitchFamily="18" charset="0"/>
                <a:ea typeface="微软雅黑" panose="020b0503020204020204" charset="-122"/>
                <a:cs typeface="Times New Roman" panose="02020603050405020304" pitchFamily="18" charset="0"/>
              </a:rPr>
              <a:t>无机盐的功能</a:t>
            </a:r>
            <a:r>
              <a:rPr lang="en-US" altLang="zh-CN" sz="2800" kern="100">
                <a:latin typeface="Times New Roman" panose="02020603050405020304" pitchFamily="18" charset="0"/>
                <a:ea typeface="微软雅黑" panose="020b0503020204020204" charset="-122"/>
                <a:cs typeface="Courier New" panose="02070309020205020404" pitchFamily="49" charset="0"/>
              </a:rPr>
              <a:t>(</a:t>
            </a:r>
            <a:r>
              <a:rPr lang="zh-CN" altLang="zh-CN" sz="2800" kern="100">
                <a:latin typeface="Times New Roman" panose="02020603050405020304" pitchFamily="18" charset="0"/>
                <a:ea typeface="微软雅黑" panose="020b0503020204020204" charset="-122"/>
                <a:cs typeface="Times New Roman" panose="02020603050405020304" pitchFamily="18" charset="0"/>
              </a:rPr>
              <a:t>多数以离子的形式存在</a:t>
            </a:r>
            <a:r>
              <a:rPr lang="en-US" altLang="zh-CN" sz="2800" kern="100">
                <a:latin typeface="Times New Roman" panose="02020603050405020304" pitchFamily="18" charset="0"/>
                <a:ea typeface="微软雅黑" panose="020b0503020204020204" charset="-122"/>
                <a:cs typeface="Courier New" panose="02070309020205020404" pitchFamily="49"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对于维持生物体的生命活动有着重要的作用</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维持渗透压平衡</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err="1">
                <a:latin typeface="Times New Roman" panose="02020603050405020304" pitchFamily="18" charset="0"/>
                <a:ea typeface="方正中等线简体" panose="03000509000000000000" pitchFamily="65" charset="-122"/>
                <a:cs typeface="Courier New" panose="02070309020205020404" pitchFamily="49" charset="0"/>
              </a:rPr>
              <a:t>Cl</a:t>
            </a:r>
            <a:r>
              <a:rPr lang="zh-CN" altLang="zh-CN" sz="2800" kern="100" baseline="300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对细胞外液渗透压起重要的作用</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则</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对细胞内液渗透压起决定作用。</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维持酸碱平衡</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即</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pH</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平衡</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：如人血浆中</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等</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维持神经、肌肉的兴奋性：如哺乳动物血液中必须含有一定量的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a:t>
            </a:r>
            <a:r>
              <a:rPr lang="en-US" altLang="zh-CN" sz="2800" kern="100" baseline="30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baseline="300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，如果血液中</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a:t>
            </a:r>
            <a:r>
              <a:rPr lang="en-US" altLang="zh-CN" sz="2800" kern="100" baseline="30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baseline="300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的含量过低，则会</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发生</a:t>
            </a: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3842638" y="2246298"/>
            <a:ext cx="841897"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Na</a:t>
            </a:r>
            <a:r>
              <a:rPr lang="zh-CN" altLang="zh-CN" sz="2800" kern="100" baseline="300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6" name="矩形 25"/>
          <p:cNvSpPr/>
          <p:nvPr/>
        </p:nvSpPr>
        <p:spPr>
          <a:xfrm>
            <a:off x="10838462" y="2242136"/>
            <a:ext cx="683200"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K</a:t>
            </a:r>
            <a:r>
              <a:rPr lang="zh-CN" altLang="zh-CN" sz="2800" kern="100" baseline="300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7463358" y="3501802"/>
          <a:ext cx="2717800" cy="661988"/>
        </p:xfrm>
        <a:graphic>
          <a:graphicData uri="http://schemas.openxmlformats.org/presentationml/2006/ole">
            <mc:AlternateContent>
              <mc:Choice xmlns:v="urn:schemas-microsoft-com:vml" Requires="v">
                <p:oleObj spid="_x0000_s1038" name="文档" r:id="rId2" imgW="2719070" imgH="664210" progId="Word.Document.12">
                  <p:embed/>
                </p:oleObj>
              </mc:Choice>
              <mc:Fallback>
                <p:oleObj name="文档" r:id="rId2" imgW="2719070" imgH="664210" progId="Word.Document.12">
                  <p:embed/>
                  <p:pic>
                    <p:nvPicPr>
                      <p:cNvPr id="0" name="OLE substitute image"/>
                      <p:cNvPicPr/>
                      <p:nvPr/>
                    </p:nvPicPr>
                    <p:blipFill>
                      <a:blip r:embed="rId3"/>
                      <a:stretch>
                        <a:fillRect/>
                      </a:stretch>
                    </p:blipFill>
                    <p:spPr>
                      <a:xfrm>
                        <a:off x="7463358" y="3501802"/>
                        <a:ext cx="2717800" cy="661988"/>
                      </a:xfrm>
                      <a:prstGeom prst="rect">
                        <a:avLst/>
                      </a:prstGeom>
                    </p:spPr>
                  </p:pic>
                </p:oleObj>
              </mc:Fallback>
            </mc:AlternateContent>
          </a:graphicData>
        </a:graphic>
      </p:graphicFrame>
      <p:sp>
        <p:nvSpPr>
          <p:cNvPr id="6" name="矩形 5"/>
          <p:cNvSpPr/>
          <p:nvPr/>
        </p:nvSpPr>
        <p:spPr>
          <a:xfrm>
            <a:off x="6683206" y="4797946"/>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抽搐</a:t>
            </a:r>
            <a:endParaRPr lang="zh-CN" altLang="en-US">
              <a:solidFill>
                <a:srgbClr val="C00000"/>
              </a:solidFill>
            </a:endParaRPr>
          </a:p>
        </p:txBody>
      </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p:bldLst>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17" name="组合 16"/>
          <p:cNvGrpSpPr/>
          <p:nvPr/>
        </p:nvGrpSpPr>
        <p:grpSpPr>
          <a:xfrm>
            <a:off x="415371" y="780148"/>
            <a:ext cx="11248331" cy="4952160"/>
            <a:chOff x="471835" y="4581128"/>
            <a:chExt cx="11248331" cy="4952160"/>
          </a:xfrm>
        </p:grpSpPr>
        <p:sp>
          <p:nvSpPr>
            <p:cNvPr id="18" name="圆角矩形 17"/>
            <p:cNvSpPr/>
            <p:nvPr/>
          </p:nvSpPr>
          <p:spPr>
            <a:xfrm>
              <a:off x="471835" y="4694019"/>
              <a:ext cx="11248331" cy="4839269"/>
            </a:xfrm>
            <a:prstGeom prst="roundRect">
              <a:avLst>
                <a:gd name="adj" fmla="val 222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19" name="矩形 18"/>
            <p:cNvSpPr/>
            <p:nvPr/>
          </p:nvSpPr>
          <p:spPr>
            <a:xfrm>
              <a:off x="644192" y="4916640"/>
              <a:ext cx="10889981" cy="4616648"/>
            </a:xfrm>
            <a:prstGeom prst="rect">
              <a:avLst/>
            </a:prstGeom>
          </p:spPr>
          <p:txBody>
            <a:bodyPr wrap="square">
              <a:spAutoFit/>
            </a:bodyPr>
            <a:lstStyle/>
            <a:p>
              <a:pPr algn="just">
                <a:lnSpc>
                  <a:spcPct val="150000"/>
                </a:lnSpc>
                <a:spcAft>
                  <a:spcPct val="0"/>
                </a:spcAft>
              </a:pP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Mg</a:t>
              </a:r>
              <a:r>
                <a:rPr lang="en-US" altLang="zh-CN" sz="2800" kern="100" baseline="300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800" kern="100" baseline="300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是叶绿素的必需成分，是以化合物的形式存在的，而无机盐在生物体内多数以离子形式存在，</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ct val="0"/>
                </a:spcAf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碳</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反应生成的产物三碳糖大部分运输到叶绿体外转变成蔗糖，供植物体所有细胞利用，</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ct val="0"/>
                </a:spcAft>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油脂</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含氧原子少，和糖类相比其需氧呼吸消耗的氧气要多于产生的二氧化碳，若富含油脂的花生种子在密闭空间中产生和消耗气体相等，说明细胞还进行了厌氧呼吸，</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800" kern="100">
                <a:solidFill>
                  <a:schemeClr val="accent5">
                    <a:lumMod val="75000"/>
                  </a:schemeClr>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矩形 19"/>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21" name="文本框 20"/>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sp>
        <p:nvSpPr>
          <p:cNvPr id="22" name="椭圆 21">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23" name="椭圆 22">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24" name="椭圆 23">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25" name="椭圆 24">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6" name="椭圆 25">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7" name="椭圆 26">
            <a:hlinkClick r:id="rId7" action="ppaction://hlinksldjump"/>
          </p:cNvPr>
          <p:cNvSpPr/>
          <p:nvPr/>
        </p:nvSpPr>
        <p:spPr>
          <a:xfrm>
            <a:off x="4294232"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6</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8" name="椭圆 27">
            <a:hlinkClick r:id="rId8" action="ppaction://hlinksldjump"/>
          </p:cNvPr>
          <p:cNvSpPr/>
          <p:nvPr/>
        </p:nvSpPr>
        <p:spPr>
          <a:xfrm>
            <a:off x="4695516"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7</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9" name="椭圆 28">
            <a:hlinkClick r:id="rId9" action="ppaction://hlinksldjump"/>
          </p:cNvPr>
          <p:cNvSpPr/>
          <p:nvPr/>
        </p:nvSpPr>
        <p:spPr>
          <a:xfrm>
            <a:off x="5096800" y="6382387"/>
            <a:ext cx="270934" cy="270934"/>
          </a:xfrm>
          <a:prstGeom prst="ellipse">
            <a:avLst/>
          </a:prstGeom>
          <a:solidFill>
            <a:srgbClr val="5A9B5B"/>
          </a:solidFill>
          <a:ln w="12700" cap="flat" cmpd="sng" algn="ctr">
            <a:noFill/>
            <a:prstDash val="solid"/>
            <a:miter lim="800000"/>
          </a:ln>
          <a:effectLst/>
        </p:spPr>
        <p:txBody>
          <a:bodyPr rtlCol="0" anchor="ctr"/>
          <a:lstStyle/>
          <a:p>
            <a:pPr algn="ctr" defTabSz="914400"/>
            <a:r>
              <a:rPr kumimoji="1" lang="en-US" altLang="zh-CN" sz="1300" kern="0">
                <a:solidFill>
                  <a:prstClr val="white"/>
                </a:solidFill>
                <a:latin typeface="Arial"/>
                <a:ea typeface="微软雅黑" panose="020b0503020204020204" charset="-122"/>
              </a:rPr>
              <a:t>8</a:t>
            </a:r>
            <a:endParaRPr kumimoji="1" lang="zh-CN" altLang="en-US" sz="1300" kern="0">
              <a:solidFill>
                <a:prstClr val="white"/>
              </a:solidFill>
              <a:latin typeface="Arial"/>
              <a:ea typeface="微软雅黑" panose="020b0503020204020204" charset="-122"/>
            </a:endParaRPr>
          </a:p>
        </p:txBody>
      </p:sp>
      <p:sp>
        <p:nvSpPr>
          <p:cNvPr id="30" name="椭圆 29">
            <a:hlinkClick r:id="rId10" action="ppaction://hlinksldjump"/>
          </p:cNvPr>
          <p:cNvSpPr/>
          <p:nvPr/>
        </p:nvSpPr>
        <p:spPr>
          <a:xfrm>
            <a:off x="549808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9</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1" name="椭圆 30">
            <a:hlinkClick r:id="rId11" action="ppaction://hlinksldjump"/>
          </p:cNvPr>
          <p:cNvSpPr/>
          <p:nvPr/>
        </p:nvSpPr>
        <p:spPr>
          <a:xfrm>
            <a:off x="5899368"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10</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2" name="椭圆 31">
            <a:hlinkClick r:id="rId12" action="ppaction://hlinksldjump"/>
          </p:cNvPr>
          <p:cNvSpPr/>
          <p:nvPr/>
        </p:nvSpPr>
        <p:spPr>
          <a:xfrm>
            <a:off x="6298155"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11</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3" name="椭圆 32">
            <a:hlinkClick r:id="rId13" action="ppaction://hlinksldjump"/>
          </p:cNvPr>
          <p:cNvSpPr/>
          <p:nvPr/>
        </p:nvSpPr>
        <p:spPr>
          <a:xfrm>
            <a:off x="6696942"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12</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2" name="矩形 21"/>
          <p:cNvSpPr/>
          <p:nvPr/>
        </p:nvSpPr>
        <p:spPr>
          <a:xfrm>
            <a:off x="382097" y="-26590"/>
            <a:ext cx="11426218" cy="1957139"/>
          </a:xfrm>
          <a:prstGeom prst="rect">
            <a:avLst/>
          </a:prstGeom>
        </p:spPr>
        <p:txBody>
          <a:bodyPr wrap="square">
            <a:spAutoFit/>
          </a:bodyPr>
          <a:lstStyle/>
          <a:p>
            <a:pPr algn="just">
              <a:lnSpc>
                <a:spcPct val="150000"/>
              </a:lnSpc>
              <a:spcAft>
                <a:spcPct val="0"/>
              </a:spcAft>
            </a:pP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号试管中分别加入</a:t>
            </a: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2 mL</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蒸馏水，</a:t>
            </a: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号试管中分别加入</a:t>
            </a: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2 mL</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发芽的小麦种子匀浆样液，然后在</a:t>
            </a: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号试管中适量滴加本尼迪特试剂，</a:t>
            </a: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号试管中合理滴加双缩脲试剂，摇匀。预期观察到的实验现象是</a:t>
            </a:r>
            <a:endParaRPr lang="zh-CN" altLang="zh-CN" sz="2800" kern="100" spc="-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椭圆 17">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19" name="椭圆 18">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20" name="椭圆 19">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21" name="椭圆 20">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3" name="椭圆 22">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7" name="椭圆 36">
            <a:hlinkClick r:id="rId7" action="ppaction://hlinksldjump"/>
          </p:cNvPr>
          <p:cNvSpPr/>
          <p:nvPr/>
        </p:nvSpPr>
        <p:spPr>
          <a:xfrm>
            <a:off x="4294232"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6</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8" name="椭圆 37">
            <a:hlinkClick r:id="rId8" action="ppaction://hlinksldjump"/>
          </p:cNvPr>
          <p:cNvSpPr/>
          <p:nvPr/>
        </p:nvSpPr>
        <p:spPr>
          <a:xfrm>
            <a:off x="4695516"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7</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9" name="椭圆 38">
            <a:hlinkClick r:id="rId9" action="ppaction://hlinksldjump"/>
          </p:cNvPr>
          <p:cNvSpPr/>
          <p:nvPr/>
        </p:nvSpPr>
        <p:spPr>
          <a:xfrm>
            <a:off x="509680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8</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0" name="椭圆 39">
            <a:hlinkClick r:id="rId10" action="ppaction://hlinksldjump"/>
          </p:cNvPr>
          <p:cNvSpPr/>
          <p:nvPr/>
        </p:nvSpPr>
        <p:spPr>
          <a:xfrm>
            <a:off x="5498084" y="6382387"/>
            <a:ext cx="270934" cy="270934"/>
          </a:xfrm>
          <a:prstGeom prst="ellipse">
            <a:avLst/>
          </a:prstGeom>
          <a:solidFill>
            <a:srgbClr val="5A9B5B"/>
          </a:solidFill>
          <a:ln w="12700" cap="flat" cmpd="sng" algn="ctr">
            <a:noFill/>
            <a:prstDash val="solid"/>
            <a:miter lim="800000"/>
          </a:ln>
          <a:effectLst/>
        </p:spPr>
        <p:txBody>
          <a:bodyPr rtlCol="0" anchor="ctr"/>
          <a:lstStyle/>
          <a:p>
            <a:pPr algn="ctr" defTabSz="914400"/>
            <a:r>
              <a:rPr kumimoji="1" lang="en-US" altLang="zh-CN" sz="1300" kern="0">
                <a:solidFill>
                  <a:prstClr val="white"/>
                </a:solidFill>
                <a:latin typeface="Arial"/>
                <a:ea typeface="微软雅黑" panose="020b0503020204020204" charset="-122"/>
              </a:rPr>
              <a:t>9</a:t>
            </a:r>
            <a:endParaRPr kumimoji="1" lang="zh-CN" altLang="en-US" sz="1300" kern="0">
              <a:solidFill>
                <a:prstClr val="white"/>
              </a:solidFill>
              <a:latin typeface="Arial"/>
              <a:ea typeface="微软雅黑" panose="020b0503020204020204" charset="-122"/>
            </a:endParaRPr>
          </a:p>
        </p:txBody>
      </p:sp>
      <p:sp>
        <p:nvSpPr>
          <p:cNvPr id="41" name="椭圆 40">
            <a:hlinkClick r:id="rId11" action="ppaction://hlinksldjump"/>
          </p:cNvPr>
          <p:cNvSpPr/>
          <p:nvPr/>
        </p:nvSpPr>
        <p:spPr>
          <a:xfrm>
            <a:off x="5899368"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10</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2" name="椭圆 41">
            <a:hlinkClick r:id="rId12" action="ppaction://hlinksldjump"/>
          </p:cNvPr>
          <p:cNvSpPr/>
          <p:nvPr/>
        </p:nvSpPr>
        <p:spPr>
          <a:xfrm>
            <a:off x="6298155"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11</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3" name="椭圆 42">
            <a:hlinkClick r:id="rId13" action="ppaction://hlinksldjump"/>
          </p:cNvPr>
          <p:cNvSpPr/>
          <p:nvPr/>
        </p:nvSpPr>
        <p:spPr>
          <a:xfrm>
            <a:off x="6696942"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12</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17" name="矩形 16"/>
          <p:cNvSpPr/>
          <p:nvPr/>
        </p:nvSpPr>
        <p:spPr>
          <a:xfrm>
            <a:off x="382097" y="3753252"/>
            <a:ext cx="11187139" cy="2603470"/>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号试管内呈红黄色，</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支试管中仅有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号呈蓝色</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组实验中甲组和乙组的实验结果相同</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号试管内呈红黄色，其余试管内都呈蓝色</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号试管内呈红黄色，</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号试管内呈紫色</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8674" name="Picture 2" descr="J14"/>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241834" y="1917626"/>
            <a:ext cx="5706744" cy="1980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0"/>
          <p:cNvSpPr txBox="1"/>
          <p:nvPr/>
        </p:nvSpPr>
        <p:spPr>
          <a:xfrm>
            <a:off x="224538" y="5662122"/>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0" name="椭圆 19">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21" name="椭圆 20">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37" name="椭圆 36">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38" name="椭圆 37">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39" name="椭圆 38">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0" name="椭圆 39">
            <a:hlinkClick r:id="rId7" action="ppaction://hlinksldjump"/>
          </p:cNvPr>
          <p:cNvSpPr/>
          <p:nvPr/>
        </p:nvSpPr>
        <p:spPr>
          <a:xfrm>
            <a:off x="4294232"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6</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1" name="椭圆 40">
            <a:hlinkClick r:id="rId8" action="ppaction://hlinksldjump"/>
          </p:cNvPr>
          <p:cNvSpPr/>
          <p:nvPr/>
        </p:nvSpPr>
        <p:spPr>
          <a:xfrm>
            <a:off x="4695516"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7</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2" name="椭圆 41">
            <a:hlinkClick r:id="rId9" action="ppaction://hlinksldjump"/>
          </p:cNvPr>
          <p:cNvSpPr/>
          <p:nvPr/>
        </p:nvSpPr>
        <p:spPr>
          <a:xfrm>
            <a:off x="509680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8</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3" name="椭圆 42">
            <a:hlinkClick r:id="rId10" action="ppaction://hlinksldjump"/>
          </p:cNvPr>
          <p:cNvSpPr/>
          <p:nvPr/>
        </p:nvSpPr>
        <p:spPr>
          <a:xfrm>
            <a:off x="5498084" y="6382387"/>
            <a:ext cx="270934" cy="270934"/>
          </a:xfrm>
          <a:prstGeom prst="ellipse">
            <a:avLst/>
          </a:prstGeom>
          <a:solidFill>
            <a:srgbClr val="5A9B5B"/>
          </a:solidFill>
          <a:ln w="12700" cap="flat" cmpd="sng" algn="ctr">
            <a:noFill/>
            <a:prstDash val="solid"/>
            <a:miter lim="800000"/>
          </a:ln>
          <a:effectLst/>
        </p:spPr>
        <p:txBody>
          <a:bodyPr rtlCol="0" anchor="ctr"/>
          <a:lstStyle/>
          <a:p>
            <a:pPr algn="ctr" defTabSz="914400"/>
            <a:r>
              <a:rPr kumimoji="1" lang="en-US" altLang="zh-CN" sz="1300" kern="0">
                <a:solidFill>
                  <a:prstClr val="white"/>
                </a:solidFill>
                <a:latin typeface="Arial"/>
                <a:ea typeface="微软雅黑" panose="020b0503020204020204" charset="-122"/>
              </a:rPr>
              <a:t>9</a:t>
            </a:r>
            <a:endParaRPr kumimoji="1" lang="zh-CN" altLang="en-US" sz="1300" kern="0">
              <a:solidFill>
                <a:prstClr val="white"/>
              </a:solidFill>
              <a:latin typeface="Arial"/>
              <a:ea typeface="微软雅黑" panose="020b0503020204020204" charset="-122"/>
            </a:endParaRPr>
          </a:p>
        </p:txBody>
      </p:sp>
      <p:sp>
        <p:nvSpPr>
          <p:cNvPr id="44" name="椭圆 43">
            <a:hlinkClick r:id="rId11" action="ppaction://hlinksldjump"/>
          </p:cNvPr>
          <p:cNvSpPr/>
          <p:nvPr/>
        </p:nvSpPr>
        <p:spPr>
          <a:xfrm>
            <a:off x="5899368"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10</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5" name="椭圆 44">
            <a:hlinkClick r:id="rId12" action="ppaction://hlinksldjump"/>
          </p:cNvPr>
          <p:cNvSpPr/>
          <p:nvPr/>
        </p:nvSpPr>
        <p:spPr>
          <a:xfrm>
            <a:off x="6298155"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11</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6" name="椭圆 45">
            <a:hlinkClick r:id="rId13" action="ppaction://hlinksldjump"/>
          </p:cNvPr>
          <p:cNvSpPr/>
          <p:nvPr/>
        </p:nvSpPr>
        <p:spPr>
          <a:xfrm>
            <a:off x="6696942"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12</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grpSp>
        <p:nvGrpSpPr>
          <p:cNvPr id="24" name="组合 23"/>
          <p:cNvGrpSpPr/>
          <p:nvPr/>
        </p:nvGrpSpPr>
        <p:grpSpPr>
          <a:xfrm>
            <a:off x="415371" y="189434"/>
            <a:ext cx="11248331" cy="6112172"/>
            <a:chOff x="471835" y="4581128"/>
            <a:chExt cx="11248331" cy="6112172"/>
          </a:xfrm>
        </p:grpSpPr>
        <p:sp>
          <p:nvSpPr>
            <p:cNvPr id="25" name="圆角矩形 24"/>
            <p:cNvSpPr/>
            <p:nvPr/>
          </p:nvSpPr>
          <p:spPr>
            <a:xfrm>
              <a:off x="471835" y="4694019"/>
              <a:ext cx="11248331" cy="5863773"/>
            </a:xfrm>
            <a:prstGeom prst="roundRect">
              <a:avLst>
                <a:gd name="adj" fmla="val 222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26" name="矩形 25"/>
            <p:cNvSpPr/>
            <p:nvPr/>
          </p:nvSpPr>
          <p:spPr>
            <a:xfrm>
              <a:off x="644192" y="6378273"/>
              <a:ext cx="10889981" cy="4315027"/>
            </a:xfrm>
            <a:prstGeom prst="rect">
              <a:avLst/>
            </a:prstGeom>
          </p:spPr>
          <p:txBody>
            <a:bodyPr wrap="square">
              <a:spAutoFit/>
            </a:bodyPr>
            <a:lstStyle/>
            <a:p>
              <a:pPr algn="just">
                <a:lnSpc>
                  <a:spcPct val="140000"/>
                </a:lnSpc>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发芽的小麦种子匀浆中含有淀粉酶，淀粉酶能使小麦种子中的淀粉水解产生麦芽糖等还原糖。</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1</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4</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号试管中加入本尼迪特试剂后，因</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1</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3</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号试管中是蒸馏水而无还原糖，故显示本尼迪特试剂本身的蓝色；</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2</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号试管中虽含还原糖，但未水浴加热，故仍呈蓝色；</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4</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号试管进行水浴加热后出现红黄色沉淀。</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5</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6</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号试管中加入双缩脲试剂后，因</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5</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号试管中是蒸馏水，加入双缩脲试剂后可呈现蓝色；</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6</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号试管中含淀粉酶等蛋白质，故加入双缩脲试剂后出现紫色反应。</a:t>
              </a:r>
              <a:endPar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矩形 26"/>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28" name="文本框 27"/>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pic>
        <p:nvPicPr>
          <p:cNvPr id="29" name="Picture 2" descr="J14"/>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501232" y="346150"/>
            <a:ext cx="5187949" cy="180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0" name="矩形 19"/>
          <p:cNvSpPr/>
          <p:nvPr/>
        </p:nvSpPr>
        <p:spPr>
          <a:xfrm>
            <a:off x="334566" y="-51990"/>
            <a:ext cx="11322624" cy="1310808"/>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a:t>
            </a:r>
            <a:r>
              <a:rPr lang="en-US" altLang="zh-CN" sz="2800" kern="100">
                <a:latin typeface="Times New Roman" panose="02020603050405020304" pitchFamily="18" charset="0"/>
                <a:ea typeface="宋体" panose="02010600030101010101" pitchFamily="2" charset="-122"/>
                <a:cs typeface="Courier New" panose="02070309020205020404" pitchFamily="49"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浙江学军中学高三月考</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如图表示糖类的化学组成和种类，下列相关叙述正确的是</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5" name="椭圆 34">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39" name="椭圆 38">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40" name="椭圆 39">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41" name="椭圆 40">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2" name="椭圆 41">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3" name="椭圆 42">
            <a:hlinkClick r:id="rId7" action="ppaction://hlinksldjump"/>
          </p:cNvPr>
          <p:cNvSpPr/>
          <p:nvPr/>
        </p:nvSpPr>
        <p:spPr>
          <a:xfrm>
            <a:off x="4294232"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6</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4" name="椭圆 43">
            <a:hlinkClick r:id="rId8" action="ppaction://hlinksldjump"/>
          </p:cNvPr>
          <p:cNvSpPr/>
          <p:nvPr/>
        </p:nvSpPr>
        <p:spPr>
          <a:xfrm>
            <a:off x="4695516"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7</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5" name="椭圆 44">
            <a:hlinkClick r:id="rId9" action="ppaction://hlinksldjump"/>
          </p:cNvPr>
          <p:cNvSpPr/>
          <p:nvPr/>
        </p:nvSpPr>
        <p:spPr>
          <a:xfrm>
            <a:off x="509680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8</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6" name="椭圆 45">
            <a:hlinkClick r:id="rId10" action="ppaction://hlinksldjump"/>
          </p:cNvPr>
          <p:cNvSpPr/>
          <p:nvPr/>
        </p:nvSpPr>
        <p:spPr>
          <a:xfrm>
            <a:off x="549808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9</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7" name="椭圆 46">
            <a:hlinkClick r:id="rId11" action="ppaction://hlinksldjump"/>
          </p:cNvPr>
          <p:cNvSpPr/>
          <p:nvPr/>
        </p:nvSpPr>
        <p:spPr>
          <a:xfrm>
            <a:off x="5899368" y="6382387"/>
            <a:ext cx="270934" cy="270934"/>
          </a:xfrm>
          <a:prstGeom prst="ellipse">
            <a:avLst/>
          </a:prstGeom>
          <a:solidFill>
            <a:srgbClr val="5A9B5B"/>
          </a:solidFill>
          <a:ln w="12700" cap="flat" cmpd="sng" algn="ctr">
            <a:noFill/>
            <a:prstDash val="solid"/>
            <a:miter lim="800000"/>
          </a:ln>
          <a:effectLst/>
        </p:spPr>
        <p:txBody>
          <a:bodyPr lIns="0" rIns="0" rtlCol="0" anchor="ctr"/>
          <a:lstStyle/>
          <a:p>
            <a:pPr algn="ctr" defTabSz="914400"/>
            <a:r>
              <a:rPr kumimoji="1" lang="en-US" altLang="zh-CN" sz="1300" kern="0">
                <a:solidFill>
                  <a:schemeClr val="bg1"/>
                </a:solidFill>
                <a:latin typeface="Arial"/>
                <a:ea typeface="微软雅黑" panose="020b0503020204020204" charset="-122"/>
              </a:rPr>
              <a:t>10</a:t>
            </a:r>
            <a:endParaRPr kumimoji="1" lang="zh-CN" altLang="en-US" sz="1300" kern="0">
              <a:solidFill>
                <a:schemeClr val="bg1"/>
              </a:solidFill>
              <a:latin typeface="Arial"/>
              <a:ea typeface="微软雅黑" panose="020b0503020204020204" charset="-122"/>
            </a:endParaRPr>
          </a:p>
        </p:txBody>
      </p:sp>
      <p:sp>
        <p:nvSpPr>
          <p:cNvPr id="48" name="椭圆 47">
            <a:hlinkClick r:id="rId12" action="ppaction://hlinksldjump"/>
          </p:cNvPr>
          <p:cNvSpPr/>
          <p:nvPr/>
        </p:nvSpPr>
        <p:spPr>
          <a:xfrm>
            <a:off x="6298155"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11</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9" name="椭圆 48">
            <a:hlinkClick r:id="rId13" action="ppaction://hlinksldjump"/>
          </p:cNvPr>
          <p:cNvSpPr/>
          <p:nvPr/>
        </p:nvSpPr>
        <p:spPr>
          <a:xfrm>
            <a:off x="6696942"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12</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pic>
        <p:nvPicPr>
          <p:cNvPr id="29698" name="Picture 2" descr="J15"/>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244464" y="896672"/>
            <a:ext cx="5701484" cy="231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334566" y="3069754"/>
            <a:ext cx="11322624" cy="3323987"/>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①②③</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依次代表单糖、二糖和多糖，它们均可继续水解</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均属于还原糖，在加热条件下与本尼迪特发生反应将产生红</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黄色</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沉淀</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④⑤</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分别为纤维素、肌糖原，二者均储存能量，可作为储能物质</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是植物细胞壁的主要成分，构成</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的单体是葡萄糖</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20"/>
          <p:cNvSpPr txBox="1"/>
          <p:nvPr/>
        </p:nvSpPr>
        <p:spPr>
          <a:xfrm>
            <a:off x="181025" y="5590034"/>
            <a:ext cx="720000" cy="720000"/>
          </a:xfrm>
          <a:prstGeom prst="rect">
            <a:avLst/>
          </a:prstGeom>
          <a:noFill/>
        </p:spPr>
        <p:txBody>
          <a:bodyPr wrap="square" rtlCol="0">
            <a:spAutoFit/>
          </a:bodyPr>
          <a:lstStyle/>
          <a:p>
            <a:r>
              <a:rPr lang="zh-CN" altLang="en-US" sz="4500" b="1" smtClean="0">
                <a:solidFill>
                  <a:srgbClr val="C00000"/>
                </a:solidFill>
                <a:latin typeface="华文细黑" pitchFamily="2" charset="-122"/>
                <a:ea typeface="华文细黑" pitchFamily="2" charset="-122"/>
              </a:rPr>
              <a:t>√</a:t>
            </a:r>
            <a:endParaRPr lang="zh-CN" altLang="en-US" sz="4500" b="1">
              <a:solidFill>
                <a:srgbClr val="C00000"/>
              </a:solidFill>
              <a:latin typeface="华文细黑" pitchFamily="2" charset="-122"/>
              <a:ea typeface="华文细黑"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7" name="椭圆 36">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38" name="椭圆 37">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39" name="椭圆 38">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40" name="椭圆 39">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1" name="椭圆 40">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2" name="椭圆 41">
            <a:hlinkClick r:id="rId7" action="ppaction://hlinksldjump"/>
          </p:cNvPr>
          <p:cNvSpPr/>
          <p:nvPr/>
        </p:nvSpPr>
        <p:spPr>
          <a:xfrm>
            <a:off x="4294232"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6</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3" name="椭圆 42">
            <a:hlinkClick r:id="rId8" action="ppaction://hlinksldjump"/>
          </p:cNvPr>
          <p:cNvSpPr/>
          <p:nvPr/>
        </p:nvSpPr>
        <p:spPr>
          <a:xfrm>
            <a:off x="4695516"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7</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4" name="椭圆 43">
            <a:hlinkClick r:id="rId9" action="ppaction://hlinksldjump"/>
          </p:cNvPr>
          <p:cNvSpPr/>
          <p:nvPr/>
        </p:nvSpPr>
        <p:spPr>
          <a:xfrm>
            <a:off x="509680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8</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5" name="椭圆 44">
            <a:hlinkClick r:id="rId10" action="ppaction://hlinksldjump"/>
          </p:cNvPr>
          <p:cNvSpPr/>
          <p:nvPr/>
        </p:nvSpPr>
        <p:spPr>
          <a:xfrm>
            <a:off x="549808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9</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6" name="椭圆 45">
            <a:hlinkClick r:id="rId11" action="ppaction://hlinksldjump"/>
          </p:cNvPr>
          <p:cNvSpPr/>
          <p:nvPr/>
        </p:nvSpPr>
        <p:spPr>
          <a:xfrm>
            <a:off x="5899368" y="6382387"/>
            <a:ext cx="270934" cy="270934"/>
          </a:xfrm>
          <a:prstGeom prst="ellipse">
            <a:avLst/>
          </a:prstGeom>
          <a:solidFill>
            <a:srgbClr val="5A9B5B"/>
          </a:solidFill>
          <a:ln w="12700" cap="flat" cmpd="sng" algn="ctr">
            <a:noFill/>
            <a:prstDash val="solid"/>
            <a:miter lim="800000"/>
          </a:ln>
          <a:effectLst/>
        </p:spPr>
        <p:txBody>
          <a:bodyPr lIns="0" rIns="0" rtlCol="0" anchor="ctr"/>
          <a:lstStyle/>
          <a:p>
            <a:pPr algn="ctr" defTabSz="914400"/>
            <a:r>
              <a:rPr kumimoji="1" lang="en-US" altLang="zh-CN" sz="1300" kern="0">
                <a:solidFill>
                  <a:schemeClr val="bg1"/>
                </a:solidFill>
                <a:latin typeface="Arial"/>
                <a:ea typeface="微软雅黑" panose="020b0503020204020204" charset="-122"/>
              </a:rPr>
              <a:t>10</a:t>
            </a:r>
            <a:endParaRPr kumimoji="1" lang="zh-CN" altLang="en-US" sz="1300" kern="0">
              <a:solidFill>
                <a:schemeClr val="bg1"/>
              </a:solidFill>
              <a:latin typeface="Arial"/>
              <a:ea typeface="微软雅黑" panose="020b0503020204020204" charset="-122"/>
            </a:endParaRPr>
          </a:p>
        </p:txBody>
      </p:sp>
      <p:sp>
        <p:nvSpPr>
          <p:cNvPr id="47" name="椭圆 46">
            <a:hlinkClick r:id="rId12" action="ppaction://hlinksldjump"/>
          </p:cNvPr>
          <p:cNvSpPr/>
          <p:nvPr/>
        </p:nvSpPr>
        <p:spPr>
          <a:xfrm>
            <a:off x="6298155"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11</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8" name="椭圆 47">
            <a:hlinkClick r:id="rId13" action="ppaction://hlinksldjump"/>
          </p:cNvPr>
          <p:cNvSpPr/>
          <p:nvPr/>
        </p:nvSpPr>
        <p:spPr>
          <a:xfrm>
            <a:off x="6696942"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12</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grpSp>
        <p:nvGrpSpPr>
          <p:cNvPr id="2" name="组合 1"/>
          <p:cNvGrpSpPr/>
          <p:nvPr/>
        </p:nvGrpSpPr>
        <p:grpSpPr>
          <a:xfrm>
            <a:off x="415371" y="343447"/>
            <a:ext cx="11248331" cy="5678635"/>
            <a:chOff x="415371" y="205826"/>
            <a:chExt cx="11248331" cy="5678635"/>
          </a:xfrm>
        </p:grpSpPr>
        <p:grpSp>
          <p:nvGrpSpPr>
            <p:cNvPr id="18" name="组合 17"/>
            <p:cNvGrpSpPr/>
            <p:nvPr/>
          </p:nvGrpSpPr>
          <p:grpSpPr>
            <a:xfrm>
              <a:off x="415371" y="205826"/>
              <a:ext cx="11248331" cy="5678635"/>
              <a:chOff x="471835" y="4581128"/>
              <a:chExt cx="11248331" cy="5678635"/>
            </a:xfrm>
          </p:grpSpPr>
          <p:sp>
            <p:nvSpPr>
              <p:cNvPr id="19" name="圆角矩形 18"/>
              <p:cNvSpPr/>
              <p:nvPr/>
            </p:nvSpPr>
            <p:spPr>
              <a:xfrm>
                <a:off x="471835" y="4694019"/>
                <a:ext cx="11248331" cy="5565744"/>
              </a:xfrm>
              <a:prstGeom prst="roundRect">
                <a:avLst>
                  <a:gd name="adj" fmla="val 222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21" name="矩形 20"/>
              <p:cNvSpPr/>
              <p:nvPr/>
            </p:nvSpPr>
            <p:spPr>
              <a:xfrm>
                <a:off x="644192" y="4996784"/>
                <a:ext cx="10889981" cy="5262979"/>
              </a:xfrm>
              <a:prstGeom prst="rect">
                <a:avLst/>
              </a:prstGeom>
            </p:spPr>
            <p:txBody>
              <a:bodyPr wrap="square">
                <a:spAutoFit/>
              </a:bodyPr>
              <a:lstStyle/>
              <a:p>
                <a:pPr algn="just">
                  <a:lnSpc>
                    <a:spcPct val="150000"/>
                  </a:lnSpc>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分析图解可知，</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①②③</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依次</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代</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表</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单糖、二糖和多糖，单糖</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不</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可</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继续水解，</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还原糖</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包括所有的单糖以及二糖中的麦芽糖和乳糖，</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①</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均属于还原糖，</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②</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中的蔗糖不属于还原糖，</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④⑤</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分别为纤维素、肌糖原，纤维素不是储能物质，</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800" kern="100" smtClean="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植物</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细胞壁是由纤维素和果胶构成的，多糖的基本单位均为葡萄糖，</a:t>
                </a:r>
                <a:r>
                  <a:rPr lang="en-US"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D</a:t>
                </a: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5" name="矩形 34"/>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36" name="文本框 35"/>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pic>
          <p:nvPicPr>
            <p:cNvPr id="22" name="Picture 2" descr="J15"/>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578298" y="384250"/>
              <a:ext cx="5701484" cy="231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0" name="矩形 19"/>
          <p:cNvSpPr/>
          <p:nvPr/>
        </p:nvSpPr>
        <p:spPr>
          <a:xfrm>
            <a:off x="389206" y="104503"/>
            <a:ext cx="5108878" cy="3323987"/>
          </a:xfrm>
          <a:prstGeom prst="rect">
            <a:avLst/>
          </a:prstGeom>
        </p:spPr>
        <p:txBody>
          <a:bodyPr wrap="square">
            <a:spAutoFit/>
          </a:bodyPr>
          <a:lstStyle/>
          <a:p>
            <a:pPr algn="just">
              <a:lnSpc>
                <a:spcPct val="150000"/>
              </a:lnSpc>
              <a:spcAft>
                <a:spcPct val="0"/>
              </a:spcAft>
            </a:pP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二、非选择题</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如图为生物组织中某些有机物相互关系及分布的概念图，分析细胞内各有机物的组成及功能，回答下列问题：</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椭圆 21">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23" name="椭圆 22">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24" name="椭圆 23">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25" name="椭圆 24">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6" name="椭圆 25">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7" name="椭圆 26">
            <a:hlinkClick r:id="rId7" action="ppaction://hlinksldjump"/>
          </p:cNvPr>
          <p:cNvSpPr/>
          <p:nvPr/>
        </p:nvSpPr>
        <p:spPr>
          <a:xfrm>
            <a:off x="4294232"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6</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3" name="椭圆 42">
            <a:hlinkClick r:id="rId8" action="ppaction://hlinksldjump"/>
          </p:cNvPr>
          <p:cNvSpPr/>
          <p:nvPr/>
        </p:nvSpPr>
        <p:spPr>
          <a:xfrm>
            <a:off x="4695516"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7</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5" name="椭圆 44">
            <a:hlinkClick r:id="rId9" action="ppaction://hlinksldjump"/>
          </p:cNvPr>
          <p:cNvSpPr/>
          <p:nvPr/>
        </p:nvSpPr>
        <p:spPr>
          <a:xfrm>
            <a:off x="509680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8</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6" name="椭圆 45">
            <a:hlinkClick r:id="rId10" action="ppaction://hlinksldjump"/>
          </p:cNvPr>
          <p:cNvSpPr/>
          <p:nvPr/>
        </p:nvSpPr>
        <p:spPr>
          <a:xfrm>
            <a:off x="549808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9</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7" name="椭圆 46">
            <a:hlinkClick r:id="rId11" action="ppaction://hlinksldjump"/>
          </p:cNvPr>
          <p:cNvSpPr/>
          <p:nvPr/>
        </p:nvSpPr>
        <p:spPr>
          <a:xfrm>
            <a:off x="5899368"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10</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8" name="椭圆 47">
            <a:hlinkClick r:id="rId12" action="ppaction://hlinksldjump"/>
          </p:cNvPr>
          <p:cNvSpPr/>
          <p:nvPr/>
        </p:nvSpPr>
        <p:spPr>
          <a:xfrm>
            <a:off x="6298155" y="6382387"/>
            <a:ext cx="270934" cy="270934"/>
          </a:xfrm>
          <a:prstGeom prst="ellipse">
            <a:avLst/>
          </a:prstGeom>
          <a:solidFill>
            <a:srgbClr val="5A9B5B"/>
          </a:solidFill>
          <a:ln w="12700" cap="flat" cmpd="sng" algn="ctr">
            <a:noFill/>
            <a:prstDash val="solid"/>
            <a:miter lim="800000"/>
          </a:ln>
          <a:effectLst/>
        </p:spPr>
        <p:txBody>
          <a:bodyPr lIns="0" rIns="0" rtlCol="0" anchor="ctr"/>
          <a:lstStyle/>
          <a:p>
            <a:pPr algn="ctr" defTabSz="914400"/>
            <a:r>
              <a:rPr kumimoji="1" lang="en-US" altLang="zh-CN" sz="1300" kern="0">
                <a:solidFill>
                  <a:schemeClr val="bg1"/>
                </a:solidFill>
                <a:latin typeface="Arial"/>
                <a:ea typeface="微软雅黑" panose="020b0503020204020204" charset="-122"/>
              </a:rPr>
              <a:t>11</a:t>
            </a:r>
            <a:endParaRPr kumimoji="1" lang="zh-CN" altLang="en-US" sz="1300" kern="0">
              <a:solidFill>
                <a:schemeClr val="bg1"/>
              </a:solidFill>
              <a:latin typeface="Arial"/>
              <a:ea typeface="微软雅黑" panose="020b0503020204020204" charset="-122"/>
            </a:endParaRPr>
          </a:p>
        </p:txBody>
      </p:sp>
      <p:sp>
        <p:nvSpPr>
          <p:cNvPr id="49" name="椭圆 48">
            <a:hlinkClick r:id="rId13" action="ppaction://hlinksldjump"/>
          </p:cNvPr>
          <p:cNvSpPr/>
          <p:nvPr/>
        </p:nvSpPr>
        <p:spPr>
          <a:xfrm>
            <a:off x="6696942"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12</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pic>
        <p:nvPicPr>
          <p:cNvPr id="30722" name="Picture 2" descr="J17"/>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735166" y="402852"/>
            <a:ext cx="6077664" cy="588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矩形 29"/>
          <p:cNvSpPr/>
          <p:nvPr/>
        </p:nvSpPr>
        <p:spPr>
          <a:xfrm>
            <a:off x="389206" y="3416871"/>
            <a:ext cx="4978528" cy="2031325"/>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是指</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，由</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分子</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组成；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在植物细胞内包括</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、麦芽糖。</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2237690" y="3573810"/>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二糖</a:t>
            </a:r>
            <a:endParaRPr lang="zh-CN" altLang="en-US" sz="2800"/>
          </a:p>
        </p:txBody>
      </p:sp>
      <p:sp>
        <p:nvSpPr>
          <p:cNvPr id="31" name="矩形 30"/>
          <p:cNvSpPr/>
          <p:nvPr/>
        </p:nvSpPr>
        <p:spPr>
          <a:xfrm>
            <a:off x="511875" y="4193193"/>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单糖</a:t>
            </a:r>
            <a:endParaRPr lang="zh-CN" altLang="en-US" sz="2800"/>
          </a:p>
        </p:txBody>
      </p:sp>
      <p:sp>
        <p:nvSpPr>
          <p:cNvPr id="32" name="矩形 31"/>
          <p:cNvSpPr/>
          <p:nvPr/>
        </p:nvSpPr>
        <p:spPr>
          <a:xfrm>
            <a:off x="1313488" y="4832898"/>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蔗糖</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blinds(horizontal)">
                                      <p:cBhvr>
                                        <p:cTn id="12" dur="500"/>
                                        <p:tgtEl>
                                          <p:spTgt spid="31">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blinds(horizontal)">
                                      <p:cBhvr>
                                        <p:cTn id="1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0" name="矩形 19"/>
          <p:cNvSpPr/>
          <p:nvPr/>
        </p:nvSpPr>
        <p:spPr>
          <a:xfrm>
            <a:off x="389206" y="545257"/>
            <a:ext cx="5108878" cy="5262979"/>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是指</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，它是由</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[C]________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组成的。包括</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[F]________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[G]__________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[H]______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。饥饿状态下，动物组织中的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__________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可以分解补充血糖。</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脂质除了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[J</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]_______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外，还包括</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和固醇。</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椭圆 21">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23" name="椭圆 22">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24" name="椭圆 23">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25" name="椭圆 24">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6" name="椭圆 25">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7" name="椭圆 26">
            <a:hlinkClick r:id="rId7" action="ppaction://hlinksldjump"/>
          </p:cNvPr>
          <p:cNvSpPr/>
          <p:nvPr/>
        </p:nvSpPr>
        <p:spPr>
          <a:xfrm>
            <a:off x="4294232"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6</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3" name="椭圆 42">
            <a:hlinkClick r:id="rId8" action="ppaction://hlinksldjump"/>
          </p:cNvPr>
          <p:cNvSpPr/>
          <p:nvPr/>
        </p:nvSpPr>
        <p:spPr>
          <a:xfrm>
            <a:off x="4695516"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7</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5" name="椭圆 44">
            <a:hlinkClick r:id="rId9" action="ppaction://hlinksldjump"/>
          </p:cNvPr>
          <p:cNvSpPr/>
          <p:nvPr/>
        </p:nvSpPr>
        <p:spPr>
          <a:xfrm>
            <a:off x="509680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8</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6" name="椭圆 45">
            <a:hlinkClick r:id="rId10" action="ppaction://hlinksldjump"/>
          </p:cNvPr>
          <p:cNvSpPr/>
          <p:nvPr/>
        </p:nvSpPr>
        <p:spPr>
          <a:xfrm>
            <a:off x="549808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9</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7" name="椭圆 46">
            <a:hlinkClick r:id="rId11" action="ppaction://hlinksldjump"/>
          </p:cNvPr>
          <p:cNvSpPr/>
          <p:nvPr/>
        </p:nvSpPr>
        <p:spPr>
          <a:xfrm>
            <a:off x="5899368"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10</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8" name="椭圆 47">
            <a:hlinkClick r:id="rId12" action="ppaction://hlinksldjump"/>
          </p:cNvPr>
          <p:cNvSpPr/>
          <p:nvPr/>
        </p:nvSpPr>
        <p:spPr>
          <a:xfrm>
            <a:off x="6298155" y="6382387"/>
            <a:ext cx="270934" cy="270934"/>
          </a:xfrm>
          <a:prstGeom prst="ellipse">
            <a:avLst/>
          </a:prstGeom>
          <a:solidFill>
            <a:srgbClr val="5A9B5B"/>
          </a:solidFill>
          <a:ln w="12700" cap="flat" cmpd="sng" algn="ctr">
            <a:noFill/>
            <a:prstDash val="solid"/>
            <a:miter lim="800000"/>
          </a:ln>
          <a:effectLst/>
        </p:spPr>
        <p:txBody>
          <a:bodyPr lIns="0" rIns="0" rtlCol="0" anchor="ctr"/>
          <a:lstStyle/>
          <a:p>
            <a:pPr algn="ctr" defTabSz="914400"/>
            <a:r>
              <a:rPr kumimoji="1" lang="en-US" altLang="zh-CN" sz="1300" kern="0">
                <a:solidFill>
                  <a:schemeClr val="bg1"/>
                </a:solidFill>
                <a:latin typeface="Arial"/>
                <a:ea typeface="微软雅黑" panose="020b0503020204020204" charset="-122"/>
              </a:rPr>
              <a:t>11</a:t>
            </a:r>
            <a:endParaRPr kumimoji="1" lang="zh-CN" altLang="en-US" sz="1300" kern="0">
              <a:solidFill>
                <a:schemeClr val="bg1"/>
              </a:solidFill>
              <a:latin typeface="Arial"/>
              <a:ea typeface="微软雅黑" panose="020b0503020204020204" charset="-122"/>
            </a:endParaRPr>
          </a:p>
        </p:txBody>
      </p:sp>
      <p:sp>
        <p:nvSpPr>
          <p:cNvPr id="49" name="椭圆 48">
            <a:hlinkClick r:id="rId13" action="ppaction://hlinksldjump"/>
          </p:cNvPr>
          <p:cNvSpPr/>
          <p:nvPr/>
        </p:nvSpPr>
        <p:spPr>
          <a:xfrm>
            <a:off x="6696942"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12</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pic>
        <p:nvPicPr>
          <p:cNvPr id="30722" name="Picture 2" descr="J17"/>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735166" y="402852"/>
            <a:ext cx="6077664" cy="588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237690" y="621482"/>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多糖</a:t>
            </a:r>
            <a:endParaRPr lang="zh-CN" altLang="en-US" sz="2800"/>
          </a:p>
        </p:txBody>
      </p:sp>
      <p:sp>
        <p:nvSpPr>
          <p:cNvPr id="21" name="矩形 20"/>
          <p:cNvSpPr/>
          <p:nvPr/>
        </p:nvSpPr>
        <p:spPr>
          <a:xfrm>
            <a:off x="1076244" y="1298317"/>
            <a:ext cx="1261884"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葡萄糖</a:t>
            </a:r>
            <a:endParaRPr lang="zh-CN" altLang="en-US" sz="2800"/>
          </a:p>
        </p:txBody>
      </p:sp>
      <p:sp>
        <p:nvSpPr>
          <p:cNvPr id="28" name="矩形 27"/>
          <p:cNvSpPr/>
          <p:nvPr/>
        </p:nvSpPr>
        <p:spPr>
          <a:xfrm>
            <a:off x="1076244" y="1934600"/>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淀粉</a:t>
            </a:r>
            <a:endParaRPr lang="zh-CN" altLang="en-US" sz="2800"/>
          </a:p>
        </p:txBody>
      </p:sp>
      <p:sp>
        <p:nvSpPr>
          <p:cNvPr id="29" name="矩形 28"/>
          <p:cNvSpPr/>
          <p:nvPr/>
        </p:nvSpPr>
        <p:spPr>
          <a:xfrm>
            <a:off x="3627131" y="1934600"/>
            <a:ext cx="1261884"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纤维素</a:t>
            </a:r>
            <a:endParaRPr lang="zh-CN" altLang="en-US" sz="2800"/>
          </a:p>
        </p:txBody>
      </p:sp>
      <p:sp>
        <p:nvSpPr>
          <p:cNvPr id="31" name="矩形 30"/>
          <p:cNvSpPr/>
          <p:nvPr/>
        </p:nvSpPr>
        <p:spPr>
          <a:xfrm>
            <a:off x="1076243" y="2570883"/>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糖原</a:t>
            </a:r>
            <a:endParaRPr lang="zh-CN" altLang="en-US" sz="2800"/>
          </a:p>
        </p:txBody>
      </p:sp>
      <p:sp>
        <p:nvSpPr>
          <p:cNvPr id="32" name="矩形 31"/>
          <p:cNvSpPr/>
          <p:nvPr/>
        </p:nvSpPr>
        <p:spPr>
          <a:xfrm>
            <a:off x="2394223" y="3225680"/>
            <a:ext cx="1261884"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肝糖原</a:t>
            </a:r>
            <a:endParaRPr lang="zh-CN" altLang="en-US" sz="2800"/>
          </a:p>
        </p:txBody>
      </p:sp>
      <p:sp>
        <p:nvSpPr>
          <p:cNvPr id="33" name="矩形 32"/>
          <p:cNvSpPr/>
          <p:nvPr/>
        </p:nvSpPr>
        <p:spPr>
          <a:xfrm>
            <a:off x="2820938" y="4519748"/>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油脂</a:t>
            </a:r>
            <a:endParaRPr lang="zh-CN" altLang="en-US" sz="2800"/>
          </a:p>
        </p:txBody>
      </p:sp>
      <p:sp>
        <p:nvSpPr>
          <p:cNvPr id="34" name="矩形 33"/>
          <p:cNvSpPr/>
          <p:nvPr/>
        </p:nvSpPr>
        <p:spPr>
          <a:xfrm>
            <a:off x="1255780" y="5163319"/>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磷脂</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linds(horizontal)">
                                      <p:cBhvr>
                                        <p:cTn id="12" dur="500"/>
                                        <p:tgtEl>
                                          <p:spTgt spid="21">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blinds(horizontal)">
                                      <p:cBhvr>
                                        <p:cTn id="17" dur="500"/>
                                        <p:tgtEl>
                                          <p:spTgt spid="28">
                                            <p:txEl>
                                              <p:pRg st="0" end="0"/>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blinds(horizontal)">
                                      <p:cBhvr>
                                        <p:cTn id="22" dur="500"/>
                                        <p:tgtEl>
                                          <p:spTgt spid="29">
                                            <p:txEl>
                                              <p:pRg st="0" end="0"/>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animEffect transition="in" filter="blinds(horizontal)">
                                      <p:cBhvr>
                                        <p:cTn id="27" dur="500"/>
                                        <p:tgtEl>
                                          <p:spTgt spid="31">
                                            <p:txEl>
                                              <p:pRg st="0" end="0"/>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2">
                                            <p:txEl>
                                              <p:pRg st="0" end="0"/>
                                            </p:txEl>
                                          </p:spTgt>
                                        </p:tgtEl>
                                        <p:attrNameLst>
                                          <p:attrName>style.visibility</p:attrName>
                                        </p:attrNameLst>
                                      </p:cBhvr>
                                      <p:to>
                                        <p:strVal val="visible"/>
                                      </p:to>
                                    </p:set>
                                    <p:animEffect transition="in" filter="blinds(horizontal)">
                                      <p:cBhvr>
                                        <p:cTn id="32" dur="500"/>
                                        <p:tgtEl>
                                          <p:spTgt spid="32">
                                            <p:txEl>
                                              <p:pRg st="0" end="0"/>
                                            </p:txEl>
                                          </p:spTgt>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Effect transition="in" filter="blinds(horizontal)">
                                      <p:cBhvr>
                                        <p:cTn id="37" dur="500"/>
                                        <p:tgtEl>
                                          <p:spTgt spid="33">
                                            <p:txEl>
                                              <p:pRg st="0" end="0"/>
                                            </p:txEl>
                                          </p:spTgt>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blinds(horizontal)">
                                      <p:cBhvr>
                                        <p:cTn id="42"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0" name="矩形 19"/>
          <p:cNvSpPr/>
          <p:nvPr/>
        </p:nvSpPr>
        <p:spPr>
          <a:xfrm>
            <a:off x="389206" y="1041911"/>
            <a:ext cx="4769896" cy="3323987"/>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等质量的花生和玉米种子萌发时，物质氧化分解消耗的氧气量花生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填</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大于</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等于</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小于</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玉米。</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椭圆 21">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23" name="椭圆 22">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24" name="椭圆 23">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25" name="椭圆 24">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6" name="椭圆 25">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7" name="椭圆 26">
            <a:hlinkClick r:id="rId7" action="ppaction://hlinksldjump"/>
          </p:cNvPr>
          <p:cNvSpPr/>
          <p:nvPr/>
        </p:nvSpPr>
        <p:spPr>
          <a:xfrm>
            <a:off x="4294232"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6</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3" name="椭圆 42">
            <a:hlinkClick r:id="rId8" action="ppaction://hlinksldjump"/>
          </p:cNvPr>
          <p:cNvSpPr/>
          <p:nvPr/>
        </p:nvSpPr>
        <p:spPr>
          <a:xfrm>
            <a:off x="4695516"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7</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5" name="椭圆 44">
            <a:hlinkClick r:id="rId9" action="ppaction://hlinksldjump"/>
          </p:cNvPr>
          <p:cNvSpPr/>
          <p:nvPr/>
        </p:nvSpPr>
        <p:spPr>
          <a:xfrm>
            <a:off x="509680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8</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6" name="椭圆 45">
            <a:hlinkClick r:id="rId10" action="ppaction://hlinksldjump"/>
          </p:cNvPr>
          <p:cNvSpPr/>
          <p:nvPr/>
        </p:nvSpPr>
        <p:spPr>
          <a:xfrm>
            <a:off x="549808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9</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7" name="椭圆 46">
            <a:hlinkClick r:id="rId11" action="ppaction://hlinksldjump"/>
          </p:cNvPr>
          <p:cNvSpPr/>
          <p:nvPr/>
        </p:nvSpPr>
        <p:spPr>
          <a:xfrm>
            <a:off x="5899368"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10</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8" name="椭圆 47">
            <a:hlinkClick r:id="rId12" action="ppaction://hlinksldjump"/>
          </p:cNvPr>
          <p:cNvSpPr/>
          <p:nvPr/>
        </p:nvSpPr>
        <p:spPr>
          <a:xfrm>
            <a:off x="6298155" y="6382387"/>
            <a:ext cx="270934" cy="270934"/>
          </a:xfrm>
          <a:prstGeom prst="ellipse">
            <a:avLst/>
          </a:prstGeom>
          <a:solidFill>
            <a:srgbClr val="5A9B5B"/>
          </a:solidFill>
          <a:ln w="12700" cap="flat" cmpd="sng" algn="ctr">
            <a:noFill/>
            <a:prstDash val="solid"/>
            <a:miter lim="800000"/>
          </a:ln>
          <a:effectLst/>
        </p:spPr>
        <p:txBody>
          <a:bodyPr lIns="0" rIns="0" rtlCol="0" anchor="ctr"/>
          <a:lstStyle/>
          <a:p>
            <a:pPr algn="ctr" defTabSz="914400"/>
            <a:r>
              <a:rPr kumimoji="1" lang="en-US" altLang="zh-CN" sz="1300" kern="0">
                <a:solidFill>
                  <a:schemeClr val="bg1"/>
                </a:solidFill>
                <a:latin typeface="Arial"/>
                <a:ea typeface="微软雅黑" panose="020b0503020204020204" charset="-122"/>
              </a:rPr>
              <a:t>11</a:t>
            </a:r>
            <a:endParaRPr kumimoji="1" lang="zh-CN" altLang="en-US" sz="1300" kern="0">
              <a:solidFill>
                <a:schemeClr val="bg1"/>
              </a:solidFill>
              <a:latin typeface="Arial"/>
              <a:ea typeface="微软雅黑" panose="020b0503020204020204" charset="-122"/>
            </a:endParaRPr>
          </a:p>
        </p:txBody>
      </p:sp>
      <p:sp>
        <p:nvSpPr>
          <p:cNvPr id="49" name="椭圆 48">
            <a:hlinkClick r:id="rId13" action="ppaction://hlinksldjump"/>
          </p:cNvPr>
          <p:cNvSpPr/>
          <p:nvPr/>
        </p:nvSpPr>
        <p:spPr>
          <a:xfrm>
            <a:off x="6696942"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12</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pic>
        <p:nvPicPr>
          <p:cNvPr id="30722" name="Picture 2" descr="J17"/>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521325" y="264795"/>
            <a:ext cx="6436360" cy="606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248179" y="2429920"/>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大于</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0" name="矩形 19"/>
          <p:cNvSpPr/>
          <p:nvPr/>
        </p:nvSpPr>
        <p:spPr>
          <a:xfrm>
            <a:off x="389206" y="473249"/>
            <a:ext cx="11412000" cy="2677656"/>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12.</a:t>
            </a: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实验能力提升</a:t>
            </a: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血液中的红细胞源源不断地为人体组织细胞输送氧气。血浆中无机盐含量的相对稳定对于维持红细胞正常的结构与功能至关重要，为患者输液治疗时必须考虑生理盐水的浓度。请完善下列相关实验。</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探究目的：</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椭圆 17">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19" name="椭圆 18">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21" name="椭圆 20">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24" name="椭圆 23">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5" name="椭圆 24">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6" name="椭圆 25">
            <a:hlinkClick r:id="rId7" action="ppaction://hlinksldjump"/>
          </p:cNvPr>
          <p:cNvSpPr/>
          <p:nvPr/>
        </p:nvSpPr>
        <p:spPr>
          <a:xfrm>
            <a:off x="4294232"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6</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7" name="椭圆 26">
            <a:hlinkClick r:id="rId8" action="ppaction://hlinksldjump"/>
          </p:cNvPr>
          <p:cNvSpPr/>
          <p:nvPr/>
        </p:nvSpPr>
        <p:spPr>
          <a:xfrm>
            <a:off x="4695516"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7</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8" name="椭圆 27">
            <a:hlinkClick r:id="rId9" action="ppaction://hlinksldjump"/>
          </p:cNvPr>
          <p:cNvSpPr/>
          <p:nvPr/>
        </p:nvSpPr>
        <p:spPr>
          <a:xfrm>
            <a:off x="509680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8</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9" name="椭圆 28">
            <a:hlinkClick r:id="rId10" action="ppaction://hlinksldjump"/>
          </p:cNvPr>
          <p:cNvSpPr/>
          <p:nvPr/>
        </p:nvSpPr>
        <p:spPr>
          <a:xfrm>
            <a:off x="549808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9</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1" name="椭圆 40">
            <a:hlinkClick r:id="rId11" action="ppaction://hlinksldjump"/>
          </p:cNvPr>
          <p:cNvSpPr/>
          <p:nvPr/>
        </p:nvSpPr>
        <p:spPr>
          <a:xfrm>
            <a:off x="5899368"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10</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2" name="椭圆 41">
            <a:hlinkClick r:id="rId12" action="ppaction://hlinksldjump"/>
          </p:cNvPr>
          <p:cNvSpPr/>
          <p:nvPr/>
        </p:nvSpPr>
        <p:spPr>
          <a:xfrm>
            <a:off x="6298155"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11</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3" name="椭圆 42">
            <a:hlinkClick r:id="rId13" action="ppaction://hlinksldjump"/>
          </p:cNvPr>
          <p:cNvSpPr/>
          <p:nvPr/>
        </p:nvSpPr>
        <p:spPr>
          <a:xfrm>
            <a:off x="6696942" y="6382387"/>
            <a:ext cx="270934" cy="270934"/>
          </a:xfrm>
          <a:prstGeom prst="ellipse">
            <a:avLst/>
          </a:prstGeom>
          <a:solidFill>
            <a:srgbClr val="5A9B5B"/>
          </a:solidFill>
          <a:ln w="12700" cap="flat" cmpd="sng" algn="ctr">
            <a:noFill/>
            <a:prstDash val="solid"/>
            <a:miter lim="800000"/>
          </a:ln>
          <a:effectLst/>
        </p:spPr>
        <p:txBody>
          <a:bodyPr lIns="0" rIns="0" rtlCol="0" anchor="ctr"/>
          <a:lstStyle/>
          <a:p>
            <a:pPr algn="ctr" defTabSz="914400"/>
            <a:r>
              <a:rPr kumimoji="1" lang="en-US" altLang="zh-CN" sz="1300" kern="0">
                <a:solidFill>
                  <a:schemeClr val="bg1"/>
                </a:solidFill>
                <a:latin typeface="Arial"/>
                <a:ea typeface="微软雅黑" panose="020b0503020204020204" charset="-122"/>
              </a:rPr>
              <a:t>12</a:t>
            </a:r>
            <a:endParaRPr kumimoji="1" lang="zh-CN" altLang="en-US" sz="1300" kern="0">
              <a:solidFill>
                <a:schemeClr val="bg1"/>
              </a:solidFill>
              <a:latin typeface="Arial"/>
              <a:ea typeface="微软雅黑" panose="020b0503020204020204" charset="-122"/>
            </a:endParaRPr>
          </a:p>
        </p:txBody>
      </p:sp>
      <p:sp>
        <p:nvSpPr>
          <p:cNvPr id="3" name="矩形 2"/>
          <p:cNvSpPr/>
          <p:nvPr/>
        </p:nvSpPr>
        <p:spPr>
          <a:xfrm>
            <a:off x="2824563" y="2503215"/>
            <a:ext cx="5570756"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确定适合于人体的生理盐水的浓度</a:t>
            </a:r>
            <a:endParaRPr lang="zh-CN" altLang="en-US" sz="2800"/>
          </a:p>
        </p:txBody>
      </p:sp>
      <p:grpSp>
        <p:nvGrpSpPr>
          <p:cNvPr id="23" name="组合 22"/>
          <p:cNvGrpSpPr/>
          <p:nvPr/>
        </p:nvGrpSpPr>
        <p:grpSpPr>
          <a:xfrm>
            <a:off x="415371" y="3429794"/>
            <a:ext cx="11248331" cy="2448272"/>
            <a:chOff x="471835" y="4581128"/>
            <a:chExt cx="11248331" cy="2448272"/>
          </a:xfrm>
        </p:grpSpPr>
        <p:sp>
          <p:nvSpPr>
            <p:cNvPr id="30" name="圆角矩形 29"/>
            <p:cNvSpPr/>
            <p:nvPr/>
          </p:nvSpPr>
          <p:spPr>
            <a:xfrm>
              <a:off x="471835" y="4694019"/>
              <a:ext cx="11248331" cy="2335381"/>
            </a:xfrm>
            <a:prstGeom prst="roundRect">
              <a:avLst>
                <a:gd name="adj" fmla="val 222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panose="020b0503020204020204" charset="-122"/>
              </a:endParaRPr>
            </a:p>
          </p:txBody>
        </p:sp>
        <p:sp>
          <p:nvSpPr>
            <p:cNvPr id="31" name="矩形 30"/>
            <p:cNvSpPr/>
            <p:nvPr/>
          </p:nvSpPr>
          <p:spPr>
            <a:xfrm>
              <a:off x="644192" y="4916640"/>
              <a:ext cx="10889981" cy="1947649"/>
            </a:xfrm>
            <a:prstGeom prst="rect">
              <a:avLst/>
            </a:prstGeom>
          </p:spPr>
          <p:txBody>
            <a:bodyPr wrap="square">
              <a:spAutoFit/>
            </a:bodyPr>
            <a:lstStyle/>
            <a:p>
              <a:pPr algn="just">
                <a:lnSpc>
                  <a:spcPct val="150000"/>
                </a:lnSpc>
              </a:pPr>
              <a:r>
                <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血浆中无机盐含量的相对稳定，对于维持红细胞正常的结构与功能至关重要。因此，为患者输液治疗时必须考虑生理盐水的浓度。因此该实验的探究目的为确定适合于人体的生理盐水浓度。</a:t>
              </a:r>
              <a:endParaRPr lang="zh-CN" altLang="zh-CN" sz="2800" kern="10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2" name="矩形 31"/>
            <p:cNvSpPr/>
            <p:nvPr/>
          </p:nvSpPr>
          <p:spPr>
            <a:xfrm>
              <a:off x="882350" y="4581128"/>
              <a:ext cx="707945" cy="21602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a:ea typeface="微软雅黑" panose="020b0503020204020204" charset="-122"/>
                <a:cs typeface="+mn-cs"/>
              </a:endParaRPr>
            </a:p>
          </p:txBody>
        </p:sp>
        <p:sp>
          <p:nvSpPr>
            <p:cNvPr id="33" name="文本框 32"/>
            <p:cNvSpPr txBox="1"/>
            <p:nvPr/>
          </p:nvSpPr>
          <p:spPr>
            <a:xfrm>
              <a:off x="961764" y="4592510"/>
              <a:ext cx="583768" cy="216027"/>
            </a:xfrm>
            <a:custGeom>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R="0" lvl="0" indent="0" defTabSz="914400" fontAlgn="auto">
                <a:lnSpc>
                  <a:spcPct val="100000"/>
                </a:lnSpc>
                <a:spcBef>
                  <a:spcPct val="0"/>
                </a:spcBef>
                <a:spcAft>
                  <a:spcPct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0" name="矩形 19"/>
          <p:cNvSpPr/>
          <p:nvPr/>
        </p:nvSpPr>
        <p:spPr>
          <a:xfrm>
            <a:off x="389206" y="333450"/>
            <a:ext cx="11412000" cy="5909310"/>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实验材料：略。</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方法步骤：</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取</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支洁净试管，分别编号为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号，并分别加入</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 mL</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浓度为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0.9%</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__________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及蒸馏水，并各加入</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滴抗凝剂</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或柠檬酸钠</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将左手无名指消毒，用消毒的采血针刺破皮肤，用小滴管吸血。</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向</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号试管中分别滴入</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滴血，摇匀，放置</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 min</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分别取</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支试管中混合液各一滴，置于</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个洁净的已做相应编号的载玻片上制成临时装片，在显微镜下镜检，观察</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椭圆 17">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19" name="椭圆 18">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21" name="椭圆 20">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24" name="椭圆 23">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5" name="椭圆 24">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6" name="椭圆 25">
            <a:hlinkClick r:id="rId7" action="ppaction://hlinksldjump"/>
          </p:cNvPr>
          <p:cNvSpPr/>
          <p:nvPr/>
        </p:nvSpPr>
        <p:spPr>
          <a:xfrm>
            <a:off x="4294232"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6</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7" name="椭圆 26">
            <a:hlinkClick r:id="rId8" action="ppaction://hlinksldjump"/>
          </p:cNvPr>
          <p:cNvSpPr/>
          <p:nvPr/>
        </p:nvSpPr>
        <p:spPr>
          <a:xfrm>
            <a:off x="4695516"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7</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8" name="椭圆 27">
            <a:hlinkClick r:id="rId9" action="ppaction://hlinksldjump"/>
          </p:cNvPr>
          <p:cNvSpPr/>
          <p:nvPr/>
        </p:nvSpPr>
        <p:spPr>
          <a:xfrm>
            <a:off x="509680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8</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9" name="椭圆 28">
            <a:hlinkClick r:id="rId10" action="ppaction://hlinksldjump"/>
          </p:cNvPr>
          <p:cNvSpPr/>
          <p:nvPr/>
        </p:nvSpPr>
        <p:spPr>
          <a:xfrm>
            <a:off x="549808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9</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1" name="椭圆 40">
            <a:hlinkClick r:id="rId11" action="ppaction://hlinksldjump"/>
          </p:cNvPr>
          <p:cNvSpPr/>
          <p:nvPr/>
        </p:nvSpPr>
        <p:spPr>
          <a:xfrm>
            <a:off x="5899368"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10</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2" name="椭圆 41">
            <a:hlinkClick r:id="rId12" action="ppaction://hlinksldjump"/>
          </p:cNvPr>
          <p:cNvSpPr/>
          <p:nvPr/>
        </p:nvSpPr>
        <p:spPr>
          <a:xfrm>
            <a:off x="6298155"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11</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3" name="椭圆 42">
            <a:hlinkClick r:id="rId13" action="ppaction://hlinksldjump"/>
          </p:cNvPr>
          <p:cNvSpPr/>
          <p:nvPr/>
        </p:nvSpPr>
        <p:spPr>
          <a:xfrm>
            <a:off x="6696942" y="6382387"/>
            <a:ext cx="270934" cy="270934"/>
          </a:xfrm>
          <a:prstGeom prst="ellipse">
            <a:avLst/>
          </a:prstGeom>
          <a:solidFill>
            <a:srgbClr val="5A9B5B"/>
          </a:solidFill>
          <a:ln w="12700" cap="flat" cmpd="sng" algn="ctr">
            <a:noFill/>
            <a:prstDash val="solid"/>
            <a:miter lim="800000"/>
          </a:ln>
          <a:effectLst/>
        </p:spPr>
        <p:txBody>
          <a:bodyPr lIns="0" rIns="0" rtlCol="0" anchor="ctr"/>
          <a:lstStyle/>
          <a:p>
            <a:pPr algn="ctr" defTabSz="914400"/>
            <a:r>
              <a:rPr kumimoji="1" lang="en-US" altLang="zh-CN" sz="1300" kern="0">
                <a:solidFill>
                  <a:schemeClr val="bg1"/>
                </a:solidFill>
                <a:latin typeface="Arial"/>
                <a:ea typeface="微软雅黑" panose="020b0503020204020204" charset="-122"/>
              </a:rPr>
              <a:t>12</a:t>
            </a:r>
            <a:endParaRPr kumimoji="1" lang="zh-CN" altLang="en-US" sz="1300" kern="0">
              <a:solidFill>
                <a:schemeClr val="bg1"/>
              </a:solidFill>
              <a:latin typeface="Arial"/>
              <a:ea typeface="微软雅黑" panose="020b0503020204020204" charset="-122"/>
            </a:endParaRPr>
          </a:p>
        </p:txBody>
      </p:sp>
      <p:sp>
        <p:nvSpPr>
          <p:cNvPr id="3" name="矩形 2"/>
          <p:cNvSpPr/>
          <p:nvPr/>
        </p:nvSpPr>
        <p:spPr>
          <a:xfrm>
            <a:off x="6123781" y="2382466"/>
            <a:ext cx="1659429" cy="523220"/>
          </a:xfrm>
          <a:prstGeom prst="rect">
            <a:avLst/>
          </a:prstGeom>
        </p:spPr>
        <p:txBody>
          <a:bodyPr wrap="none">
            <a:spAutoFit/>
          </a:bodyPr>
          <a:lstStyle/>
          <a:p>
            <a:r>
              <a:rPr lang="en-US" altLang="zh-CN" sz="2800" kern="100" err="1">
                <a:solidFill>
                  <a:srgbClr val="C00000"/>
                </a:solidFill>
                <a:latin typeface="Times New Roman" panose="02020603050405020304" pitchFamily="18" charset="0"/>
                <a:ea typeface="方正中等线简体" panose="03000509000000000000" pitchFamily="65" charset="-122"/>
              </a:rPr>
              <a:t>NaCl</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溶液</a:t>
            </a:r>
            <a:endParaRPr lang="zh-CN" altLang="en-US" sz="2800"/>
          </a:p>
        </p:txBody>
      </p:sp>
      <p:sp>
        <p:nvSpPr>
          <p:cNvPr id="22" name="矩形 21"/>
          <p:cNvSpPr/>
          <p:nvPr/>
        </p:nvSpPr>
        <p:spPr>
          <a:xfrm>
            <a:off x="7245607" y="5573165"/>
            <a:ext cx="3416320"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红细胞形态有何变化</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blinds(horizontal)">
                                      <p:cBhvr>
                                        <p:cTn id="1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矩形 8"/>
          <p:cNvSpPr/>
          <p:nvPr/>
        </p:nvSpPr>
        <p:spPr>
          <a:xfrm>
            <a:off x="550590" y="1181141"/>
            <a:ext cx="11305256" cy="664477"/>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无机盐是</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某些</a:t>
            </a:r>
            <a:r>
              <a:rPr lang="en-US" altLang="zh-CN" sz="2800" u="sng"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重要组成成分</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3163198" y="1312238"/>
            <a:ext cx="1980029"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复杂化合物</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pic>
        <p:nvPicPr>
          <p:cNvPr id="5123" name="Picture 3" descr="j3拆"/>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062758" y="2334163"/>
            <a:ext cx="8057665" cy="27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6383238" y="2288982"/>
            <a:ext cx="1261884"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叶绿素</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6203218" y="2857384"/>
            <a:ext cx="1620957"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血红蛋白</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4" name="矩形 13"/>
          <p:cNvSpPr/>
          <p:nvPr/>
        </p:nvSpPr>
        <p:spPr>
          <a:xfrm>
            <a:off x="6203218" y="3426822"/>
            <a:ext cx="1980029"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甲状腺激素</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5" name="矩形 14"/>
          <p:cNvSpPr/>
          <p:nvPr/>
        </p:nvSpPr>
        <p:spPr>
          <a:xfrm>
            <a:off x="7381434" y="3932511"/>
            <a:ext cx="824521"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rPr>
              <a:t>ATP</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6" name="矩形 15"/>
          <p:cNvSpPr/>
          <p:nvPr/>
        </p:nvSpPr>
        <p:spPr>
          <a:xfrm>
            <a:off x="8536942" y="3902031"/>
            <a:ext cx="1423788"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rPr>
              <a:t>NADPH</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9" name="矩形 18"/>
          <p:cNvSpPr/>
          <p:nvPr/>
        </p:nvSpPr>
        <p:spPr>
          <a:xfrm>
            <a:off x="6280750" y="4274094"/>
            <a:ext cx="1223412" cy="656846"/>
          </a:xfrm>
          <a:prstGeom prst="rect">
            <a:avLst/>
          </a:prstGeom>
        </p:spPr>
        <p:txBody>
          <a:bodyPr wrap="none">
            <a:spAutoFit/>
          </a:bodyPr>
          <a:lstStyle/>
          <a:p>
            <a:pPr algn="just">
              <a:lnSpc>
                <a:spcPct val="150000"/>
              </a:lnSpc>
              <a:spcAft>
                <a:spcPct val="0"/>
              </a:spcAft>
              <a:tabLst>
                <a:tab pos="2070735"/>
              </a:tabLst>
            </a:pPr>
            <a:r>
              <a:rPr lang="en-US" altLang="zh-CN" sz="2800"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NADH</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linds(horizontal)">
                                      <p:cBhvr>
                                        <p:cTn id="17" dur="500"/>
                                        <p:tgtEl>
                                          <p:spTgt spid="11">
                                            <p:txEl>
                                              <p:pRg st="0" end="0"/>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blinds(horizontal)">
                                      <p:cBhvr>
                                        <p:cTn id="22" dur="500"/>
                                        <p:tgtEl>
                                          <p:spTgt spid="14">
                                            <p:txEl>
                                              <p:pRg st="0" end="0"/>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blinds(horizontal)">
                                      <p:cBhvr>
                                        <p:cTn id="27" dur="500"/>
                                        <p:tgtEl>
                                          <p:spTgt spid="15">
                                            <p:txEl>
                                              <p:pRg st="0" end="0"/>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blinds(horizontal)">
                                      <p:cBhvr>
                                        <p:cTn id="32" dur="500"/>
                                        <p:tgtEl>
                                          <p:spTgt spid="16">
                                            <p:txEl>
                                              <p:pRg st="0" end="0"/>
                                            </p:txEl>
                                          </p:spTgt>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blinds(horizontal)">
                                      <p:cBhvr>
                                        <p:cTn id="3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0" name="矩形 19"/>
          <p:cNvSpPr/>
          <p:nvPr/>
        </p:nvSpPr>
        <p:spPr>
          <a:xfrm>
            <a:off x="389206" y="1043652"/>
            <a:ext cx="11412000" cy="3970318"/>
          </a:xfrm>
          <a:prstGeom prst="rect">
            <a:avLst/>
          </a:prstGeom>
        </p:spPr>
        <p:txBody>
          <a:bodyPr wrap="square">
            <a:spAutoFit/>
          </a:bodyPr>
          <a:lstStyle/>
          <a:p>
            <a:pPr algn="just">
              <a:lnSpc>
                <a:spcPct val="150000"/>
              </a:lnSpc>
              <a:spcAft>
                <a:spcPct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实验结果及结论：</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实验结果：</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在蒸馏水及浓度为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的生理盐水中，红细胞吸水涨破。</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在浓度为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0.9%</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的生理盐水中，红细胞没有明显变化。</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在浓度为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的生理盐水中，红细胞失水皱缩。</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实验结论：</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p:txBody>
      </p:sp>
      <p:sp>
        <p:nvSpPr>
          <p:cNvPr id="18" name="椭圆 17">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19" name="椭圆 18">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21" name="椭圆 20">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24" name="椭圆 23">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5" name="椭圆 24">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6" name="椭圆 25">
            <a:hlinkClick r:id="rId7" action="ppaction://hlinksldjump"/>
          </p:cNvPr>
          <p:cNvSpPr/>
          <p:nvPr/>
        </p:nvSpPr>
        <p:spPr>
          <a:xfrm>
            <a:off x="4294232"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6</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7" name="椭圆 26">
            <a:hlinkClick r:id="rId8" action="ppaction://hlinksldjump"/>
          </p:cNvPr>
          <p:cNvSpPr/>
          <p:nvPr/>
        </p:nvSpPr>
        <p:spPr>
          <a:xfrm>
            <a:off x="4695516"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7</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8" name="椭圆 27">
            <a:hlinkClick r:id="rId9" action="ppaction://hlinksldjump"/>
          </p:cNvPr>
          <p:cNvSpPr/>
          <p:nvPr/>
        </p:nvSpPr>
        <p:spPr>
          <a:xfrm>
            <a:off x="509680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8</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9" name="椭圆 28">
            <a:hlinkClick r:id="rId10" action="ppaction://hlinksldjump"/>
          </p:cNvPr>
          <p:cNvSpPr/>
          <p:nvPr/>
        </p:nvSpPr>
        <p:spPr>
          <a:xfrm>
            <a:off x="549808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9</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1" name="椭圆 40">
            <a:hlinkClick r:id="rId11" action="ppaction://hlinksldjump"/>
          </p:cNvPr>
          <p:cNvSpPr/>
          <p:nvPr/>
        </p:nvSpPr>
        <p:spPr>
          <a:xfrm>
            <a:off x="5899368"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10</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2" name="椭圆 41">
            <a:hlinkClick r:id="rId12" action="ppaction://hlinksldjump"/>
          </p:cNvPr>
          <p:cNvSpPr/>
          <p:nvPr/>
        </p:nvSpPr>
        <p:spPr>
          <a:xfrm>
            <a:off x="6298155"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11</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3" name="椭圆 42">
            <a:hlinkClick r:id="rId13" action="ppaction://hlinksldjump"/>
          </p:cNvPr>
          <p:cNvSpPr/>
          <p:nvPr/>
        </p:nvSpPr>
        <p:spPr>
          <a:xfrm>
            <a:off x="6696942" y="6382387"/>
            <a:ext cx="270934" cy="270934"/>
          </a:xfrm>
          <a:prstGeom prst="ellipse">
            <a:avLst/>
          </a:prstGeom>
          <a:solidFill>
            <a:srgbClr val="5A9B5B"/>
          </a:solidFill>
          <a:ln w="12700" cap="flat" cmpd="sng" algn="ctr">
            <a:noFill/>
            <a:prstDash val="solid"/>
            <a:miter lim="800000"/>
          </a:ln>
          <a:effectLst/>
        </p:spPr>
        <p:txBody>
          <a:bodyPr lIns="0" rIns="0" rtlCol="0" anchor="ctr"/>
          <a:lstStyle/>
          <a:p>
            <a:pPr algn="ctr" defTabSz="914400"/>
            <a:r>
              <a:rPr kumimoji="1" lang="en-US" altLang="zh-CN" sz="1300" kern="0">
                <a:solidFill>
                  <a:schemeClr val="bg1"/>
                </a:solidFill>
                <a:latin typeface="Arial"/>
                <a:ea typeface="微软雅黑" panose="020b0503020204020204" charset="-122"/>
              </a:rPr>
              <a:t>12</a:t>
            </a:r>
            <a:endParaRPr kumimoji="1" lang="zh-CN" altLang="en-US" sz="1300" kern="0">
              <a:solidFill>
                <a:schemeClr val="bg1"/>
              </a:solidFill>
              <a:latin typeface="Arial"/>
              <a:ea typeface="微软雅黑" panose="020b0503020204020204" charset="-122"/>
            </a:endParaRPr>
          </a:p>
        </p:txBody>
      </p:sp>
      <p:sp>
        <p:nvSpPr>
          <p:cNvPr id="3" name="矩形 2"/>
          <p:cNvSpPr/>
          <p:nvPr/>
        </p:nvSpPr>
        <p:spPr>
          <a:xfrm>
            <a:off x="2287812" y="4341187"/>
            <a:ext cx="5601213"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适合于人体的生理盐水浓度为</a:t>
            </a:r>
            <a:r>
              <a:rPr lang="en-US" altLang="zh-CN" sz="2800" kern="100">
                <a:solidFill>
                  <a:srgbClr val="C00000"/>
                </a:solidFill>
                <a:latin typeface="Times New Roman" panose="02020603050405020304" pitchFamily="18" charset="0"/>
                <a:ea typeface="方正中等线简体" panose="03000509000000000000" pitchFamily="65" charset="-122"/>
              </a:rPr>
              <a:t>0.9%</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0" name="矩形 19"/>
          <p:cNvSpPr/>
          <p:nvPr/>
        </p:nvSpPr>
        <p:spPr>
          <a:xfrm>
            <a:off x="389206" y="687095"/>
            <a:ext cx="11412000" cy="5262979"/>
          </a:xfrm>
          <a:prstGeom prst="rect">
            <a:avLst/>
          </a:prstGeom>
        </p:spPr>
        <p:txBody>
          <a:bodyPr wrap="square">
            <a:spAutoFit/>
          </a:bodyPr>
          <a:lstStyle/>
          <a:p>
            <a:pPr algn="just">
              <a:lnSpc>
                <a:spcPct val="150000"/>
              </a:lnSpc>
              <a:spcAft>
                <a:spcPct val="0"/>
              </a:spcAf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讨论：</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某学生配制生理盐水时，由于操作不规范致使溶液浓度偏低，他的探究结果会</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为了使实验结果更精确，可采取怎样的实验措施？</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生理盐水与体液为等渗溶液，过多注射是否会影响细胞的正常功能？为什么？</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____________________________________________________________________________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椭圆 17">
            <a:hlinkClick r:id="rId2" action="ppaction://hlinksldjump"/>
          </p:cNvPr>
          <p:cNvSpPr/>
          <p:nvPr/>
        </p:nvSpPr>
        <p:spPr>
          <a:xfrm>
            <a:off x="2287812"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rPr>
              <a:t>1</a:t>
            </a:r>
            <a:endParaRPr kumimoji="1" lang="zh-CN" altLang="en-US" sz="1300" b="0" i="0" u="none" strike="noStrike" kern="0" cap="none" spc="0" normalizeH="0" baseline="0" noProof="0" smtClean="0">
              <a:ln>
                <a:noFill/>
              </a:ln>
              <a:solidFill>
                <a:prstClr val="white">
                  <a:lumMod val="50000"/>
                </a:prstClr>
              </a:solidFill>
              <a:effectLst/>
              <a:uLnTx/>
              <a:uFillTx/>
              <a:latin typeface="Arial"/>
              <a:ea typeface="微软雅黑" panose="020b0503020204020204" charset="-122"/>
            </a:endParaRPr>
          </a:p>
        </p:txBody>
      </p:sp>
      <p:sp>
        <p:nvSpPr>
          <p:cNvPr id="19" name="椭圆 18">
            <a:hlinkClick r:id="rId3" action="ppaction://hlinksldjump"/>
          </p:cNvPr>
          <p:cNvSpPr/>
          <p:nvPr/>
        </p:nvSpPr>
        <p:spPr>
          <a:xfrm>
            <a:off x="2689096" y="6389478"/>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2</a:t>
            </a:r>
            <a:endParaRPr kumimoji="1" lang="zh-CN" altLang="en-US"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endParaRPr>
          </a:p>
        </p:txBody>
      </p:sp>
      <p:sp>
        <p:nvSpPr>
          <p:cNvPr id="21" name="椭圆 20">
            <a:hlinkClick r:id="rId4" action="ppaction://hlinksldjump"/>
          </p:cNvPr>
          <p:cNvSpPr/>
          <p:nvPr/>
        </p:nvSpPr>
        <p:spPr>
          <a:xfrm>
            <a:off x="309038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300" kern="0">
                <a:solidFill>
                  <a:prstClr val="black">
                    <a:lumMod val="50000"/>
                    <a:lumOff val="50000"/>
                  </a:prstClr>
                </a:solidFill>
                <a:latin typeface="Arial"/>
                <a:ea typeface="微软雅黑" panose="020b0503020204020204" charset="-122"/>
              </a:rPr>
              <a:t>3</a:t>
            </a:r>
            <a:endParaRPr kumimoji="1" lang="zh-CN" altLang="en-US" sz="1300" kern="0">
              <a:solidFill>
                <a:prstClr val="black">
                  <a:lumMod val="50000"/>
                  <a:lumOff val="50000"/>
                </a:prstClr>
              </a:solidFill>
              <a:latin typeface="Arial"/>
              <a:ea typeface="微软雅黑" panose="020b0503020204020204" charset="-122"/>
            </a:endParaRPr>
          </a:p>
        </p:txBody>
      </p:sp>
      <p:sp>
        <p:nvSpPr>
          <p:cNvPr id="24" name="椭圆 23">
            <a:hlinkClick r:id="rId5" action="ppaction://hlinksldjump"/>
          </p:cNvPr>
          <p:cNvSpPr/>
          <p:nvPr/>
        </p:nvSpPr>
        <p:spPr>
          <a:xfrm>
            <a:off x="349166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rPr>
              <a:t>4</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5" name="椭圆 24">
            <a:hlinkClick r:id="rId6" action="ppaction://hlinksldjump"/>
          </p:cNvPr>
          <p:cNvSpPr/>
          <p:nvPr/>
        </p:nvSpPr>
        <p:spPr>
          <a:xfrm>
            <a:off x="3892948"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5</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6" name="椭圆 25">
            <a:hlinkClick r:id="rId7" action="ppaction://hlinksldjump"/>
          </p:cNvPr>
          <p:cNvSpPr/>
          <p:nvPr/>
        </p:nvSpPr>
        <p:spPr>
          <a:xfrm>
            <a:off x="4294232"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6</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7" name="椭圆 26">
            <a:hlinkClick r:id="rId8" action="ppaction://hlinksldjump"/>
          </p:cNvPr>
          <p:cNvSpPr/>
          <p:nvPr/>
        </p:nvSpPr>
        <p:spPr>
          <a:xfrm>
            <a:off x="4695516"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7</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8" name="椭圆 27">
            <a:hlinkClick r:id="rId9" action="ppaction://hlinksldjump"/>
          </p:cNvPr>
          <p:cNvSpPr/>
          <p:nvPr/>
        </p:nvSpPr>
        <p:spPr>
          <a:xfrm>
            <a:off x="5096800"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8</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29" name="椭圆 28">
            <a:hlinkClick r:id="rId10" action="ppaction://hlinksldjump"/>
          </p:cNvPr>
          <p:cNvSpPr/>
          <p:nvPr/>
        </p:nvSpPr>
        <p:spPr>
          <a:xfrm>
            <a:off x="5498084" y="6382387"/>
            <a:ext cx="270934" cy="270934"/>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9</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1" name="椭圆 40">
            <a:hlinkClick r:id="rId11" action="ppaction://hlinksldjump"/>
          </p:cNvPr>
          <p:cNvSpPr/>
          <p:nvPr/>
        </p:nvSpPr>
        <p:spPr>
          <a:xfrm>
            <a:off x="5899368"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10</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2" name="椭圆 41">
            <a:hlinkClick r:id="rId12" action="ppaction://hlinksldjump"/>
          </p:cNvPr>
          <p:cNvSpPr/>
          <p:nvPr/>
        </p:nvSpPr>
        <p:spPr>
          <a:xfrm>
            <a:off x="6298155" y="6382387"/>
            <a:ext cx="270934" cy="270934"/>
          </a:xfrm>
          <a:prstGeom prst="ellipse">
            <a:avLst/>
          </a:prstGeom>
          <a:no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1300" b="0" i="0" u="none" strike="noStrike" kern="0" cap="none" spc="0" normalizeH="0" baseline="0" noProof="0" smtClean="0">
                <a:ln>
                  <a:noFill/>
                </a:ln>
                <a:solidFill>
                  <a:prstClr val="black">
                    <a:lumMod val="50000"/>
                    <a:lumOff val="50000"/>
                  </a:prstClr>
                </a:solidFill>
                <a:effectLst/>
                <a:uLnTx/>
                <a:uFillTx/>
                <a:latin typeface="Arial"/>
                <a:ea typeface="微软雅黑" panose="020b0503020204020204" charset="-122"/>
              </a:rPr>
              <a:t>11</a:t>
            </a:r>
            <a:endParaRPr kumimoji="1" lang="zh-CN" altLang="en-US" sz="1300" b="0" i="0" u="none" strike="noStrike" kern="0" cap="none" spc="0" normalizeH="0" baseline="0" noProof="0">
              <a:ln>
                <a:noFill/>
              </a:ln>
              <a:solidFill>
                <a:prstClr val="black">
                  <a:lumMod val="50000"/>
                  <a:lumOff val="50000"/>
                </a:prstClr>
              </a:solidFill>
              <a:effectLst/>
              <a:uLnTx/>
              <a:uFillTx/>
              <a:latin typeface="Arial"/>
              <a:ea typeface="微软雅黑" panose="020b0503020204020204" charset="-122"/>
            </a:endParaRPr>
          </a:p>
        </p:txBody>
      </p:sp>
      <p:sp>
        <p:nvSpPr>
          <p:cNvPr id="43" name="椭圆 42">
            <a:hlinkClick r:id="rId13" action="ppaction://hlinksldjump"/>
          </p:cNvPr>
          <p:cNvSpPr/>
          <p:nvPr/>
        </p:nvSpPr>
        <p:spPr>
          <a:xfrm>
            <a:off x="6696942" y="6382387"/>
            <a:ext cx="270934" cy="270934"/>
          </a:xfrm>
          <a:prstGeom prst="ellipse">
            <a:avLst/>
          </a:prstGeom>
          <a:solidFill>
            <a:srgbClr val="5A9B5B"/>
          </a:solidFill>
          <a:ln w="12700" cap="flat" cmpd="sng" algn="ctr">
            <a:noFill/>
            <a:prstDash val="solid"/>
            <a:miter lim="800000"/>
          </a:ln>
          <a:effectLst/>
        </p:spPr>
        <p:txBody>
          <a:bodyPr lIns="0" rIns="0" rtlCol="0" anchor="ctr"/>
          <a:lstStyle/>
          <a:p>
            <a:pPr algn="ctr" defTabSz="914400"/>
            <a:r>
              <a:rPr kumimoji="1" lang="en-US" altLang="zh-CN" sz="1300" kern="0">
                <a:solidFill>
                  <a:schemeClr val="bg1"/>
                </a:solidFill>
                <a:latin typeface="Arial"/>
                <a:ea typeface="微软雅黑" panose="020b0503020204020204" charset="-122"/>
              </a:rPr>
              <a:t>12</a:t>
            </a:r>
            <a:endParaRPr kumimoji="1" lang="zh-CN" altLang="en-US" sz="1300" kern="0">
              <a:solidFill>
                <a:schemeClr val="bg1"/>
              </a:solidFill>
              <a:latin typeface="Arial"/>
              <a:ea typeface="微软雅黑" panose="020b0503020204020204" charset="-122"/>
            </a:endParaRPr>
          </a:p>
        </p:txBody>
      </p:sp>
      <p:sp>
        <p:nvSpPr>
          <p:cNvPr id="3" name="矩形 2"/>
          <p:cNvSpPr/>
          <p:nvPr/>
        </p:nvSpPr>
        <p:spPr>
          <a:xfrm>
            <a:off x="2960030" y="1454825"/>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偏高</a:t>
            </a:r>
            <a:endParaRPr lang="zh-CN" altLang="en-US" sz="2800"/>
          </a:p>
        </p:txBody>
      </p:sp>
      <p:sp>
        <p:nvSpPr>
          <p:cNvPr id="22" name="矩形 21"/>
          <p:cNvSpPr/>
          <p:nvPr/>
        </p:nvSpPr>
        <p:spPr>
          <a:xfrm>
            <a:off x="446356" y="2730009"/>
            <a:ext cx="628890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浓度梯度设置再小一些，分组更细一些</a:t>
            </a:r>
            <a:endParaRPr lang="zh-CN" altLang="en-US" sz="2800"/>
          </a:p>
        </p:txBody>
      </p:sp>
      <p:sp>
        <p:nvSpPr>
          <p:cNvPr id="23" name="矩形 22"/>
          <p:cNvSpPr/>
          <p:nvPr/>
        </p:nvSpPr>
        <p:spPr>
          <a:xfrm>
            <a:off x="446356" y="4464303"/>
            <a:ext cx="10977442" cy="1315040"/>
          </a:xfrm>
          <a:prstGeom prst="rect">
            <a:avLst/>
          </a:prstGeom>
        </p:spPr>
        <p:txBody>
          <a:bodyPr wrap="square">
            <a:spAutoFit/>
          </a:bodyPr>
          <a:lstStyle/>
          <a:p>
            <a:pPr>
              <a:lnSpc>
                <a:spcPct val="150000"/>
              </a:lnSpc>
            </a:pP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会影响，生理盐水的过多注入会打破无机盐离子的稳态，进而影响细胞的正常功能</a:t>
            </a:r>
            <a:endParaRPr lang="zh-CN" altLang="en-US" sz="2800"/>
          </a:p>
        </p:txBody>
      </p:sp>
      <p:pic>
        <p:nvPicPr>
          <p:cNvPr id="30" name="返回" descr="C:\Users\Administrator\Desktop\新建文件夹\返回.tif">
            <a:hlinkClick r:id="rId15" action="ppaction://hlinksldjump"/>
          </p:cNvPr>
          <p:cNvPicPr>
            <a:picLocks noChangeAspect="1" noChangeArrowheads="1"/>
          </p:cNvPicPr>
          <p:nvPr/>
        </p:nvPicPr>
        <p:blipFill>
          <a:blip r:embed="rId1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3"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9" name="矩形 28"/>
          <p:cNvSpPr/>
          <p:nvPr/>
        </p:nvSpPr>
        <p:spPr>
          <a:xfrm>
            <a:off x="874626" y="1231801"/>
            <a:ext cx="10441160" cy="5078313"/>
          </a:xfrm>
          <a:prstGeom prst="rect">
            <a:avLst/>
          </a:prstGeom>
        </p:spPr>
        <p:txBody>
          <a:bodyPr wrap="square">
            <a:spAutoFit/>
          </a:bodyPr>
          <a:lstStyle/>
          <a:p>
            <a:pPr algn="just">
              <a:lnSpc>
                <a:spcPct val="150000"/>
              </a:lnSpc>
              <a:spcAft>
                <a:spcPct val="0"/>
              </a:spcAft>
            </a:pPr>
            <a:r>
              <a:rPr lang="en-US" altLang="zh-CN" kern="1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b="1" kern="10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b="1"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必修</a:t>
            </a:r>
            <a:r>
              <a:rPr lang="en-US" altLang="zh-CN" b="1" kern="10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 P</a:t>
            </a:r>
            <a:r>
              <a:rPr lang="en-US" altLang="zh-CN" b="1" kern="100" baseline="-2500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b="1" kern="100">
                <a:solidFill>
                  <a:srgbClr val="0070C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b="1"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课外读</a:t>
            </a:r>
            <a:r>
              <a:rPr lang="en-US" altLang="zh-CN" b="1" kern="100">
                <a:solidFill>
                  <a:srgbClr val="0070C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b="1" kern="10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a:latin typeface="Times New Roman" panose="02020603050405020304" pitchFamily="18" charset="0"/>
                <a:ea typeface="方正中等线简体" panose="03000509000000000000" pitchFamily="65" charset="-122"/>
                <a:cs typeface="Times New Roman" panose="02020603050405020304" pitchFamily="18" charset="0"/>
              </a:rPr>
              <a:t>碘同位素可用于治疗甲状腺肿大的原因</a:t>
            </a:r>
            <a:r>
              <a:rPr lang="zh-CN" altLang="zh-CN"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smtClean="0">
                <a:latin typeface="Times New Roman" panose="02020603050405020304" pitchFamily="18" charset="0"/>
                <a:ea typeface="方正中等线简体" panose="03000509000000000000" pitchFamily="65" charset="-122"/>
                <a:cs typeface="Times New Roman" panose="02020603050405020304" pitchFamily="18" charset="0"/>
              </a:rPr>
              <a:t>__________</a:t>
            </a:r>
            <a:endParaRPr lang="en-US" altLang="zh-CN"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u="sng"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kern="10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b="1" kern="10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b="1"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必修</a:t>
            </a:r>
            <a:r>
              <a:rPr lang="en-US" altLang="zh-CN" b="1" kern="10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 P</a:t>
            </a:r>
            <a:r>
              <a:rPr lang="en-US" altLang="zh-CN" b="1" kern="100" baseline="-2500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5</a:t>
            </a:r>
            <a:r>
              <a:rPr lang="en-US" altLang="zh-CN" b="1" kern="100">
                <a:solidFill>
                  <a:srgbClr val="0070C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b="1"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思考与练习二</a:t>
            </a:r>
            <a:r>
              <a:rPr lang="en-US" altLang="zh-CN" b="1" kern="100">
                <a:solidFill>
                  <a:srgbClr val="0070C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b="1" kern="10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a:latin typeface="Times New Roman" panose="02020603050405020304" pitchFamily="18" charset="0"/>
                <a:ea typeface="方正中等线简体" panose="03000509000000000000" pitchFamily="65" charset="-122"/>
                <a:cs typeface="Times New Roman" panose="02020603050405020304" pitchFamily="18" charset="0"/>
              </a:rPr>
              <a:t>请用内聚力解释</a:t>
            </a:r>
            <a:r>
              <a:rPr lang="en-US" altLang="zh-CN"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kern="100">
                <a:latin typeface="Times New Roman" panose="02020603050405020304" pitchFamily="18" charset="0"/>
                <a:ea typeface="方正中等线简体" panose="03000509000000000000" pitchFamily="65" charset="-122"/>
                <a:cs typeface="Times New Roman" panose="02020603050405020304" pitchFamily="18" charset="0"/>
              </a:rPr>
              <a:t>地下深处的水能够源源不断地被运输到参天大树的叶片中</a:t>
            </a:r>
            <a:r>
              <a:rPr lang="en-US" altLang="zh-CN"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kern="100">
                <a:latin typeface="Times New Roman" panose="02020603050405020304" pitchFamily="18" charset="0"/>
                <a:ea typeface="方正中等线简体" panose="03000509000000000000" pitchFamily="65" charset="-122"/>
                <a:cs typeface="Times New Roman" panose="02020603050405020304" pitchFamily="18" charset="0"/>
              </a:rPr>
              <a:t>这种现象</a:t>
            </a:r>
            <a:r>
              <a:rPr lang="zh-CN" altLang="zh-CN" kern="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smtClean="0">
                <a:latin typeface="Times New Roman" panose="02020603050405020304" pitchFamily="18" charset="0"/>
                <a:ea typeface="方正中等线简体" panose="03000509000000000000" pitchFamily="65" charset="-122"/>
                <a:cs typeface="Times New Roman" panose="02020603050405020304" pitchFamily="18" charset="0"/>
              </a:rPr>
              <a:t>_____________________________</a:t>
            </a:r>
            <a:endParaRPr lang="en-US" altLang="zh-CN"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en-US" altLang="zh-CN" u="sng" kern="100" smtClean="0">
                <a:latin typeface="Times New Roman" panose="02020603050405020304" pitchFamily="18" charset="0"/>
                <a:ea typeface="方正中等线简体" panose="03000509000000000000" pitchFamily="65"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zh-CN" altLang="zh-CN"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矩形 29"/>
          <p:cNvSpPr/>
          <p:nvPr/>
        </p:nvSpPr>
        <p:spPr>
          <a:xfrm>
            <a:off x="9545185" y="1332265"/>
            <a:ext cx="1723549" cy="461665"/>
          </a:xfrm>
          <a:prstGeom prst="rect">
            <a:avLst/>
          </a:prstGeom>
        </p:spPr>
        <p:txBody>
          <a:bodyPr wrap="none">
            <a:spAutoFit/>
          </a:bodyPr>
          <a:lstStyle/>
          <a:p>
            <a:r>
              <a:rPr lang="zh-CN" altLang="zh-CN"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甲状腺可以</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1" name="矩形 30"/>
          <p:cNvSpPr/>
          <p:nvPr/>
        </p:nvSpPr>
        <p:spPr>
          <a:xfrm>
            <a:off x="915570" y="1899057"/>
            <a:ext cx="8802410" cy="461665"/>
          </a:xfrm>
          <a:prstGeom prst="rect">
            <a:avLst/>
          </a:prstGeom>
        </p:spPr>
        <p:txBody>
          <a:bodyPr wrap="none">
            <a:spAutoFit/>
          </a:bodyPr>
          <a:lstStyle/>
          <a:p>
            <a:r>
              <a:rPr lang="zh-CN" altLang="zh-CN"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选择性地吸收碘，放射性碘同位素发出的射线能破坏甲状腺细胞</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6744602" y="2997156"/>
            <a:ext cx="4493538" cy="461665"/>
          </a:xfrm>
          <a:prstGeom prst="rect">
            <a:avLst/>
          </a:prstGeom>
        </p:spPr>
        <p:txBody>
          <a:bodyPr wrap="none">
            <a:spAutoFit/>
          </a:bodyPr>
          <a:lstStyle/>
          <a:p>
            <a:r>
              <a:rPr lang="zh-CN" altLang="zh-CN"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在植物体内，从根部、茎部到叶</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矩形 6"/>
          <p:cNvSpPr/>
          <p:nvPr/>
        </p:nvSpPr>
        <p:spPr>
          <a:xfrm>
            <a:off x="915570" y="3389154"/>
            <a:ext cx="10322570" cy="2862322"/>
          </a:xfrm>
          <a:prstGeom prst="rect">
            <a:avLst/>
          </a:prstGeom>
        </p:spPr>
        <p:txBody>
          <a:bodyPr wrap="square">
            <a:spAutoFit/>
          </a:bodyPr>
          <a:lstStyle/>
          <a:p>
            <a:pPr>
              <a:lnSpc>
                <a:spcPct val="150000"/>
              </a:lnSpc>
            </a:pPr>
            <a:r>
              <a:rPr lang="zh-CN" altLang="zh-CN"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片中，都存在着连续不断的水柱，这都是靠水的内聚力来维持的。叶片蒸腾作用失水后，便从根部吸水，所以水柱一端总是受到拉力，与此同时，水柱本身的重量又使水柱下降，这样</a:t>
            </a:r>
            <a:r>
              <a:rPr lang="en-US" altLang="zh-CN"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上拉下坠</a:t>
            </a:r>
            <a:r>
              <a:rPr lang="en-US" altLang="zh-CN"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使水柱产生张力。水分子的内聚力很大，远远大于水柱的张力，所以内聚力足以抵抗张力，保证地下深处的水源源不断地运输到叶片中</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6" grpId="0"/>
      <p:bldP spid="7" grpId="0"/>
    </p:bldLs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 name="COMMONDATA" val="eyJoZGlkIjoiOWRiZmRjNjliNWU1NDlkNDViNTYyZTMzZjkwM2FlM2EifQ=="/>
</p:tagLst>
</file>

<file path=ppt/theme/theme1.xml><?xml version="1.0" encoding="utf-8"?>
<a:theme xmlns:r="http://schemas.openxmlformats.org/officeDocument/2006/relationships"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763</Paragraphs>
  <Slides>81</Slides>
  <Notes>7</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81</vt:i4>
      </vt:variant>
    </vt:vector>
  </HeadingPairs>
  <TitlesOfParts>
    <vt:vector baseType="lpstr" size="97">
      <vt:lpstr>Arial</vt:lpstr>
      <vt:lpstr>Arial Black</vt:lpstr>
      <vt:lpstr>Calibri</vt:lpstr>
      <vt:lpstr>微软雅黑 Light</vt:lpstr>
      <vt:lpstr>锐字工房云字库细圆GBK</vt:lpstr>
      <vt:lpstr>微软雅黑</vt:lpstr>
      <vt:lpstr>黑体</vt:lpstr>
      <vt:lpstr>Times New Roman</vt:lpstr>
      <vt:lpstr>宋体</vt:lpstr>
      <vt:lpstr>Courier New</vt:lpstr>
      <vt:lpstr>方正中等线简体</vt:lpstr>
      <vt:lpstr>华文细黑</vt:lpstr>
      <vt:lpstr>DOUYU Font</vt:lpstr>
      <vt:lpstr>楷体_GB2312</vt:lpstr>
      <vt:lpstr>宋体-方正超大字符集</vt:lpstr>
      <vt:lpstr>7_Office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2022-07-26T21:14:04.509</cp:lastPrinted>
  <dcterms:created xsi:type="dcterms:W3CDTF">2022-07-26T21:14:04Z</dcterms:created>
  <dcterms:modified xsi:type="dcterms:W3CDTF">2022-07-26T13:14:07Z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