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7" r:id="rId3"/>
    <p:sldId id="258" r:id="rId4"/>
    <p:sldId id="259" r:id="rId5"/>
    <p:sldId id="265" r:id="rId6"/>
    <p:sldId id="263" r:id="rId7"/>
    <p:sldId id="262" r:id="rId8"/>
    <p:sldId id="264" r:id="rId9"/>
    <p:sldId id="261" r:id="rId10"/>
    <p:sldId id="279" r:id="rId11"/>
    <p:sldId id="280" r:id="rId12"/>
    <p:sldId id="283" r:id="rId13"/>
    <p:sldId id="284" r:id="rId14"/>
    <p:sldId id="260" r:id="rId15"/>
    <p:sldId id="266" r:id="rId16"/>
    <p:sldId id="267" r:id="rId17"/>
    <p:sldId id="268" r:id="rId18"/>
    <p:sldId id="273" r:id="rId19"/>
    <p:sldId id="269" r:id="rId20"/>
    <p:sldId id="270" r:id="rId21"/>
    <p:sldId id="271" r:id="rId22"/>
    <p:sldId id="272"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userDrawn="1">
          <p15:clr>
            <a:srgbClr val="A4A3A4"/>
          </p15:clr>
        </p15:guide>
        <p15:guide id="2" pos="3838"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54"/>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tags" Target="tags/tag74.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openxmlformats.org/officeDocument/2006/relationships/tableStyles" Target="tableStyles.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2.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10.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11.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12.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13.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14.emf" /><Relationship Id="rId2" Type="http://schemas.openxmlformats.org/officeDocument/2006/relationships/image" Target="../media/image16.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17.e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18.emf"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19.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ags" Target="../tags/tag61.xml" /><Relationship Id="rId17" Type="http://schemas.openxmlformats.org/officeDocument/2006/relationships/image" Target="file:///D:\qq&#25991;&#20214;\712321467\Image\C2C\Image2\%7b75232B38-A165-1FB7-499C-2E1C792CACB5%7d.png" TargetMode="External" /><Relationship Id="rId18" Type="http://schemas.openxmlformats.org/officeDocument/2006/relationships/image" Target="../media/image1.png" /><Relationship Id="rId19" Type="http://schemas.openxmlformats.org/officeDocument/2006/relationships/tags" Target="../tags/tag62.xml" /><Relationship Id="rId2" Type="http://schemas.openxmlformats.org/officeDocument/2006/relationships/slideLayout" Target="../slideLayouts/slideLayout2.xml" /><Relationship Id="rId20"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0</a:t>
            </a:fld>
            <a:endParaRPr lang="zh-CN" altLang="en-US"/>
          </a:p>
        </p:txBody>
      </p:sp>
      <p:pic>
        <p:nvPicPr>
          <p:cNvPr id="7" name="图片 1073743875" descr="学科网 zxxk.com"/>
          <p:cNvPicPr>
            <a:picLocks noChangeAspect="1"/>
          </p:cNvPicPr>
          <p:nvPr/>
        </p:nvPicPr>
        <p:blipFill>
          <a:blip r:embed="rId18" r:link="rId17"/>
          <a:stretch>
            <a:fillRect/>
          </a:stretch>
        </p:blipFill>
        <p:spPr>
          <a:xfrm>
            <a:off x="838200" y="365125"/>
            <a:ext cx="9525" cy="9525"/>
          </a:xfrm>
          <a:prstGeom prst="rect">
            <a:avLst/>
          </a:prstGeom>
          <a:noFill/>
          <a:ln>
            <a:noFill/>
            <a:miter lim="800000"/>
          </a:ln>
        </p:spPr>
      </p:pic>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65.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66.xml" /><Relationship Id="rId3" Type="http://schemas.openxmlformats.org/officeDocument/2006/relationships/oleObject" Target="../embeddings/oleObject2.bin" TargetMode="Internal" /><Relationship Id="rId4" Type="http://schemas.openxmlformats.org/officeDocument/2006/relationships/image" Target="../media/image10.emf" /><Relationship Id="rId5" Type="http://schemas.openxmlformats.org/officeDocument/2006/relationships/vmlDrawing" Target="../drawings/vmlDrawing2.v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67.xml" /><Relationship Id="rId3" Type="http://schemas.openxmlformats.org/officeDocument/2006/relationships/oleObject" Target="../embeddings/oleObject3.bin" TargetMode="Internal" /><Relationship Id="rId4" Type="http://schemas.openxmlformats.org/officeDocument/2006/relationships/image" Target="../media/image11.emf" /><Relationship Id="rId5" Type="http://schemas.openxmlformats.org/officeDocument/2006/relationships/vmlDrawing" Target="../drawings/vmlDrawing3.v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68.xml" /><Relationship Id="rId3" Type="http://schemas.openxmlformats.org/officeDocument/2006/relationships/oleObject" Target="../embeddings/oleObject4.bin" TargetMode="Internal" /><Relationship Id="rId4" Type="http://schemas.openxmlformats.org/officeDocument/2006/relationships/image" Target="../media/image12.emf" /><Relationship Id="rId5" Type="http://schemas.openxmlformats.org/officeDocument/2006/relationships/vmlDrawing" Target="../drawings/vmlDrawing4.v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69.xml" /><Relationship Id="rId3" Type="http://schemas.openxmlformats.org/officeDocument/2006/relationships/oleObject" Target="../embeddings/oleObject5.bin" TargetMode="Internal" /><Relationship Id="rId4" Type="http://schemas.openxmlformats.org/officeDocument/2006/relationships/image" Target="../media/image13.emf" /><Relationship Id="rId5" Type="http://schemas.openxmlformats.org/officeDocument/2006/relationships/vmlDrawing" Target="../drawings/vmlDrawing5.v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oleObject" Target="../embeddings/oleObject6.bin" TargetMode="Internal" /><Relationship Id="rId3" Type="http://schemas.openxmlformats.org/officeDocument/2006/relationships/image" Target="../media/image14.emf" /><Relationship Id="rId4" Type="http://schemas.openxmlformats.org/officeDocument/2006/relationships/image" Target="NULL" TargetMode="External" /><Relationship Id="rId5" Type="http://schemas.openxmlformats.org/officeDocument/2006/relationships/image" Target="../media/image15.png" /><Relationship Id="rId6" Type="http://schemas.openxmlformats.org/officeDocument/2006/relationships/oleObject" Target="../embeddings/oleObject7.bin" TargetMode="Internal" /><Relationship Id="rId7" Type="http://schemas.openxmlformats.org/officeDocument/2006/relationships/image" Target="../media/image16.emf" /><Relationship Id="rId8" Type="http://schemas.openxmlformats.org/officeDocument/2006/relationships/tags" Target="../tags/tag70.xml" /><Relationship Id="rId9" Type="http://schemas.openxmlformats.org/officeDocument/2006/relationships/vmlDrawing" Target="../drawings/vmlDrawing6.v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71.xml" /><Relationship Id="rId3" Type="http://schemas.openxmlformats.org/officeDocument/2006/relationships/oleObject" Target="../embeddings/oleObject8.bin" TargetMode="Internal" /><Relationship Id="rId4" Type="http://schemas.openxmlformats.org/officeDocument/2006/relationships/image" Target="../media/image17.emf" /><Relationship Id="rId5" Type="http://schemas.openxmlformats.org/officeDocument/2006/relationships/vmlDrawing" Target="../drawings/vmlDrawing7.v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72.xml" /><Relationship Id="rId3" Type="http://schemas.openxmlformats.org/officeDocument/2006/relationships/oleObject" Target="../embeddings/oleObject9.bin" TargetMode="Internal" /><Relationship Id="rId4" Type="http://schemas.openxmlformats.org/officeDocument/2006/relationships/image" Target="../media/image18.emf" /><Relationship Id="rId5" Type="http://schemas.openxmlformats.org/officeDocument/2006/relationships/vmlDrawing" Target="../drawings/vmlDrawing8.v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63.xml" /><Relationship Id="rId3" Type="http://schemas.openxmlformats.org/officeDocument/2006/relationships/oleObject" Target="../embeddings/oleObject1.bin" TargetMode="Internal" /><Relationship Id="rId4" Type="http://schemas.openxmlformats.org/officeDocument/2006/relationships/image" Target="../media/image2.emf" /><Relationship Id="rId5" Type="http://schemas.openxmlformats.org/officeDocument/2006/relationships/vmlDrawing" Target="../drawings/vmlDrawing1.v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ags" Target="../tags/tag73.xml" /><Relationship Id="rId3" Type="http://schemas.openxmlformats.org/officeDocument/2006/relationships/oleObject" Target="../embeddings/oleObject10.bin" TargetMode="Internal" /><Relationship Id="rId4" Type="http://schemas.openxmlformats.org/officeDocument/2006/relationships/image" Target="../media/image19.emf" /><Relationship Id="rId5" Type="http://schemas.openxmlformats.org/officeDocument/2006/relationships/vmlDrawing" Target="../drawings/vmlDrawing9.v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 Id="rId3" Type="http://schemas.openxmlformats.org/officeDocument/2006/relationships/image" Target="../media/image5.jpeg" /><Relationship Id="rId4" Type="http://schemas.openxmlformats.org/officeDocument/2006/relationships/tags" Target="../tags/tag6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ctrTitle"/>
          </p:nvPr>
        </p:nvSpPr>
        <p:spPr/>
        <p:txBody>
          <a:bodyPr/>
          <a:lstStyle/>
          <a:p>
            <a:r>
              <a:rPr lang="en-US" altLang="zh-CN">
                <a:solidFill>
                  <a:schemeClr val="accent1"/>
                </a:solidFill>
                <a:effectLst>
                  <a:outerShdw blurRad="38100" dist="25400" dir="5400000" algn="ctr" rotWithShape="0">
                    <a:srgbClr val="6E747A">
                      <a:alpha val="43000"/>
                    </a:srgbClr>
                  </a:outerShdw>
                </a:effectLst>
              </a:rPr>
              <a:t>7.3</a:t>
            </a:r>
            <a:r>
              <a:rPr lang="en-US" altLang="zh-CN"/>
              <a:t>  </a:t>
            </a:r>
            <a:r>
              <a:rPr lang="zh-CN" altLang="en-US"/>
              <a:t>万有引力理论的成就</a:t>
            </a:r>
            <a:endParaRPr lang="zh-CN" altLang="en-US"/>
          </a:p>
        </p:txBody>
      </p:sp>
      <p:sp>
        <p:nvSpPr>
          <p:cNvPr id="3" name="副标题 2"/>
          <p:cNvSpPr>
            <a:spLocks noGrp="1"/>
          </p:cNvSpPr>
          <p:nvPr>
            <p:ph type="subTitle" idx="1"/>
          </p:nvPr>
        </p:nvSpPr>
        <p:spPr/>
        <p:txBody>
          <a:bodyPr/>
          <a:lstStyle/>
          <a:p>
            <a:endParaRPr lang="zh-CN" altLang="en-US"/>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en-US" altLang="zh-CN">
                <a:solidFill>
                  <a:schemeClr val="accent1"/>
                </a:solidFill>
                <a:effectLst>
                  <a:outerShdw blurRad="38100" dist="25400" dir="5400000" algn="ctr" rotWithShape="0">
                    <a:srgbClr val="6E747A">
                      <a:alpha val="43000"/>
                    </a:srgbClr>
                  </a:outerShdw>
                </a:effectLst>
              </a:rPr>
              <a:t>2  </a:t>
            </a:r>
            <a:r>
              <a:rPr lang="zh-CN" altLang="en-US">
                <a:solidFill>
                  <a:schemeClr val="accent1"/>
                </a:solidFill>
                <a:effectLst>
                  <a:outerShdw blurRad="38100" dist="25400" dir="5400000" algn="ctr" rotWithShape="0">
                    <a:srgbClr val="6E747A">
                      <a:alpha val="43000"/>
                    </a:srgbClr>
                  </a:outerShdw>
                </a:effectLst>
              </a:rPr>
              <a:t>计算天体的密度</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mc:AlternateContent>
        <mc:Choice Requires="a14">
          <p:sp>
            <p:nvSpPr>
              <p:cNvPr id="4" name="文本框 3"/>
              <p:cNvSpPr txBox="1"/>
              <p:nvPr/>
            </p:nvSpPr>
            <p:spPr>
              <a:xfrm>
                <a:off x="0" y="1514475"/>
                <a:ext cx="12192635" cy="2652395"/>
              </a:xfrm>
              <a:prstGeom prst="rect">
                <a:avLst/>
              </a:prstGeom>
              <a:noFill/>
            </p:spPr>
            <p:txBody>
              <a:bodyPr wrap="square" rtlCol="0" anchor="t">
                <a:spAutoFit/>
              </a:bodyPr>
              <a:lstStyle/>
              <a:p>
                <a:pPr algn="l"/>
                <a:r>
                  <a:rPr lang="zh-CN" altLang="en-US" sz="3000" b="1">
                    <a:highlight>
                      <a:srgbClr val="FFFF00"/>
                    </a:highlight>
                    <a:sym typeface="+mn-ea"/>
                  </a:rPr>
                  <a:t>现学现卖</a:t>
                </a:r>
                <a:endParaRPr lang="zh-CN" altLang="en-US" sz="3000" b="1">
                  <a:highlight>
                    <a:srgbClr val="FFFF00"/>
                  </a:highlight>
                  <a:sym typeface="+mn-ea"/>
                </a:endParaRPr>
              </a:p>
              <a:p>
                <a:pPr algn="l"/>
                <a:r>
                  <a:rPr lang="zh-CN" altLang="en-US" sz="3000" b="1">
                    <a:sym typeface="+mn-ea"/>
                  </a:rPr>
                  <a:t>假设地球可视为质量均匀分布的球体，已知地球表面重力加速度在两极的大小为 g</a:t>
                </a:r>
                <a:r>
                  <a:rPr lang="en-US" altLang="zh-CN" sz="3000" b="1" baseline="-25000">
                    <a:sym typeface="+mn-ea"/>
                  </a:rPr>
                  <a:t>0</a:t>
                </a:r>
                <a:r>
                  <a:rPr lang="zh-CN" altLang="en-US" sz="3000" b="1">
                    <a:sym typeface="+mn-ea"/>
                  </a:rPr>
                  <a:t> ，在赤道的大小为 g ；地球自转的周期为 T ，引力常量为 G ，则地球的密度为</a:t>
                </a:r>
                <a:endParaRPr lang="zh-CN" altLang="en-US" sz="3000" b="1">
                  <a:solidFill>
                    <a:schemeClr val="tx1"/>
                  </a:solidFill>
                </a:endParaRPr>
              </a:p>
              <a:p>
                <a:pPr algn="l"/>
                <a:r>
                  <a:rPr lang="en-US" altLang="zh-CN" sz="3000" b="1">
                    <a:sym typeface="+mn-ea"/>
                  </a:rPr>
                  <a:t>A.</a:t>
                </a:r>
                <a14:m>
                  <m:oMathPara>
                    <m:oMathParaPr>
                      <m:jc/>
                    </m:oMathParaPr>
                    <m:oMath>
                      <m:f>
                        <m:fPr>
                          <m:type m:val="bar"/>
                          <m:ctrlPr>
                            <a:rPr lang="en-US" altLang="zh-CN" sz="3000" b="1" i="1">
                              <a:solidFill>
                                <a:schemeClr val="tx1"/>
                              </a:solidFill>
                              <a:latin typeface="Cambria Math" panose="02040503050406030204" charset="0"/>
                              <a:cs typeface="Cambria Math" panose="02040503050406030204" charset="0"/>
                            </a:rPr>
                          </m:ctrlPr>
                        </m:fPr>
                        <m:num>
                          <m:r>
                            <m:rPr>
                              <m:sty m:val="bi"/>
                            </m:rPr>
                            <a:rPr lang="en-US" altLang="zh-CN" sz="3000" b="1" i="1">
                              <a:solidFill>
                                <a:schemeClr val="tx1"/>
                              </a:solidFill>
                              <a:latin typeface="Cambria Math" panose="02040503050406030204" charset="0"/>
                              <a:cs typeface="Cambria Math" panose="02040503050406030204" charset="0"/>
                            </a:rPr>
                            <m:t>𝟑</m:t>
                          </m:r>
                          <m:r>
                            <m:rPr>
                              <m:sty m:val="bi"/>
                            </m:rPr>
                            <a:rPr lang="en-US" altLang="zh-CN" sz="3000" b="1" i="1">
                              <a:solidFill>
                                <a:schemeClr val="tx1"/>
                              </a:solidFill>
                              <a:latin typeface="Cambria Math" panose="02040503050406030204" charset="0"/>
                              <a:cs typeface="Cambria Math" panose="02040503050406030204" charset="0"/>
                            </a:rPr>
                            <m:t>𝝅</m:t>
                          </m:r>
                        </m:num>
                        <m:den>
                          <m:r>
                            <m:rPr>
                              <m:sty m:val="bi"/>
                            </m:rPr>
                            <a:rPr lang="en-US" altLang="zh-CN" sz="3000" b="1" i="1">
                              <a:solidFill>
                                <a:schemeClr val="tx1"/>
                              </a:solidFill>
                              <a:latin typeface="Cambria Math" panose="02040503050406030204" charset="0"/>
                              <a:cs typeface="Cambria Math" panose="02040503050406030204" charset="0"/>
                            </a:rPr>
                            <m:t>𝑮𝑻</m:t>
                          </m:r>
                          <m:r>
                            <m:rPr>
                              <m:sty m:val="bi"/>
                            </m:rPr>
                            <a:rPr lang="en-US" altLang="zh-CN" sz="3000" b="1" i="1">
                              <a:solidFill>
                                <a:schemeClr val="tx1"/>
                              </a:solidFill>
                              <a:latin typeface="Cambria Math" panose="02040503050406030204" charset="0"/>
                              <a:cs typeface="Cambria Math" panose="02040503050406030204" charset="0"/>
                            </a:rPr>
                            <m:t>𝟐</m:t>
                          </m:r>
                        </m:den>
                      </m:f>
                    </m:oMath>
                  </m:oMathPara>
                </a14:m>
                <a:r>
                  <a:rPr lang="en-US" altLang="zh-CN" sz="3000" b="1" i="1">
                    <a:latin typeface="Arial" panose="020b0604020202020204" pitchFamily="34" charset="0"/>
                    <a:cs typeface="Arial" panose="020b0604020202020204" pitchFamily="34" charset="0"/>
                    <a:sym typeface="+mn-ea"/>
                  </a:rPr>
                  <a:t>∙</a:t>
                </a:r>
                <a14:m>
                  <m:oMathPara>
                    <m:oMathParaPr>
                      <m:jc/>
                    </m:oMathParaPr>
                    <m:oMath>
                      <m:f>
                        <m:fPr>
                          <m:type m:val="bar"/>
                          <m:ctrlPr>
                            <a:rPr lang="en-US" altLang="zh-CN" sz="3000" b="1" i="1">
                              <a:solidFill>
                                <a:schemeClr val="tx1"/>
                              </a:solidFill>
                              <a:latin typeface="Cambria Math" panose="02040503050406030204" charset="0"/>
                              <a:cs typeface="Cambria Math" panose="02040503050406030204" charset="0"/>
                            </a:rPr>
                          </m:ctrlPr>
                        </m:fPr>
                        <m:num>
                          <m:r>
                            <m:rPr>
                              <m:sty m:val="bi"/>
                            </m:rPr>
                            <a:rPr lang="en-US" altLang="zh-CN" sz="3000" b="1" i="1">
                              <a:solidFill>
                                <a:schemeClr val="tx1"/>
                              </a:solidFill>
                              <a:latin typeface="Cambria Math" panose="02040503050406030204" charset="0"/>
                              <a:cs typeface="Cambria Math" panose="02040503050406030204" charset="0"/>
                            </a:rPr>
                            <m:t>𝒈</m:t>
                          </m:r>
                          <m:r>
                            <m:rPr>
                              <m:sty m:val="bi"/>
                            </m:rPr>
                            <a:rPr lang="en-US" altLang="zh-CN" sz="3000" b="1" i="1">
                              <a:solidFill>
                                <a:schemeClr val="tx1"/>
                              </a:solidFill>
                              <a:latin typeface="Cambria Math" panose="02040503050406030204" charset="0"/>
                              <a:cs typeface="Cambria Math" panose="02040503050406030204" charset="0"/>
                            </a:rPr>
                            <m:t>𝟎</m:t>
                          </m:r>
                          <m:r>
                            <m:rPr>
                              <m:sty m:val="bi"/>
                            </m:rPr>
                            <a:rPr lang="en-US" altLang="zh-CN" sz="3000" b="1" i="1">
                              <a:solidFill>
                                <a:schemeClr val="tx1"/>
                              </a:solidFill>
                              <a:latin typeface="Cambria Math" panose="02040503050406030204" charset="0"/>
                              <a:cs typeface="Cambria Math" panose="02040503050406030204" charset="0"/>
                            </a:rPr>
                            <m:t>−</m:t>
                          </m:r>
                          <m:r>
                            <m:rPr>
                              <m:sty m:val="bi"/>
                            </m:rPr>
                            <a:rPr lang="en-US" altLang="zh-CN" sz="3000" b="1" i="1">
                              <a:solidFill>
                                <a:schemeClr val="tx1"/>
                              </a:solidFill>
                              <a:latin typeface="Cambria Math" panose="02040503050406030204" charset="0"/>
                              <a:cs typeface="Cambria Math" panose="02040503050406030204" charset="0"/>
                            </a:rPr>
                            <m:t>𝒈</m:t>
                          </m:r>
                        </m:num>
                        <m:den>
                          <m:r>
                            <m:rPr>
                              <m:sty m:val="bi"/>
                            </m:rPr>
                            <a:rPr lang="en-US" altLang="zh-CN" sz="3000" b="1" i="1">
                              <a:solidFill>
                                <a:schemeClr val="tx1"/>
                              </a:solidFill>
                              <a:latin typeface="Cambria Math" panose="02040503050406030204" charset="0"/>
                              <a:cs typeface="Cambria Math" panose="02040503050406030204" charset="0"/>
                            </a:rPr>
                            <m:t>𝒈</m:t>
                          </m:r>
                          <m:r>
                            <m:rPr>
                              <m:sty m:val="bi"/>
                            </m:rPr>
                            <a:rPr lang="en-US" altLang="zh-CN" sz="3000" b="1" i="1">
                              <a:solidFill>
                                <a:schemeClr val="tx1"/>
                              </a:solidFill>
                              <a:latin typeface="Cambria Math" panose="02040503050406030204" charset="0"/>
                              <a:cs typeface="Cambria Math" panose="02040503050406030204" charset="0"/>
                            </a:rPr>
                            <m:t>𝟎</m:t>
                          </m:r>
                        </m:den>
                      </m:f>
                    </m:oMath>
                  </m:oMathPara>
                </a14:m>
                <a:r>
                  <a:rPr lang="en-US" altLang="zh-CN" sz="3000" b="1" i="1">
                    <a:latin typeface="Arial" panose="020b0604020202020204" pitchFamily="34" charset="0"/>
                    <a:cs typeface="Arial" panose="020b0604020202020204" pitchFamily="34" charset="0"/>
                    <a:sym typeface="+mn-ea"/>
                  </a:rPr>
                  <a:t>     </a:t>
                </a:r>
                <a:r>
                  <a:rPr lang="en-US" altLang="zh-CN" sz="3000" b="1">
                    <a:latin typeface="Arial" panose="020b0604020202020204" pitchFamily="34" charset="0"/>
                    <a:cs typeface="Arial" panose="020b0604020202020204" pitchFamily="34" charset="0"/>
                    <a:sym typeface="+mn-ea"/>
                  </a:rPr>
                  <a:t>B.</a:t>
                </a:r>
                <a14:m>
                  <m:oMathPara>
                    <m:oMathParaPr>
                      <m:jc/>
                    </m:oMathParaPr>
                    <m:oMath>
                      <m:f>
                        <m:fPr>
                          <m:type m:val="bar"/>
                          <m:ctrlPr>
                            <a:rPr lang="en-US" altLang="zh-CN" sz="3000" b="1" i="1">
                              <a:solidFill>
                                <a:schemeClr val="tx1"/>
                              </a:solidFill>
                              <a:latin typeface="Cambria Math" panose="02040503050406030204" charset="0"/>
                              <a:cs typeface="Cambria Math" panose="02040503050406030204" charset="0"/>
                            </a:rPr>
                          </m:ctrlPr>
                        </m:fPr>
                        <m:num>
                          <m:r>
                            <m:rPr>
                              <m:sty m:val="bi"/>
                            </m:rPr>
                            <a:rPr lang="en-US" altLang="zh-CN" sz="3000" b="1" i="1">
                              <a:solidFill>
                                <a:schemeClr val="tx1"/>
                              </a:solidFill>
                              <a:latin typeface="Cambria Math" panose="02040503050406030204" charset="0"/>
                              <a:cs typeface="Cambria Math" panose="02040503050406030204" charset="0"/>
                            </a:rPr>
                            <m:t>𝟑</m:t>
                          </m:r>
                          <m:r>
                            <m:rPr>
                              <m:sty m:val="bi"/>
                            </m:rPr>
                            <a:rPr lang="en-US" altLang="zh-CN" sz="3000" b="1" i="1">
                              <a:solidFill>
                                <a:schemeClr val="tx1"/>
                              </a:solidFill>
                              <a:latin typeface="Cambria Math" panose="02040503050406030204" charset="0"/>
                              <a:cs typeface="Cambria Math" panose="02040503050406030204" charset="0"/>
                            </a:rPr>
                            <m:t>𝝅</m:t>
                          </m:r>
                        </m:num>
                        <m:den>
                          <m:r>
                            <m:rPr>
                              <m:sty m:val="bi"/>
                            </m:rPr>
                            <a:rPr lang="en-US" altLang="zh-CN" sz="3000" b="1" i="1">
                              <a:solidFill>
                                <a:schemeClr val="tx1"/>
                              </a:solidFill>
                              <a:latin typeface="Cambria Math" panose="02040503050406030204" charset="0"/>
                              <a:cs typeface="Cambria Math" panose="02040503050406030204" charset="0"/>
                            </a:rPr>
                            <m:t>𝑮𝑻</m:t>
                          </m:r>
                          <m:r>
                            <m:rPr>
                              <m:sty m:val="bi"/>
                            </m:rPr>
                            <a:rPr lang="en-US" altLang="zh-CN" sz="3000" b="1" i="1">
                              <a:solidFill>
                                <a:schemeClr val="tx1"/>
                              </a:solidFill>
                              <a:latin typeface="Cambria Math" panose="02040503050406030204" charset="0"/>
                              <a:cs typeface="Cambria Math" panose="02040503050406030204" charset="0"/>
                            </a:rPr>
                            <m:t>𝟐</m:t>
                          </m:r>
                        </m:den>
                      </m:f>
                    </m:oMath>
                  </m:oMathPara>
                </a14:m>
                <a:r>
                  <a:rPr lang="en-US" altLang="zh-CN" sz="3000" b="1" i="1">
                    <a:latin typeface="Arial" panose="020b0604020202020204" pitchFamily="34" charset="0"/>
                    <a:cs typeface="Arial" panose="020b0604020202020204" pitchFamily="34" charset="0"/>
                    <a:sym typeface="+mn-ea"/>
                  </a:rPr>
                  <a:t>∙</a:t>
                </a:r>
                <a14:m>
                  <m:oMathPara>
                    <m:oMathParaPr>
                      <m:jc/>
                    </m:oMathParaPr>
                    <m:oMath>
                      <m:f>
                        <m:fPr>
                          <m:type m:val="bar"/>
                          <m:ctrlPr>
                            <a:rPr lang="en-US" altLang="zh-CN" sz="3000" b="1" i="1">
                              <a:solidFill>
                                <a:schemeClr val="tx1"/>
                              </a:solidFill>
                              <a:latin typeface="Cambria Math" panose="02040503050406030204" charset="0"/>
                              <a:cs typeface="Cambria Math" panose="02040503050406030204" charset="0"/>
                            </a:rPr>
                          </m:ctrlPr>
                        </m:fPr>
                        <m:num>
                          <m:r>
                            <m:rPr>
                              <m:sty m:val="bi"/>
                            </m:rPr>
                            <a:rPr lang="en-US" altLang="zh-CN" sz="3000" b="1" i="1">
                              <a:solidFill>
                                <a:schemeClr val="tx1"/>
                              </a:solidFill>
                              <a:latin typeface="Cambria Math" panose="02040503050406030204" charset="0"/>
                              <a:cs typeface="Cambria Math" panose="02040503050406030204" charset="0"/>
                            </a:rPr>
                            <m:t>𝒈</m:t>
                          </m:r>
                          <m:r>
                            <m:rPr>
                              <m:sty m:val="bi"/>
                            </m:rPr>
                            <a:rPr lang="en-US" altLang="zh-CN" sz="3000" b="1" i="1">
                              <a:solidFill>
                                <a:schemeClr val="tx1"/>
                              </a:solidFill>
                              <a:latin typeface="Cambria Math" panose="02040503050406030204" charset="0"/>
                              <a:cs typeface="Cambria Math" panose="02040503050406030204" charset="0"/>
                            </a:rPr>
                            <m:t>𝟎</m:t>
                          </m:r>
                        </m:num>
                        <m:den>
                          <m:r>
                            <m:rPr>
                              <m:sty m:val="bi"/>
                            </m:rPr>
                            <a:rPr lang="en-US" altLang="zh-CN" sz="3000" b="1" i="1">
                              <a:solidFill>
                                <a:schemeClr val="tx1"/>
                              </a:solidFill>
                              <a:latin typeface="Cambria Math" panose="02040503050406030204" charset="0"/>
                              <a:cs typeface="Cambria Math" panose="02040503050406030204" charset="0"/>
                            </a:rPr>
                            <m:t>𝒈</m:t>
                          </m:r>
                          <m:r>
                            <m:rPr>
                              <m:sty m:val="bi"/>
                            </m:rPr>
                            <a:rPr lang="en-US" altLang="zh-CN" sz="3000" b="1" i="1">
                              <a:solidFill>
                                <a:schemeClr val="tx1"/>
                              </a:solidFill>
                              <a:latin typeface="Cambria Math" panose="02040503050406030204" charset="0"/>
                              <a:cs typeface="Cambria Math" panose="02040503050406030204" charset="0"/>
                            </a:rPr>
                            <m:t>𝟎</m:t>
                          </m:r>
                          <m:r>
                            <m:rPr>
                              <m:sty m:val="bi"/>
                            </m:rPr>
                            <a:rPr lang="en-US" altLang="zh-CN" sz="3000" b="1" i="1">
                              <a:solidFill>
                                <a:schemeClr val="tx1"/>
                              </a:solidFill>
                              <a:latin typeface="Cambria Math" panose="02040503050406030204" charset="0"/>
                              <a:cs typeface="Cambria Math" panose="02040503050406030204" charset="0"/>
                            </a:rPr>
                            <m:t>−</m:t>
                          </m:r>
                          <m:r>
                            <m:rPr>
                              <m:sty m:val="bi"/>
                            </m:rPr>
                            <a:rPr lang="en-US" altLang="zh-CN" sz="3000" b="1" i="1">
                              <a:solidFill>
                                <a:schemeClr val="tx1"/>
                              </a:solidFill>
                              <a:latin typeface="Cambria Math" panose="02040503050406030204" charset="0"/>
                              <a:cs typeface="Cambria Math" panose="02040503050406030204" charset="0"/>
                            </a:rPr>
                            <m:t>𝒈</m:t>
                          </m:r>
                        </m:den>
                      </m:f>
                    </m:oMath>
                  </m:oMathPara>
                </a14:m>
                <a:r>
                  <a:rPr lang="en-US" altLang="zh-CN" sz="3000" b="1">
                    <a:latin typeface="Arial" panose="020b0604020202020204" pitchFamily="34" charset="0"/>
                    <a:cs typeface="Arial" panose="020b0604020202020204" pitchFamily="34" charset="0"/>
                    <a:sym typeface="+mn-ea"/>
                  </a:rPr>
                  <a:t>    C.</a:t>
                </a:r>
                <a14:m>
                  <m:oMathPara>
                    <m:oMathParaPr>
                      <m:jc/>
                    </m:oMathParaPr>
                    <m:oMath>
                      <m:f>
                        <m:fPr>
                          <m:type m:val="bar"/>
                          <m:ctrlPr>
                            <a:rPr lang="en-US" altLang="zh-CN" sz="3000" b="1" i="1">
                              <a:solidFill>
                                <a:schemeClr val="tx1"/>
                              </a:solidFill>
                              <a:latin typeface="Cambria Math" panose="02040503050406030204" charset="0"/>
                              <a:cs typeface="Cambria Math" panose="02040503050406030204" charset="0"/>
                            </a:rPr>
                          </m:ctrlPr>
                        </m:fPr>
                        <m:num>
                          <m:r>
                            <m:rPr>
                              <m:sty m:val="bi"/>
                            </m:rPr>
                            <a:rPr lang="en-US" altLang="zh-CN" sz="3000" b="1" i="1">
                              <a:solidFill>
                                <a:schemeClr val="tx1"/>
                              </a:solidFill>
                              <a:latin typeface="Cambria Math" panose="02040503050406030204" charset="0"/>
                              <a:cs typeface="Cambria Math" panose="02040503050406030204" charset="0"/>
                            </a:rPr>
                            <m:t>𝟑</m:t>
                          </m:r>
                          <m:r>
                            <m:rPr>
                              <m:sty m:val="bi"/>
                            </m:rPr>
                            <a:rPr lang="en-US" altLang="zh-CN" sz="3000" b="1" i="1">
                              <a:solidFill>
                                <a:schemeClr val="tx1"/>
                              </a:solidFill>
                              <a:latin typeface="Cambria Math" panose="02040503050406030204" charset="0"/>
                              <a:cs typeface="Cambria Math" panose="02040503050406030204" charset="0"/>
                            </a:rPr>
                            <m:t>𝝅</m:t>
                          </m:r>
                        </m:num>
                        <m:den>
                          <m:r>
                            <m:rPr>
                              <m:sty m:val="bi"/>
                            </m:rPr>
                            <a:rPr lang="en-US" altLang="zh-CN" sz="3000" b="1" i="1">
                              <a:solidFill>
                                <a:schemeClr val="tx1"/>
                              </a:solidFill>
                              <a:latin typeface="Cambria Math" panose="02040503050406030204" charset="0"/>
                              <a:cs typeface="Cambria Math" panose="02040503050406030204" charset="0"/>
                            </a:rPr>
                            <m:t>𝑮𝑻</m:t>
                          </m:r>
                          <m:r>
                            <m:rPr>
                              <m:sty m:val="bi"/>
                            </m:rPr>
                            <a:rPr lang="en-US" altLang="zh-CN" sz="3000" b="1" i="1">
                              <a:solidFill>
                                <a:schemeClr val="tx1"/>
                              </a:solidFill>
                              <a:latin typeface="Cambria Math" panose="02040503050406030204" charset="0"/>
                              <a:cs typeface="Cambria Math" panose="02040503050406030204" charset="0"/>
                            </a:rPr>
                            <m:t>𝟐</m:t>
                          </m:r>
                        </m:den>
                      </m:f>
                    </m:oMath>
                  </m:oMathPara>
                </a14:m>
                <a:r>
                  <a:rPr lang="en-US" altLang="zh-CN" sz="3000" b="1">
                    <a:latin typeface="Arial" panose="020b0604020202020204" pitchFamily="34" charset="0"/>
                    <a:cs typeface="Arial" panose="020b0604020202020204" pitchFamily="34" charset="0"/>
                    <a:sym typeface="+mn-ea"/>
                  </a:rPr>
                  <a:t>       D.</a:t>
                </a:r>
                <a14:m>
                  <m:oMathPara>
                    <m:oMathParaPr>
                      <m:jc/>
                    </m:oMathParaPr>
                    <m:oMath>
                      <m:f>
                        <m:fPr>
                          <m:type m:val="bar"/>
                          <m:ctrlPr>
                            <a:rPr lang="en-US" altLang="zh-CN" sz="3000" b="1" i="1">
                              <a:solidFill>
                                <a:schemeClr val="tx1"/>
                              </a:solidFill>
                              <a:latin typeface="Cambria Math" panose="02040503050406030204" charset="0"/>
                              <a:cs typeface="Cambria Math" panose="02040503050406030204" charset="0"/>
                            </a:rPr>
                          </m:ctrlPr>
                        </m:fPr>
                        <m:num>
                          <m:r>
                            <m:rPr>
                              <m:sty m:val="bi"/>
                            </m:rPr>
                            <a:rPr lang="en-US" altLang="zh-CN" sz="3000" b="1" i="1">
                              <a:solidFill>
                                <a:schemeClr val="tx1"/>
                              </a:solidFill>
                              <a:latin typeface="Cambria Math" panose="02040503050406030204" charset="0"/>
                              <a:cs typeface="Cambria Math" panose="02040503050406030204" charset="0"/>
                            </a:rPr>
                            <m:t>𝟑</m:t>
                          </m:r>
                          <m:r>
                            <m:rPr>
                              <m:sty m:val="bi"/>
                            </m:rPr>
                            <a:rPr lang="en-US" altLang="zh-CN" sz="3000" b="1" i="1">
                              <a:solidFill>
                                <a:schemeClr val="tx1"/>
                              </a:solidFill>
                              <a:latin typeface="Cambria Math" panose="02040503050406030204" charset="0"/>
                              <a:cs typeface="Cambria Math" panose="02040503050406030204" charset="0"/>
                            </a:rPr>
                            <m:t>𝝅</m:t>
                          </m:r>
                        </m:num>
                        <m:den>
                          <m:r>
                            <m:rPr>
                              <m:sty m:val="bi"/>
                            </m:rPr>
                            <a:rPr lang="en-US" altLang="zh-CN" sz="3000" b="1" i="1">
                              <a:solidFill>
                                <a:schemeClr val="tx1"/>
                              </a:solidFill>
                              <a:latin typeface="Cambria Math" panose="02040503050406030204" charset="0"/>
                              <a:cs typeface="Cambria Math" panose="02040503050406030204" charset="0"/>
                            </a:rPr>
                            <m:t>𝑮𝑻</m:t>
                          </m:r>
                          <m:r>
                            <m:rPr>
                              <m:sty m:val="bi"/>
                            </m:rPr>
                            <a:rPr lang="en-US" altLang="zh-CN" sz="3000" b="1" i="1">
                              <a:solidFill>
                                <a:schemeClr val="tx1"/>
                              </a:solidFill>
                              <a:latin typeface="Cambria Math" panose="02040503050406030204" charset="0"/>
                              <a:cs typeface="Cambria Math" panose="02040503050406030204" charset="0"/>
                            </a:rPr>
                            <m:t>𝟐</m:t>
                          </m:r>
                        </m:den>
                      </m:f>
                    </m:oMath>
                  </m:oMathPara>
                </a14:m>
                <a:r>
                  <a:rPr lang="en-US" altLang="zh-CN" sz="3000" b="1" i="1">
                    <a:latin typeface="Arial" panose="020b0604020202020204" pitchFamily="34" charset="0"/>
                    <a:cs typeface="Arial" panose="020b0604020202020204" pitchFamily="34" charset="0"/>
                    <a:sym typeface="+mn-ea"/>
                  </a:rPr>
                  <a:t>∙</a:t>
                </a:r>
                <a14:m>
                  <m:oMathPara>
                    <m:oMathParaPr>
                      <m:jc/>
                    </m:oMathParaPr>
                    <m:oMath>
                      <m:f>
                        <m:fPr>
                          <m:type m:val="bar"/>
                          <m:ctrlPr>
                            <a:rPr lang="en-US" altLang="zh-CN" sz="3000" b="1" i="1">
                              <a:solidFill>
                                <a:schemeClr val="tx1"/>
                              </a:solidFill>
                              <a:latin typeface="Cambria Math" panose="02040503050406030204" charset="0"/>
                              <a:cs typeface="Cambria Math" panose="02040503050406030204" charset="0"/>
                            </a:rPr>
                          </m:ctrlPr>
                        </m:fPr>
                        <m:num>
                          <m:r>
                            <m:rPr>
                              <m:sty m:val="bi"/>
                            </m:rPr>
                            <a:rPr lang="en-US" altLang="zh-CN" sz="3000" b="1" i="1">
                              <a:solidFill>
                                <a:schemeClr val="tx1"/>
                              </a:solidFill>
                              <a:latin typeface="Cambria Math" panose="02040503050406030204" charset="0"/>
                              <a:cs typeface="Cambria Math" panose="02040503050406030204" charset="0"/>
                            </a:rPr>
                            <m:t>𝒈</m:t>
                          </m:r>
                          <m:r>
                            <m:rPr>
                              <m:sty m:val="bi"/>
                            </m:rPr>
                            <a:rPr lang="en-US" altLang="zh-CN" sz="3000" b="1" i="1">
                              <a:solidFill>
                                <a:schemeClr val="tx1"/>
                              </a:solidFill>
                              <a:latin typeface="Cambria Math" panose="02040503050406030204" charset="0"/>
                              <a:cs typeface="Cambria Math" panose="02040503050406030204" charset="0"/>
                            </a:rPr>
                            <m:t>𝟎</m:t>
                          </m:r>
                        </m:num>
                        <m:den>
                          <m:r>
                            <m:rPr>
                              <m:sty m:val="bi"/>
                            </m:rPr>
                            <a:rPr lang="en-US" altLang="zh-CN" sz="3000" b="1" i="1">
                              <a:solidFill>
                                <a:schemeClr val="tx1"/>
                              </a:solidFill>
                              <a:latin typeface="Cambria Math" panose="02040503050406030204" charset="0"/>
                              <a:cs typeface="Cambria Math" panose="02040503050406030204" charset="0"/>
                            </a:rPr>
                            <m:t>𝒈</m:t>
                          </m:r>
                        </m:den>
                      </m:f>
                      <m:r>
                        <m:rPr>
                          <m:sty m:val="bi"/>
                        </m:rPr>
                        <a:rPr lang="en-US" altLang="zh-CN" sz="3000" b="1" i="1">
                          <a:solidFill>
                            <a:schemeClr val="tx1"/>
                          </a:solidFill>
                          <a:latin typeface="Cambria Math" panose="02040503050406030204" charset="0"/>
                          <a:cs typeface="Cambria Math" panose="02040503050406030204" charset="0"/>
                        </a:rPr>
                        <m:t>   </m:t>
                      </m:r>
                    </m:oMath>
                  </m:oMathPara>
                </a14:m>
                <a:endParaRPr lang="en-US" altLang="zh-CN" sz="3000" b="1" i="1">
                  <a:solidFill>
                    <a:schemeClr val="tx1"/>
                  </a:solidFill>
                  <a:latin typeface="Cambria Math" panose="02040503050406030204" charset="0"/>
                  <a:cs typeface="Cambria Math" panose="02040503050406030204"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0" y="1514475"/>
                <a:ext cx="12192635" cy="2652395"/>
              </a:xfrm>
              <a:prstGeom prst="rect">
                <a:avLst/>
              </a:prstGeom>
              <a:blipFill rotWithShape="1">
                <a:blip r:embed="rId2"/>
                <a:stretch>
                  <a:fillRect/>
                </a:stretch>
              </a:blipFill>
            </p:spPr>
            <p:txBody>
              <a:bodyPr/>
              <a:lstStyle/>
              <a:p>
                <a:r>
                  <a:rPr lang="zh-CN" altLang="en-US">
                    <a:noFill/>
                  </a:rPr>
                  <a:t> </a:t>
                </a:r>
              </a:p>
            </p:txBody>
          </p:sp>
        </mc:Fallback>
      </mc:AlternateContent>
      <p:sp>
        <p:nvSpPr>
          <p:cNvPr id="5" name="矩形 4"/>
          <p:cNvSpPr/>
          <p:nvPr/>
        </p:nvSpPr>
        <p:spPr>
          <a:xfrm>
            <a:off x="5674360" y="2829560"/>
            <a:ext cx="843280" cy="1198880"/>
          </a:xfrm>
          <a:prstGeom prst="rect">
            <a:avLst/>
          </a:prstGeom>
          <a:noFill/>
          <a:ln>
            <a:noFill/>
          </a:ln>
        </p:spPr>
        <p:txBody>
          <a:bodyPr wrap="none" rtlCol="0" anchor="t">
            <a:spAutoFit/>
          </a:bodyPr>
          <a:lstStyle/>
          <a:p>
            <a:pPr algn="ctr"/>
            <a:r>
              <a:rPr lang="en-US" altLang="zh-CN" sz="7200" b="1">
                <a:solidFill>
                  <a:schemeClr val="accent1"/>
                </a:solidFill>
                <a:effectLst>
                  <a:outerShdw blurRad="38100" dist="25400" dir="5400000" algn="ctr" rotWithShape="0">
                    <a:srgbClr val="6E747A">
                      <a:alpha val="43000"/>
                    </a:srgbClr>
                  </a:outerShdw>
                </a:effectLst>
              </a:rPr>
              <a:t>B</a:t>
            </a:r>
            <a:endParaRPr lang="en-US" altLang="zh-CN" sz="7200" b="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en-US">
                <a:solidFill>
                  <a:schemeClr val="accent1"/>
                </a:solidFill>
                <a:effectLst>
                  <a:outerShdw blurRad="38100" dist="25400" dir="5400000" algn="ctr" rotWithShape="0">
                    <a:srgbClr val="6E747A">
                      <a:alpha val="43000"/>
                    </a:srgbClr>
                  </a:outerShdw>
                </a:effectLst>
              </a:rPr>
              <a:t>3  </a:t>
            </a:r>
            <a:r>
              <a:rPr lang="zh-CN" altLang="en-US">
                <a:solidFill>
                  <a:schemeClr val="accent1"/>
                </a:solidFill>
                <a:effectLst>
                  <a:outerShdw blurRad="38100" dist="25400" dir="5400000" algn="ctr" rotWithShape="0">
                    <a:srgbClr val="6E747A">
                      <a:alpha val="43000"/>
                    </a:srgbClr>
                  </a:outerShdw>
                </a:effectLst>
              </a:rPr>
              <a:t>发现未知天体</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p:sp>
        <p:nvSpPr>
          <p:cNvPr id="4" name="文本框 3"/>
          <p:cNvSpPr txBox="1"/>
          <p:nvPr/>
        </p:nvSpPr>
        <p:spPr>
          <a:xfrm>
            <a:off x="-635" y="482600"/>
            <a:ext cx="12298680" cy="7016115"/>
          </a:xfrm>
          <a:prstGeom prst="rect">
            <a:avLst/>
          </a:prstGeom>
          <a:noFill/>
        </p:spPr>
        <p:txBody>
          <a:bodyPr wrap="square" rtlCol="0" anchor="t">
            <a:spAutoFit/>
          </a:bodyPr>
          <a:lstStyle/>
          <a:p>
            <a:r>
              <a:rPr lang="zh-CN" altLang="en-US" sz="3000" b="1"/>
              <a:t>科学家们通过万有引力定律来计算天体运行轨道的偏差，从而预言未知大体的存在，如海王星、冥王星、哈雷彗星等的发现．</a:t>
            </a:r>
            <a:endParaRPr lang="zh-CN" altLang="en-US" sz="3000" b="1"/>
          </a:p>
          <a:p>
            <a:r>
              <a:rPr lang="zh-CN" altLang="en-US" sz="3000" b="1"/>
              <a:t>1．海王星的发现</a:t>
            </a:r>
            <a:endParaRPr lang="zh-CN" altLang="en-US" sz="3000" b="1"/>
          </a:p>
          <a:p>
            <a:r>
              <a:rPr lang="zh-CN" altLang="en-US" sz="3000" b="1">
                <a:solidFill>
                  <a:srgbClr val="FF0000"/>
                </a:solidFill>
              </a:rPr>
              <a:t>人们在长期的观察中发现天王星的实际运动轨道与应用万有引力定律计算出的轨道总存在一定的偏差，所以怀疑在天王星周围还可能存在其他行星，然后应用万有引力定律，结合对天王星的观测资料，便计算出了另一颗行星的轨道，进而在计算出的位置观察到新的行星，人们称其为"笔尖下发现的行星"．后来，这颗行星被命名为海王星。</a:t>
            </a:r>
            <a:endParaRPr lang="zh-CN" altLang="en-US" sz="3000" b="1">
              <a:solidFill>
                <a:srgbClr val="FF0000"/>
              </a:solidFill>
            </a:endParaRPr>
          </a:p>
          <a:p>
            <a:r>
              <a:rPr lang="zh-CN" altLang="en-US" sz="3000" b="1">
                <a:solidFill>
                  <a:srgbClr val="FF0000"/>
                </a:solidFill>
              </a:rPr>
              <a:t>海王星发现之后，人们发现它的轨道也与理论计算的不一致．于是几位学者用亚当斯和勒维耶的方法预言另一颗新行星的存在．</a:t>
            </a:r>
            <a:endParaRPr lang="zh-CN" altLang="en-US" sz="3000" b="1">
              <a:solidFill>
                <a:srgbClr val="FF0000"/>
              </a:solidFill>
            </a:endParaRPr>
          </a:p>
          <a:p>
            <a:r>
              <a:rPr lang="zh-CN" altLang="en-US" sz="3000" b="1">
                <a:solidFill>
                  <a:srgbClr val="FF0000"/>
                </a:solidFill>
              </a:rPr>
              <a:t>在预言提出之后，1930年，克莱德．汤博发现冥王星，并将其视为太阳系第九大行星．但20世纪90年代以来，柯伊伯带有更多围绕太阳运行的大天体．根据国际天文学联合会大会通过的新行星定义，将冥王星排除行星范围，将其划分为矮行星．</a:t>
            </a:r>
            <a:endParaRPr lang="zh-CN" altLang="en-US" sz="3000" b="1">
              <a:solidFill>
                <a:srgbClr val="FF0000"/>
              </a:solidFill>
            </a:endParaRPr>
          </a:p>
          <a:p>
            <a:endParaRPr lang="zh-CN" altLang="en-US" sz="3000" b="1"/>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en-US">
                <a:solidFill>
                  <a:schemeClr val="accent1"/>
                </a:solidFill>
                <a:effectLst>
                  <a:outerShdw blurRad="38100" dist="25400" dir="5400000" algn="ctr" rotWithShape="0">
                    <a:srgbClr val="6E747A">
                      <a:alpha val="43000"/>
                    </a:srgbClr>
                  </a:outerShdw>
                </a:effectLst>
              </a:rPr>
              <a:t>3  </a:t>
            </a:r>
            <a:r>
              <a:rPr lang="zh-CN" altLang="en-US">
                <a:solidFill>
                  <a:schemeClr val="accent1"/>
                </a:solidFill>
                <a:effectLst>
                  <a:outerShdw blurRad="38100" dist="25400" dir="5400000" algn="ctr" rotWithShape="0">
                    <a:srgbClr val="6E747A">
                      <a:alpha val="43000"/>
                    </a:srgbClr>
                  </a:outerShdw>
                </a:effectLst>
              </a:rPr>
              <a:t>发现未知天体</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p:sp>
        <p:nvSpPr>
          <p:cNvPr id="4" name="文本框 3"/>
          <p:cNvSpPr txBox="1"/>
          <p:nvPr>
            <p:custDataLst>
              <p:tags r:id="rId2"/>
            </p:custDataLst>
          </p:nvPr>
        </p:nvSpPr>
        <p:spPr>
          <a:xfrm>
            <a:off x="-635" y="482600"/>
            <a:ext cx="12298680" cy="3784600"/>
          </a:xfrm>
          <a:prstGeom prst="rect">
            <a:avLst/>
          </a:prstGeom>
          <a:noFill/>
        </p:spPr>
        <p:txBody>
          <a:bodyPr wrap="square" rtlCol="0" anchor="t">
            <a:spAutoFit/>
          </a:bodyPr>
          <a:lstStyle/>
          <a:p>
            <a:r>
              <a:rPr lang="zh-CN" altLang="en-US" sz="3000" b="1"/>
              <a:t>2．预言哈雷彗星回归</a:t>
            </a:r>
            <a:endParaRPr lang="zh-CN" altLang="en-US" sz="3000" b="1"/>
          </a:p>
          <a:p>
            <a:r>
              <a:rPr lang="zh-CN" altLang="en-US" sz="3000" b="1">
                <a:solidFill>
                  <a:srgbClr val="FF0000"/>
                </a:solidFill>
              </a:rPr>
              <a:t>英国天文学家哈雷根据万有引力定律推算出了多颗彗星运行的轨道，他发现1531年、1607年、1682年出现的三颗彗星轨道看起来如出一辙，他大胆预言，这三次出现的彗星是同一颗星．并预言它将于1758年底或1759年初再次回归，周期约为76年．1759年3月哈雷彗星的出现证实了这一结论．哈雷彗星最近一次回归是1986年，下一次回归将在2061年左右．</a:t>
            </a:r>
            <a:endParaRPr lang="zh-CN" altLang="en-US" sz="3000" b="1">
              <a:solidFill>
                <a:srgbClr val="FF0000"/>
              </a:solidFill>
            </a:endParaRPr>
          </a:p>
          <a:p>
            <a:endParaRPr lang="zh-CN" altLang="en-US" sz="3000" b="1">
              <a:solidFill>
                <a:srgbClr val="FF0000"/>
              </a:solidFill>
            </a:endParaRPr>
          </a:p>
        </p:txBody>
      </p:sp>
      <p:sp>
        <p:nvSpPr>
          <p:cNvPr id="5" name="文本框 4"/>
          <p:cNvSpPr txBox="1"/>
          <p:nvPr/>
        </p:nvSpPr>
        <p:spPr>
          <a:xfrm>
            <a:off x="3048000" y="3806190"/>
            <a:ext cx="5467985" cy="1476375"/>
          </a:xfrm>
          <a:prstGeom prst="rect">
            <a:avLst/>
          </a:prstGeom>
          <a:noFill/>
        </p:spPr>
        <p:txBody>
          <a:bodyPr wrap="square" rtlCol="0" anchor="t">
            <a:spAutoFit/>
          </a:bodyPr>
          <a:lstStyle/>
          <a:p>
            <a:r>
              <a:rPr lang="zh-CN" altLang="en-US" sz="3000" b="1">
                <a:highlight>
                  <a:srgbClr val="FFFF00"/>
                </a:highlight>
              </a:rPr>
              <a:t>海王星的发现和哈雷彗星的"按时回归"确立了万有引力定律的地位，成为科学史上的美谈</a:t>
            </a:r>
            <a:endParaRPr lang="zh-CN" altLang="en-US" sz="3000" b="1">
              <a:highlight>
                <a:srgbClr val="FFFF00"/>
              </a:highligh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zh-CN" altLang="en-US">
                <a:solidFill>
                  <a:schemeClr val="accent1"/>
                </a:solidFill>
                <a:effectLst>
                  <a:outerShdw blurRad="38100" dist="25400" dir="5400000" algn="ctr" rotWithShape="0">
                    <a:srgbClr val="6E747A">
                      <a:alpha val="43000"/>
                    </a:srgbClr>
                  </a:outerShdw>
                </a:effectLst>
              </a:rPr>
              <a:t>课后练习</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p:graphicFrame>
        <p:nvGraphicFramePr>
          <p:cNvPr id="17410" name="Object 2"/>
          <p:cNvGraphicFramePr>
            <a:graphicFrameLocks noChangeAspect="1"/>
          </p:cNvGraphicFramePr>
          <p:nvPr>
            <p:custDataLst>
              <p:tags r:id="rId2"/>
            </p:custDataLst>
          </p:nvPr>
        </p:nvGraphicFramePr>
        <p:xfrm>
          <a:off x="1502410" y="1490028"/>
          <a:ext cx="8396288" cy="3584575"/>
        </p:xfrm>
        <a:graphic>
          <a:graphicData uri="http://schemas.openxmlformats.org/presentationml/2006/ole">
            <mc:AlternateContent>
              <mc:Choice xmlns:v="urn:schemas-microsoft-com:vml" Requires="v">
                <p:oleObj spid="_x0000_s1039" r:id="rId3" imgW="8398510" imgH="3585845" progId="Word.Document.8">
                  <p:embed/>
                </p:oleObj>
              </mc:Choice>
              <mc:Fallback>
                <p:oleObj r:id="rId3" imgW="8398510" imgH="3585845" progId="Word.Document.8">
                  <p:embed/>
                  <p:pic>
                    <p:nvPicPr>
                      <p:cNvPr id="0" name="OLE substitute image"/>
                      <p:cNvPicPr/>
                      <p:nvPr/>
                    </p:nvPicPr>
                    <p:blipFill>
                      <a:blip r:embed="rId4"/>
                      <a:stretch>
                        <a:fillRect/>
                      </a:stretch>
                    </p:blipFill>
                    <p:spPr>
                      <a:xfrm>
                        <a:off x="1502410" y="1490028"/>
                        <a:ext cx="8396288" cy="3584575"/>
                      </a:xfrm>
                      <a:prstGeom prst="rect">
                        <a:avLst/>
                      </a:prstGeom>
                      <a:noFill/>
                      <a:ln w="38100">
                        <a:noFill/>
                        <a:miter/>
                      </a:ln>
                    </p:spPr>
                  </p:pic>
                </p:oleObj>
              </mc:Fallback>
            </mc:AlternateContent>
          </a:graphicData>
        </a:graphic>
      </p:graphicFrame>
      <p:sp>
        <p:nvSpPr>
          <p:cNvPr id="4" name="矩形 3"/>
          <p:cNvSpPr/>
          <p:nvPr/>
        </p:nvSpPr>
        <p:spPr>
          <a:xfrm>
            <a:off x="5674360" y="2829560"/>
            <a:ext cx="843280" cy="1198880"/>
          </a:xfrm>
          <a:prstGeom prst="rect">
            <a:avLst/>
          </a:prstGeom>
          <a:noFill/>
          <a:ln>
            <a:noFill/>
          </a:ln>
        </p:spPr>
        <p:txBody>
          <a:bodyPr wrap="none" rtlCol="0" anchor="t">
            <a:spAutoFit/>
          </a:bodyPr>
          <a:lstStyle/>
          <a:p>
            <a:pPr algn="ctr"/>
            <a:r>
              <a:rPr lang="en-US" altLang="zh-CN" sz="7200" b="1">
                <a:solidFill>
                  <a:schemeClr val="accent1"/>
                </a:solidFill>
                <a:effectLst>
                  <a:outerShdw blurRad="38100" dist="25400" dir="5400000" algn="ctr" rotWithShape="0">
                    <a:srgbClr val="6E747A">
                      <a:alpha val="43000"/>
                    </a:srgbClr>
                  </a:outerShdw>
                </a:effectLst>
              </a:rPr>
              <a:t>D</a:t>
            </a:r>
            <a:endParaRPr lang="en-US" altLang="zh-CN" sz="7200" b="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zh-CN" altLang="en-US">
                <a:solidFill>
                  <a:schemeClr val="accent1"/>
                </a:solidFill>
                <a:effectLst>
                  <a:outerShdw blurRad="38100" dist="25400" dir="5400000" algn="ctr" rotWithShape="0">
                    <a:srgbClr val="6E747A">
                      <a:alpha val="43000"/>
                    </a:srgbClr>
                  </a:outerShdw>
                </a:effectLst>
              </a:rPr>
              <a:t>课后练习</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p:graphicFrame>
        <p:nvGraphicFramePr>
          <p:cNvPr id="20482" name="Object 2"/>
          <p:cNvGraphicFramePr>
            <a:graphicFrameLocks noChangeAspect="1"/>
          </p:cNvGraphicFramePr>
          <p:nvPr>
            <p:custDataLst>
              <p:tags r:id="rId2"/>
            </p:custDataLst>
          </p:nvPr>
        </p:nvGraphicFramePr>
        <p:xfrm>
          <a:off x="1898015" y="739775"/>
          <a:ext cx="8396288" cy="5380038"/>
        </p:xfrm>
        <a:graphic>
          <a:graphicData uri="http://schemas.openxmlformats.org/presentationml/2006/ole">
            <mc:AlternateContent>
              <mc:Choice xmlns:v="urn:schemas-microsoft-com:vml" Requires="v">
                <p:oleObj spid="_x0000_s1040" r:id="rId3" imgW="8398510" imgH="5380990" progId="Word.Document.8">
                  <p:embed/>
                </p:oleObj>
              </mc:Choice>
              <mc:Fallback>
                <p:oleObj r:id="rId3" imgW="8398510" imgH="5380990" progId="Word.Document.8">
                  <p:embed/>
                  <p:pic>
                    <p:nvPicPr>
                      <p:cNvPr id="0" name="OLE substitute image"/>
                      <p:cNvPicPr/>
                      <p:nvPr/>
                    </p:nvPicPr>
                    <p:blipFill>
                      <a:blip r:embed="rId4"/>
                      <a:stretch>
                        <a:fillRect/>
                      </a:stretch>
                    </p:blipFill>
                    <p:spPr>
                      <a:xfrm>
                        <a:off x="1898015" y="739775"/>
                        <a:ext cx="8396288" cy="5380038"/>
                      </a:xfrm>
                      <a:prstGeom prst="rect">
                        <a:avLst/>
                      </a:prstGeom>
                      <a:noFill/>
                      <a:ln w="38100">
                        <a:noFill/>
                        <a:miter/>
                      </a:ln>
                    </p:spPr>
                  </p:pic>
                </p:oleObj>
              </mc:Fallback>
            </mc:AlternateContent>
          </a:graphicData>
        </a:graphic>
      </p:graphicFrame>
      <p:sp>
        <p:nvSpPr>
          <p:cNvPr id="4" name="矩形 3"/>
          <p:cNvSpPr/>
          <p:nvPr/>
        </p:nvSpPr>
        <p:spPr>
          <a:xfrm>
            <a:off x="5674360" y="2829560"/>
            <a:ext cx="843280" cy="1198880"/>
          </a:xfrm>
          <a:prstGeom prst="rect">
            <a:avLst/>
          </a:prstGeom>
          <a:noFill/>
          <a:ln>
            <a:noFill/>
          </a:ln>
        </p:spPr>
        <p:txBody>
          <a:bodyPr wrap="none" rtlCol="0" anchor="t">
            <a:spAutoFit/>
          </a:bodyPr>
          <a:lstStyle/>
          <a:p>
            <a:pPr algn="ctr"/>
            <a:r>
              <a:rPr lang="en-US" altLang="zh-CN" sz="7200" b="1">
                <a:solidFill>
                  <a:schemeClr val="accent1"/>
                </a:solidFill>
                <a:effectLst>
                  <a:outerShdw blurRad="38100" dist="25400" dir="5400000" algn="ctr" rotWithShape="0">
                    <a:srgbClr val="6E747A">
                      <a:alpha val="43000"/>
                    </a:srgbClr>
                  </a:outerShdw>
                </a:effectLst>
              </a:rPr>
              <a:t>D</a:t>
            </a:r>
            <a:endParaRPr lang="en-US" altLang="zh-CN" sz="7200" b="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zh-CN" altLang="en-US">
                <a:solidFill>
                  <a:schemeClr val="accent1"/>
                </a:solidFill>
                <a:effectLst>
                  <a:outerShdw blurRad="38100" dist="25400" dir="5400000" algn="ctr" rotWithShape="0">
                    <a:srgbClr val="6E747A">
                      <a:alpha val="43000"/>
                    </a:srgbClr>
                  </a:outerShdw>
                </a:effectLst>
              </a:rPr>
              <a:t>课后练习</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p:graphicFrame>
        <p:nvGraphicFramePr>
          <p:cNvPr id="22530" name="Object 2"/>
          <p:cNvGraphicFramePr>
            <a:graphicFrameLocks noChangeAspect="1"/>
          </p:cNvGraphicFramePr>
          <p:nvPr>
            <p:custDataLst>
              <p:tags r:id="rId2"/>
            </p:custDataLst>
          </p:nvPr>
        </p:nvGraphicFramePr>
        <p:xfrm>
          <a:off x="2055813" y="1657985"/>
          <a:ext cx="8659812" cy="3541713"/>
        </p:xfrm>
        <a:graphic>
          <a:graphicData uri="http://schemas.openxmlformats.org/presentationml/2006/ole">
            <mc:AlternateContent>
              <mc:Choice xmlns:v="urn:schemas-microsoft-com:vml" Requires="v">
                <p:oleObj spid="_x0000_s1041" r:id="rId3" imgW="8916670" imgH="3558540" progId="Word.Document.8">
                  <p:embed/>
                </p:oleObj>
              </mc:Choice>
              <mc:Fallback>
                <p:oleObj r:id="rId3" imgW="8916670" imgH="3558540" progId="Word.Document.8">
                  <p:embed/>
                  <p:pic>
                    <p:nvPicPr>
                      <p:cNvPr id="0" name="OLE substitute image"/>
                      <p:cNvPicPr/>
                      <p:nvPr/>
                    </p:nvPicPr>
                    <p:blipFill>
                      <a:blip r:embed="rId4"/>
                      <a:stretch>
                        <a:fillRect/>
                      </a:stretch>
                    </p:blipFill>
                    <p:spPr>
                      <a:xfrm>
                        <a:off x="2055813" y="1657985"/>
                        <a:ext cx="8659812" cy="3541713"/>
                      </a:xfrm>
                      <a:prstGeom prst="rect">
                        <a:avLst/>
                      </a:prstGeom>
                      <a:noFill/>
                      <a:ln w="38100">
                        <a:noFill/>
                        <a:miter/>
                      </a:ln>
                    </p:spPr>
                  </p:pic>
                </p:oleObj>
              </mc:Fallback>
            </mc:AlternateContent>
          </a:graphicData>
        </a:graphic>
      </p:graphicFrame>
      <p:sp>
        <p:nvSpPr>
          <p:cNvPr id="4" name="矩形 3"/>
          <p:cNvSpPr/>
          <p:nvPr/>
        </p:nvSpPr>
        <p:spPr>
          <a:xfrm>
            <a:off x="5674360" y="2829560"/>
            <a:ext cx="843280" cy="1198880"/>
          </a:xfrm>
          <a:prstGeom prst="rect">
            <a:avLst/>
          </a:prstGeom>
          <a:noFill/>
          <a:ln>
            <a:noFill/>
          </a:ln>
        </p:spPr>
        <p:txBody>
          <a:bodyPr wrap="none" rtlCol="0" anchor="t">
            <a:spAutoFit/>
          </a:bodyPr>
          <a:lstStyle/>
          <a:p>
            <a:pPr algn="ctr"/>
            <a:r>
              <a:rPr lang="en-US" altLang="zh-CN" sz="7200" b="1">
                <a:solidFill>
                  <a:schemeClr val="accent1"/>
                </a:solidFill>
                <a:effectLst>
                  <a:outerShdw blurRad="38100" dist="25400" dir="5400000" algn="ctr" rotWithShape="0">
                    <a:srgbClr val="6E747A">
                      <a:alpha val="43000"/>
                    </a:srgbClr>
                  </a:outerShdw>
                </a:effectLst>
              </a:rPr>
              <a:t>B</a:t>
            </a:r>
            <a:endParaRPr lang="en-US" altLang="zh-CN" sz="7200" b="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zh-CN" altLang="en-US">
                <a:solidFill>
                  <a:schemeClr val="accent1"/>
                </a:solidFill>
                <a:effectLst>
                  <a:outerShdw blurRad="38100" dist="25400" dir="5400000" algn="ctr" rotWithShape="0">
                    <a:srgbClr val="6E747A">
                      <a:alpha val="43000"/>
                    </a:srgbClr>
                  </a:outerShdw>
                </a:effectLst>
              </a:rPr>
              <a:t>课后练习</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p:graphicFrame>
        <p:nvGraphicFramePr>
          <p:cNvPr id="23554" name="Object 2"/>
          <p:cNvGraphicFramePr>
            <a:graphicFrameLocks noChangeAspect="1"/>
          </p:cNvGraphicFramePr>
          <p:nvPr>
            <p:custDataLst>
              <p:tags r:id="rId2"/>
            </p:custDataLst>
          </p:nvPr>
        </p:nvGraphicFramePr>
        <p:xfrm>
          <a:off x="1805305" y="1354138"/>
          <a:ext cx="8396288" cy="4149725"/>
        </p:xfrm>
        <a:graphic>
          <a:graphicData uri="http://schemas.openxmlformats.org/presentationml/2006/ole">
            <mc:AlternateContent>
              <mc:Choice xmlns:v="urn:schemas-microsoft-com:vml" Requires="v">
                <p:oleObj spid="_x0000_s1042" r:id="rId3" imgW="8398510" imgH="4151630" progId="Word.Document.8">
                  <p:embed/>
                </p:oleObj>
              </mc:Choice>
              <mc:Fallback>
                <p:oleObj r:id="rId3" imgW="8398510" imgH="4151630" progId="Word.Document.8">
                  <p:embed/>
                  <p:pic>
                    <p:nvPicPr>
                      <p:cNvPr id="0" name="OLE substitute image"/>
                      <p:cNvPicPr/>
                      <p:nvPr/>
                    </p:nvPicPr>
                    <p:blipFill>
                      <a:blip r:embed="rId4"/>
                      <a:stretch>
                        <a:fillRect/>
                      </a:stretch>
                    </p:blipFill>
                    <p:spPr>
                      <a:xfrm>
                        <a:off x="1805305" y="1354138"/>
                        <a:ext cx="8396288" cy="4149725"/>
                      </a:xfrm>
                      <a:prstGeom prst="rect">
                        <a:avLst/>
                      </a:prstGeom>
                      <a:noFill/>
                      <a:ln w="38100">
                        <a:noFill/>
                        <a:miter/>
                      </a:ln>
                    </p:spPr>
                  </p:pic>
                </p:oleObj>
              </mc:Fallback>
            </mc:AlternateContent>
          </a:graphicData>
        </a:graphic>
      </p:graphicFrame>
      <p:sp>
        <p:nvSpPr>
          <p:cNvPr id="4" name="矩形 3"/>
          <p:cNvSpPr/>
          <p:nvPr/>
        </p:nvSpPr>
        <p:spPr>
          <a:xfrm>
            <a:off x="5344160" y="2829560"/>
            <a:ext cx="1503680" cy="1198880"/>
          </a:xfrm>
          <a:prstGeom prst="rect">
            <a:avLst/>
          </a:prstGeom>
          <a:noFill/>
          <a:ln>
            <a:noFill/>
          </a:ln>
        </p:spPr>
        <p:txBody>
          <a:bodyPr wrap="none" rtlCol="0" anchor="t">
            <a:spAutoFit/>
          </a:bodyPr>
          <a:lstStyle/>
          <a:p>
            <a:pPr algn="ctr"/>
            <a:r>
              <a:rPr lang="en-US" altLang="zh-CN" sz="7200" b="1">
                <a:solidFill>
                  <a:schemeClr val="accent1"/>
                </a:solidFill>
                <a:effectLst>
                  <a:outerShdw blurRad="38100" dist="25400" dir="5400000" algn="ctr" rotWithShape="0">
                    <a:srgbClr val="6E747A">
                      <a:alpha val="43000"/>
                    </a:srgbClr>
                  </a:outerShdw>
                </a:effectLst>
              </a:rPr>
              <a:t>AC</a:t>
            </a:r>
            <a:endParaRPr lang="en-US" altLang="zh-CN" sz="7200" b="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6626" name="Object 2"/>
          <p:cNvGraphicFramePr>
            <a:graphicFrameLocks noChangeAspect="1"/>
          </p:cNvGraphicFramePr>
          <p:nvPr/>
        </p:nvGraphicFramePr>
        <p:xfrm>
          <a:off x="1752600" y="304800"/>
          <a:ext cx="8396288" cy="1804988"/>
        </p:xfrm>
        <a:graphic>
          <a:graphicData uri="http://schemas.openxmlformats.org/presentationml/2006/ole">
            <mc:AlternateContent>
              <mc:Choice xmlns:v="urn:schemas-microsoft-com:vml" Requires="v">
                <p:oleObj spid="_x0000_s1043" r:id="rId2" imgW="8398510" imgH="1807210" progId="Word.Document.8">
                  <p:embed/>
                </p:oleObj>
              </mc:Choice>
              <mc:Fallback>
                <p:oleObj r:id="rId2" imgW="8398510" imgH="1807210" progId="Word.Document.8">
                  <p:embed/>
                  <p:pic>
                    <p:nvPicPr>
                      <p:cNvPr id="0" name="OLE substitute image"/>
                      <p:cNvPicPr/>
                      <p:nvPr/>
                    </p:nvPicPr>
                    <p:blipFill>
                      <a:blip r:embed="rId3"/>
                      <a:stretch>
                        <a:fillRect/>
                      </a:stretch>
                    </p:blipFill>
                    <p:spPr>
                      <a:xfrm>
                        <a:off x="1752600" y="304800"/>
                        <a:ext cx="8396288" cy="1804988"/>
                      </a:xfrm>
                      <a:prstGeom prst="rect">
                        <a:avLst/>
                      </a:prstGeom>
                      <a:noFill/>
                      <a:ln w="38100">
                        <a:noFill/>
                        <a:miter/>
                      </a:ln>
                    </p:spPr>
                  </p:pic>
                </p:oleObj>
              </mc:Fallback>
            </mc:AlternateContent>
          </a:graphicData>
        </a:graphic>
      </p:graphicFrame>
      <p:pic>
        <p:nvPicPr>
          <p:cNvPr id="26627" name="Picture 3" descr="19XWL7-24.TIF"/>
          <p:cNvPicPr>
            <a:picLocks noChangeAspect="1"/>
          </p:cNvPicPr>
          <p:nvPr/>
        </p:nvPicPr>
        <p:blipFill>
          <a:blip r:embed="rId5" r:link="rId4"/>
          <a:stretch>
            <a:fillRect/>
          </a:stretch>
        </p:blipFill>
        <p:spPr>
          <a:xfrm>
            <a:off x="3733800" y="1997075"/>
            <a:ext cx="4724400" cy="1203325"/>
          </a:xfrm>
          <a:prstGeom prst="rect">
            <a:avLst/>
          </a:prstGeom>
          <a:noFill/>
          <a:ln w="9525">
            <a:noFill/>
          </a:ln>
        </p:spPr>
      </p:pic>
      <p:graphicFrame>
        <p:nvGraphicFramePr>
          <p:cNvPr id="26628" name="Object 4"/>
          <p:cNvGraphicFramePr>
            <a:graphicFrameLocks noChangeAspect="1"/>
          </p:cNvGraphicFramePr>
          <p:nvPr/>
        </p:nvGraphicFramePr>
        <p:xfrm>
          <a:off x="1898650" y="3376613"/>
          <a:ext cx="8396288" cy="3557587"/>
        </p:xfrm>
        <a:graphic>
          <a:graphicData uri="http://schemas.openxmlformats.org/presentationml/2006/ole">
            <mc:AlternateContent>
              <mc:Choice xmlns:v="urn:schemas-microsoft-com:vml" Requires="v">
                <p:oleObj spid="_x0000_s1044" r:id="rId6" imgW="8398510" imgH="3558540" progId="Word.Document.8">
                  <p:embed/>
                </p:oleObj>
              </mc:Choice>
              <mc:Fallback>
                <p:oleObj r:id="rId6" imgW="8398510" imgH="3558540" progId="Word.Document.8">
                  <p:embed/>
                  <p:pic>
                    <p:nvPicPr>
                      <p:cNvPr id="0" name="OLE substitute image"/>
                      <p:cNvPicPr/>
                      <p:nvPr/>
                    </p:nvPicPr>
                    <p:blipFill>
                      <a:blip r:embed="rId7"/>
                      <a:stretch>
                        <a:fillRect/>
                      </a:stretch>
                    </p:blipFill>
                    <p:spPr>
                      <a:xfrm>
                        <a:off x="1898650" y="3376613"/>
                        <a:ext cx="8396288" cy="3557587"/>
                      </a:xfrm>
                      <a:prstGeom prst="rect">
                        <a:avLst/>
                      </a:prstGeom>
                      <a:noFill/>
                      <a:ln w="38100">
                        <a:noFill/>
                        <a:miter/>
                      </a:ln>
                    </p:spPr>
                  </p:pic>
                </p:oleObj>
              </mc:Fallback>
            </mc:AlternateContent>
          </a:graphicData>
        </a:graphic>
      </p:graphicFrame>
      <p:sp>
        <p:nvSpPr>
          <p:cNvPr id="2" name="标题 1"/>
          <p:cNvSpPr>
            <a:spLocks noGrp="1"/>
          </p:cNvSpPr>
          <p:nvPr>
            <p:custDataLst>
              <p:tags r:id="rId8"/>
            </p:custDataLst>
          </p:nvPr>
        </p:nvSpPr>
        <p:spPr>
          <a:xfrm>
            <a:off x="70" y="70"/>
            <a:ext cx="10969200" cy="705600"/>
          </a:xfrm>
          <a:prstGeom prst="rect">
            <a:avLst/>
          </a:prstGeom>
        </p:spPr>
        <p:txBody>
          <a:bodyPr vert="horz" lIns="90000" tIns="46800" rIns="90000" bIns="46800" rtlCol="0" anchor="ctr" anchorCtr="0">
            <a:normAutofit/>
            <a:scene3d>
              <a:camera prst="orthographicFront"/>
              <a:lightRig rig="threePt" dir="t"/>
            </a:scene3d>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a:lstStyle>
          <a:p>
            <a:r>
              <a:rPr lang="zh-CN" altLang="en-US">
                <a:solidFill>
                  <a:schemeClr val="accent1"/>
                </a:solidFill>
                <a:effectLst>
                  <a:outerShdw blurRad="38100" dist="25400" dir="5400000" algn="ctr" rotWithShape="0">
                    <a:srgbClr val="6E747A">
                      <a:alpha val="43000"/>
                    </a:srgbClr>
                  </a:outerShdw>
                </a:effectLst>
              </a:rPr>
              <a:t>课后练习</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矩形 2"/>
          <p:cNvSpPr/>
          <p:nvPr/>
        </p:nvSpPr>
        <p:spPr>
          <a:xfrm>
            <a:off x="5674360" y="2829560"/>
            <a:ext cx="843280" cy="1198880"/>
          </a:xfrm>
          <a:prstGeom prst="rect">
            <a:avLst/>
          </a:prstGeom>
          <a:noFill/>
          <a:ln>
            <a:noFill/>
          </a:ln>
        </p:spPr>
        <p:txBody>
          <a:bodyPr wrap="none" rtlCol="0" anchor="t">
            <a:spAutoFit/>
          </a:bodyPr>
          <a:lstStyle/>
          <a:p>
            <a:pPr algn="ctr"/>
            <a:r>
              <a:rPr lang="en-US" altLang="zh-CN" sz="7200" b="1">
                <a:solidFill>
                  <a:schemeClr val="accent1"/>
                </a:solidFill>
                <a:effectLst>
                  <a:outerShdw blurRad="38100" dist="25400" dir="5400000" algn="ctr" rotWithShape="0">
                    <a:srgbClr val="6E747A">
                      <a:alpha val="43000"/>
                    </a:srgbClr>
                  </a:outerShdw>
                </a:effectLst>
              </a:rPr>
              <a:t>C</a:t>
            </a:r>
            <a:endParaRPr lang="en-US" altLang="zh-CN" sz="7200" b="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zh-CN" altLang="en-US">
                <a:solidFill>
                  <a:schemeClr val="accent1"/>
                </a:solidFill>
                <a:effectLst>
                  <a:outerShdw blurRad="38100" dist="25400" dir="5400000" algn="ctr" rotWithShape="0">
                    <a:srgbClr val="6E747A">
                      <a:alpha val="43000"/>
                    </a:srgbClr>
                  </a:outerShdw>
                </a:effectLst>
              </a:rPr>
              <a:t>课后练习</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p:graphicFrame>
        <p:nvGraphicFramePr>
          <p:cNvPr id="29698" name="Object 2"/>
          <p:cNvGraphicFramePr>
            <a:graphicFrameLocks noChangeAspect="1"/>
          </p:cNvGraphicFramePr>
          <p:nvPr>
            <p:custDataLst>
              <p:tags r:id="rId2"/>
            </p:custDataLst>
          </p:nvPr>
        </p:nvGraphicFramePr>
        <p:xfrm>
          <a:off x="1771015" y="1490345"/>
          <a:ext cx="8358188" cy="3536950"/>
        </p:xfrm>
        <a:graphic>
          <a:graphicData uri="http://schemas.openxmlformats.org/presentationml/2006/ole">
            <mc:AlternateContent>
              <mc:Choice xmlns:v="urn:schemas-microsoft-com:vml" Requires="v">
                <p:oleObj spid="_x0000_s1045" r:id="rId3" imgW="8398510" imgH="3558540" progId="Word.Document.8">
                  <p:embed/>
                </p:oleObj>
              </mc:Choice>
              <mc:Fallback>
                <p:oleObj r:id="rId3" imgW="8398510" imgH="3558540" progId="Word.Document.8">
                  <p:embed/>
                  <p:pic>
                    <p:nvPicPr>
                      <p:cNvPr id="0" name="OLE substitute image"/>
                      <p:cNvPicPr/>
                      <p:nvPr/>
                    </p:nvPicPr>
                    <p:blipFill>
                      <a:blip r:embed="rId4"/>
                      <a:stretch>
                        <a:fillRect/>
                      </a:stretch>
                    </p:blipFill>
                    <p:spPr>
                      <a:xfrm>
                        <a:off x="1771015" y="1490345"/>
                        <a:ext cx="8358188" cy="3536950"/>
                      </a:xfrm>
                      <a:prstGeom prst="rect">
                        <a:avLst/>
                      </a:prstGeom>
                      <a:noFill/>
                      <a:ln w="38100">
                        <a:noFill/>
                        <a:miter/>
                      </a:ln>
                    </p:spPr>
                  </p:pic>
                </p:oleObj>
              </mc:Fallback>
            </mc:AlternateContent>
          </a:graphicData>
        </a:graphic>
      </p:graphicFrame>
      <p:sp>
        <p:nvSpPr>
          <p:cNvPr id="5" name="矩形 4"/>
          <p:cNvSpPr/>
          <p:nvPr/>
        </p:nvSpPr>
        <p:spPr>
          <a:xfrm>
            <a:off x="5013960" y="2829560"/>
            <a:ext cx="2164080" cy="1198880"/>
          </a:xfrm>
          <a:prstGeom prst="rect">
            <a:avLst/>
          </a:prstGeom>
          <a:noFill/>
          <a:ln>
            <a:noFill/>
          </a:ln>
        </p:spPr>
        <p:txBody>
          <a:bodyPr wrap="none" rtlCol="0" anchor="t">
            <a:spAutoFit/>
          </a:bodyPr>
          <a:lstStyle/>
          <a:p>
            <a:pPr algn="ctr"/>
            <a:r>
              <a:rPr lang="en-US" altLang="zh-CN" sz="7200" b="1">
                <a:solidFill>
                  <a:schemeClr val="accent1"/>
                </a:solidFill>
                <a:effectLst>
                  <a:outerShdw blurRad="38100" dist="25400" dir="5400000" algn="ctr" rotWithShape="0">
                    <a:srgbClr val="6E747A">
                      <a:alpha val="43000"/>
                    </a:srgbClr>
                  </a:outerShdw>
                </a:effectLst>
              </a:rPr>
              <a:t>ABD</a:t>
            </a:r>
            <a:endParaRPr lang="en-US" altLang="zh-CN" sz="7200" b="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zh-CN" altLang="en-US">
                <a:solidFill>
                  <a:schemeClr val="accent1"/>
                </a:solidFill>
                <a:effectLst>
                  <a:outerShdw blurRad="38100" dist="25400" dir="5400000" algn="ctr" rotWithShape="0">
                    <a:srgbClr val="6E747A">
                      <a:alpha val="43000"/>
                    </a:srgbClr>
                  </a:outerShdw>
                </a:effectLst>
              </a:rPr>
              <a:t>课后练习</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p:graphicFrame>
        <p:nvGraphicFramePr>
          <p:cNvPr id="30722" name="Object 2"/>
          <p:cNvGraphicFramePr>
            <a:graphicFrameLocks noChangeAspect="1"/>
          </p:cNvGraphicFramePr>
          <p:nvPr>
            <p:custDataLst>
              <p:tags r:id="rId2"/>
            </p:custDataLst>
          </p:nvPr>
        </p:nvGraphicFramePr>
        <p:xfrm>
          <a:off x="1286510" y="1490028"/>
          <a:ext cx="8396288" cy="4149725"/>
        </p:xfrm>
        <a:graphic>
          <a:graphicData uri="http://schemas.openxmlformats.org/presentationml/2006/ole">
            <mc:AlternateContent>
              <mc:Choice xmlns:v="urn:schemas-microsoft-com:vml" Requires="v">
                <p:oleObj spid="_x0000_s1046" r:id="rId3" imgW="8398510" imgH="4151630" progId="Word.Document.8">
                  <p:embed/>
                </p:oleObj>
              </mc:Choice>
              <mc:Fallback>
                <p:oleObj r:id="rId3" imgW="8398510" imgH="4151630" progId="Word.Document.8">
                  <p:embed/>
                  <p:pic>
                    <p:nvPicPr>
                      <p:cNvPr id="0" name="OLE substitute image"/>
                      <p:cNvPicPr/>
                      <p:nvPr/>
                    </p:nvPicPr>
                    <p:blipFill>
                      <a:blip r:embed="rId4"/>
                      <a:stretch>
                        <a:fillRect/>
                      </a:stretch>
                    </p:blipFill>
                    <p:spPr>
                      <a:xfrm>
                        <a:off x="1286510" y="1490028"/>
                        <a:ext cx="8396288" cy="4149725"/>
                      </a:xfrm>
                      <a:prstGeom prst="rect">
                        <a:avLst/>
                      </a:prstGeom>
                      <a:noFill/>
                      <a:ln w="38100">
                        <a:noFill/>
                        <a:miter/>
                      </a:ln>
                    </p:spPr>
                  </p:pic>
                </p:oleObj>
              </mc:Fallback>
            </mc:AlternateContent>
          </a:graphicData>
        </a:graphic>
      </p:graphicFrame>
      <p:sp>
        <p:nvSpPr>
          <p:cNvPr id="4" name="矩形 3"/>
          <p:cNvSpPr/>
          <p:nvPr/>
        </p:nvSpPr>
        <p:spPr>
          <a:xfrm>
            <a:off x="5674360" y="2829560"/>
            <a:ext cx="843280" cy="1198880"/>
          </a:xfrm>
          <a:prstGeom prst="rect">
            <a:avLst/>
          </a:prstGeom>
          <a:noFill/>
          <a:ln>
            <a:noFill/>
          </a:ln>
        </p:spPr>
        <p:txBody>
          <a:bodyPr wrap="none" rtlCol="0" anchor="t">
            <a:spAutoFit/>
          </a:bodyPr>
          <a:lstStyle/>
          <a:p>
            <a:pPr algn="ctr"/>
            <a:r>
              <a:rPr lang="en-US" altLang="zh-CN" sz="7200" b="1">
                <a:solidFill>
                  <a:schemeClr val="accent1"/>
                </a:solidFill>
                <a:effectLst>
                  <a:outerShdw blurRad="38100" dist="25400" dir="5400000" algn="ctr" rotWithShape="0">
                    <a:srgbClr val="6E747A">
                      <a:alpha val="43000"/>
                    </a:srgbClr>
                  </a:outerShdw>
                </a:effectLst>
              </a:rPr>
              <a:t>C</a:t>
            </a:r>
            <a:endParaRPr lang="en-US" altLang="zh-CN" sz="7200" b="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zh-CN" altLang="en-US">
                <a:solidFill>
                  <a:schemeClr val="accent1"/>
                </a:solidFill>
                <a:effectLst>
                  <a:outerShdw blurRad="38100" dist="25400" dir="5400000" algn="ctr" rotWithShape="0">
                    <a:srgbClr val="6E747A">
                      <a:alpha val="43000"/>
                    </a:srgbClr>
                  </a:outerShdw>
                </a:effectLst>
              </a:rPr>
              <a:t>学习目标</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p:graphicFrame>
        <p:nvGraphicFramePr>
          <p:cNvPr id="2052" name="Object 6"/>
          <p:cNvGraphicFramePr>
            <a:graphicFrameLocks noChangeAspect="1"/>
          </p:cNvGraphicFramePr>
          <p:nvPr>
            <p:custDataLst>
              <p:tags r:id="rId2"/>
            </p:custDataLst>
          </p:nvPr>
        </p:nvGraphicFramePr>
        <p:xfrm>
          <a:off x="1731010" y="2085975"/>
          <a:ext cx="8396288" cy="1778000"/>
        </p:xfrm>
        <a:graphic>
          <a:graphicData uri="http://schemas.openxmlformats.org/presentationml/2006/ole">
            <mc:AlternateContent>
              <mc:Choice xmlns:v="urn:schemas-microsoft-com:vml" Requires="v">
                <p:oleObj spid="_x0000_s1038" r:id="rId3" imgW="8398510" imgH="1779905" progId="Word.Document.8">
                  <p:embed/>
                </p:oleObj>
              </mc:Choice>
              <mc:Fallback>
                <p:oleObj r:id="rId3" imgW="8398510" imgH="1779905" progId="Word.Document.8">
                  <p:embed/>
                  <p:pic>
                    <p:nvPicPr>
                      <p:cNvPr id="0" name="OLE substitute image"/>
                      <p:cNvPicPr/>
                      <p:nvPr/>
                    </p:nvPicPr>
                    <p:blipFill>
                      <a:blip r:embed="rId4"/>
                      <a:stretch>
                        <a:fillRect/>
                      </a:stretch>
                    </p:blipFill>
                    <p:spPr>
                      <a:xfrm>
                        <a:off x="1731010" y="2085975"/>
                        <a:ext cx="8396288" cy="1778000"/>
                      </a:xfrm>
                      <a:prstGeom prst="rect">
                        <a:avLst/>
                      </a:prstGeom>
                      <a:noFill/>
                      <a:ln w="38100">
                        <a:noFill/>
                        <a:miter/>
                      </a:ln>
                    </p:spPr>
                  </p:pic>
                </p:oleObj>
              </mc:Fallback>
            </mc:AlternateContent>
          </a:graphicData>
        </a:graphic>
      </p:graphicFrame>
    </p:spTree>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zh-CN" altLang="en-US">
                <a:solidFill>
                  <a:schemeClr val="accent1"/>
                </a:solidFill>
                <a:effectLst>
                  <a:outerShdw blurRad="38100" dist="25400" dir="5400000" algn="ctr" rotWithShape="0">
                    <a:srgbClr val="6E747A">
                      <a:alpha val="43000"/>
                    </a:srgbClr>
                  </a:outerShdw>
                </a:effectLst>
              </a:rPr>
              <a:t>课后练习</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p:graphicFrame>
        <p:nvGraphicFramePr>
          <p:cNvPr id="32770" name="Object 2"/>
          <p:cNvGraphicFramePr>
            <a:graphicFrameLocks noChangeAspect="1"/>
          </p:cNvGraphicFramePr>
          <p:nvPr>
            <p:custDataLst>
              <p:tags r:id="rId2"/>
            </p:custDataLst>
          </p:nvPr>
        </p:nvGraphicFramePr>
        <p:xfrm>
          <a:off x="1913255" y="1490345"/>
          <a:ext cx="8358188" cy="3536950"/>
        </p:xfrm>
        <a:graphic>
          <a:graphicData uri="http://schemas.openxmlformats.org/presentationml/2006/ole">
            <mc:AlternateContent>
              <mc:Choice xmlns:v="urn:schemas-microsoft-com:vml" Requires="v">
                <p:oleObj spid="_x0000_s1047" r:id="rId3" imgW="8398510" imgH="3558540" progId="Word.Document.8">
                  <p:embed/>
                </p:oleObj>
              </mc:Choice>
              <mc:Fallback>
                <p:oleObj r:id="rId3" imgW="8398510" imgH="3558540" progId="Word.Document.8">
                  <p:embed/>
                  <p:pic>
                    <p:nvPicPr>
                      <p:cNvPr id="0" name="OLE substitute image"/>
                      <p:cNvPicPr/>
                      <p:nvPr/>
                    </p:nvPicPr>
                    <p:blipFill>
                      <a:blip r:embed="rId4"/>
                      <a:stretch>
                        <a:fillRect/>
                      </a:stretch>
                    </p:blipFill>
                    <p:spPr>
                      <a:xfrm>
                        <a:off x="1913255" y="1490345"/>
                        <a:ext cx="8358188" cy="3536950"/>
                      </a:xfrm>
                      <a:prstGeom prst="rect">
                        <a:avLst/>
                      </a:prstGeom>
                      <a:noFill/>
                      <a:ln w="38100">
                        <a:noFill/>
                        <a:miter/>
                      </a:ln>
                    </p:spPr>
                  </p:pic>
                </p:oleObj>
              </mc:Fallback>
            </mc:AlternateContent>
          </a:graphicData>
        </a:graphic>
      </p:graphicFrame>
      <p:sp>
        <p:nvSpPr>
          <p:cNvPr id="4" name="矩形 3"/>
          <p:cNvSpPr/>
          <p:nvPr/>
        </p:nvSpPr>
        <p:spPr>
          <a:xfrm>
            <a:off x="5674360" y="2829560"/>
            <a:ext cx="843280" cy="1198880"/>
          </a:xfrm>
          <a:prstGeom prst="rect">
            <a:avLst/>
          </a:prstGeom>
          <a:noFill/>
          <a:ln>
            <a:noFill/>
          </a:ln>
        </p:spPr>
        <p:txBody>
          <a:bodyPr wrap="none" rtlCol="0" anchor="t">
            <a:spAutoFit/>
          </a:bodyPr>
          <a:lstStyle/>
          <a:p>
            <a:pPr algn="ctr"/>
            <a:r>
              <a:rPr lang="en-US" altLang="zh-CN" sz="7200" b="1">
                <a:solidFill>
                  <a:schemeClr val="accent1"/>
                </a:solidFill>
                <a:effectLst>
                  <a:outerShdw blurRad="38100" dist="25400" dir="5400000" algn="ctr" rotWithShape="0">
                    <a:srgbClr val="6E747A">
                      <a:alpha val="43000"/>
                    </a:srgbClr>
                  </a:outerShdw>
                </a:effectLst>
              </a:rPr>
              <a:t>A</a:t>
            </a:r>
            <a:endParaRPr lang="en-US" altLang="zh-CN" sz="7200" b="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1795215" y="2850585"/>
            <a:ext cx="10969200" cy="705600"/>
          </a:xfrm>
        </p:spPr>
        <p:txBody>
          <a:bodyPr>
            <a:noAutofit/>
            <a:scene3d>
              <a:camera prst="orthographicFront"/>
              <a:lightRig rig="threePt" dir="t"/>
            </a:scene3d>
          </a:bodyPr>
          <a:lstStyle/>
          <a:p>
            <a:r>
              <a:rPr lang="zh-CN" altLang="en-US" sz="20000">
                <a:solidFill>
                  <a:schemeClr val="accent1"/>
                </a:solidFill>
                <a:effectLst>
                  <a:outerShdw blurRad="38100" dist="25400" dir="5400000" algn="ctr" rotWithShape="0">
                    <a:srgbClr val="6E747A">
                      <a:alpha val="43000"/>
                    </a:srgbClr>
                  </a:outerShdw>
                </a:effectLst>
              </a:rPr>
              <a:t>谢谢</a:t>
            </a:r>
            <a:endParaRPr lang="zh-CN" altLang="en-US" sz="20000">
              <a:solidFill>
                <a:schemeClr val="accent1"/>
              </a:solidFill>
              <a:effectLst>
                <a:outerShdw blurRad="38100" dist="25400" dir="5400000" algn="ctr" rotWithShape="0">
                  <a:srgbClr val="6E747A">
                    <a:alpha val="43000"/>
                  </a:srgbClr>
                </a:outerShdw>
              </a:effectLst>
            </a:endParaRPr>
          </a:p>
        </p:txBody>
      </p:sp>
      <p:pic>
        <p:nvPicPr>
          <p:cNvPr id="3" name="New picture"/>
          <p:cNvPicPr/>
          <p:nvPr/>
        </p:nvPicPr>
        <p:blipFill>
          <a:blip r:embed="rId2"/>
          <a:stretch>
            <a:fillRect/>
          </a:stretch>
        </p:blipFill>
        <p:spPr>
          <a:xfrm>
            <a:off x="11417300" y="12395200"/>
            <a:ext cx="317500" cy="228600"/>
          </a:xfrm>
          <a:prstGeom prst="cube">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en-US" altLang="zh-CN">
                <a:solidFill>
                  <a:schemeClr val="accent1"/>
                </a:solidFill>
                <a:effectLst>
                  <a:outerShdw blurRad="38100" dist="25400" dir="5400000" algn="ctr" rotWithShape="0">
                    <a:srgbClr val="6E747A">
                      <a:alpha val="43000"/>
                    </a:srgbClr>
                  </a:outerShdw>
                </a:effectLst>
              </a:rPr>
              <a:t>1  </a:t>
            </a:r>
            <a:r>
              <a:rPr lang="zh-CN" altLang="en-US">
                <a:solidFill>
                  <a:schemeClr val="accent1"/>
                </a:solidFill>
                <a:effectLst>
                  <a:outerShdw blurRad="38100" dist="25400" dir="5400000" algn="ctr" rotWithShape="0">
                    <a:srgbClr val="6E747A">
                      <a:alpha val="43000"/>
                    </a:srgbClr>
                  </a:outerShdw>
                </a:effectLst>
              </a:rPr>
              <a:t>计算天体的质量</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mc:AlternateContent>
        <mc:Choice Requires="a14">
          <p:sp>
            <p:nvSpPr>
              <p:cNvPr id="5" name="文本框 4"/>
              <p:cNvSpPr txBox="1"/>
              <p:nvPr/>
            </p:nvSpPr>
            <p:spPr>
              <a:xfrm>
                <a:off x="0" y="705485"/>
                <a:ext cx="12192635" cy="2869565"/>
              </a:xfrm>
              <a:prstGeom prst="rect">
                <a:avLst/>
              </a:prstGeom>
              <a:noFill/>
            </p:spPr>
            <p:txBody>
              <a:bodyPr wrap="square" rtlCol="0" anchor="t">
                <a:spAutoFit/>
              </a:bodyPr>
              <a:lstStyle/>
              <a:p>
                <a:r>
                  <a:rPr lang="en-US" altLang="zh-CN" sz="3000" b="1"/>
                  <a:t>1</a:t>
                </a:r>
                <a:r>
                  <a:rPr lang="zh-CN" altLang="en-US" sz="3000" b="1"/>
                  <a:t>."称量"地球的质量（ g 、 R 法）</a:t>
                </a:r>
                <a:endParaRPr lang="zh-CN" altLang="en-US" sz="3000" b="1"/>
              </a:p>
              <a:p>
                <a:r>
                  <a:rPr lang="zh-CN" altLang="en-US" sz="3000" b="1">
                    <a:solidFill>
                      <a:srgbClr val="FF0000"/>
                    </a:solidFill>
                  </a:rPr>
                  <a:t>若不考虑地球目转的影响，地面上质量为 m 的物体所受的重力等于地球对它的引力．即：</a:t>
                </a:r>
                <a:r>
                  <a:rPr lang="en-US" altLang="zh-CN" sz="3000" b="1">
                    <a:solidFill>
                      <a:srgbClr val="FF0000"/>
                    </a:solidFill>
                  </a:rPr>
                  <a:t>mg=G</a:t>
                </a:r>
                <a14:m>
                  <m:oMathPara>
                    <m:oMathParaPr>
                      <m:jc/>
                    </m:oMathParaPr>
                    <m:oMath>
                      <m:f>
                        <m:fPr>
                          <m:type m:val="bar"/>
                          <m:ctrlPr>
                            <a:rPr lang="en-US" altLang="zh-CN" sz="3000" b="1" i="1">
                              <a:solidFill>
                                <a:srgbClr val="FF0000"/>
                              </a:solidFill>
                              <a:latin typeface="Cambria Math" panose="02040503050406030204" charset="0"/>
                              <a:cs typeface="Cambria Math" panose="02040503050406030204" charset="0"/>
                            </a:rPr>
                          </m:ctrlPr>
                        </m:fPr>
                        <m:num>
                          <m:r>
                            <m:rPr>
                              <m:sty m:val="bi"/>
                            </m:rPr>
                            <a:rPr lang="en-US" altLang="zh-CN" sz="3000" b="1" i="1">
                              <a:solidFill>
                                <a:srgbClr val="FF0000"/>
                              </a:solidFill>
                              <a:latin typeface="Cambria Math" panose="02040503050406030204" charset="0"/>
                              <a:cs typeface="Cambria Math" panose="02040503050406030204" charset="0"/>
                            </a:rPr>
                            <m:t>𝑴𝒎</m:t>
                          </m:r>
                        </m:num>
                        <m:den>
                          <m:r>
                            <m:rPr>
                              <m:sty m:val="bi"/>
                            </m:rPr>
                            <a:rPr lang="en-US" altLang="zh-CN" sz="3000" b="1" i="1">
                              <a:solidFill>
                                <a:srgbClr val="FF0000"/>
                              </a:solidFill>
                              <a:latin typeface="Cambria Math" panose="02040503050406030204" charset="0"/>
                              <a:cs typeface="Cambria Math" panose="02040503050406030204" charset="0"/>
                            </a:rPr>
                            <m:t>𝑹</m:t>
                          </m:r>
                          <m:r>
                            <m:rPr>
                              <m:sty m:val="bi"/>
                            </m:rPr>
                            <a:rPr lang="en-US" altLang="zh-CN" sz="3000" b="1" i="1" baseline="30000">
                              <a:solidFill>
                                <a:srgbClr val="FF0000"/>
                              </a:solidFill>
                              <a:latin typeface="Cambria Math" panose="02040503050406030204" charset="0"/>
                              <a:cs typeface="Cambria Math" panose="02040503050406030204" charset="0"/>
                            </a:rPr>
                            <m:t>𝟐</m:t>
                          </m:r>
                        </m:den>
                      </m:f>
                    </m:oMath>
                  </m:oMathPara>
                </a14:m>
                <a:r>
                  <a:rPr lang="en-US" altLang="zh-CN" sz="3000" b="1">
                    <a:solidFill>
                      <a:srgbClr val="FF0000"/>
                    </a:solidFill>
                  </a:rPr>
                  <a:t>,</a:t>
                </a:r>
                <a:r>
                  <a:rPr lang="zh-CN" altLang="en-US" sz="3000" b="1">
                    <a:solidFill>
                      <a:srgbClr val="FF0000"/>
                    </a:solidFill>
                  </a:rPr>
                  <a:t>得：</a:t>
                </a:r>
                <a:r>
                  <a:rPr lang="en-US" altLang="zh-CN" sz="3000" b="1">
                    <a:solidFill>
                      <a:srgbClr val="FF0000"/>
                    </a:solidFill>
                  </a:rPr>
                  <a:t>M=</a:t>
                </a:r>
                <a14:m>
                  <m:oMathPara>
                    <m:oMathParaPr>
                      <m:jc/>
                    </m:oMathParaPr>
                    <m:oMath>
                      <m:f>
                        <m:fPr>
                          <m:type m:val="bar"/>
                          <m:ctrlPr>
                            <a:rPr lang="en-US" altLang="zh-CN" sz="3000" b="1" i="1">
                              <a:solidFill>
                                <a:srgbClr val="FF0000"/>
                              </a:solidFill>
                              <a:latin typeface="Cambria Math" panose="02040503050406030204" charset="0"/>
                              <a:cs typeface="Cambria Math" panose="02040503050406030204" charset="0"/>
                            </a:rPr>
                          </m:ctrlPr>
                        </m:fPr>
                        <m:num>
                          <m:r>
                            <m:rPr>
                              <m:sty m:val="bi"/>
                            </m:rPr>
                            <a:rPr lang="en-US" altLang="zh-CN" sz="3000" b="1" i="1">
                              <a:solidFill>
                                <a:srgbClr val="FF0000"/>
                              </a:solidFill>
                              <a:latin typeface="Cambria Math" panose="02040503050406030204" charset="0"/>
                              <a:cs typeface="Cambria Math" panose="02040503050406030204" charset="0"/>
                            </a:rPr>
                            <m:t>𝒈𝑹</m:t>
                          </m:r>
                          <m:r>
                            <m:rPr>
                              <m:sty m:val="bi"/>
                            </m:rPr>
                            <a:rPr lang="en-US" altLang="zh-CN" sz="3000" b="1" i="1" baseline="30000">
                              <a:solidFill>
                                <a:srgbClr val="FF0000"/>
                              </a:solidFill>
                              <a:latin typeface="Cambria Math" panose="02040503050406030204" charset="0"/>
                              <a:cs typeface="Cambria Math" panose="02040503050406030204" charset="0"/>
                            </a:rPr>
                            <m:t>𝟐</m:t>
                          </m:r>
                        </m:num>
                        <m:den>
                          <m:r>
                            <m:rPr>
                              <m:sty m:val="bi"/>
                            </m:rPr>
                            <a:rPr lang="en-US" altLang="zh-CN" sz="3000" b="1" i="1">
                              <a:solidFill>
                                <a:srgbClr val="FF0000"/>
                              </a:solidFill>
                              <a:latin typeface="Cambria Math" panose="02040503050406030204" charset="0"/>
                              <a:cs typeface="Cambria Math" panose="02040503050406030204" charset="0"/>
                            </a:rPr>
                            <m:t>𝑮</m:t>
                          </m:r>
                        </m:den>
                      </m:f>
                    </m:oMath>
                  </m:oMathPara>
                </a14:m>
                <a:r>
                  <a:rPr lang="en-US" altLang="zh-CN" sz="3000" b="1">
                    <a:solidFill>
                      <a:srgbClr val="FF0000"/>
                    </a:solidFill>
                  </a:rPr>
                  <a:t>.</a:t>
                </a:r>
                <a:r>
                  <a:rPr lang="zh-CN" altLang="en-US" sz="3000" b="1">
                    <a:solidFill>
                      <a:srgbClr val="FF0000"/>
                    </a:solidFill>
                  </a:rPr>
                  <a:t>其中，g 、 R 在卡文迪什测出 G 之前已经知道，而卡文迪什测出 G 后，就意味着得出了地球的质量．</a:t>
                </a:r>
                <a:endParaRPr lang="zh-CN" altLang="en-US" sz="3000" b="1">
                  <a:solidFill>
                    <a:srgbClr val="FF0000"/>
                  </a:solidFill>
                </a:endParaRPr>
              </a:p>
              <a:p>
                <a:r>
                  <a:rPr lang="en-US" altLang="zh-CN" sz="3000" b="1">
                    <a:solidFill>
                      <a:srgbClr val="FF0000"/>
                    </a:solidFill>
                  </a:rPr>
                  <a:t>  </a:t>
                </a:r>
                <a:r>
                  <a:rPr lang="zh-CN" altLang="en-US" sz="3000" b="1">
                    <a:solidFill>
                      <a:srgbClr val="FF0000"/>
                    </a:solidFill>
                  </a:rPr>
                  <a:t>卡文迪什把测引力常量的实验称为"称量地球的质量"是不无道理的．</a:t>
                </a:r>
                <a:endParaRPr lang="zh-CN" altLang="en-US" sz="3000" b="1">
                  <a:solidFill>
                    <a:srgbClr val="FF0000"/>
                  </a:solidFill>
                </a:endParaRPr>
              </a:p>
              <a:p>
                <a:endParaRPr lang="zh-CN" altLang="en-US"/>
              </a:p>
            </p:txBody>
          </p:sp>
        </mc:Choice>
        <mc:Fallback>
          <p:sp>
            <p:nvSpPr>
              <p:cNvPr id="5" name="文本框 4"/>
              <p:cNvSpPr txBox="1">
                <a:spLocks noRot="1" noChangeAspect="1" noMove="1" noResize="1" noEditPoints="1" noAdjustHandles="1" noChangeArrowheads="1" noChangeShapeType="1" noTextEdit="1"/>
              </p:cNvSpPr>
              <p:nvPr/>
            </p:nvSpPr>
            <p:spPr>
              <a:xfrm>
                <a:off x="0" y="705485"/>
                <a:ext cx="12192635" cy="2869565"/>
              </a:xfrm>
              <a:prstGeom prst="rect">
                <a:avLst/>
              </a:prstGeom>
              <a:blipFill rotWithShape="1">
                <a:blip r:embed="rId2"/>
                <a:stretch>
                  <a:fillRect/>
                </a:stretch>
              </a:blipFill>
            </p:spPr>
            <p:txBody>
              <a:bodyPr/>
              <a:lstStyle/>
              <a:p>
                <a:r>
                  <a:rPr lang="zh-CN" alt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en-US" altLang="zh-CN">
                <a:solidFill>
                  <a:schemeClr val="accent1"/>
                </a:solidFill>
                <a:effectLst>
                  <a:outerShdw blurRad="38100" dist="25400" dir="5400000" algn="ctr" rotWithShape="0">
                    <a:srgbClr val="6E747A">
                      <a:alpha val="43000"/>
                    </a:srgbClr>
                  </a:outerShdw>
                </a:effectLst>
              </a:rPr>
              <a:t>1  </a:t>
            </a:r>
            <a:r>
              <a:rPr lang="zh-CN" altLang="en-US">
                <a:solidFill>
                  <a:schemeClr val="accent1"/>
                </a:solidFill>
                <a:effectLst>
                  <a:outerShdw blurRad="38100" dist="25400" dir="5400000" algn="ctr" rotWithShape="0">
                    <a:srgbClr val="6E747A">
                      <a:alpha val="43000"/>
                    </a:srgbClr>
                  </a:outerShdw>
                </a:effectLst>
              </a:rPr>
              <a:t>计算天体的质量</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mc:AlternateContent>
        <mc:Choice Requires="a14">
          <p:sp>
            <p:nvSpPr>
              <p:cNvPr id="4" name="文本框 3"/>
              <p:cNvSpPr txBox="1"/>
              <p:nvPr/>
            </p:nvSpPr>
            <p:spPr>
              <a:xfrm>
                <a:off x="-635" y="705485"/>
                <a:ext cx="12192635" cy="5025390"/>
              </a:xfrm>
              <a:prstGeom prst="rect">
                <a:avLst/>
              </a:prstGeom>
              <a:noFill/>
            </p:spPr>
            <p:txBody>
              <a:bodyPr wrap="square" rtlCol="0" anchor="t">
                <a:spAutoFit/>
              </a:bodyPr>
              <a:lstStyle/>
              <a:p>
                <a:r>
                  <a:rPr lang="zh-CN" altLang="en-US" sz="3000" b="1">
                    <a:sym typeface="+mn-ea"/>
                  </a:rPr>
                  <a:t>2．计算天体的质量（环绕法）</a:t>
                </a:r>
                <a:endParaRPr lang="zh-CN" altLang="en-US" sz="3000" b="1"/>
              </a:p>
              <a:p>
                <a:r>
                  <a:rPr lang="zh-CN" altLang="en-US" sz="3000" b="1">
                    <a:solidFill>
                      <a:srgbClr val="FF0000"/>
                    </a:solidFill>
                    <a:sym typeface="+mn-ea"/>
                  </a:rPr>
                  <a:t>地球绕太阳做习速圆周运动的向心力是由太阳对地球的万有引力提供的．如图所示，由</a:t>
                </a:r>
                <a:r>
                  <a:rPr lang="en-US" altLang="zh-CN" sz="3000" b="1">
                    <a:solidFill>
                      <a:srgbClr val="FF0000"/>
                    </a:solidFill>
                    <a:sym typeface="+mn-ea"/>
                  </a:rPr>
                  <a:t>G</a:t>
                </a:r>
                <a14:m>
                  <m:oMathPara>
                    <m:oMathParaPr>
                      <m:jc/>
                    </m:oMathParaPr>
                    <m:oMath>
                      <m:f>
                        <m:fPr>
                          <m:type m:val="bar"/>
                          <m:ctrlPr>
                            <a:rPr lang="en-US" altLang="zh-CN" sz="3000" b="1" i="1">
                              <a:solidFill>
                                <a:srgbClr val="FF0000"/>
                              </a:solidFill>
                              <a:latin typeface="Cambria Math" panose="02040503050406030204" charset="0"/>
                              <a:cs typeface="Cambria Math" panose="02040503050406030204" charset="0"/>
                            </a:rPr>
                          </m:ctrlPr>
                        </m:fPr>
                        <m:num>
                          <m:r>
                            <m:rPr>
                              <m:sty m:val="bi"/>
                            </m:rPr>
                            <a:rPr lang="en-US" altLang="zh-CN" sz="3000" b="1" i="1">
                              <a:solidFill>
                                <a:srgbClr val="FF0000"/>
                              </a:solidFill>
                              <a:latin typeface="Cambria Math" panose="02040503050406030204" charset="0"/>
                              <a:cs typeface="Cambria Math" panose="02040503050406030204" charset="0"/>
                            </a:rPr>
                            <m:t>𝑴𝒎</m:t>
                          </m:r>
                        </m:num>
                        <m:den>
                          <m:r>
                            <m:rPr>
                              <m:sty m:val="bi"/>
                            </m:rPr>
                            <a:rPr lang="en-US" altLang="zh-CN" sz="3000" b="1" i="1">
                              <a:solidFill>
                                <a:srgbClr val="FF0000"/>
                              </a:solidFill>
                              <a:latin typeface="Cambria Math" panose="02040503050406030204" charset="0"/>
                              <a:cs typeface="Cambria Math" panose="02040503050406030204" charset="0"/>
                            </a:rPr>
                            <m:t>𝑹</m:t>
                          </m:r>
                          <m:r>
                            <m:rPr>
                              <m:sty m:val="bi"/>
                            </m:rPr>
                            <a:rPr lang="en-US" altLang="zh-CN" sz="3000" b="1" i="1" baseline="30000">
                              <a:solidFill>
                                <a:srgbClr val="FF0000"/>
                              </a:solidFill>
                              <a:latin typeface="Cambria Math" panose="02040503050406030204" charset="0"/>
                              <a:cs typeface="Cambria Math" panose="02040503050406030204" charset="0"/>
                            </a:rPr>
                            <m:t>𝟐</m:t>
                          </m:r>
                        </m:den>
                      </m:f>
                    </m:oMath>
                  </m:oMathPara>
                </a14:m>
                <a:r>
                  <a:rPr lang="en-US" altLang="zh-CN" sz="3000" b="1">
                    <a:solidFill>
                      <a:srgbClr val="FF0000"/>
                    </a:solidFill>
                    <a:sym typeface="+mn-ea"/>
                  </a:rPr>
                  <a:t>=m</a:t>
                </a:r>
                <a14:m>
                  <m:oMathPara>
                    <m:oMathParaPr>
                      <m:jc/>
                    </m:oMathParaPr>
                    <m:oMath>
                      <m:f>
                        <m:fPr>
                          <m:type m:val="bar"/>
                          <m:ctrlPr>
                            <a:rPr lang="en-US" altLang="zh-CN" sz="3000" b="1" i="1">
                              <a:solidFill>
                                <a:srgbClr val="FF0000"/>
                              </a:solidFill>
                              <a:latin typeface="Cambria Math" panose="02040503050406030204" charset="0"/>
                              <a:cs typeface="Cambria Math" panose="02040503050406030204" charset="0"/>
                            </a:rPr>
                          </m:ctrlPr>
                        </m:fPr>
                        <m:num>
                          <m:r>
                            <m:rPr>
                              <m:sty m:val="bi"/>
                            </m:rPr>
                            <a:rPr lang="en-US" altLang="zh-CN" sz="3000" b="1" i="1">
                              <a:solidFill>
                                <a:srgbClr val="FF0000"/>
                              </a:solidFill>
                              <a:latin typeface="Cambria Math" panose="02040503050406030204" charset="0"/>
                              <a:cs typeface="Cambria Math" panose="02040503050406030204" charset="0"/>
                            </a:rPr>
                            <m:t>𝟒</m:t>
                          </m:r>
                          <m:r>
                            <m:rPr>
                              <m:sty m:val="bi"/>
                            </m:rPr>
                            <a:rPr lang="en-US" altLang="zh-CN" sz="3000" b="1" i="1">
                              <a:solidFill>
                                <a:srgbClr val="FF0000"/>
                              </a:solidFill>
                              <a:latin typeface="Cambria Math" panose="02040503050406030204" charset="0"/>
                              <a:cs typeface="Cambria Math" panose="02040503050406030204" charset="0"/>
                            </a:rPr>
                            <m:t>𝝅</m:t>
                          </m:r>
                          <m:r>
                            <m:rPr>
                              <m:sty m:val="bi"/>
                            </m:rPr>
                            <a:rPr lang="en-US" altLang="zh-CN" sz="3000" b="1" i="1" baseline="30000">
                              <a:solidFill>
                                <a:srgbClr val="FF0000"/>
                              </a:solidFill>
                              <a:latin typeface="Cambria Math" panose="02040503050406030204" charset="0"/>
                              <a:cs typeface="Cambria Math" panose="02040503050406030204" charset="0"/>
                            </a:rPr>
                            <m:t>𝟐</m:t>
                          </m:r>
                        </m:num>
                        <m:den>
                          <m:r>
                            <m:rPr>
                              <m:sty m:val="bi"/>
                            </m:rPr>
                            <a:rPr lang="en-US" altLang="zh-CN" sz="3000" b="1" i="1">
                              <a:solidFill>
                                <a:srgbClr val="FF0000"/>
                              </a:solidFill>
                              <a:latin typeface="Cambria Math" panose="02040503050406030204" charset="0"/>
                              <a:cs typeface="Cambria Math" panose="02040503050406030204" charset="0"/>
                            </a:rPr>
                            <m:t>𝑻</m:t>
                          </m:r>
                          <m:r>
                            <m:rPr>
                              <m:sty m:val="bi"/>
                            </m:rPr>
                            <a:rPr lang="en-US" altLang="zh-CN" sz="3000" b="1" i="1" baseline="30000">
                              <a:solidFill>
                                <a:srgbClr val="FF0000"/>
                              </a:solidFill>
                              <a:latin typeface="Cambria Math" panose="02040503050406030204" charset="0"/>
                              <a:cs typeface="Cambria Math" panose="02040503050406030204" charset="0"/>
                            </a:rPr>
                            <m:t>𝟐</m:t>
                          </m:r>
                        </m:den>
                      </m:f>
                      <m:r>
                        <m:rPr>
                          <m:sty m:val="bi"/>
                        </m:rPr>
                        <a:rPr lang="en-US" altLang="zh-CN" sz="3000" b="1" i="1">
                          <a:solidFill>
                            <a:srgbClr val="FF0000"/>
                          </a:solidFill>
                          <a:latin typeface="Cambria Math" panose="02040503050406030204" charset="0"/>
                          <a:cs typeface="Cambria Math" panose="02040503050406030204" charset="0"/>
                        </a:rPr>
                        <m:t>𝒓</m:t>
                      </m:r>
                      <m:r>
                        <m:rPr>
                          <m:sty m:val="bi"/>
                        </m:rPr>
                        <a:rPr lang="zh-CN" altLang="en-US" sz="3000" b="1" i="1">
                          <a:solidFill>
                            <a:srgbClr val="FF0000"/>
                          </a:solidFill>
                          <a:latin typeface="Cambria Math" panose="02040503050406030204" charset="0"/>
                          <a:cs typeface="Cambria Math" panose="02040503050406030204" charset="0"/>
                        </a:rPr>
                        <m:t>得</m:t>
                      </m:r>
                      <m:r>
                        <m:rPr>
                          <m:sty m:val="bi"/>
                        </m:rPr>
                        <a:rPr lang="en-US" altLang="zh-CN" sz="3000" b="1" i="1">
                          <a:solidFill>
                            <a:srgbClr val="FF0000"/>
                          </a:solidFill>
                          <a:latin typeface="Cambria Math" panose="02040503050406030204" charset="0"/>
                          <a:cs typeface="Cambria Math" panose="02040503050406030204" charset="0"/>
                        </a:rPr>
                        <m:t>𝑴</m:t>
                      </m:r>
                      <m:r>
                        <m:rPr>
                          <m:sty m:val="bi"/>
                        </m:rPr>
                        <a:rPr lang="en-US" altLang="zh-CN" sz="3000" b="1" i="1">
                          <a:solidFill>
                            <a:srgbClr val="FF0000"/>
                          </a:solidFill>
                          <a:latin typeface="Cambria Math" panose="02040503050406030204" charset="0"/>
                          <a:cs typeface="Cambria Math" panose="02040503050406030204" charset="0"/>
                        </a:rPr>
                        <m:t>=</m:t>
                      </m:r>
                      <m:f>
                        <m:fPr>
                          <m:type m:val="bar"/>
                          <m:ctrlPr>
                            <a:rPr lang="en-US" altLang="zh-CN" sz="3000" b="1" i="1">
                              <a:solidFill>
                                <a:srgbClr val="FF0000"/>
                              </a:solidFill>
                              <a:latin typeface="Cambria Math" panose="02040503050406030204" charset="0"/>
                              <a:cs typeface="Cambria Math" panose="02040503050406030204" charset="0"/>
                            </a:rPr>
                          </m:ctrlPr>
                        </m:fPr>
                        <m:num>
                          <m:r>
                            <m:rPr>
                              <m:sty m:val="bi"/>
                            </m:rPr>
                            <a:rPr lang="en-US" altLang="zh-CN" sz="3000" b="1" i="1">
                              <a:solidFill>
                                <a:srgbClr val="FF0000"/>
                              </a:solidFill>
                              <a:latin typeface="Cambria Math" panose="02040503050406030204" charset="0"/>
                              <a:cs typeface="Cambria Math" panose="02040503050406030204" charset="0"/>
                            </a:rPr>
                            <m:t>𝟒</m:t>
                          </m:r>
                          <m:r>
                            <m:rPr>
                              <m:sty m:val="bi"/>
                            </m:rPr>
                            <a:rPr lang="en-US" altLang="zh-CN" sz="3000" b="1" i="1">
                              <a:solidFill>
                                <a:srgbClr val="FF0000"/>
                              </a:solidFill>
                              <a:latin typeface="Cambria Math" panose="02040503050406030204" charset="0"/>
                              <a:cs typeface="Cambria Math" panose="02040503050406030204" charset="0"/>
                            </a:rPr>
                            <m:t>𝝅</m:t>
                          </m:r>
                          <m:r>
                            <m:rPr>
                              <m:sty m:val="bi"/>
                            </m:rPr>
                            <a:rPr lang="en-US" altLang="zh-CN" sz="3000" b="1" i="1" baseline="30000">
                              <a:solidFill>
                                <a:srgbClr val="FF0000"/>
                              </a:solidFill>
                              <a:latin typeface="Cambria Math" panose="02040503050406030204" charset="0"/>
                              <a:ea typeface="MS Mincho" charset="0"/>
                              <a:cs typeface="Cambria Math" panose="02040503050406030204" charset="0"/>
                            </a:rPr>
                            <m:t>𝟐</m:t>
                          </m:r>
                          <m:r>
                            <m:rPr>
                              <m:sty m:val="bi"/>
                            </m:rPr>
                            <a:rPr lang="en-US" altLang="zh-CN" sz="3000" b="1" i="1">
                              <a:solidFill>
                                <a:srgbClr val="FF0000"/>
                              </a:solidFill>
                              <a:latin typeface="Cambria Math" panose="02040503050406030204" charset="0"/>
                              <a:ea typeface="MS Mincho" charset="0"/>
                              <a:cs typeface="Cambria Math" panose="02040503050406030204" charset="0"/>
                            </a:rPr>
                            <m:t>𝒓</m:t>
                          </m:r>
                          <m:r>
                            <m:rPr>
                              <m:sty m:val="bi"/>
                            </m:rPr>
                            <a:rPr lang="en-US" altLang="zh-CN" sz="3000" b="1" i="1" baseline="30000">
                              <a:solidFill>
                                <a:srgbClr val="FF0000"/>
                              </a:solidFill>
                              <a:latin typeface="Cambria Math" panose="02040503050406030204" charset="0"/>
                              <a:ea typeface="MS Mincho" charset="0"/>
                              <a:cs typeface="Cambria Math" panose="02040503050406030204" charset="0"/>
                            </a:rPr>
                            <m:t>𝟑</m:t>
                          </m:r>
                        </m:num>
                        <m:den>
                          <m:r>
                            <m:rPr>
                              <m:sty m:val="bi"/>
                            </m:rPr>
                            <a:rPr lang="en-US" altLang="zh-CN" sz="3000" b="1" i="1">
                              <a:solidFill>
                                <a:srgbClr val="FF0000"/>
                              </a:solidFill>
                              <a:latin typeface="Cambria Math" panose="02040503050406030204" charset="0"/>
                              <a:cs typeface="Cambria Math" panose="02040503050406030204" charset="0"/>
                            </a:rPr>
                            <m:t>𝑮𝑻</m:t>
                          </m:r>
                          <m:r>
                            <m:rPr>
                              <m:sty m:val="bi"/>
                            </m:rPr>
                            <a:rPr lang="en-US" altLang="zh-CN" sz="3000" b="1" i="1" baseline="30000">
                              <a:solidFill>
                                <a:srgbClr val="FF0000"/>
                              </a:solidFill>
                              <a:latin typeface="Cambria Math" panose="02040503050406030204" charset="0"/>
                              <a:cs typeface="Cambria Math" panose="02040503050406030204" charset="0"/>
                            </a:rPr>
                            <m:t>𝟐</m:t>
                          </m:r>
                        </m:den>
                      </m:f>
                      <m:r>
                        <m:rPr>
                          <m:sty m:val="bi"/>
                        </m:rPr>
                        <a:rPr lang="en-US" altLang="zh-CN" sz="3000" b="1" i="1">
                          <a:solidFill>
                            <a:srgbClr val="FF0000"/>
                          </a:solidFill>
                          <a:latin typeface="Cambria Math" panose="02040503050406030204" charset="0"/>
                          <a:cs typeface="Cambria Math" panose="02040503050406030204" charset="0"/>
                        </a:rPr>
                        <m:t>，</m:t>
                      </m:r>
                    </m:oMath>
                  </m:oMathPara>
                </a14:m>
                <a:r>
                  <a:rPr lang="zh-CN" altLang="en-US" sz="3000" b="1">
                    <a:solidFill>
                      <a:srgbClr val="FF0000"/>
                    </a:solidFill>
                    <a:sym typeface="+mn-ea"/>
                  </a:rPr>
                  <a:t>只需测出地球绕太阳运动的周期 T 和轨道半径</a:t>
                </a:r>
                <a:r>
                  <a:rPr lang="en-US" altLang="zh-CN" sz="3000" b="1">
                    <a:solidFill>
                      <a:srgbClr val="FF0000"/>
                    </a:solidFill>
                    <a:sym typeface="+mn-ea"/>
                  </a:rPr>
                  <a:t>r</a:t>
                </a:r>
                <a:r>
                  <a:rPr lang="zh-CN" altLang="en-US" sz="3000" b="1">
                    <a:solidFill>
                      <a:srgbClr val="FF0000"/>
                    </a:solidFill>
                    <a:sym typeface="+mn-ea"/>
                  </a:rPr>
                  <a:t>就可以计算出太阳的质量．</a:t>
                </a:r>
                <a:endParaRPr lang="zh-CN" altLang="en-US" sz="3000" b="1">
                  <a:solidFill>
                    <a:srgbClr val="FF0000"/>
                  </a:solidFill>
                </a:endParaRPr>
              </a:p>
              <a:p>
                <a:r>
                  <a:rPr lang="zh-CN" altLang="en-US" sz="3000" b="1">
                    <a:solidFill>
                      <a:srgbClr val="FF0000"/>
                    </a:solidFill>
                    <a:sym typeface="+mn-ea"/>
                  </a:rPr>
                  <a:t>通过观测绕太阳转动的行星来计算太阳的质量这一方法，可以推广到通过观察绕某行星转动的卫星来计算该行星的质量，推而广之可得出通过观测做圆周运动的环绕天体的运动情况来计算中心天体的质量的方法．环绕天体的向心力由中心天体对其产生的万有引力提供，</a:t>
                </a:r>
                <a:r>
                  <a:rPr lang="en-US" altLang="zh-CN" sz="3000" b="1">
                    <a:solidFill>
                      <a:srgbClr val="FF0000"/>
                    </a:solidFill>
                    <a:sym typeface="+mn-ea"/>
                  </a:rPr>
                  <a:t>G</a:t>
                </a:r>
                <a14:m>
                  <m:oMathPara>
                    <m:oMathParaPr>
                      <m:jc/>
                    </m:oMathParaPr>
                    <m:oMath>
                      <m:f>
                        <m:fPr>
                          <m:type m:val="bar"/>
                          <m:ctrlPr>
                            <a:rPr lang="en-US" altLang="zh-CN" sz="3000" b="1" i="1">
                              <a:solidFill>
                                <a:srgbClr val="FF0000"/>
                              </a:solidFill>
                              <a:latin typeface="Cambria Math" panose="02040503050406030204" charset="0"/>
                              <a:cs typeface="Cambria Math" panose="02040503050406030204" charset="0"/>
                            </a:rPr>
                          </m:ctrlPr>
                        </m:fPr>
                        <m:num>
                          <m:r>
                            <m:rPr>
                              <m:sty m:val="bi"/>
                            </m:rPr>
                            <a:rPr lang="en-US" altLang="zh-CN" sz="3000" b="1" i="1">
                              <a:solidFill>
                                <a:srgbClr val="FF0000"/>
                              </a:solidFill>
                              <a:latin typeface="Cambria Math" panose="02040503050406030204" charset="0"/>
                              <a:cs typeface="Cambria Math" panose="02040503050406030204" charset="0"/>
                            </a:rPr>
                            <m:t>𝑴𝒎</m:t>
                          </m:r>
                        </m:num>
                        <m:den>
                          <m:r>
                            <m:rPr>
                              <m:sty m:val="bi"/>
                            </m:rPr>
                            <a:rPr lang="en-US" altLang="zh-CN" sz="3000" b="1" i="1">
                              <a:solidFill>
                                <a:srgbClr val="FF0000"/>
                              </a:solidFill>
                              <a:latin typeface="Cambria Math" panose="02040503050406030204" charset="0"/>
                              <a:cs typeface="Cambria Math" panose="02040503050406030204" charset="0"/>
                            </a:rPr>
                            <m:t>𝒓</m:t>
                          </m:r>
                          <m:r>
                            <m:rPr>
                              <m:sty m:val="bi"/>
                            </m:rPr>
                            <a:rPr lang="en-US" altLang="zh-CN" sz="3000" b="1" i="1" baseline="30000">
                              <a:solidFill>
                                <a:srgbClr val="FF0000"/>
                              </a:solidFill>
                              <a:latin typeface="Cambria Math" panose="02040503050406030204" charset="0"/>
                              <a:cs typeface="Cambria Math" panose="02040503050406030204" charset="0"/>
                            </a:rPr>
                            <m:t>𝟐</m:t>
                          </m:r>
                        </m:den>
                      </m:f>
                      <m:r>
                        <m:rPr>
                          <m:sty m:val="bi"/>
                        </m:rPr>
                        <a:rPr lang="en-US" altLang="zh-CN" sz="3000" b="1" i="1">
                          <a:solidFill>
                            <a:srgbClr val="FF0000"/>
                          </a:solidFill>
                          <a:latin typeface="Cambria Math" panose="02040503050406030204" charset="0"/>
                          <a:ea typeface="MS Mincho" charset="0"/>
                          <a:cs typeface="Cambria Math" panose="02040503050406030204" charset="0"/>
                        </a:rPr>
                        <m:t>=</m:t>
                      </m:r>
                      <m:r>
                        <m:rPr>
                          <m:sty m:val="bi"/>
                        </m:rPr>
                        <a:rPr lang="en-US" altLang="zh-CN" sz="3000" b="1" i="1">
                          <a:solidFill>
                            <a:srgbClr val="FF0000"/>
                          </a:solidFill>
                          <a:latin typeface="Cambria Math" panose="02040503050406030204" charset="0"/>
                          <a:ea typeface="MS Mincho" charset="0"/>
                          <a:cs typeface="Cambria Math" panose="02040503050406030204" charset="0"/>
                        </a:rPr>
                        <m:t>𝒎𝒂</m:t>
                      </m:r>
                      <m:r>
                        <m:rPr>
                          <m:sty m:val="bi"/>
                        </m:rPr>
                        <a:rPr lang="en-US" altLang="zh-CN" sz="3000" b="1" i="1">
                          <a:solidFill>
                            <a:srgbClr val="FF0000"/>
                          </a:solidFill>
                          <a:latin typeface="Cambria Math" panose="02040503050406030204" charset="0"/>
                          <a:ea typeface="MS Mincho" charset="0"/>
                          <a:cs typeface="Cambria Math" panose="02040503050406030204" charset="0"/>
                        </a:rPr>
                        <m:t>，</m:t>
                      </m:r>
                      <m:r>
                        <m:rPr>
                          <m:sty m:val="bi"/>
                        </m:rPr>
                        <a:rPr lang="zh-CN" altLang="en-US" sz="3000" b="1" i="1">
                          <a:solidFill>
                            <a:srgbClr val="FF0000"/>
                          </a:solidFill>
                          <a:latin typeface="Cambria Math" panose="02040503050406030204" charset="0"/>
                          <a:ea typeface="MS Mincho" charset="0"/>
                          <a:cs typeface="Cambria Math" panose="02040503050406030204" charset="0"/>
                        </a:rPr>
                        <m:t>根据已知量</m:t>
                      </m:r>
                      <m:r>
                        <m:rPr>
                          <m:sty m:val="bi"/>
                        </m:rPr>
                        <a:rPr lang="en-US" altLang="zh-CN" sz="3000" b="1" i="1">
                          <a:solidFill>
                            <a:srgbClr val="FF0000"/>
                          </a:solidFill>
                          <a:latin typeface="Cambria Math" panose="02040503050406030204" charset="0"/>
                          <a:ea typeface="MS Mincho" charset="0"/>
                          <a:cs typeface="Cambria Math" panose="02040503050406030204" charset="0"/>
                        </a:rPr>
                        <m:t>，</m:t>
                      </m:r>
                      <m:r>
                        <m:rPr>
                          <m:sty m:val="bi"/>
                        </m:rPr>
                        <a:rPr lang="zh-CN" altLang="en-US" sz="3000" b="1" i="1">
                          <a:solidFill>
                            <a:srgbClr val="FF0000"/>
                          </a:solidFill>
                          <a:latin typeface="Cambria Math" panose="02040503050406030204" charset="0"/>
                          <a:ea typeface="MS Mincho" charset="0"/>
                          <a:cs typeface="Cambria Math" panose="02040503050406030204" charset="0"/>
                        </a:rPr>
                        <m:t>可灵活运用</m:t>
                      </m:r>
                      <m:r>
                        <m:rPr>
                          <m:sty m:val="bi"/>
                        </m:rPr>
                        <a:rPr lang="en-US" altLang="zh-CN" sz="3000" b="1" i="1">
                          <a:solidFill>
                            <a:srgbClr val="FF0000"/>
                          </a:solidFill>
                          <a:latin typeface="Cambria Math" panose="02040503050406030204" charset="0"/>
                          <a:ea typeface="MS Mincho" charset="0"/>
                          <a:cs typeface="Cambria Math" panose="02040503050406030204" charset="0"/>
                        </a:rPr>
                        <m:t>𝒂</m:t>
                      </m:r>
                      <m:r>
                        <m:rPr>
                          <m:sty m:val="bi"/>
                        </m:rPr>
                        <a:rPr lang="en-US" altLang="zh-CN" sz="3000" b="1" i="1">
                          <a:solidFill>
                            <a:srgbClr val="FF0000"/>
                          </a:solidFill>
                          <a:latin typeface="Cambria Math" panose="02040503050406030204" charset="0"/>
                          <a:ea typeface="MS Mincho" charset="0"/>
                          <a:cs typeface="Cambria Math" panose="02040503050406030204" charset="0"/>
                        </a:rPr>
                        <m:t>=</m:t>
                      </m:r>
                      <m:f>
                        <m:fPr>
                          <m:type m:val="bar"/>
                          <m:ctrlPr>
                            <a:rPr lang="en-US" altLang="zh-CN" sz="3000" b="1" i="1">
                              <a:solidFill>
                                <a:srgbClr val="FF0000"/>
                              </a:solidFill>
                              <a:latin typeface="Cambria Math" panose="02040503050406030204" charset="0"/>
                              <a:ea typeface="MS Mincho" charset="0"/>
                              <a:cs typeface="Cambria Math" panose="02040503050406030204" charset="0"/>
                            </a:rPr>
                          </m:ctrlPr>
                        </m:fPr>
                        <m:num>
                          <m:r>
                            <m:rPr>
                              <m:sty m:val="bi"/>
                            </m:rPr>
                            <a:rPr lang="en-US" altLang="zh-CN" sz="3000" b="1" i="1">
                              <a:solidFill>
                                <a:srgbClr val="FF0000"/>
                              </a:solidFill>
                              <a:latin typeface="Cambria Math" panose="02040503050406030204" charset="0"/>
                              <a:ea typeface="MS Mincho" charset="0"/>
                              <a:cs typeface="Cambria Math" panose="02040503050406030204" charset="0"/>
                            </a:rPr>
                            <m:t>𝒗</m:t>
                          </m:r>
                          <m:r>
                            <m:rPr>
                              <m:sty m:val="bi"/>
                            </m:rPr>
                            <a:rPr lang="en-US" altLang="zh-CN" sz="3000" b="1" i="1" baseline="30000">
                              <a:solidFill>
                                <a:srgbClr val="FF0000"/>
                              </a:solidFill>
                              <a:latin typeface="Cambria Math" panose="02040503050406030204" charset="0"/>
                              <a:ea typeface="MS Mincho" charset="0"/>
                              <a:cs typeface="Cambria Math" panose="02040503050406030204" charset="0"/>
                            </a:rPr>
                            <m:t>𝟐</m:t>
                          </m:r>
                        </m:num>
                        <m:den>
                          <m:r>
                            <m:rPr>
                              <m:sty m:val="bi"/>
                            </m:rPr>
                            <a:rPr lang="en-US" altLang="zh-CN" sz="3000" b="1" i="1">
                              <a:solidFill>
                                <a:srgbClr val="FF0000"/>
                              </a:solidFill>
                              <a:latin typeface="Cambria Math" panose="02040503050406030204" charset="0"/>
                              <a:ea typeface="MS Mincho" charset="0"/>
                              <a:cs typeface="Cambria Math" panose="02040503050406030204" charset="0"/>
                            </a:rPr>
                            <m:t>𝒓</m:t>
                          </m:r>
                        </m:den>
                      </m:f>
                      <m:r>
                        <m:rPr>
                          <m:sty m:val="bi"/>
                        </m:rPr>
                        <a:rPr lang="en-US" altLang="zh-CN" sz="3000" b="1" i="1">
                          <a:solidFill>
                            <a:srgbClr val="FF0000"/>
                          </a:solidFill>
                          <a:latin typeface="Cambria Math" panose="02040503050406030204" charset="0"/>
                          <a:ea typeface="MS Mincho" charset="0"/>
                          <a:cs typeface="Cambria Math" panose="02040503050406030204" charset="0"/>
                        </a:rPr>
                        <m:t>=</m:t>
                      </m:r>
                      <m:r>
                        <m:rPr>
                          <m:sty m:val="b"/>
                        </m:rPr>
                        <a:rPr lang="zh-CN" altLang="en-US" sz="3000" b="1">
                          <a:solidFill>
                            <a:srgbClr val="FF0000"/>
                          </a:solidFill>
                          <a:latin typeface="微软雅黑" panose="020b0503020204020204" charset="-122"/>
                          <a:ea typeface="微软雅黑" panose="020b0503020204020204" charset="-122"/>
                          <a:sym typeface="+mn-ea"/>
                        </a:rPr>
                        <m:t>𝛚</m:t>
                      </m:r>
                      <m:r>
                        <m:rPr>
                          <m:sty m:val="b"/>
                        </m:rPr>
                        <a:rPr lang="en-US" altLang="zh-CN" sz="3000" b="1" baseline="30000">
                          <a:solidFill>
                            <a:srgbClr val="FF0000"/>
                          </a:solidFill>
                          <a:latin typeface="Cambria Math" panose="02040503050406030204" charset="0"/>
                          <a:ea typeface="微软雅黑" panose="020b0503020204020204" charset="-122"/>
                          <a:cs typeface="Cambria Math" panose="02040503050406030204" charset="0"/>
                          <a:sym typeface="+mn-ea"/>
                        </a:rPr>
                        <m:t>𝟐</m:t>
                      </m:r>
                      <m:r>
                        <m:rPr>
                          <m:sty m:val="b"/>
                        </m:rPr>
                        <a:rPr lang="en-US" altLang="zh-CN" sz="3000" b="1">
                          <a:solidFill>
                            <a:srgbClr val="FF0000"/>
                          </a:solidFill>
                          <a:latin typeface="Cambria Math" panose="02040503050406030204" charset="0"/>
                          <a:ea typeface="微软雅黑" panose="020b0503020204020204" charset="-122"/>
                          <a:cs typeface="Cambria Math" panose="02040503050406030204" charset="0"/>
                          <a:sym typeface="+mn-ea"/>
                        </a:rPr>
                        <m:t>𝐫</m:t>
                      </m:r>
                      <m:r>
                        <m:rPr>
                          <m:sty m:val="b"/>
                        </m:rPr>
                        <a:rPr lang="en-US" altLang="zh-CN" sz="3000" b="1">
                          <a:solidFill>
                            <a:srgbClr val="FF0000"/>
                          </a:solidFill>
                          <a:latin typeface="Cambria Math" panose="02040503050406030204" charset="0"/>
                          <a:ea typeface="微软雅黑" panose="020b0503020204020204" charset="-122"/>
                          <a:cs typeface="Cambria Math" panose="02040503050406030204" charset="0"/>
                          <a:sym typeface="+mn-ea"/>
                        </a:rPr>
                        <m:t>=</m:t>
                      </m:r>
                      <m:f>
                        <m:fPr>
                          <m:type m:val="bar"/>
                          <m:ctrlPr>
                            <a:rPr lang="en-US" altLang="zh-CN" sz="3000" b="1" i="1">
                              <a:solidFill>
                                <a:srgbClr val="FF0000"/>
                              </a:solidFill>
                              <a:latin typeface="Cambria Math" panose="02040503050406030204" charset="0"/>
                              <a:ea typeface="微软雅黑" panose="020b0503020204020204" charset="-122"/>
                              <a:cs typeface="Cambria Math" panose="02040503050406030204" charset="0"/>
                              <a:sym typeface="+mn-ea"/>
                            </a:rPr>
                          </m:ctrlPr>
                        </m:fPr>
                        <m:num>
                          <m:r>
                            <m:rPr>
                              <m:sty m:val="bi"/>
                            </m:rPr>
                            <a:rPr lang="en-US" altLang="zh-CN" sz="3000" b="1" i="1">
                              <a:solidFill>
                                <a:srgbClr val="FF0000"/>
                              </a:solidFill>
                              <a:latin typeface="Cambria Math" panose="02040503050406030204" charset="0"/>
                              <a:ea typeface="微软雅黑" panose="020b0503020204020204" charset="-122"/>
                              <a:cs typeface="Cambria Math" panose="02040503050406030204" charset="0"/>
                              <a:sym typeface="+mn-ea"/>
                            </a:rPr>
                            <m:t>𝟒</m:t>
                          </m:r>
                          <m:r>
                            <m:rPr>
                              <m:sty m:val="bi"/>
                            </m:rPr>
                            <a:rPr lang="en-US" altLang="zh-CN" sz="3000" b="1" i="1">
                              <a:solidFill>
                                <a:srgbClr val="FF0000"/>
                              </a:solidFill>
                              <a:latin typeface="Cambria Math" panose="02040503050406030204" charset="0"/>
                              <a:cs typeface="Cambria Math" panose="02040503050406030204" charset="0"/>
                            </a:rPr>
                            <m:t>𝝅</m:t>
                          </m:r>
                          <m:r>
                            <m:rPr>
                              <m:sty m:val="bi"/>
                            </m:rPr>
                            <a:rPr lang="en-US" altLang="zh-CN" sz="3000" b="1" i="1" baseline="30000">
                              <a:solidFill>
                                <a:srgbClr val="FF0000"/>
                              </a:solidFill>
                              <a:latin typeface="Cambria Math" panose="02040503050406030204" charset="0"/>
                              <a:cs typeface="Cambria Math" panose="02040503050406030204" charset="0"/>
                            </a:rPr>
                            <m:t>𝟐</m:t>
                          </m:r>
                        </m:num>
                        <m:den>
                          <m:r>
                            <m:rPr>
                              <m:sty m:val="bi"/>
                            </m:rPr>
                            <a:rPr lang="en-US" altLang="zh-CN" sz="3000" b="1" i="1">
                              <a:solidFill>
                                <a:srgbClr val="FF0000"/>
                              </a:solidFill>
                              <a:latin typeface="Cambria Math" panose="02040503050406030204" charset="0"/>
                              <a:ea typeface="微软雅黑" panose="020b0503020204020204" charset="-122"/>
                              <a:cs typeface="Cambria Math" panose="02040503050406030204" charset="0"/>
                              <a:sym typeface="+mn-ea"/>
                            </a:rPr>
                            <m:t>𝑻</m:t>
                          </m:r>
                          <m:r>
                            <m:rPr>
                              <m:sty m:val="bi"/>
                            </m:rPr>
                            <a:rPr lang="en-US" altLang="zh-CN" sz="3000" b="1" i="1" baseline="30000">
                              <a:solidFill>
                                <a:srgbClr val="FF0000"/>
                              </a:solidFill>
                              <a:latin typeface="Cambria Math" panose="02040503050406030204" charset="0"/>
                              <a:ea typeface="微软雅黑" panose="020b0503020204020204" charset="-122"/>
                              <a:cs typeface="Cambria Math" panose="02040503050406030204" charset="0"/>
                              <a:sym typeface="+mn-ea"/>
                            </a:rPr>
                            <m:t>𝟐</m:t>
                          </m:r>
                        </m:den>
                      </m:f>
                      <m:r>
                        <m:rPr>
                          <m:sty m:val="bi"/>
                        </m:rPr>
                        <a:rPr lang="en-US" altLang="zh-CN" sz="3000" b="1" i="1">
                          <a:solidFill>
                            <a:srgbClr val="FF0000"/>
                          </a:solidFill>
                          <a:latin typeface="Cambria Math" panose="02040503050406030204" charset="0"/>
                          <a:ea typeface="微软雅黑" panose="020b0503020204020204" charset="-122"/>
                          <a:cs typeface="Cambria Math" panose="02040503050406030204" charset="0"/>
                          <a:sym typeface="+mn-ea"/>
                        </a:rPr>
                        <m:t>𝒓</m:t>
                      </m:r>
                    </m:oMath>
                  </m:oMathPara>
                </a14:m>
                <a:r>
                  <a:rPr lang="zh-CN" altLang="en-US" sz="3000" b="1">
                    <a:solidFill>
                      <a:srgbClr val="FF0000"/>
                    </a:solidFill>
                    <a:latin typeface="Cambria Math" panose="02040503050406030204" charset="0"/>
                    <a:ea typeface="微软雅黑"/>
                    <a:cs typeface="Cambria Math" panose="02040503050406030204" charset="0"/>
                    <a:sym typeface="+mn-ea"/>
                  </a:rPr>
                  <a:t>等表达式</a:t>
                </a:r>
                <a:endParaRPr lang="zh-CN" altLang="en-US" sz="3000" b="1">
                  <a:solidFill>
                    <a:srgbClr val="FF0000"/>
                  </a:solidFill>
                  <a:latin typeface="Cambria Math" panose="02040503050406030204" charset="0"/>
                  <a:ea typeface="微软雅黑"/>
                  <a:cs typeface="Cambria Math" panose="02040503050406030204" charset="0"/>
                  <a:sym typeface="+mn-ea"/>
                </a:endParaRPr>
              </a:p>
            </p:txBody>
          </p:sp>
        </mc:Choice>
        <mc:Fallback>
          <p:sp>
            <p:nvSpPr>
              <p:cNvPr id="4" name="文本框 3"/>
              <p:cNvSpPr txBox="1">
                <a:spLocks noRot="1" noChangeAspect="1" noMove="1" noResize="1" noEditPoints="1" noAdjustHandles="1" noChangeArrowheads="1" noChangeShapeType="1" noTextEdit="1"/>
              </p:cNvSpPr>
              <p:nvPr/>
            </p:nvSpPr>
            <p:spPr>
              <a:xfrm>
                <a:off x="-635" y="705485"/>
                <a:ext cx="12192635" cy="5025390"/>
              </a:xfrm>
              <a:prstGeom prst="rect">
                <a:avLst/>
              </a:prstGeom>
              <a:blipFill rotWithShape="1">
                <a:blip r:embed="rId2"/>
                <a:stretch>
                  <a:fillRect/>
                </a:stretch>
              </a:blipFill>
            </p:spPr>
            <p:txBody>
              <a:bodyPr/>
              <a:lstStyle/>
              <a:p>
                <a:r>
                  <a:rPr lang="zh-CN" altLang="en-US">
                    <a:noFill/>
                  </a:rPr>
                  <a:t> </a:t>
                </a:r>
              </a:p>
            </p:txBody>
          </p:sp>
        </mc:Fallback>
      </mc:AlternateContent>
      <p:sp>
        <p:nvSpPr>
          <p:cNvPr id="5" name="文本框 4"/>
          <p:cNvSpPr txBox="1"/>
          <p:nvPr/>
        </p:nvSpPr>
        <p:spPr>
          <a:xfrm>
            <a:off x="-635" y="2548255"/>
            <a:ext cx="12191365" cy="1938020"/>
          </a:xfrm>
          <a:prstGeom prst="rect">
            <a:avLst/>
          </a:prstGeom>
          <a:noFill/>
        </p:spPr>
        <p:txBody>
          <a:bodyPr wrap="square" rtlCol="0" anchor="t">
            <a:spAutoFit/>
          </a:bodyPr>
          <a:lstStyle/>
          <a:p>
            <a:r>
              <a:rPr lang="zh-CN" altLang="en-US" sz="3000" b="1">
                <a:highlight>
                  <a:srgbClr val="FFFF00"/>
                </a:highlight>
                <a:sym typeface="+mn-ea"/>
              </a:rPr>
              <a:t>◎(1）求解中心天体的质量，需知道绕该天体转动的某一环绕天体的运行规律，无需知道环绕天体的质量．</a:t>
            </a:r>
            <a:endParaRPr lang="zh-CN" altLang="en-US" sz="3000" b="1">
              <a:highlight>
                <a:srgbClr val="FFFF00"/>
              </a:highlight>
            </a:endParaRPr>
          </a:p>
          <a:p>
            <a:r>
              <a:rPr lang="zh-CN" altLang="en-US" sz="3000" b="1">
                <a:highlight>
                  <a:srgbClr val="FFFF00"/>
                </a:highlight>
                <a:sym typeface="+mn-ea"/>
              </a:rPr>
              <a:t>◎(2）环绕天体的质量在方程式中被消去，故利用上述方法只能求出中心天：体的质量，而不能求出环绕天体的质量．</a:t>
            </a:r>
            <a:endParaRPr lang="zh-CN" altLang="en-US" sz="3000" b="1">
              <a:highlight>
                <a:srgbClr val="FFFF00"/>
              </a:highlight>
              <a:sym typeface="+mn-ea"/>
            </a:endParaRPr>
          </a:p>
        </p:txBody>
      </p:sp>
      <p:pic>
        <p:nvPicPr>
          <p:cNvPr id="7" name="图片 6" descr="IMG_20230101_191414"/>
          <p:cNvPicPr>
            <a:picLocks noChangeAspect="1"/>
          </p:cNvPicPr>
          <p:nvPr>
            <p:custDataLst>
              <p:tags r:id="rId4"/>
            </p:custDataLst>
          </p:nvPr>
        </p:nvPicPr>
        <p:blipFill>
          <a:blip r:embed="rId3"/>
          <a:stretch>
            <a:fillRect/>
          </a:stretch>
        </p:blipFill>
        <p:spPr>
          <a:xfrm>
            <a:off x="10146665" y="5071110"/>
            <a:ext cx="2044065" cy="178689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en-US" altLang="zh-CN">
                <a:solidFill>
                  <a:schemeClr val="accent1"/>
                </a:solidFill>
                <a:effectLst>
                  <a:outerShdw blurRad="38100" dist="25400" dir="5400000" algn="ctr" rotWithShape="0">
                    <a:srgbClr val="6E747A">
                      <a:alpha val="43000"/>
                    </a:srgbClr>
                  </a:outerShdw>
                </a:effectLst>
              </a:rPr>
              <a:t>1  </a:t>
            </a:r>
            <a:r>
              <a:rPr lang="zh-CN" altLang="en-US">
                <a:solidFill>
                  <a:schemeClr val="accent1"/>
                </a:solidFill>
                <a:effectLst>
                  <a:outerShdw blurRad="38100" dist="25400" dir="5400000" algn="ctr" rotWithShape="0">
                    <a:srgbClr val="6E747A">
                      <a:alpha val="43000"/>
                    </a:srgbClr>
                  </a:outerShdw>
                </a:effectLst>
              </a:rPr>
              <a:t>计算天体的质量</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mc:AlternateContent>
        <mc:Choice Requires="a14">
          <p:sp>
            <p:nvSpPr>
              <p:cNvPr id="4" name="文本框 3"/>
              <p:cNvSpPr txBox="1"/>
              <p:nvPr/>
            </p:nvSpPr>
            <p:spPr>
              <a:xfrm>
                <a:off x="-635" y="554990"/>
                <a:ext cx="12192635" cy="6670040"/>
              </a:xfrm>
              <a:prstGeom prst="rect">
                <a:avLst/>
              </a:prstGeom>
              <a:noFill/>
            </p:spPr>
            <p:txBody>
              <a:bodyPr wrap="square" rtlCol="0" anchor="t">
                <a:spAutoFit/>
              </a:bodyPr>
              <a:lstStyle/>
              <a:p>
                <a:r>
                  <a:rPr lang="en-US" altLang="zh-CN" sz="3000" b="1"/>
                  <a:t>3.</a:t>
                </a:r>
                <a:r>
                  <a:rPr lang="zh-CN" altLang="en-US" sz="3000" b="1"/>
                  <a:t>注意事项</a:t>
                </a:r>
                <a:endParaRPr lang="en-US" altLang="zh-CN" sz="3000" b="1"/>
              </a:p>
              <a:p>
                <a:r>
                  <a:rPr lang="en-US" altLang="zh-CN" sz="3000" b="1">
                    <a:solidFill>
                      <a:srgbClr val="FF0000"/>
                    </a:solidFill>
                  </a:rPr>
                  <a:t>(1</a:t>
                </a:r>
                <a:r>
                  <a:rPr lang="zh-CN" altLang="en-US" sz="3000" b="1">
                    <a:solidFill>
                      <a:srgbClr val="FF0000"/>
                    </a:solidFill>
                  </a:rPr>
                  <a:t>）不同行星与太阳间的距离</a:t>
                </a:r>
                <a:r>
                  <a:rPr lang="en-US" altLang="zh-CN" sz="3000" b="1">
                    <a:solidFill>
                      <a:srgbClr val="FF0000"/>
                    </a:solidFill>
                  </a:rPr>
                  <a:t>r</a:t>
                </a:r>
                <a:r>
                  <a:rPr lang="zh-CN" altLang="en-US" sz="3000" b="1">
                    <a:solidFill>
                      <a:srgbClr val="FF0000"/>
                    </a:solidFill>
                  </a:rPr>
                  <a:t>和绕太阳公转的周期 T 都是不同的，但是由不同行星的 r 、 T 计算出来的太阳质量一定是相同的．能得出开普勒第三定律中 k =</a:t>
                </a:r>
                <a14:m>
                  <m:oMathPara>
                    <m:oMathParaPr>
                      <m:jc/>
                    </m:oMathParaPr>
                    <m:oMath>
                      <m:f>
                        <m:fPr>
                          <m:type m:val="bar"/>
                          <m:ctrlPr>
                            <a:rPr lang="en-US" altLang="zh-CN" sz="3000" b="1" i="1">
                              <a:solidFill>
                                <a:srgbClr val="FF0000"/>
                              </a:solidFill>
                              <a:latin typeface="Cambria Math" panose="02040503050406030204" charset="0"/>
                              <a:cs typeface="Cambria Math" panose="02040503050406030204" charset="0"/>
                            </a:rPr>
                          </m:ctrlPr>
                        </m:fPr>
                        <m:num>
                          <m:r>
                            <m:rPr>
                              <m:sty m:val="bi"/>
                            </m:rPr>
                            <a:rPr lang="en-US" altLang="zh-CN" sz="3000" b="1" i="1">
                              <a:solidFill>
                                <a:srgbClr val="FF0000"/>
                              </a:solidFill>
                              <a:latin typeface="Cambria Math" panose="02040503050406030204" charset="0"/>
                              <a:cs typeface="Cambria Math" panose="02040503050406030204" charset="0"/>
                            </a:rPr>
                            <m:t>𝒓</m:t>
                          </m:r>
                          <m:r>
                            <m:rPr>
                              <m:sty m:val="bi"/>
                            </m:rPr>
                            <a:rPr lang="en-US" altLang="zh-CN" sz="3000" b="1" i="1" baseline="30000">
                              <a:solidFill>
                                <a:srgbClr val="FF0000"/>
                              </a:solidFill>
                              <a:latin typeface="Cambria Math" panose="02040503050406030204" charset="0"/>
                              <a:cs typeface="Cambria Math" panose="02040503050406030204" charset="0"/>
                            </a:rPr>
                            <m:t>𝟑</m:t>
                          </m:r>
                        </m:num>
                        <m:den>
                          <m:r>
                            <m:rPr>
                              <m:sty m:val="bi"/>
                            </m:rPr>
                            <a:rPr lang="en-US" altLang="zh-CN" sz="3000" b="1" i="1">
                              <a:solidFill>
                                <a:srgbClr val="FF0000"/>
                              </a:solidFill>
                              <a:latin typeface="Cambria Math" panose="02040503050406030204" charset="0"/>
                              <a:cs typeface="Cambria Math" panose="02040503050406030204" charset="0"/>
                            </a:rPr>
                            <m:t>𝑻</m:t>
                          </m:r>
                          <m:r>
                            <m:rPr>
                              <m:sty m:val="bi"/>
                            </m:rPr>
                            <a:rPr lang="en-US" altLang="zh-CN" sz="3000" b="1" i="1" baseline="30000">
                              <a:solidFill>
                                <a:srgbClr val="FF0000"/>
                              </a:solidFill>
                              <a:latin typeface="Cambria Math" panose="02040503050406030204" charset="0"/>
                              <a:cs typeface="Cambria Math" panose="02040503050406030204" charset="0"/>
                            </a:rPr>
                            <m:t>𝟐</m:t>
                          </m:r>
                        </m:den>
                      </m:f>
                    </m:oMath>
                  </m:oMathPara>
                </a14:m>
                <a:r>
                  <a:rPr lang="zh-CN" altLang="en-US" sz="3000" b="1">
                    <a:solidFill>
                      <a:srgbClr val="FF0000"/>
                    </a:solidFill>
                  </a:rPr>
                  <a:t>=</a:t>
                </a:r>
                <a14:m>
                  <m:oMathPara>
                    <m:oMathParaPr>
                      <m:jc/>
                    </m:oMathParaPr>
                    <m:oMath>
                      <m:f>
                        <m:fPr>
                          <m:type m:val="bar"/>
                          <m:ctrlPr>
                            <a:rPr lang="en-US" altLang="zh-CN" sz="3000" b="1" i="1">
                              <a:solidFill>
                                <a:srgbClr val="FF0000"/>
                              </a:solidFill>
                              <a:latin typeface="Cambria Math" panose="02040503050406030204" charset="0"/>
                              <a:cs typeface="Cambria Math" panose="02040503050406030204" charset="0"/>
                            </a:rPr>
                          </m:ctrlPr>
                        </m:fPr>
                        <m:num>
                          <m:r>
                            <m:rPr>
                              <m:sty m:val="bi"/>
                            </m:rPr>
                            <a:rPr lang="en-US" altLang="zh-CN" sz="3000" b="1" i="1">
                              <a:solidFill>
                                <a:srgbClr val="FF0000"/>
                              </a:solidFill>
                              <a:latin typeface="Cambria Math" panose="02040503050406030204" charset="0"/>
                              <a:cs typeface="Cambria Math" panose="02040503050406030204" charset="0"/>
                            </a:rPr>
                            <m:t>𝑮𝑴</m:t>
                          </m:r>
                        </m:num>
                        <m:den>
                          <m:r>
                            <m:rPr>
                              <m:sty m:val="bi"/>
                            </m:rPr>
                            <a:rPr lang="en-US" altLang="zh-CN" sz="3000" b="1" i="1">
                              <a:solidFill>
                                <a:srgbClr val="FF0000"/>
                              </a:solidFill>
                              <a:latin typeface="Cambria Math" panose="02040503050406030204" charset="0"/>
                              <a:cs typeface="Cambria Math" panose="02040503050406030204" charset="0"/>
                            </a:rPr>
                            <m:t>𝟒</m:t>
                          </m:r>
                          <m:r>
                            <m:rPr>
                              <m:sty m:val="bi"/>
                            </m:rPr>
                            <a:rPr lang="en-US" altLang="zh-CN" sz="3000" b="1" i="1">
                              <a:solidFill>
                                <a:srgbClr val="FF0000"/>
                              </a:solidFill>
                              <a:latin typeface="Cambria Math" panose="02040503050406030204" charset="0"/>
                              <a:cs typeface="Cambria Math" panose="02040503050406030204" charset="0"/>
                            </a:rPr>
                            <m:t>𝝅</m:t>
                          </m:r>
                          <m:r>
                            <m:rPr>
                              <m:sty m:val="bi"/>
                            </m:rPr>
                            <a:rPr lang="en-US" altLang="zh-CN" sz="3000" b="1" i="1" baseline="30000">
                              <a:solidFill>
                                <a:srgbClr val="FF0000"/>
                              </a:solidFill>
                              <a:latin typeface="Cambria Math" panose="02040503050406030204" charset="0"/>
                              <a:cs typeface="Cambria Math" panose="02040503050406030204" charset="0"/>
                            </a:rPr>
                            <m:t>𝟐</m:t>
                          </m:r>
                        </m:den>
                      </m:f>
                    </m:oMath>
                  </m:oMathPara>
                </a14:m>
                <a:r>
                  <a:rPr lang="zh-CN" altLang="en-US" sz="3000" b="1">
                    <a:solidFill>
                      <a:srgbClr val="FF0000"/>
                    </a:solidFill>
                  </a:rPr>
                  <a:t>, k 只与中心天体质量有关．</a:t>
                </a:r>
                <a:endParaRPr lang="zh-CN" altLang="en-US" sz="3000" b="1">
                  <a:solidFill>
                    <a:srgbClr val="FF0000"/>
                  </a:solidFill>
                </a:endParaRPr>
              </a:p>
              <a:p>
                <a:r>
                  <a:rPr lang="zh-CN" altLang="en-US" sz="3000" b="1">
                    <a:solidFill>
                      <a:srgbClr val="FF0000"/>
                    </a:solidFill>
                  </a:rPr>
                  <a:t>（2）公式中，</a:t>
                </a:r>
                <a:r>
                  <a:rPr lang="en-US" altLang="zh-CN" sz="3000" b="1">
                    <a:solidFill>
                      <a:srgbClr val="FF0000"/>
                    </a:solidFill>
                  </a:rPr>
                  <a:t>r</a:t>
                </a:r>
                <a:r>
                  <a:rPr lang="zh-CN" altLang="en-US" sz="3000" b="1">
                    <a:solidFill>
                      <a:srgbClr val="FF0000"/>
                    </a:solidFill>
                  </a:rPr>
                  <a:t>与 R ,</a:t>
                </a:r>
                <a:r>
                  <a:rPr lang="en-US" altLang="zh-CN" sz="3000" b="1">
                    <a:solidFill>
                      <a:srgbClr val="FF0000"/>
                    </a:solidFill>
                  </a:rPr>
                  <a:t>a</a:t>
                </a:r>
                <a:r>
                  <a:rPr lang="zh-CN" altLang="en-US" sz="3000" b="1">
                    <a:solidFill>
                      <a:srgbClr val="FF0000"/>
                    </a:solidFill>
                  </a:rPr>
                  <a:t>与 g 不同．</a:t>
                </a:r>
                <a:endParaRPr lang="zh-CN" altLang="en-US" sz="3000" b="1">
                  <a:solidFill>
                    <a:srgbClr val="FF0000"/>
                  </a:solidFill>
                </a:endParaRPr>
              </a:p>
              <a:p>
                <a:r>
                  <a:rPr lang="zh-CN" altLang="en-US" sz="3000" b="1">
                    <a:solidFill>
                      <a:srgbClr val="FF0000"/>
                    </a:solidFill>
                  </a:rPr>
                  <a:t>① R 通常指天体半径，在 F = G</a:t>
                </a:r>
                <a14:m>
                  <m:oMathPara>
                    <m:oMathParaPr>
                      <m:jc/>
                    </m:oMathParaPr>
                    <m:oMath>
                      <m:f>
                        <m:fPr>
                          <m:type m:val="bar"/>
                          <m:ctrlPr>
                            <a:rPr lang="en-US" altLang="zh-CN" sz="3000" b="1" i="1">
                              <a:solidFill>
                                <a:srgbClr val="FF0000"/>
                              </a:solidFill>
                              <a:latin typeface="Cambria Math" panose="02040503050406030204" charset="0"/>
                              <a:cs typeface="Cambria Math" panose="02040503050406030204" charset="0"/>
                            </a:rPr>
                          </m:ctrlPr>
                        </m:fPr>
                        <m:num>
                          <m:r>
                            <m:rPr>
                              <m:sty m:val="bi"/>
                            </m:rPr>
                            <a:rPr lang="en-US" altLang="zh-CN" sz="3000" b="1" i="1">
                              <a:solidFill>
                                <a:srgbClr val="FF0000"/>
                              </a:solidFill>
                              <a:latin typeface="Cambria Math" panose="02040503050406030204" charset="0"/>
                              <a:cs typeface="Cambria Math" panose="02040503050406030204" charset="0"/>
                            </a:rPr>
                            <m:t>𝑴</m:t>
                          </m:r>
                          <m:r>
                            <m:rPr>
                              <m:sty m:val="bi"/>
                            </m:rPr>
                            <a:rPr lang="en-US" altLang="zh-CN" sz="3000" b="1" i="1">
                              <a:solidFill>
                                <a:srgbClr val="FF0000"/>
                              </a:solidFill>
                              <a:latin typeface="Cambria Math" panose="02040503050406030204" charset="0"/>
                              <a:cs typeface="Cambria Math" panose="02040503050406030204" charset="0"/>
                            </a:rPr>
                            <m:t>𝒎</m:t>
                          </m:r>
                        </m:num>
                        <m:den>
                          <m:r>
                            <m:rPr>
                              <m:sty m:val="bi"/>
                            </m:rPr>
                            <a:rPr lang="en-US" altLang="zh-CN" sz="3000" b="1" i="1">
                              <a:solidFill>
                                <a:srgbClr val="FF0000"/>
                              </a:solidFill>
                              <a:latin typeface="Cambria Math" panose="02040503050406030204" charset="0"/>
                              <a:cs typeface="Cambria Math" panose="02040503050406030204" charset="0"/>
                            </a:rPr>
                            <m:t>𝒓</m:t>
                          </m:r>
                          <m:r>
                            <m:rPr>
                              <m:sty m:val="bi"/>
                            </m:rPr>
                            <a:rPr lang="en-US" altLang="zh-CN" sz="3000" b="1" i="1" baseline="30000">
                              <a:solidFill>
                                <a:srgbClr val="FF0000"/>
                              </a:solidFill>
                              <a:latin typeface="Cambria Math" panose="02040503050406030204" charset="0"/>
                              <a:cs typeface="Cambria Math" panose="02040503050406030204" charset="0"/>
                            </a:rPr>
                            <m:t>𝟐</m:t>
                          </m:r>
                        </m:den>
                      </m:f>
                    </m:oMath>
                  </m:oMathPara>
                </a14:m>
                <a:r>
                  <a:rPr lang="zh-CN" altLang="en-US" sz="3000" b="1">
                    <a:solidFill>
                      <a:srgbClr val="FF0000"/>
                    </a:solidFill>
                  </a:rPr>
                  <a:t> 中指两天体球心间距离，在 F = m</a:t>
                </a:r>
                <a14:m>
                  <m:oMathPara>
                    <m:oMathParaPr>
                      <m:jc/>
                    </m:oMathParaPr>
                    <m:oMath>
                      <m:f>
                        <m:fPr>
                          <m:type m:val="bar"/>
                          <m:ctrlPr>
                            <a:rPr lang="en-US" altLang="zh-CN" sz="3000" b="1" i="1">
                              <a:solidFill>
                                <a:srgbClr val="FF0000"/>
                              </a:solidFill>
                              <a:latin typeface="Cambria Math" panose="02040503050406030204" charset="0"/>
                              <a:cs typeface="Cambria Math" panose="02040503050406030204" charset="0"/>
                            </a:rPr>
                          </m:ctrlPr>
                        </m:fPr>
                        <m:num>
                          <m:r>
                            <m:rPr>
                              <m:sty m:val="bi"/>
                            </m:rPr>
                            <a:rPr lang="en-US" altLang="zh-CN" sz="3000" b="1" i="1">
                              <a:solidFill>
                                <a:srgbClr val="FF0000"/>
                              </a:solidFill>
                              <a:latin typeface="Cambria Math" panose="02040503050406030204" charset="0"/>
                              <a:cs typeface="Cambria Math" panose="02040503050406030204" charset="0"/>
                            </a:rPr>
                            <m:t>𝒗</m:t>
                          </m:r>
                          <m:r>
                            <m:rPr>
                              <m:sty m:val="bi"/>
                            </m:rPr>
                            <a:rPr lang="en-US" altLang="zh-CN" sz="3000" b="1" i="1" baseline="30000">
                              <a:solidFill>
                                <a:srgbClr val="FF0000"/>
                              </a:solidFill>
                              <a:latin typeface="Cambria Math" panose="02040503050406030204" charset="0"/>
                              <a:cs typeface="Cambria Math" panose="02040503050406030204" charset="0"/>
                            </a:rPr>
                            <m:t>𝟐</m:t>
                          </m:r>
                        </m:num>
                        <m:den>
                          <m:r>
                            <m:rPr>
                              <m:sty m:val="bi"/>
                            </m:rPr>
                            <a:rPr lang="en-US" altLang="zh-CN" sz="3000" b="1" i="1">
                              <a:solidFill>
                                <a:srgbClr val="FF0000"/>
                              </a:solidFill>
                              <a:latin typeface="Cambria Math" panose="02040503050406030204" charset="0"/>
                              <a:cs typeface="Cambria Math" panose="02040503050406030204" charset="0"/>
                            </a:rPr>
                            <m:t>𝒓</m:t>
                          </m:r>
                        </m:den>
                      </m:f>
                    </m:oMath>
                  </m:oMathPara>
                </a14:m>
                <a:r>
                  <a:rPr lang="zh-CN" altLang="en-US" sz="3000" b="1">
                    <a:solidFill>
                      <a:srgbClr val="FF0000"/>
                    </a:solidFill>
                  </a:rPr>
                  <a:t> = mw</a:t>
                </a:r>
                <a:r>
                  <a:rPr lang="zh-CN" altLang="en-US" sz="3000" b="1" baseline="30000">
                    <a:solidFill>
                      <a:srgbClr val="FF0000"/>
                    </a:solidFill>
                  </a:rPr>
                  <a:t> </a:t>
                </a:r>
                <a:r>
                  <a:rPr lang="en-US" altLang="zh-CN" sz="3000" b="1" baseline="30000">
                    <a:solidFill>
                      <a:srgbClr val="FF0000"/>
                    </a:solidFill>
                  </a:rPr>
                  <a:t>2</a:t>
                </a:r>
                <a:r>
                  <a:rPr lang="zh-CN" altLang="en-US" sz="3000" b="1">
                    <a:solidFill>
                      <a:srgbClr val="FF0000"/>
                    </a:solidFill>
                  </a:rPr>
                  <a:t> r = m</a:t>
                </a:r>
                <a14:m>
                  <m:oMathPara>
                    <m:oMathParaPr>
                      <m:jc/>
                    </m:oMathParaPr>
                    <m:oMath>
                      <m:f>
                        <m:fPr>
                          <m:type m:val="bar"/>
                          <m:ctrlPr>
                            <a:rPr lang="en-US" altLang="zh-CN" sz="3000" b="1" i="1">
                              <a:solidFill>
                                <a:srgbClr val="FF0000"/>
                              </a:solidFill>
                              <a:latin typeface="Cambria Math" panose="02040503050406030204" charset="0"/>
                              <a:cs typeface="Cambria Math" panose="02040503050406030204" charset="0"/>
                            </a:rPr>
                          </m:ctrlPr>
                        </m:fPr>
                        <m:num>
                          <m:r>
                            <m:rPr>
                              <m:sty m:val="bi"/>
                            </m:rPr>
                            <a:rPr lang="en-US" altLang="zh-CN" sz="3000" b="1" i="1">
                              <a:solidFill>
                                <a:srgbClr val="FF0000"/>
                              </a:solidFill>
                              <a:latin typeface="Cambria Math" panose="02040503050406030204" charset="0"/>
                              <a:cs typeface="Cambria Math" panose="02040503050406030204" charset="0"/>
                            </a:rPr>
                            <m:t>𝟒</m:t>
                          </m:r>
                          <m:r>
                            <m:rPr>
                              <m:sty m:val="bi"/>
                            </m:rPr>
                            <a:rPr lang="en-US" altLang="zh-CN" sz="3000" b="1" i="1">
                              <a:solidFill>
                                <a:srgbClr val="FF0000"/>
                              </a:solidFill>
                              <a:latin typeface="Cambria Math" panose="02040503050406030204" charset="0"/>
                              <a:cs typeface="Cambria Math" panose="02040503050406030204" charset="0"/>
                            </a:rPr>
                            <m:t>𝝅</m:t>
                          </m:r>
                          <m:r>
                            <m:rPr>
                              <m:sty m:val="bi"/>
                            </m:rPr>
                            <a:rPr lang="en-US" altLang="zh-CN" sz="3000" b="1" i="1" baseline="30000">
                              <a:solidFill>
                                <a:srgbClr val="FF0000"/>
                              </a:solidFill>
                              <a:latin typeface="Cambria Math" panose="02040503050406030204" charset="0"/>
                              <a:cs typeface="Cambria Math" panose="02040503050406030204" charset="0"/>
                            </a:rPr>
                            <m:t>𝟐</m:t>
                          </m:r>
                        </m:num>
                        <m:den>
                          <m:r>
                            <m:rPr>
                              <m:sty m:val="bi"/>
                            </m:rPr>
                            <a:rPr lang="en-US" altLang="zh-CN" sz="3000" b="1" i="1">
                              <a:solidFill>
                                <a:srgbClr val="FF0000"/>
                              </a:solidFill>
                              <a:latin typeface="Cambria Math" panose="02040503050406030204" charset="0"/>
                              <a:cs typeface="Cambria Math" panose="02040503050406030204" charset="0"/>
                            </a:rPr>
                            <m:t>𝑻</m:t>
                          </m:r>
                          <m:r>
                            <m:rPr>
                              <m:sty m:val="bi"/>
                            </m:rPr>
                            <a:rPr lang="en-US" altLang="zh-CN" sz="3000" b="1" i="1" baseline="30000">
                              <a:solidFill>
                                <a:srgbClr val="FF0000"/>
                              </a:solidFill>
                              <a:latin typeface="Cambria Math" panose="02040503050406030204" charset="0"/>
                              <a:cs typeface="Cambria Math" panose="02040503050406030204" charset="0"/>
                            </a:rPr>
                            <m:t>𝟐</m:t>
                          </m:r>
                        </m:den>
                      </m:f>
                    </m:oMath>
                  </m:oMathPara>
                </a14:m>
                <a:r>
                  <a:rPr lang="zh-CN" altLang="en-US" sz="3000" b="1">
                    <a:solidFill>
                      <a:srgbClr val="FF0000"/>
                    </a:solidFill>
                  </a:rPr>
                  <a:t>r 中，</a:t>
                </a:r>
                <a:r>
                  <a:rPr lang="en-US" altLang="zh-CN" sz="3000" b="1">
                    <a:solidFill>
                      <a:srgbClr val="FF0000"/>
                    </a:solidFill>
                  </a:rPr>
                  <a:t>r</a:t>
                </a:r>
                <a:r>
                  <a:rPr lang="zh-CN" altLang="en-US" sz="3000" b="1">
                    <a:solidFill>
                      <a:srgbClr val="FF0000"/>
                    </a:solidFill>
                  </a:rPr>
                  <a:t>指轨道半径．一般情况下两个</a:t>
                </a:r>
                <a:r>
                  <a:rPr lang="en-US" altLang="zh-CN" sz="3000" b="1">
                    <a:solidFill>
                      <a:srgbClr val="FF0000"/>
                    </a:solidFill>
                  </a:rPr>
                  <a:t>r</a:t>
                </a:r>
                <a:r>
                  <a:rPr lang="zh-CN" altLang="en-US" sz="3000" b="1">
                    <a:solidFill>
                      <a:srgbClr val="FF0000"/>
                    </a:solidFill>
                  </a:rPr>
                  <a:t>相同，不用区分，都等于环绕天体与中心天体的球心间的距离，即</a:t>
                </a:r>
                <a:r>
                  <a:rPr lang="en-US" altLang="zh-CN" sz="3000" b="1">
                    <a:solidFill>
                      <a:srgbClr val="FF0000"/>
                    </a:solidFill>
                  </a:rPr>
                  <a:t>r</a:t>
                </a:r>
                <a:r>
                  <a:rPr lang="zh-CN" altLang="en-US" sz="3000" b="1">
                    <a:solidFill>
                      <a:srgbClr val="FF0000"/>
                    </a:solidFill>
                  </a:rPr>
                  <a:t>= R + h ，其中 h 为环绕天体到中心天体表面的高度；在轨道为圆的天体运动问题和双星问题中，两个 r 不相等，需注意区分．</a:t>
                </a:r>
                <a:endParaRPr lang="zh-CN" altLang="en-US" sz="3000" b="1">
                  <a:solidFill>
                    <a:srgbClr val="FF0000"/>
                  </a:solidFill>
                </a:endParaRPr>
              </a:p>
              <a:p>
                <a:r>
                  <a:rPr lang="zh-CN" altLang="en-US" sz="3000" b="1">
                    <a:solidFill>
                      <a:srgbClr val="FF0000"/>
                    </a:solidFill>
                  </a:rPr>
                  <a:t>② g 是中心天体表面的重力加速度； a 是环绕天体做圆周运动的向心加速度，两者意义不同．</a:t>
                </a:r>
                <a:endParaRPr lang="zh-CN" altLang="en-US" sz="3000" b="1">
                  <a:solidFill>
                    <a:srgbClr val="FF0000"/>
                  </a:solidFill>
                </a:endParaRPr>
              </a:p>
              <a:p>
                <a:endParaRPr lang="zh-CN" altLang="en-US" sz="3000" b="1">
                  <a:solidFill>
                    <a:srgbClr val="FF0000"/>
                  </a:solidFill>
                </a:endParaRPr>
              </a:p>
            </p:txBody>
          </p:sp>
        </mc:Choice>
        <mc:Fallback>
          <p:sp>
            <p:nvSpPr>
              <p:cNvPr id="4" name="文本框 3"/>
              <p:cNvSpPr txBox="1">
                <a:spLocks noRot="1" noChangeAspect="1" noMove="1" noResize="1" noEditPoints="1" noAdjustHandles="1" noChangeArrowheads="1" noChangeShapeType="1" noTextEdit="1"/>
              </p:cNvSpPr>
              <p:nvPr/>
            </p:nvSpPr>
            <p:spPr>
              <a:xfrm>
                <a:off x="-635" y="554990"/>
                <a:ext cx="12192635" cy="6670040"/>
              </a:xfrm>
              <a:prstGeom prst="rect">
                <a:avLst/>
              </a:prstGeom>
              <a:blipFill rotWithShape="1">
                <a:blip r:embed="rId2"/>
                <a:stretch>
                  <a:fillRect/>
                </a:stretch>
              </a:blipFill>
            </p:spPr>
            <p:txBody>
              <a:bodyPr/>
              <a:lstStyle/>
              <a:p>
                <a:r>
                  <a:rPr lang="zh-CN" alt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en-US" altLang="zh-CN">
                <a:solidFill>
                  <a:schemeClr val="accent1"/>
                </a:solidFill>
                <a:effectLst>
                  <a:outerShdw blurRad="38100" dist="25400" dir="5400000" algn="ctr" rotWithShape="0">
                    <a:srgbClr val="6E747A">
                      <a:alpha val="43000"/>
                    </a:srgbClr>
                  </a:outerShdw>
                </a:effectLst>
              </a:rPr>
              <a:t>1  </a:t>
            </a:r>
            <a:r>
              <a:rPr lang="zh-CN" altLang="en-US">
                <a:solidFill>
                  <a:schemeClr val="accent1"/>
                </a:solidFill>
                <a:effectLst>
                  <a:outerShdw blurRad="38100" dist="25400" dir="5400000" algn="ctr" rotWithShape="0">
                    <a:srgbClr val="6E747A">
                      <a:alpha val="43000"/>
                    </a:srgbClr>
                  </a:outerShdw>
                </a:effectLst>
              </a:rPr>
              <a:t>计算天体的质量</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p:sp>
        <p:nvSpPr>
          <p:cNvPr id="4" name="文本框 3"/>
          <p:cNvSpPr txBox="1"/>
          <p:nvPr/>
        </p:nvSpPr>
        <p:spPr>
          <a:xfrm>
            <a:off x="-635" y="554990"/>
            <a:ext cx="12192635" cy="1938020"/>
          </a:xfrm>
          <a:prstGeom prst="rect">
            <a:avLst/>
          </a:prstGeom>
          <a:noFill/>
        </p:spPr>
        <p:txBody>
          <a:bodyPr wrap="square" rtlCol="0" anchor="t">
            <a:spAutoFit/>
          </a:bodyPr>
          <a:lstStyle/>
          <a:p>
            <a:r>
              <a:rPr lang="en-US" altLang="zh-CN" sz="3000" b="1"/>
              <a:t>3.</a:t>
            </a:r>
            <a:r>
              <a:rPr lang="zh-CN" altLang="en-US" sz="3000" b="1"/>
              <a:t>注意事项</a:t>
            </a:r>
            <a:endParaRPr lang="en-US" altLang="zh-CN" sz="3000" b="1"/>
          </a:p>
          <a:p>
            <a:r>
              <a:rPr lang="zh-CN" altLang="en-US" sz="3000" b="1">
                <a:solidFill>
                  <a:srgbClr val="FF0000"/>
                </a:solidFill>
              </a:rPr>
              <a:t>（</a:t>
            </a:r>
            <a:r>
              <a:rPr lang="en-US" altLang="zh-CN" sz="3000" b="1">
                <a:solidFill>
                  <a:srgbClr val="FF0000"/>
                </a:solidFill>
              </a:rPr>
              <a:t>3)</a:t>
            </a:r>
            <a:r>
              <a:rPr lang="zh-CN" altLang="en-US" sz="3000" b="1">
                <a:solidFill>
                  <a:srgbClr val="FF0000"/>
                </a:solidFill>
              </a:rPr>
              <a:t>环绕天体绕中心天体运动时，</a:t>
            </a:r>
            <a:r>
              <a:rPr lang="en-US" altLang="zh-CN" sz="3000" b="1">
                <a:solidFill>
                  <a:srgbClr val="FF0000"/>
                </a:solidFill>
              </a:rPr>
              <a:t>v</a:t>
            </a:r>
            <a:r>
              <a:rPr lang="zh-CN" altLang="en-US" sz="3000" b="1">
                <a:solidFill>
                  <a:srgbClr val="FF0000"/>
                </a:solidFill>
              </a:rPr>
              <a:t>、</a:t>
            </a:r>
            <a:r>
              <a:rPr lang="en-US" altLang="zh-CN" sz="3000" b="1">
                <a:solidFill>
                  <a:srgbClr val="FF0000"/>
                </a:solidFill>
              </a:rPr>
              <a:t>T</a:t>
            </a:r>
            <a:r>
              <a:rPr lang="zh-CN" altLang="en-US" sz="3000" b="1">
                <a:solidFill>
                  <a:srgbClr val="FF0000"/>
                </a:solidFill>
              </a:rPr>
              <a:t>（或 w )、</a:t>
            </a:r>
            <a:r>
              <a:rPr lang="en-US" altLang="zh-CN" sz="3000" b="1">
                <a:solidFill>
                  <a:srgbClr val="FF0000"/>
                </a:solidFill>
              </a:rPr>
              <a:t>r</a:t>
            </a:r>
            <a:r>
              <a:rPr lang="zh-CN" altLang="en-US" sz="3000" b="1">
                <a:solidFill>
                  <a:srgbClr val="FF0000"/>
                </a:solidFill>
              </a:rPr>
              <a:t>三个物理量中知道其中任意两个，即可根据万有引力公式及圆周运动规律求出中心天体的</a:t>
            </a:r>
            <a:endParaRPr lang="zh-CN" altLang="en-US" sz="3000" b="1">
              <a:solidFill>
                <a:srgbClr val="FF0000"/>
              </a:solidFill>
            </a:endParaRPr>
          </a:p>
          <a:p>
            <a:r>
              <a:rPr lang="zh-CN" altLang="en-US" sz="3000" b="1">
                <a:solidFill>
                  <a:srgbClr val="FF0000"/>
                </a:solidFill>
              </a:rPr>
              <a:t>质量</a:t>
            </a:r>
            <a:endParaRPr lang="zh-CN" altLang="en-US" sz="3000" b="1">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en-US" altLang="zh-CN">
                <a:solidFill>
                  <a:schemeClr val="accent1"/>
                </a:solidFill>
                <a:effectLst>
                  <a:outerShdw blurRad="38100" dist="25400" dir="5400000" algn="ctr" rotWithShape="0">
                    <a:srgbClr val="6E747A">
                      <a:alpha val="43000"/>
                    </a:srgbClr>
                  </a:outerShdw>
                </a:effectLst>
              </a:rPr>
              <a:t>1  </a:t>
            </a:r>
            <a:r>
              <a:rPr lang="zh-CN" altLang="en-US">
                <a:solidFill>
                  <a:schemeClr val="accent1"/>
                </a:solidFill>
                <a:effectLst>
                  <a:outerShdw blurRad="38100" dist="25400" dir="5400000" algn="ctr" rotWithShape="0">
                    <a:srgbClr val="6E747A">
                      <a:alpha val="43000"/>
                    </a:srgbClr>
                  </a:outerShdw>
                </a:effectLst>
              </a:rPr>
              <a:t>计算天体的质量</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p:sp>
        <p:nvSpPr>
          <p:cNvPr id="4" name="文本框 3"/>
          <p:cNvSpPr txBox="1"/>
          <p:nvPr/>
        </p:nvSpPr>
        <p:spPr>
          <a:xfrm>
            <a:off x="-635" y="882015"/>
            <a:ext cx="12192635" cy="2861310"/>
          </a:xfrm>
          <a:prstGeom prst="rect">
            <a:avLst/>
          </a:prstGeom>
          <a:noFill/>
        </p:spPr>
        <p:txBody>
          <a:bodyPr wrap="square" rtlCol="0" anchor="t">
            <a:spAutoFit/>
          </a:bodyPr>
          <a:lstStyle/>
          <a:p>
            <a:r>
              <a:rPr lang="zh-CN" altLang="en-US" sz="3000" b="1">
                <a:highlight>
                  <a:srgbClr val="FFFF00"/>
                </a:highlight>
                <a:sym typeface="+mn-ea"/>
              </a:rPr>
              <a:t>现学现用</a:t>
            </a:r>
            <a:endParaRPr lang="zh-CN" altLang="en-US" sz="3000" b="1">
              <a:highlight>
                <a:srgbClr val="FFFF00"/>
              </a:highlight>
              <a:sym typeface="+mn-ea"/>
            </a:endParaRPr>
          </a:p>
          <a:p>
            <a:r>
              <a:rPr lang="zh-CN" altLang="en-US" sz="3000" b="1">
                <a:sym typeface="+mn-ea"/>
              </a:rPr>
              <a:t>（多选）通过观测冥王星的卫星，可以推算出冥王星的质量，假设卫星绕冥王星做习速圆周运动，除了引力常量外，至少还需要两个物理量才能计算出冥王星的质量．这两个物理量可以是</a:t>
            </a:r>
            <a:endParaRPr lang="zh-CN" altLang="en-US" sz="3000" b="1"/>
          </a:p>
          <a:p>
            <a:r>
              <a:rPr lang="zh-CN" altLang="en-US" sz="3000" b="1">
                <a:sym typeface="+mn-ea"/>
              </a:rPr>
              <a:t> A ．卫星的速度和角速度</a:t>
            </a:r>
            <a:r>
              <a:rPr lang="en-US" altLang="zh-CN" sz="3000" b="1">
                <a:sym typeface="+mn-ea"/>
              </a:rPr>
              <a:t>        </a:t>
            </a:r>
            <a:r>
              <a:rPr lang="zh-CN" altLang="en-US" sz="3000" b="1">
                <a:sym typeface="+mn-ea"/>
              </a:rPr>
              <a:t> B ．卫星的质量和轨道半径</a:t>
            </a:r>
            <a:endParaRPr lang="zh-CN" altLang="en-US" sz="3000" b="1"/>
          </a:p>
          <a:p>
            <a:r>
              <a:rPr lang="zh-CN" altLang="en-US" sz="3000" b="1">
                <a:sym typeface="+mn-ea"/>
              </a:rPr>
              <a:t>C ．卫星的质量和角速度</a:t>
            </a:r>
            <a:r>
              <a:rPr lang="en-US" altLang="zh-CN" sz="3000" b="1">
                <a:sym typeface="+mn-ea"/>
              </a:rPr>
              <a:t>          </a:t>
            </a:r>
            <a:r>
              <a:rPr lang="zh-CN" altLang="en-US" sz="3000" b="1">
                <a:sym typeface="+mn-ea"/>
              </a:rPr>
              <a:t>D ．卫星的运行周期和轨道半径</a:t>
            </a:r>
            <a:endParaRPr lang="zh-CN" altLang="en-US" sz="3000" b="1">
              <a:sym typeface="+mn-ea"/>
            </a:endParaRPr>
          </a:p>
        </p:txBody>
      </p:sp>
      <p:sp>
        <p:nvSpPr>
          <p:cNvPr id="5" name="矩形 4"/>
          <p:cNvSpPr/>
          <p:nvPr/>
        </p:nvSpPr>
        <p:spPr>
          <a:xfrm>
            <a:off x="5344160" y="2829560"/>
            <a:ext cx="1503680" cy="1198880"/>
          </a:xfrm>
          <a:prstGeom prst="rect">
            <a:avLst/>
          </a:prstGeom>
          <a:noFill/>
          <a:ln>
            <a:noFill/>
          </a:ln>
        </p:spPr>
        <p:txBody>
          <a:bodyPr wrap="none" rtlCol="0" anchor="t">
            <a:spAutoFit/>
          </a:bodyPr>
          <a:lstStyle/>
          <a:p>
            <a:pPr algn="ctr"/>
            <a:r>
              <a:rPr lang="en-US" altLang="zh-CN" sz="7200" b="1">
                <a:solidFill>
                  <a:schemeClr val="accent1"/>
                </a:solidFill>
                <a:effectLst>
                  <a:outerShdw blurRad="38100" dist="25400" dir="5400000" algn="ctr" rotWithShape="0">
                    <a:srgbClr val="6E747A">
                      <a:alpha val="43000"/>
                    </a:srgbClr>
                  </a:outerShdw>
                </a:effectLst>
              </a:rPr>
              <a:t>AD</a:t>
            </a:r>
            <a:endParaRPr lang="en-US" altLang="zh-CN" sz="7200" b="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en-US" altLang="zh-CN">
                <a:solidFill>
                  <a:schemeClr val="accent1"/>
                </a:solidFill>
                <a:effectLst>
                  <a:outerShdw blurRad="38100" dist="25400" dir="5400000" algn="ctr" rotWithShape="0">
                    <a:srgbClr val="6E747A">
                      <a:alpha val="43000"/>
                    </a:srgbClr>
                  </a:outerShdw>
                </a:effectLst>
              </a:rPr>
              <a:t>2  </a:t>
            </a:r>
            <a:r>
              <a:rPr lang="zh-CN" altLang="en-US">
                <a:solidFill>
                  <a:schemeClr val="accent1"/>
                </a:solidFill>
                <a:effectLst>
                  <a:outerShdw blurRad="38100" dist="25400" dir="5400000" algn="ctr" rotWithShape="0">
                    <a:srgbClr val="6E747A">
                      <a:alpha val="43000"/>
                    </a:srgbClr>
                  </a:outerShdw>
                </a:effectLst>
              </a:rPr>
              <a:t>计算天体的密度</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mc:AlternateContent>
        <mc:Choice Requires="a14">
          <p:sp>
            <p:nvSpPr>
              <p:cNvPr id="4" name="文本框 3"/>
              <p:cNvSpPr txBox="1"/>
              <p:nvPr/>
            </p:nvSpPr>
            <p:spPr>
              <a:xfrm>
                <a:off x="-635" y="608965"/>
                <a:ext cx="12192000" cy="3251200"/>
              </a:xfrm>
              <a:prstGeom prst="rect">
                <a:avLst/>
              </a:prstGeom>
              <a:noFill/>
            </p:spPr>
            <p:txBody>
              <a:bodyPr wrap="square" rtlCol="0">
                <a:spAutoFit/>
              </a:bodyPr>
              <a:lstStyle/>
              <a:p>
                <a:r>
                  <a:rPr lang="en-US" altLang="zh-CN" sz="3000" b="1"/>
                  <a:t>1.  </a:t>
                </a:r>
                <a:r>
                  <a:rPr lang="zh-CN" altLang="en-US" sz="3000" b="1"/>
                  <a:t>利用天体表面的重力加速度求天体密度</a:t>
                </a:r>
                <a:endParaRPr lang="zh-CN" altLang="en-US" sz="3000" b="1"/>
              </a:p>
              <a:p>
                <a:r>
                  <a:rPr lang="zh-CN" altLang="en-US" sz="3000" b="1">
                    <a:solidFill>
                      <a:srgbClr val="FF0000"/>
                    </a:solidFill>
                  </a:rPr>
                  <a:t>由</a:t>
                </a:r>
                <a:r>
                  <a:rPr lang="en-US" altLang="zh-CN" sz="3000" b="1">
                    <a:solidFill>
                      <a:srgbClr val="FF0000"/>
                    </a:solidFill>
                  </a:rPr>
                  <a:t>mg=</a:t>
                </a:r>
                <a14:m>
                  <m:oMathPara>
                    <m:oMathParaPr>
                      <m:jc/>
                    </m:oMathParaPr>
                    <m:oMath>
                      <m:r>
                        <m:rPr>
                          <m:sty m:val="b"/>
                        </m:rPr>
                        <a:rPr lang="en-US" altLang="zh-CN" sz="3000" b="1">
                          <a:solidFill>
                            <a:srgbClr val="FF0000"/>
                          </a:solidFill>
                          <a:latin typeface="Cambria Math" panose="02040503050406030204" charset="0"/>
                        </a:rPr>
                        <m:t>𝐆</m:t>
                      </m:r>
                      <m:f>
                        <m:fPr>
                          <m:type m:val="bar"/>
                          <m:ctrlPr>
                            <a:rPr lang="en-US" altLang="zh-CN" sz="3000" b="1" i="1">
                              <a:solidFill>
                                <a:srgbClr val="FF0000"/>
                              </a:solidFill>
                              <a:latin typeface="Cambria Math" panose="02040503050406030204" charset="0"/>
                              <a:cs typeface="Cambria Math" panose="02040503050406030204" charset="0"/>
                            </a:rPr>
                          </m:ctrlPr>
                        </m:fPr>
                        <m:num>
                          <m:r>
                            <m:rPr>
                              <m:sty m:val="bi"/>
                            </m:rPr>
                            <a:rPr lang="en-US" altLang="zh-CN" sz="3000" b="1" i="1">
                              <a:solidFill>
                                <a:srgbClr val="FF0000"/>
                              </a:solidFill>
                              <a:latin typeface="Cambria Math" panose="02040503050406030204" charset="0"/>
                              <a:cs typeface="Cambria Math" panose="02040503050406030204" charset="0"/>
                            </a:rPr>
                            <m:t>𝑴𝒎</m:t>
                          </m:r>
                        </m:num>
                        <m:den>
                          <m:r>
                            <m:rPr>
                              <m:sty m:val="bi"/>
                            </m:rPr>
                            <a:rPr lang="en-US" altLang="zh-CN" sz="3000" b="1" i="1">
                              <a:solidFill>
                                <a:srgbClr val="FF0000"/>
                              </a:solidFill>
                              <a:latin typeface="Cambria Math" panose="02040503050406030204" charset="0"/>
                              <a:cs typeface="Cambria Math" panose="02040503050406030204" charset="0"/>
                            </a:rPr>
                            <m:t>𝑹</m:t>
                          </m:r>
                          <m:r>
                            <m:rPr>
                              <m:sty m:val="bi"/>
                            </m:rPr>
                            <a:rPr lang="en-US" altLang="zh-CN" sz="3000" b="1" i="1">
                              <a:solidFill>
                                <a:srgbClr val="FF0000"/>
                              </a:solidFill>
                              <a:latin typeface="Cambria Math" panose="02040503050406030204" charset="0"/>
                              <a:cs typeface="Cambria Math" panose="02040503050406030204" charset="0"/>
                            </a:rPr>
                            <m:t>𝟐</m:t>
                          </m:r>
                        </m:den>
                      </m:f>
                    </m:oMath>
                  </m:oMathPara>
                </a14:m>
                <a:r>
                  <a:rPr lang="zh-CN" altLang="en-US" sz="3000" b="1">
                    <a:solidFill>
                      <a:srgbClr val="FF0000"/>
                    </a:solidFill>
                    <a:latin typeface="Cambria Math" panose="02040503050406030204" charset="0"/>
                    <a:cs typeface="Cambria Math" panose="02040503050406030204" charset="0"/>
                  </a:rPr>
                  <a:t>和</a:t>
                </a:r>
                <a:r>
                  <a:rPr lang="en-US" altLang="zh-CN" sz="3000" b="1">
                    <a:solidFill>
                      <a:srgbClr val="FF0000"/>
                    </a:solidFill>
                    <a:latin typeface="Cambria Math" panose="02040503050406030204" charset="0"/>
                    <a:cs typeface="Cambria Math" panose="02040503050406030204" charset="0"/>
                  </a:rPr>
                  <a:t>M=ρ</a:t>
                </a:r>
                <a:r>
                  <a:rPr lang="en-US" altLang="zh-CN" sz="3000" b="1">
                    <a:solidFill>
                      <a:srgbClr val="FF0000"/>
                    </a:solidFill>
                    <a:latin typeface="微软雅黑" panose="020b0503020204020204" charset="-122"/>
                    <a:ea typeface="微软雅黑"/>
                    <a:cs typeface="Cambria Math" panose="02040503050406030204" charset="0"/>
                  </a:rPr>
                  <a:t>·</a:t>
                </a:r>
                <a14:m>
                  <m:oMathPara>
                    <m:oMathParaPr>
                      <m:jc/>
                    </m:oMathParaPr>
                    <m:oMath>
                      <m:f>
                        <m:fPr>
                          <m:type m:val="bar"/>
                          <m:ctrlPr>
                            <a:rPr lang="en-US" altLang="zh-CN" sz="3000" b="1" i="1">
                              <a:solidFill>
                                <a:srgbClr val="FF0000"/>
                              </a:solidFill>
                              <a:latin typeface="Cambria Math" panose="02040503050406030204" charset="0"/>
                              <a:ea typeface="微软雅黑" panose="020b0503020204020204" charset="-122"/>
                              <a:cs typeface="Cambria Math" panose="02040503050406030204" charset="0"/>
                            </a:rPr>
                          </m:ctrlPr>
                        </m:fPr>
                        <m:num>
                          <m:r>
                            <m:rPr>
                              <m:sty m:val="bi"/>
                            </m:rPr>
                            <a:rPr lang="en-US" altLang="zh-CN" sz="3000" b="1" i="1">
                              <a:solidFill>
                                <a:srgbClr val="FF0000"/>
                              </a:solidFill>
                              <a:latin typeface="Cambria Math" panose="02040503050406030204" charset="0"/>
                              <a:cs typeface="Cambria Math" panose="02040503050406030204" charset="0"/>
                            </a:rPr>
                            <m:t>𝟒</m:t>
                          </m:r>
                          <m:r>
                            <m:rPr>
                              <m:sty m:val="bi"/>
                            </m:rPr>
                            <a:rPr lang="en-US" altLang="zh-CN" sz="3000" b="1" i="1">
                              <a:solidFill>
                                <a:srgbClr val="FF0000"/>
                              </a:solidFill>
                              <a:latin typeface="Cambria Math" panose="02040503050406030204" charset="0"/>
                              <a:cs typeface="Cambria Math" panose="02040503050406030204" charset="0"/>
                            </a:rPr>
                            <m:t>𝝅</m:t>
                          </m:r>
                          <m:r>
                            <m:rPr>
                              <m:sty m:val="bi"/>
                            </m:rPr>
                            <a:rPr lang="en-US" altLang="zh-CN" sz="3000" b="1" i="1">
                              <a:solidFill>
                                <a:srgbClr val="FF0000"/>
                              </a:solidFill>
                              <a:latin typeface="Cambria Math" panose="02040503050406030204" charset="0"/>
                              <a:cs typeface="Cambria Math" panose="02040503050406030204" charset="0"/>
                            </a:rPr>
                            <m:t>𝑹</m:t>
                          </m:r>
                          <m:r>
                            <m:rPr>
                              <m:sty m:val="bi"/>
                            </m:rPr>
                            <a:rPr lang="en-US" altLang="zh-CN" sz="3000" b="1" i="1" baseline="30000">
                              <a:solidFill>
                                <a:srgbClr val="FF0000"/>
                              </a:solidFill>
                              <a:latin typeface="Cambria Math" panose="02040503050406030204" charset="0"/>
                              <a:cs typeface="Cambria Math" panose="02040503050406030204" charset="0"/>
                            </a:rPr>
                            <m:t>𝟑</m:t>
                          </m:r>
                        </m:num>
                        <m:den>
                          <m:r>
                            <m:rPr>
                              <m:sty m:val="bi"/>
                            </m:rPr>
                            <a:rPr lang="en-US" altLang="zh-CN" sz="3000" b="1" i="1">
                              <a:solidFill>
                                <a:srgbClr val="FF0000"/>
                              </a:solidFill>
                              <a:latin typeface="Cambria Math" panose="02040503050406030204" charset="0"/>
                              <a:ea typeface="微软雅黑" panose="020b0503020204020204" charset="-122"/>
                              <a:cs typeface="Cambria Math" panose="02040503050406030204" charset="0"/>
                            </a:rPr>
                            <m:t>𝟑</m:t>
                          </m:r>
                        </m:den>
                      </m:f>
                    </m:oMath>
                  </m:oMathPara>
                </a14:m>
                <a:r>
                  <a:rPr lang="zh-CN" altLang="en-US" sz="3000" b="1">
                    <a:solidFill>
                      <a:srgbClr val="FF0000"/>
                    </a:solidFill>
                    <a:latin typeface="Cambria Math" panose="02040503050406030204" charset="0"/>
                    <a:ea typeface="微软雅黑"/>
                    <a:cs typeface="Cambria Math" panose="02040503050406030204" charset="0"/>
                  </a:rPr>
                  <a:t>，得</a:t>
                </a:r>
                <a:r>
                  <a:rPr lang="en-US" altLang="zh-CN" sz="3000" b="1">
                    <a:solidFill>
                      <a:srgbClr val="FF0000"/>
                    </a:solidFill>
                    <a:latin typeface="Cambria Math" panose="02040503050406030204" charset="0"/>
                    <a:cs typeface="Cambria Math" panose="02040503050406030204" charset="0"/>
                    <a:sym typeface="+mn-ea"/>
                  </a:rPr>
                  <a:t>ρ=</a:t>
                </a:r>
                <a14:m>
                  <m:oMathPara>
                    <m:oMathParaPr>
                      <m:jc/>
                    </m:oMathParaPr>
                    <m:oMath>
                      <m:f>
                        <m:fPr>
                          <m:type m:val="bar"/>
                          <m:ctrlPr>
                            <a:rPr lang="en-US" altLang="zh-CN" sz="3000" b="1" i="1">
                              <a:solidFill>
                                <a:srgbClr val="FF0000"/>
                              </a:solidFill>
                              <a:latin typeface="Cambria Math" panose="02040503050406030204" charset="0"/>
                              <a:cs typeface="Cambria Math" panose="02040503050406030204" charset="0"/>
                              <a:sym typeface="+mn-ea"/>
                            </a:rPr>
                          </m:ctrlPr>
                        </m:fPr>
                        <m:num>
                          <m:r>
                            <m:rPr>
                              <m:sty m:val="bi"/>
                            </m:rPr>
                            <a:rPr lang="en-US" altLang="zh-CN" sz="3000" b="1" i="1">
                              <a:solidFill>
                                <a:srgbClr val="FF0000"/>
                              </a:solidFill>
                              <a:latin typeface="Cambria Math" panose="02040503050406030204" charset="0"/>
                              <a:ea typeface="MS Mincho" charset="0"/>
                              <a:cs typeface="Cambria Math" panose="02040503050406030204" charset="0"/>
                              <a:sym typeface="+mn-ea"/>
                            </a:rPr>
                            <m:t>𝟑</m:t>
                          </m:r>
                          <m:r>
                            <m:rPr>
                              <m:sty m:val="bi"/>
                            </m:rPr>
                            <a:rPr lang="en-US" altLang="zh-CN" sz="3000" b="1" i="1">
                              <a:solidFill>
                                <a:srgbClr val="FF0000"/>
                              </a:solidFill>
                              <a:latin typeface="Cambria Math" panose="02040503050406030204" charset="0"/>
                              <a:ea typeface="MS Mincho" charset="0"/>
                              <a:cs typeface="Cambria Math" panose="02040503050406030204" charset="0"/>
                              <a:sym typeface="+mn-ea"/>
                            </a:rPr>
                            <m:t>𝒈</m:t>
                          </m:r>
                        </m:num>
                        <m:den>
                          <m:r>
                            <m:rPr>
                              <m:sty m:val="bi"/>
                            </m:rPr>
                            <a:rPr lang="en-US" altLang="zh-CN" sz="3000" b="1" i="1">
                              <a:solidFill>
                                <a:srgbClr val="FF0000"/>
                              </a:solidFill>
                              <a:latin typeface="Cambria Math" panose="02040503050406030204" charset="0"/>
                              <a:cs typeface="Cambria Math" panose="02040503050406030204" charset="0"/>
                              <a:sym typeface="+mn-ea"/>
                            </a:rPr>
                            <m:t>𝟒</m:t>
                          </m:r>
                          <m:r>
                            <m:rPr>
                              <m:sty m:val="bi"/>
                            </m:rPr>
                            <a:rPr lang="en-US" altLang="zh-CN" sz="3000" b="1" i="1">
                              <a:solidFill>
                                <a:srgbClr val="FF0000"/>
                              </a:solidFill>
                              <a:latin typeface="Cambria Math" panose="02040503050406030204" charset="0"/>
                              <a:cs typeface="Cambria Math" panose="02040503050406030204" charset="0"/>
                            </a:rPr>
                            <m:t>𝝅</m:t>
                          </m:r>
                          <m:r>
                            <m:rPr>
                              <m:sty m:val="bi"/>
                            </m:rPr>
                            <a:rPr lang="en-US" altLang="zh-CN" sz="3000" b="1" i="1">
                              <a:solidFill>
                                <a:srgbClr val="FF0000"/>
                              </a:solidFill>
                              <a:latin typeface="Cambria Math" panose="02040503050406030204" charset="0"/>
                              <a:cs typeface="Cambria Math" panose="02040503050406030204" charset="0"/>
                            </a:rPr>
                            <m:t>𝑮𝑹</m:t>
                          </m:r>
                        </m:den>
                      </m:f>
                    </m:oMath>
                  </m:oMathPara>
                </a14:m>
                <a:endParaRPr lang="en-US" altLang="zh-CN" sz="3000" b="1" i="1">
                  <a:solidFill>
                    <a:srgbClr val="FF0000"/>
                  </a:solidFill>
                  <a:latin typeface="Cambria Math" panose="02040503050406030204" charset="0"/>
                  <a:cs typeface="Cambria Math" panose="02040503050406030204" charset="0"/>
                  <a:sym typeface="+mn-ea"/>
                </a:endParaRPr>
              </a:p>
              <a:p>
                <a:r>
                  <a:rPr lang="en-US" altLang="zh-CN" sz="3000" b="1">
                    <a:latin typeface="Cambria Math" panose="02040503050406030204" charset="0"/>
                    <a:ea typeface="微软雅黑"/>
                    <a:cs typeface="Cambria Math" panose="02040503050406030204" charset="0"/>
                  </a:rPr>
                  <a:t>2.</a:t>
                </a:r>
                <a:r>
                  <a:rPr lang="zh-CN" altLang="en-US" sz="3000" b="1">
                    <a:latin typeface="Cambria Math" panose="02040503050406030204" charset="0"/>
                    <a:ea typeface="微软雅黑"/>
                    <a:cs typeface="Cambria Math" panose="02040503050406030204" charset="0"/>
                  </a:rPr>
                  <a:t>利用环绕天体求中心天体密度</a:t>
                </a:r>
                <a:endParaRPr lang="zh-CN" altLang="en-US" sz="3000" b="1">
                  <a:latin typeface="Cambria Math" panose="02040503050406030204" charset="0"/>
                  <a:ea typeface="微软雅黑"/>
                  <a:cs typeface="Cambria Math" panose="02040503050406030204" charset="0"/>
                </a:endParaRPr>
              </a:p>
              <a:p>
                <a:r>
                  <a:rPr lang="zh-CN" altLang="en-US" sz="3000" b="1">
                    <a:solidFill>
                      <a:srgbClr val="FF0000"/>
                    </a:solidFill>
                    <a:latin typeface="Cambria Math" panose="02040503050406030204" charset="0"/>
                    <a:ea typeface="微软雅黑"/>
                    <a:cs typeface="Cambria Math" panose="02040503050406030204" charset="0"/>
                  </a:rPr>
                  <a:t>若已知中心天体的半径为</a:t>
                </a:r>
                <a:r>
                  <a:rPr lang="en-US" altLang="zh-CN" sz="3000" b="1">
                    <a:solidFill>
                      <a:srgbClr val="FF0000"/>
                    </a:solidFill>
                    <a:latin typeface="Cambria Math" panose="02040503050406030204" charset="0"/>
                    <a:ea typeface="微软雅黑"/>
                    <a:cs typeface="Cambria Math" panose="02040503050406030204" charset="0"/>
                  </a:rPr>
                  <a:t>R</a:t>
                </a:r>
                <a:r>
                  <a:rPr lang="zh-CN" altLang="en-US" sz="3000" b="1">
                    <a:solidFill>
                      <a:srgbClr val="FF0000"/>
                    </a:solidFill>
                    <a:latin typeface="Cambria Math" panose="02040503050406030204" charset="0"/>
                    <a:ea typeface="微软雅黑"/>
                    <a:cs typeface="Cambria Math" panose="02040503050406030204" charset="0"/>
                  </a:rPr>
                  <a:t>，环绕天体的运转周期</a:t>
                </a:r>
                <a:r>
                  <a:rPr lang="en-US" altLang="zh-CN" sz="3000" b="1">
                    <a:solidFill>
                      <a:srgbClr val="FF0000"/>
                    </a:solidFill>
                    <a:latin typeface="Cambria Math" panose="02040503050406030204" charset="0"/>
                    <a:ea typeface="微软雅黑"/>
                    <a:cs typeface="Cambria Math" panose="02040503050406030204" charset="0"/>
                  </a:rPr>
                  <a:t>T</a:t>
                </a:r>
                <a:r>
                  <a:rPr lang="zh-CN" altLang="en-US" sz="3000" b="1">
                    <a:solidFill>
                      <a:srgbClr val="FF0000"/>
                    </a:solidFill>
                    <a:latin typeface="Cambria Math" panose="02040503050406030204" charset="0"/>
                    <a:ea typeface="微软雅黑"/>
                    <a:cs typeface="Cambria Math" panose="02040503050406030204" charset="0"/>
                  </a:rPr>
                  <a:t>，轨道半径</a:t>
                </a:r>
                <a:r>
                  <a:rPr lang="en-US" altLang="zh-CN" sz="3000" b="1">
                    <a:solidFill>
                      <a:srgbClr val="FF0000"/>
                    </a:solidFill>
                    <a:latin typeface="Cambria Math" panose="02040503050406030204" charset="0"/>
                    <a:ea typeface="微软雅黑"/>
                    <a:cs typeface="Cambria Math" panose="02040503050406030204" charset="0"/>
                  </a:rPr>
                  <a:t>r</a:t>
                </a:r>
                <a:r>
                  <a:rPr lang="zh-CN" altLang="en-US" sz="3000" b="1">
                    <a:solidFill>
                      <a:srgbClr val="FF0000"/>
                    </a:solidFill>
                    <a:latin typeface="Cambria Math" panose="02040503050406030204" charset="0"/>
                    <a:ea typeface="微软雅黑"/>
                    <a:cs typeface="Cambria Math" panose="02040503050406030204" charset="0"/>
                  </a:rPr>
                  <a:t>，则可得</a:t>
                </a:r>
                <a14:m>
                  <m:oMathPara>
                    <m:oMathParaPr>
                      <m:jc/>
                    </m:oMathParaPr>
                    <m:oMath>
                      <m:r>
                        <m:rPr>
                          <m:sty m:val="b"/>
                        </m:rPr>
                        <a:rPr lang="en-US" altLang="zh-CN" sz="3000" b="1">
                          <a:solidFill>
                            <a:srgbClr val="FF0000"/>
                          </a:solidFill>
                          <a:latin typeface="Cambria Math" panose="02040503050406030204" charset="0"/>
                        </a:rPr>
                        <m:t>𝐆</m:t>
                      </m:r>
                      <m:f>
                        <m:fPr>
                          <m:type m:val="bar"/>
                          <m:ctrlPr>
                            <a:rPr lang="en-US" altLang="zh-CN" sz="3000" b="1" i="1">
                              <a:solidFill>
                                <a:srgbClr val="FF0000"/>
                              </a:solidFill>
                              <a:latin typeface="Cambria Math" panose="02040503050406030204" charset="0"/>
                              <a:cs typeface="Cambria Math" panose="02040503050406030204" charset="0"/>
                            </a:rPr>
                          </m:ctrlPr>
                        </m:fPr>
                        <m:num>
                          <m:r>
                            <m:rPr>
                              <m:sty m:val="bi"/>
                            </m:rPr>
                            <a:rPr lang="en-US" altLang="zh-CN" sz="3000" b="1" i="1">
                              <a:solidFill>
                                <a:srgbClr val="FF0000"/>
                              </a:solidFill>
                              <a:latin typeface="Cambria Math" panose="02040503050406030204" charset="0"/>
                              <a:cs typeface="Cambria Math" panose="02040503050406030204" charset="0"/>
                            </a:rPr>
                            <m:t>𝑴𝒎</m:t>
                          </m:r>
                        </m:num>
                        <m:den>
                          <m:r>
                            <m:rPr>
                              <m:sty m:val="bi"/>
                            </m:rPr>
                            <a:rPr lang="en-US" altLang="zh-CN" sz="3000" b="1" i="1">
                              <a:solidFill>
                                <a:srgbClr val="FF0000"/>
                              </a:solidFill>
                              <a:latin typeface="Cambria Math" panose="02040503050406030204" charset="0"/>
                              <a:cs typeface="Cambria Math" panose="02040503050406030204" charset="0"/>
                            </a:rPr>
                            <m:t>𝒓</m:t>
                          </m:r>
                          <m:r>
                            <m:rPr>
                              <m:sty m:val="bi"/>
                            </m:rPr>
                            <a:rPr lang="en-US" altLang="zh-CN" sz="3000" b="1" i="1">
                              <a:solidFill>
                                <a:srgbClr val="FF0000"/>
                              </a:solidFill>
                              <a:latin typeface="Cambria Math" panose="02040503050406030204" charset="0"/>
                              <a:cs typeface="Cambria Math" panose="02040503050406030204" charset="0"/>
                            </a:rPr>
                            <m:t>𝟐</m:t>
                          </m:r>
                        </m:den>
                      </m:f>
                    </m:oMath>
                  </m:oMathPara>
                </a14:m>
                <a:r>
                  <a:rPr lang="en-US" altLang="zh-CN" sz="3000" b="1">
                    <a:solidFill>
                      <a:srgbClr val="FF0000"/>
                    </a:solidFill>
                    <a:latin typeface="Cambria Math" panose="02040503050406030204" charset="0"/>
                    <a:ea typeface="微软雅黑"/>
                    <a:cs typeface="Cambria Math" panose="02040503050406030204" charset="0"/>
                  </a:rPr>
                  <a:t>= m</a:t>
                </a:r>
                <a:r>
                  <a:rPr lang="zh-CN" altLang="en-US" sz="3000" b="1">
                    <a:solidFill>
                      <a:srgbClr val="FF0000"/>
                    </a:solidFill>
                    <a:sym typeface="+mn-ea"/>
                  </a:rPr>
                  <a:t> </a:t>
                </a:r>
                <a14:m>
                  <m:oMathPara>
                    <m:oMathParaPr>
                      <m:jc/>
                    </m:oMathParaPr>
                    <m:oMath>
                      <m:f>
                        <m:fPr>
                          <m:type m:val="bar"/>
                          <m:ctrlPr>
                            <a:rPr lang="en-US" altLang="zh-CN" sz="3000" b="1" i="1">
                              <a:solidFill>
                                <a:srgbClr val="FF0000"/>
                              </a:solidFill>
                              <a:latin typeface="Cambria Math" panose="02040503050406030204" charset="0"/>
                              <a:cs typeface="Cambria Math" panose="02040503050406030204" charset="0"/>
                              <a:sym typeface="+mn-ea"/>
                            </a:rPr>
                          </m:ctrlPr>
                        </m:fPr>
                        <m:num>
                          <m:r>
                            <m:rPr>
                              <m:sty m:val="bi"/>
                            </m:rPr>
                            <a:rPr lang="en-US" altLang="zh-CN" sz="3000" b="1" i="1">
                              <a:solidFill>
                                <a:srgbClr val="FF0000"/>
                              </a:solidFill>
                              <a:latin typeface="Cambria Math" panose="02040503050406030204" charset="0"/>
                              <a:cs typeface="Cambria Math" panose="02040503050406030204" charset="0"/>
                              <a:sym typeface="+mn-ea"/>
                            </a:rPr>
                            <m:t>𝟒</m:t>
                          </m:r>
                          <m:r>
                            <m:rPr>
                              <m:sty m:val="bi"/>
                            </m:rPr>
                            <a:rPr lang="en-US" altLang="zh-CN" sz="3000" b="1" i="1">
                              <a:solidFill>
                                <a:srgbClr val="FF0000"/>
                              </a:solidFill>
                              <a:latin typeface="Cambria Math" panose="02040503050406030204" charset="0"/>
                              <a:cs typeface="Cambria Math" panose="02040503050406030204" charset="0"/>
                            </a:rPr>
                            <m:t>𝝅</m:t>
                          </m:r>
                          <m:r>
                            <m:rPr>
                              <m:sty m:val="bi"/>
                            </m:rPr>
                            <a:rPr lang="en-US" altLang="zh-CN" sz="3000" b="1" i="1" baseline="30000">
                              <a:solidFill>
                                <a:srgbClr val="FF0000"/>
                              </a:solidFill>
                              <a:latin typeface="Cambria Math" panose="02040503050406030204" charset="0"/>
                              <a:cs typeface="Cambria Math" panose="02040503050406030204" charset="0"/>
                            </a:rPr>
                            <m:t>𝟐</m:t>
                          </m:r>
                        </m:num>
                        <m:den>
                          <m:r>
                            <m:rPr>
                              <m:sty m:val="bi"/>
                            </m:rPr>
                            <a:rPr lang="en-US" altLang="zh-CN" sz="3000" b="1" i="1">
                              <a:solidFill>
                                <a:srgbClr val="FF0000"/>
                              </a:solidFill>
                              <a:latin typeface="Cambria Math" panose="02040503050406030204" charset="0"/>
                              <a:cs typeface="Cambria Math" panose="02040503050406030204" charset="0"/>
                              <a:sym typeface="+mn-ea"/>
                            </a:rPr>
                            <m:t>𝑻</m:t>
                          </m:r>
                          <m:r>
                            <m:rPr>
                              <m:sty m:val="bi"/>
                            </m:rPr>
                            <a:rPr lang="en-US" altLang="zh-CN" sz="3000" b="1" i="1" baseline="30000">
                              <a:solidFill>
                                <a:srgbClr val="FF0000"/>
                              </a:solidFill>
                              <a:latin typeface="Cambria Math" panose="02040503050406030204" charset="0"/>
                              <a:cs typeface="Cambria Math" panose="02040503050406030204" charset="0"/>
                              <a:sym typeface="+mn-ea"/>
                            </a:rPr>
                            <m:t>𝟐</m:t>
                          </m:r>
                        </m:den>
                      </m:f>
                      <m:r>
                        <m:rPr>
                          <m:sty m:val="bi"/>
                        </m:rPr>
                        <a:rPr lang="en-US" altLang="zh-CN" sz="3000" b="1" i="1">
                          <a:solidFill>
                            <a:srgbClr val="FF0000"/>
                          </a:solidFill>
                          <a:latin typeface="Cambria Math" panose="02040503050406030204" charset="0"/>
                          <a:cs typeface="Cambria Math" panose="02040503050406030204" charset="0"/>
                          <a:sym typeface="+mn-ea"/>
                        </a:rPr>
                        <m:t>𝒓</m:t>
                      </m:r>
                    </m:oMath>
                  </m:oMathPara>
                </a14:m>
                <a:r>
                  <a:rPr lang="zh-CN" altLang="en-US" sz="3000" b="1">
                    <a:solidFill>
                      <a:srgbClr val="FF0000"/>
                    </a:solidFill>
                    <a:latin typeface="Cambria Math" panose="02040503050406030204" charset="0"/>
                    <a:cs typeface="Cambria Math" panose="02040503050406030204" charset="0"/>
                    <a:sym typeface="+mn-ea"/>
                  </a:rPr>
                  <a:t>，中心天体质量</a:t>
                </a:r>
                <a:r>
                  <a:rPr lang="en-US" altLang="zh-CN" sz="3000" b="1">
                    <a:solidFill>
                      <a:srgbClr val="FF0000"/>
                    </a:solidFill>
                    <a:latin typeface="Cambria Math" panose="02040503050406030204" charset="0"/>
                    <a:cs typeface="Cambria Math" panose="02040503050406030204" charset="0"/>
                    <a:sym typeface="+mn-ea"/>
                  </a:rPr>
                  <a:t>M=ρ</a:t>
                </a:r>
                <a:r>
                  <a:rPr lang="en-US" altLang="zh-CN" sz="3000" b="1">
                    <a:solidFill>
                      <a:srgbClr val="FF0000"/>
                    </a:solidFill>
                    <a:latin typeface="微软雅黑" panose="020b0503020204020204" charset="-122"/>
                    <a:ea typeface="微软雅黑"/>
                    <a:cs typeface="Cambria Math" panose="02040503050406030204" charset="0"/>
                    <a:sym typeface="+mn-ea"/>
                  </a:rPr>
                  <a:t>·</a:t>
                </a:r>
                <a14:m>
                  <m:oMathPara>
                    <m:oMathParaPr>
                      <m:jc/>
                    </m:oMathParaPr>
                    <m:oMath>
                      <m:f>
                        <m:fPr>
                          <m:type m:val="bar"/>
                          <m:ctrlPr>
                            <a:rPr lang="en-US" altLang="zh-CN" sz="3000" b="1" i="1">
                              <a:solidFill>
                                <a:srgbClr val="FF0000"/>
                              </a:solidFill>
                              <a:latin typeface="Cambria Math" panose="02040503050406030204" charset="0"/>
                              <a:ea typeface="微软雅黑" panose="020b0503020204020204" charset="-122"/>
                              <a:cs typeface="Cambria Math" panose="02040503050406030204" charset="0"/>
                            </a:rPr>
                          </m:ctrlPr>
                        </m:fPr>
                        <m:num>
                          <m:r>
                            <m:rPr>
                              <m:sty m:val="bi"/>
                            </m:rPr>
                            <a:rPr lang="en-US" altLang="zh-CN" sz="3000" b="1" i="1">
                              <a:solidFill>
                                <a:srgbClr val="FF0000"/>
                              </a:solidFill>
                              <a:latin typeface="Cambria Math" panose="02040503050406030204" charset="0"/>
                              <a:cs typeface="Cambria Math" panose="02040503050406030204" charset="0"/>
                            </a:rPr>
                            <m:t>𝟒</m:t>
                          </m:r>
                          <m:r>
                            <m:rPr>
                              <m:sty m:val="bi"/>
                            </m:rPr>
                            <a:rPr lang="en-US" altLang="zh-CN" sz="3000" b="1" i="1">
                              <a:solidFill>
                                <a:srgbClr val="FF0000"/>
                              </a:solidFill>
                              <a:latin typeface="Cambria Math" panose="02040503050406030204" charset="0"/>
                              <a:cs typeface="Cambria Math" panose="02040503050406030204" charset="0"/>
                            </a:rPr>
                            <m:t>𝝅</m:t>
                          </m:r>
                          <m:r>
                            <m:rPr>
                              <m:sty m:val="bi"/>
                            </m:rPr>
                            <a:rPr lang="en-US" altLang="zh-CN" sz="3000" b="1" i="1">
                              <a:solidFill>
                                <a:srgbClr val="FF0000"/>
                              </a:solidFill>
                              <a:latin typeface="Cambria Math" panose="02040503050406030204" charset="0"/>
                              <a:cs typeface="Cambria Math" panose="02040503050406030204" charset="0"/>
                            </a:rPr>
                            <m:t>𝑹</m:t>
                          </m:r>
                          <m:r>
                            <m:rPr>
                              <m:sty m:val="bi"/>
                            </m:rPr>
                            <a:rPr lang="en-US" altLang="zh-CN" sz="3000" b="1" i="1" baseline="30000">
                              <a:solidFill>
                                <a:srgbClr val="FF0000"/>
                              </a:solidFill>
                              <a:latin typeface="Cambria Math" panose="02040503050406030204" charset="0"/>
                              <a:cs typeface="Cambria Math" panose="02040503050406030204" charset="0"/>
                            </a:rPr>
                            <m:t>𝟑</m:t>
                          </m:r>
                        </m:num>
                        <m:den>
                          <m:r>
                            <m:rPr>
                              <m:sty m:val="bi"/>
                            </m:rPr>
                            <a:rPr lang="en-US" altLang="zh-CN" sz="3000" b="1" i="1">
                              <a:solidFill>
                                <a:srgbClr val="FF0000"/>
                              </a:solidFill>
                              <a:latin typeface="Cambria Math" panose="02040503050406030204" charset="0"/>
                              <a:ea typeface="微软雅黑" panose="020b0503020204020204" charset="-122"/>
                              <a:cs typeface="Cambria Math" panose="02040503050406030204" charset="0"/>
                            </a:rPr>
                            <m:t>𝟑</m:t>
                          </m:r>
                        </m:den>
                      </m:f>
                    </m:oMath>
                  </m:oMathPara>
                </a14:m>
                <a:r>
                  <a:rPr lang="zh-CN" altLang="en-US" sz="3000" b="1">
                    <a:solidFill>
                      <a:srgbClr val="FF0000"/>
                    </a:solidFill>
                    <a:latin typeface="Cambria Math" panose="02040503050406030204" charset="0"/>
                    <a:ea typeface="微软雅黑"/>
                    <a:cs typeface="Cambria Math" panose="02040503050406030204" charset="0"/>
                  </a:rPr>
                  <a:t>，联立可得</a:t>
                </a:r>
                <a:r>
                  <a:rPr lang="en-US" altLang="zh-CN" sz="3000" b="1">
                    <a:solidFill>
                      <a:srgbClr val="FF0000"/>
                    </a:solidFill>
                    <a:latin typeface="Cambria Math" panose="02040503050406030204" charset="0"/>
                    <a:cs typeface="Cambria Math" panose="02040503050406030204" charset="0"/>
                    <a:sym typeface="+mn-ea"/>
                  </a:rPr>
                  <a:t>ρ=</a:t>
                </a:r>
                <a14:m>
                  <m:oMathPara>
                    <m:oMathParaPr>
                      <m:jc/>
                    </m:oMathParaPr>
                    <m:oMath>
                      <m:f>
                        <m:fPr>
                          <m:type m:val="bar"/>
                          <m:ctrlPr>
                            <a:rPr lang="en-US" altLang="zh-CN" sz="3000" b="1" i="1">
                              <a:solidFill>
                                <a:srgbClr val="FF0000"/>
                              </a:solidFill>
                              <a:latin typeface="Cambria Math" panose="02040503050406030204" charset="0"/>
                              <a:cs typeface="Cambria Math" panose="02040503050406030204" charset="0"/>
                              <a:sym typeface="+mn-ea"/>
                            </a:rPr>
                          </m:ctrlPr>
                        </m:fPr>
                        <m:num>
                          <m:r>
                            <m:rPr>
                              <m:sty m:val="bi"/>
                            </m:rPr>
                            <a:rPr lang="en-US" altLang="zh-CN" sz="3000" b="1" i="1">
                              <a:solidFill>
                                <a:srgbClr val="FF0000"/>
                              </a:solidFill>
                              <a:latin typeface="Cambria Math" panose="02040503050406030204" charset="0"/>
                              <a:ea typeface="MS Mincho" charset="0"/>
                              <a:cs typeface="Cambria Math" panose="02040503050406030204" charset="0"/>
                              <a:sym typeface="+mn-ea"/>
                            </a:rPr>
                            <m:t>𝟑</m:t>
                          </m:r>
                          <m:r>
                            <m:rPr>
                              <m:sty m:val="bi"/>
                            </m:rPr>
                            <a:rPr lang="en-US" altLang="zh-CN" sz="3000" b="1" i="1">
                              <a:solidFill>
                                <a:srgbClr val="FF0000"/>
                              </a:solidFill>
                              <a:latin typeface="Cambria Math" panose="02040503050406030204" charset="0"/>
                              <a:cs typeface="Cambria Math" panose="02040503050406030204" charset="0"/>
                            </a:rPr>
                            <m:t>𝝅</m:t>
                          </m:r>
                          <m:r>
                            <m:rPr>
                              <m:sty m:val="bi"/>
                            </m:rPr>
                            <a:rPr lang="en-US" altLang="zh-CN" sz="3000" b="1" i="1">
                              <a:solidFill>
                                <a:srgbClr val="FF0000"/>
                              </a:solidFill>
                              <a:latin typeface="Cambria Math" panose="02040503050406030204" charset="0"/>
                              <a:cs typeface="Cambria Math" panose="02040503050406030204" charset="0"/>
                            </a:rPr>
                            <m:t>𝒓</m:t>
                          </m:r>
                          <m:r>
                            <m:rPr>
                              <m:sty m:val="bi"/>
                            </m:rPr>
                            <a:rPr lang="en-US" altLang="zh-CN" sz="3000" b="1" i="1" baseline="30000">
                              <a:solidFill>
                                <a:srgbClr val="FF0000"/>
                              </a:solidFill>
                              <a:latin typeface="Cambria Math" panose="02040503050406030204" charset="0"/>
                              <a:cs typeface="Cambria Math" panose="02040503050406030204" charset="0"/>
                            </a:rPr>
                            <m:t>𝟑</m:t>
                          </m:r>
                        </m:num>
                        <m:den>
                          <m:r>
                            <m:rPr>
                              <m:sty m:val="bi"/>
                            </m:rPr>
                            <a:rPr lang="en-US" altLang="zh-CN" sz="3000" b="1" i="1">
                              <a:solidFill>
                                <a:srgbClr val="FF0000"/>
                              </a:solidFill>
                              <a:latin typeface="Cambria Math" panose="02040503050406030204" charset="0"/>
                              <a:ea typeface="MS Mincho" charset="0"/>
                              <a:cs typeface="Cambria Math" panose="02040503050406030204" charset="0"/>
                              <a:sym typeface="+mn-ea"/>
                            </a:rPr>
                            <m:t>𝑮𝑻</m:t>
                          </m:r>
                          <m:r>
                            <m:rPr>
                              <m:sty m:val="bi"/>
                            </m:rPr>
                            <a:rPr lang="en-US" altLang="zh-CN" sz="3000" b="1" i="1" baseline="30000">
                              <a:solidFill>
                                <a:srgbClr val="FF0000"/>
                              </a:solidFill>
                              <a:latin typeface="Cambria Math" panose="02040503050406030204" charset="0"/>
                              <a:ea typeface="MS Mincho" charset="0"/>
                              <a:cs typeface="Cambria Math" panose="02040503050406030204" charset="0"/>
                              <a:sym typeface="+mn-ea"/>
                            </a:rPr>
                            <m:t>𝟐</m:t>
                          </m:r>
                          <m:r>
                            <m:rPr>
                              <m:sty m:val="bi"/>
                            </m:rPr>
                            <a:rPr lang="en-US" altLang="zh-CN" sz="3000" b="1" i="1">
                              <a:solidFill>
                                <a:srgbClr val="FF0000"/>
                              </a:solidFill>
                              <a:latin typeface="Cambria Math" panose="02040503050406030204" charset="0"/>
                              <a:ea typeface="MS Mincho" charset="0"/>
                              <a:cs typeface="Cambria Math" panose="02040503050406030204" charset="0"/>
                              <a:sym typeface="+mn-ea"/>
                            </a:rPr>
                            <m:t>𝑹</m:t>
                          </m:r>
                          <m:r>
                            <m:rPr>
                              <m:sty m:val="bi"/>
                            </m:rPr>
                            <a:rPr lang="en-US" altLang="zh-CN" sz="3000" b="1" i="1" baseline="30000">
                              <a:solidFill>
                                <a:srgbClr val="FF0000"/>
                              </a:solidFill>
                              <a:latin typeface="Cambria Math" panose="02040503050406030204" charset="0"/>
                              <a:ea typeface="MS Mincho" charset="0"/>
                              <a:cs typeface="Cambria Math" panose="02040503050406030204" charset="0"/>
                              <a:sym typeface="+mn-ea"/>
                            </a:rPr>
                            <m:t>𝟑</m:t>
                          </m:r>
                        </m:den>
                      </m:f>
                    </m:oMath>
                  </m:oMathPara>
                </a14:m>
                <a:endParaRPr lang="en-US" altLang="zh-CN" sz="3000" b="1" i="1">
                  <a:solidFill>
                    <a:srgbClr val="FF0000"/>
                  </a:solidFill>
                  <a:latin typeface="Cambria Math" panose="02040503050406030204" charset="0"/>
                  <a:cs typeface="Cambria Math" panose="02040503050406030204" charset="0"/>
                </a:endParaRPr>
              </a:p>
              <a:p>
                <a:endParaRPr lang="zh-CN" altLang="en-US" sz="3000" b="1">
                  <a:solidFill>
                    <a:schemeClr val="tx1"/>
                  </a:solidFill>
                  <a:latin typeface="Cambria Math" panose="02040503050406030204" charset="0"/>
                  <a:ea typeface="微软雅黑"/>
                  <a:cs typeface="Cambria Math" panose="02040503050406030204"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635" y="608965"/>
                <a:ext cx="12192000" cy="3251200"/>
              </a:xfrm>
              <a:prstGeom prst="rect">
                <a:avLst/>
              </a:prstGeom>
              <a:blipFill rotWithShape="1">
                <a:blip r:embed="rId2"/>
                <a:stretch>
                  <a:fillRect/>
                </a:stretch>
              </a:blipFill>
            </p:spPr>
            <p:txBody>
              <a:bodyPr/>
              <a:lstStyle/>
              <a:p>
                <a:r>
                  <a:rPr lang="zh-CN" alt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linds(horizontal)">
                                      <p:cBhvr>
                                        <p:cTn id="1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70" y="70"/>
            <a:ext cx="10969200" cy="705600"/>
          </a:xfrm>
        </p:spPr>
        <p:txBody>
          <a:bodyPr>
            <a:scene3d>
              <a:camera prst="orthographicFront"/>
              <a:lightRig rig="threePt" dir="t"/>
            </a:scene3d>
          </a:bodyPr>
          <a:lstStyle/>
          <a:p>
            <a:r>
              <a:rPr lang="en-US" altLang="zh-CN">
                <a:solidFill>
                  <a:schemeClr val="accent1"/>
                </a:solidFill>
                <a:effectLst>
                  <a:outerShdw blurRad="38100" dist="25400" dir="5400000" algn="ctr" rotWithShape="0">
                    <a:srgbClr val="6E747A">
                      <a:alpha val="43000"/>
                    </a:srgbClr>
                  </a:outerShdw>
                </a:effectLst>
              </a:rPr>
              <a:t>2  </a:t>
            </a:r>
            <a:r>
              <a:rPr lang="zh-CN" altLang="en-US">
                <a:solidFill>
                  <a:schemeClr val="accent1"/>
                </a:solidFill>
                <a:effectLst>
                  <a:outerShdw blurRad="38100" dist="25400" dir="5400000" algn="ctr" rotWithShape="0">
                    <a:srgbClr val="6E747A">
                      <a:alpha val="43000"/>
                    </a:srgbClr>
                  </a:outerShdw>
                </a:effectLst>
              </a:rPr>
              <a:t>计算天体的密度</a:t>
            </a:r>
            <a:endParaRPr lang="zh-CN" altLang="en-US">
              <a:solidFill>
                <a:schemeClr val="accent1"/>
              </a:solidFill>
              <a:effectLst>
                <a:outerShdw blurRad="38100" dist="25400" dir="5400000" algn="ctr" rotWithShape="0">
                  <a:srgbClr val="6E747A">
                    <a:alpha val="43000"/>
                  </a:srgbClr>
                </a:outerShdw>
              </a:effectLst>
            </a:endParaRPr>
          </a:p>
        </p:txBody>
      </p:sp>
      <p:sp>
        <p:nvSpPr>
          <p:cNvPr id="3" name="内容占位符 2"/>
          <p:cNvSpPr>
            <a:spLocks noGrp="1"/>
          </p:cNvSpPr>
          <p:nvPr>
            <p:ph idx="1"/>
          </p:nvPr>
        </p:nvSpPr>
        <p:spPr/>
        <p:txBody>
          <a:bodyPr/>
          <a:lstStyle/>
          <a:p>
            <a:endParaRPr lang="zh-CN" altLang="en-US"/>
          </a:p>
        </p:txBody>
      </p:sp>
      <mc:AlternateContent>
        <mc:Choice Requires="a14">
          <p:sp>
            <p:nvSpPr>
              <p:cNvPr id="4" name="文本框 3"/>
              <p:cNvSpPr txBox="1"/>
              <p:nvPr/>
            </p:nvSpPr>
            <p:spPr>
              <a:xfrm>
                <a:off x="0" y="414020"/>
                <a:ext cx="12192635" cy="4580255"/>
              </a:xfrm>
              <a:prstGeom prst="rect">
                <a:avLst/>
              </a:prstGeom>
              <a:noFill/>
            </p:spPr>
            <p:txBody>
              <a:bodyPr wrap="square" rtlCol="0" anchor="t">
                <a:spAutoFit/>
              </a:bodyPr>
              <a:lstStyle/>
              <a:p>
                <a:r>
                  <a:rPr lang="en-US" altLang="zh-CN" sz="3000" b="1">
                    <a:latin typeface="Cambria Math" panose="02040503050406030204" charset="0"/>
                    <a:ea typeface="微软雅黑"/>
                    <a:cs typeface="Cambria Math" panose="02040503050406030204" charset="0"/>
                    <a:sym typeface="+mn-ea"/>
                  </a:rPr>
                  <a:t>3.</a:t>
                </a:r>
                <a:r>
                  <a:rPr lang="zh-CN" altLang="en-US" sz="3000" b="1">
                    <a:latin typeface="Cambria Math" panose="02040503050406030204" charset="0"/>
                    <a:ea typeface="微软雅黑"/>
                    <a:cs typeface="Cambria Math" panose="02040503050406030204" charset="0"/>
                    <a:sym typeface="+mn-ea"/>
                  </a:rPr>
                  <a:t>注意事项</a:t>
                </a:r>
                <a:endParaRPr lang="zh-CN" altLang="en-US" sz="3000" b="1">
                  <a:latin typeface="Cambria Math" panose="02040503050406030204" charset="0"/>
                  <a:ea typeface="微软雅黑"/>
                  <a:cs typeface="Cambria Math" panose="02040503050406030204" charset="0"/>
                  <a:sym typeface="+mn-ea"/>
                </a:endParaRPr>
              </a:p>
              <a:p>
                <a:r>
                  <a:rPr lang="zh-CN" altLang="en-US" sz="3000" b="1">
                    <a:solidFill>
                      <a:srgbClr val="FF0000"/>
                    </a:solidFill>
                    <a:latin typeface="Cambria Math" panose="02040503050406030204" charset="0"/>
                    <a:ea typeface="微软雅黑"/>
                    <a:cs typeface="Cambria Math" panose="02040503050406030204" charset="0"/>
                    <a:sym typeface="+mn-ea"/>
                  </a:rPr>
                  <a:t>(1）当环绕天体贴近中心天体表面飞行时（ R = r )，</a:t>
                </a:r>
                <a:r>
                  <a:rPr lang="en-US" altLang="zh-CN" sz="3000" b="1">
                    <a:solidFill>
                      <a:srgbClr val="FF0000"/>
                    </a:solidFill>
                    <a:latin typeface="Cambria Math" panose="02040503050406030204" charset="0"/>
                    <a:cs typeface="Cambria Math" panose="02040503050406030204" charset="0"/>
                    <a:sym typeface="+mn-ea"/>
                  </a:rPr>
                  <a:t>ρ</a:t>
                </a:r>
                <a14:m>
                  <m:oMathPara>
                    <m:oMathParaPr>
                      <m:jc/>
                    </m:oMathParaPr>
                    <m:oMath>
                      <m:r>
                        <m:rPr>
                          <m:sty m:val="b"/>
                        </m:rPr>
                        <a:rPr lang="en-US" altLang="zh-CN" sz="3000" b="1">
                          <a:solidFill>
                            <a:srgbClr val="FF0000"/>
                          </a:solidFill>
                          <a:latin typeface="Cambria Math" panose="02040503050406030204" charset="0"/>
                          <a:cs typeface="Cambria Math" panose="02040503050406030204" charset="0"/>
                          <a:sym typeface="+mn-ea"/>
                        </a:rPr>
                        <m:t>=</m:t>
                      </m:r>
                      <m:f>
                        <m:fPr>
                          <m:type m:val="bar"/>
                          <m:ctrlPr>
                            <a:rPr lang="en-US" altLang="zh-CN" sz="3000" b="1" i="1">
                              <a:solidFill>
                                <a:srgbClr val="FF0000"/>
                              </a:solidFill>
                              <a:latin typeface="Cambria Math" panose="02040503050406030204" charset="0"/>
                              <a:ea typeface="微软雅黑" panose="020b0503020204020204" charset="-122"/>
                              <a:cs typeface="Cambria Math" panose="02040503050406030204" charset="0"/>
                            </a:rPr>
                          </m:ctrlPr>
                        </m:fPr>
                        <m:num>
                          <m:r>
                            <m:rPr>
                              <m:sty m:val="bi"/>
                            </m:rPr>
                            <a:rPr lang="en-US" altLang="zh-CN" sz="3000" b="1" i="1">
                              <a:solidFill>
                                <a:srgbClr val="FF0000"/>
                              </a:solidFill>
                              <a:latin typeface="Cambria Math" panose="02040503050406030204" charset="0"/>
                              <a:cs typeface="Cambria Math" panose="02040503050406030204" charset="0"/>
                            </a:rPr>
                            <m:t>𝟑</m:t>
                          </m:r>
                          <m:r>
                            <m:rPr>
                              <m:sty m:val="bi"/>
                            </m:rPr>
                            <a:rPr lang="en-US" altLang="zh-CN" sz="3000" b="1" i="1">
                              <a:solidFill>
                                <a:srgbClr val="FF0000"/>
                              </a:solidFill>
                              <a:latin typeface="Cambria Math" panose="02040503050406030204" charset="0"/>
                              <a:cs typeface="Cambria Math" panose="02040503050406030204" charset="0"/>
                            </a:rPr>
                            <m:t>𝝅</m:t>
                          </m:r>
                        </m:num>
                        <m:den>
                          <m:r>
                            <m:rPr>
                              <m:sty m:val="bi"/>
                            </m:rPr>
                            <a:rPr lang="en-US" altLang="zh-CN" sz="3000" b="1" i="1">
                              <a:solidFill>
                                <a:srgbClr val="FF0000"/>
                              </a:solidFill>
                              <a:latin typeface="Cambria Math" panose="02040503050406030204" charset="0"/>
                              <a:ea typeface="微软雅黑" panose="020b0503020204020204" charset="-122"/>
                              <a:cs typeface="Cambria Math" panose="02040503050406030204" charset="0"/>
                            </a:rPr>
                            <m:t>𝑮𝑻</m:t>
                          </m:r>
                          <m:r>
                            <m:rPr>
                              <m:sty m:val="bi"/>
                            </m:rPr>
                            <a:rPr lang="en-US" altLang="zh-CN" sz="3000" b="1" i="1" baseline="30000">
                              <a:solidFill>
                                <a:srgbClr val="FF0000"/>
                              </a:solidFill>
                              <a:latin typeface="Cambria Math" panose="02040503050406030204" charset="0"/>
                              <a:ea typeface="微软雅黑" panose="020b0503020204020204" charset="-122"/>
                              <a:cs typeface="Cambria Math" panose="02040503050406030204" charset="0"/>
                            </a:rPr>
                            <m:t>𝟐</m:t>
                          </m:r>
                        </m:den>
                      </m:f>
                    </m:oMath>
                  </m:oMathPara>
                </a14:m>
                <a:endParaRPr lang="zh-CN" altLang="en-US" sz="3000" b="1">
                  <a:solidFill>
                    <a:srgbClr val="FF0000"/>
                  </a:solidFill>
                  <a:latin typeface="Cambria Math" panose="02040503050406030204" charset="0"/>
                  <a:ea typeface="微软雅黑"/>
                  <a:cs typeface="Cambria Math" panose="02040503050406030204" charset="0"/>
                </a:endParaRPr>
              </a:p>
              <a:p>
                <a:r>
                  <a:rPr lang="zh-CN" altLang="en-US" sz="3000" b="1">
                    <a:solidFill>
                      <a:srgbClr val="FF0000"/>
                    </a:solidFill>
                    <a:latin typeface="Cambria Math" panose="02040503050406030204" charset="0"/>
                    <a:ea typeface="微软雅黑"/>
                    <a:cs typeface="Cambria Math" panose="02040503050406030204" charset="0"/>
                    <a:sym typeface="+mn-ea"/>
                  </a:rPr>
                  <a:t> (2）通过 g 、 R 法，环绕法求出 M 后再进一步求出 p .</a:t>
                </a:r>
                <a:endParaRPr lang="zh-CN" altLang="en-US" sz="3000" b="1">
                  <a:solidFill>
                    <a:srgbClr val="FF0000"/>
                  </a:solidFill>
                  <a:latin typeface="Cambria Math" panose="02040503050406030204" charset="0"/>
                  <a:ea typeface="微软雅黑"/>
                  <a:cs typeface="Cambria Math" panose="02040503050406030204" charset="0"/>
                </a:endParaRPr>
              </a:p>
              <a:p>
                <a:r>
                  <a:rPr lang="zh-CN" altLang="en-US" sz="3000" b="1">
                    <a:solidFill>
                      <a:srgbClr val="FF0000"/>
                    </a:solidFill>
                    <a:latin typeface="Cambria Math" panose="02040503050406030204" charset="0"/>
                    <a:ea typeface="微软雅黑"/>
                    <a:cs typeface="Cambria Math" panose="02040503050406030204" charset="0"/>
                    <a:sym typeface="+mn-ea"/>
                  </a:rPr>
                  <a:t>（</a:t>
                </a:r>
                <a:r>
                  <a:rPr lang="en-US" altLang="zh-CN" sz="3000" b="1">
                    <a:solidFill>
                      <a:srgbClr val="FF0000"/>
                    </a:solidFill>
                    <a:latin typeface="Cambria Math" panose="02040503050406030204" charset="0"/>
                    <a:ea typeface="微软雅黑"/>
                    <a:cs typeface="Cambria Math" panose="02040503050406030204" charset="0"/>
                    <a:sym typeface="+mn-ea"/>
                  </a:rPr>
                  <a:t>3</a:t>
                </a:r>
                <a:r>
                  <a:rPr lang="zh-CN" altLang="en-US" sz="3000" b="1">
                    <a:solidFill>
                      <a:srgbClr val="FF0000"/>
                    </a:solidFill>
                    <a:latin typeface="Cambria Math" panose="02040503050406030204" charset="0"/>
                    <a:ea typeface="微软雅黑"/>
                    <a:cs typeface="Cambria Math" panose="02040503050406030204" charset="0"/>
                    <a:sym typeface="+mn-ea"/>
                  </a:rPr>
                  <a:t>）计算天体密度的基本思路，根据行星或卫星绕中心天体做圆周运动的一些物理量求解中心天体的质量，也可以根据天体表面的重力加速度来求解天体的质量，如题目给出已求得质量的天体的半径，可求出其体积，则密度即可求解．</a:t>
                </a:r>
                <a:endParaRPr lang="zh-CN" altLang="en-US" sz="3000" b="1">
                  <a:solidFill>
                    <a:srgbClr val="FF0000"/>
                  </a:solidFill>
                  <a:latin typeface="Cambria Math" panose="02040503050406030204" charset="0"/>
                  <a:ea typeface="微软雅黑"/>
                  <a:cs typeface="Cambria Math" panose="02040503050406030204" charset="0"/>
                  <a:sym typeface="+mn-ea"/>
                </a:endParaRPr>
              </a:p>
              <a:p>
                <a:r>
                  <a:rPr lang="zh-CN" altLang="en-US" sz="3000" b="1">
                    <a:solidFill>
                      <a:srgbClr val="FF0000"/>
                    </a:solidFill>
                    <a:latin typeface="Cambria Math" panose="02040503050406030204" charset="0"/>
                    <a:ea typeface="微软雅黑"/>
                    <a:cs typeface="Cambria Math" panose="02040503050406030204" charset="0"/>
                    <a:sym typeface="+mn-ea"/>
                  </a:rPr>
                  <a:t>（</a:t>
                </a:r>
                <a:r>
                  <a:rPr lang="en-US" altLang="zh-CN" sz="3000" b="1">
                    <a:solidFill>
                      <a:srgbClr val="FF0000"/>
                    </a:solidFill>
                    <a:latin typeface="Cambria Math" panose="02040503050406030204" charset="0"/>
                    <a:ea typeface="微软雅黑"/>
                    <a:cs typeface="Cambria Math" panose="02040503050406030204" charset="0"/>
                    <a:sym typeface="+mn-ea"/>
                  </a:rPr>
                  <a:t>4</a:t>
                </a:r>
                <a:r>
                  <a:rPr lang="zh-CN" altLang="en-US" sz="3000" b="1">
                    <a:solidFill>
                      <a:srgbClr val="FF0000"/>
                    </a:solidFill>
                    <a:latin typeface="Cambria Math" panose="02040503050406030204" charset="0"/>
                    <a:ea typeface="微软雅黑"/>
                    <a:cs typeface="Cambria Math" panose="02040503050406030204" charset="0"/>
                    <a:sym typeface="+mn-ea"/>
                  </a:rPr>
                  <a:t>）只有在天体表面附近的卫星才满足</a:t>
                </a:r>
                <a:r>
                  <a:rPr lang="en-US" altLang="zh-CN" sz="3000" b="1">
                    <a:solidFill>
                      <a:srgbClr val="FF0000"/>
                    </a:solidFill>
                    <a:latin typeface="Cambria Math" panose="02040503050406030204" charset="0"/>
                    <a:ea typeface="微软雅黑"/>
                    <a:cs typeface="Cambria Math" panose="02040503050406030204" charset="0"/>
                    <a:sym typeface="+mn-ea"/>
                  </a:rPr>
                  <a:t>R=r</a:t>
                </a:r>
                <a:r>
                  <a:rPr lang="zh-CN" altLang="en-US" sz="3000" b="1">
                    <a:solidFill>
                      <a:srgbClr val="FF0000"/>
                    </a:solidFill>
                    <a:latin typeface="Cambria Math" panose="02040503050406030204" charset="0"/>
                    <a:ea typeface="微软雅黑"/>
                    <a:cs typeface="Cambria Math" panose="02040503050406030204" charset="0"/>
                    <a:sym typeface="+mn-ea"/>
                  </a:rPr>
                  <a:t>，质量公式</a:t>
                </a:r>
                <a:r>
                  <a:rPr lang="en-US" altLang="zh-CN" sz="3000" b="1">
                    <a:solidFill>
                      <a:srgbClr val="FF0000"/>
                    </a:solidFill>
                    <a:latin typeface="Cambria Math" panose="02040503050406030204" charset="0"/>
                    <a:ea typeface="微软雅黑"/>
                    <a:cs typeface="Cambria Math" panose="02040503050406030204" charset="0"/>
                    <a:sym typeface="+mn-ea"/>
                  </a:rPr>
                  <a:t>M=</a:t>
                </a:r>
                <a:r>
                  <a:rPr lang="en-US" altLang="zh-CN" sz="3000" b="1">
                    <a:solidFill>
                      <a:srgbClr val="FF0000"/>
                    </a:solidFill>
                    <a:latin typeface="Cambria Math" panose="02040503050406030204" charset="0"/>
                    <a:cs typeface="Cambria Math" panose="02040503050406030204" charset="0"/>
                    <a:sym typeface="+mn-ea"/>
                  </a:rPr>
                  <a:t>M=ρ</a:t>
                </a:r>
                <a:r>
                  <a:rPr lang="en-US" altLang="zh-CN" sz="3000" b="1">
                    <a:solidFill>
                      <a:srgbClr val="FF0000"/>
                    </a:solidFill>
                    <a:latin typeface="微软雅黑" panose="020b0503020204020204" charset="-122"/>
                    <a:ea typeface="微软雅黑"/>
                    <a:cs typeface="Cambria Math" panose="02040503050406030204" charset="0"/>
                    <a:sym typeface="+mn-ea"/>
                  </a:rPr>
                  <a:t>·</a:t>
                </a:r>
                <a14:m>
                  <m:oMathPara>
                    <m:oMathParaPr>
                      <m:jc/>
                    </m:oMathParaPr>
                    <m:oMath>
                      <m:f>
                        <m:fPr>
                          <m:type m:val="bar"/>
                          <m:ctrlPr>
                            <a:rPr lang="en-US" altLang="zh-CN" sz="3000" b="1" i="1">
                              <a:solidFill>
                                <a:srgbClr val="FF0000"/>
                              </a:solidFill>
                              <a:latin typeface="Cambria Math" panose="02040503050406030204" charset="0"/>
                              <a:ea typeface="微软雅黑" panose="020b0503020204020204" charset="-122"/>
                              <a:cs typeface="Cambria Math" panose="02040503050406030204" charset="0"/>
                            </a:rPr>
                          </m:ctrlPr>
                        </m:fPr>
                        <m:num>
                          <m:r>
                            <m:rPr>
                              <m:sty m:val="bi"/>
                            </m:rPr>
                            <a:rPr lang="en-US" altLang="zh-CN" sz="3000" b="1" i="1">
                              <a:solidFill>
                                <a:srgbClr val="FF0000"/>
                              </a:solidFill>
                              <a:latin typeface="Cambria Math" panose="02040503050406030204" charset="0"/>
                              <a:cs typeface="Cambria Math" panose="02040503050406030204" charset="0"/>
                            </a:rPr>
                            <m:t>𝟒</m:t>
                          </m:r>
                          <m:r>
                            <m:rPr>
                              <m:sty m:val="bi"/>
                            </m:rPr>
                            <a:rPr lang="en-US" altLang="zh-CN" sz="3000" b="1" i="1">
                              <a:solidFill>
                                <a:srgbClr val="FF0000"/>
                              </a:solidFill>
                              <a:latin typeface="Cambria Math" panose="02040503050406030204" charset="0"/>
                              <a:cs typeface="Cambria Math" panose="02040503050406030204" charset="0"/>
                            </a:rPr>
                            <m:t>𝝅</m:t>
                          </m:r>
                          <m:r>
                            <m:rPr>
                              <m:sty m:val="bi"/>
                            </m:rPr>
                            <a:rPr lang="en-US" altLang="zh-CN" sz="3000" b="1" i="1">
                              <a:solidFill>
                                <a:srgbClr val="FF0000"/>
                              </a:solidFill>
                              <a:latin typeface="Cambria Math" panose="02040503050406030204" charset="0"/>
                              <a:cs typeface="Cambria Math" panose="02040503050406030204" charset="0"/>
                            </a:rPr>
                            <m:t>𝑹</m:t>
                          </m:r>
                          <m:r>
                            <m:rPr>
                              <m:sty m:val="bi"/>
                            </m:rPr>
                            <a:rPr lang="en-US" altLang="zh-CN" sz="3000" b="1" i="1" baseline="30000">
                              <a:solidFill>
                                <a:srgbClr val="FF0000"/>
                              </a:solidFill>
                              <a:latin typeface="Cambria Math" panose="02040503050406030204" charset="0"/>
                              <a:cs typeface="Cambria Math" panose="02040503050406030204" charset="0"/>
                            </a:rPr>
                            <m:t>𝟑</m:t>
                          </m:r>
                        </m:num>
                        <m:den>
                          <m:r>
                            <m:rPr>
                              <m:sty m:val="bi"/>
                            </m:rPr>
                            <a:rPr lang="en-US" altLang="zh-CN" sz="3000" b="1" i="1">
                              <a:solidFill>
                                <a:srgbClr val="FF0000"/>
                              </a:solidFill>
                              <a:latin typeface="Cambria Math" panose="02040503050406030204" charset="0"/>
                              <a:ea typeface="微软雅黑" panose="020b0503020204020204" charset="-122"/>
                              <a:cs typeface="Cambria Math" panose="02040503050406030204" charset="0"/>
                            </a:rPr>
                            <m:t>𝟑</m:t>
                          </m:r>
                        </m:den>
                      </m:f>
                    </m:oMath>
                  </m:oMathPara>
                </a14:m>
                <a:endParaRPr lang="en-US" altLang="zh-CN" sz="3000" b="1" i="1">
                  <a:solidFill>
                    <a:srgbClr val="FF0000"/>
                  </a:solidFill>
                  <a:latin typeface="Cambria Math" panose="02040503050406030204" charset="0"/>
                  <a:ea typeface="微软雅黑"/>
                  <a:cs typeface="Cambria Math" panose="02040503050406030204" charset="0"/>
                  <a:sym typeface="+mn-ea"/>
                </a:endParaRPr>
              </a:p>
            </p:txBody>
          </p:sp>
        </mc:Choice>
        <mc:Fallback>
          <p:sp>
            <p:nvSpPr>
              <p:cNvPr id="4" name="文本框 3"/>
              <p:cNvSpPr txBox="1">
                <a:spLocks noRot="1" noChangeAspect="1" noMove="1" noResize="1" noEditPoints="1" noAdjustHandles="1" noChangeArrowheads="1" noChangeShapeType="1" noTextEdit="1"/>
              </p:cNvSpPr>
              <p:nvPr/>
            </p:nvSpPr>
            <p:spPr>
              <a:xfrm>
                <a:off x="0" y="414020"/>
                <a:ext cx="12192635" cy="4580255"/>
              </a:xfrm>
              <a:prstGeom prst="rect">
                <a:avLst/>
              </a:prstGeom>
              <a:blipFill rotWithShape="1">
                <a:blip r:embed="rId2"/>
                <a:stretch>
                  <a:fillRect/>
                </a:stretch>
              </a:blipFill>
            </p:spPr>
            <p:txBody>
              <a:bodyPr/>
              <a:lstStyle/>
              <a:p>
                <a:r>
                  <a:rPr lang="zh-CN" alt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linds(horizontal)">
                                      <p:cBhvr>
                                        <p:cTn id="13" dur="500"/>
                                        <p:tgtEl>
                                          <p:spTgt spid="4">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linds(horizontal)">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UNIT_PLACING_PICTURE_USER_VIEWPORT" val="{&quot;height&quot;:10800,&quot;width&quot;:13347}"/>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AS_OS" val="Unix 3.10 unknown"/>
  <p:tag name="AS_RELEASE_DATE" val="2020.11.30"/>
  <p:tag name="AS_TITLE" val="Aspose.Slides for Java"/>
  <p:tag name="AS_VERSION" val="20.11"/>
  <p:tag name="COMMONDATA" val="eyJoZGlkIjoiN2Y2N2YxNTE5ZTBkYjQ5ZDc1MjgyNWY4MWI4NmFmMjEifQ=="/>
  <p:tag name="KSO_WPP_MARK_KEY" val="59ec89a4-f6d3-4165-ac70-6fa81df3ad95"/>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71</Paragraphs>
  <Slides>21</Slides>
  <Notes>0</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21</vt:i4>
      </vt:variant>
    </vt:vector>
  </HeadingPairs>
  <TitlesOfParts>
    <vt:vector baseType="lpstr" size="28">
      <vt:lpstr>Arial</vt:lpstr>
      <vt:lpstr>微软雅黑</vt:lpstr>
      <vt:lpstr>Wingdings</vt:lpstr>
      <vt:lpstr>Calibri Light</vt:lpstr>
      <vt:lpstr>Calibri</vt:lpstr>
      <vt:lpstr>Cambria Math</vt:lpstr>
      <vt:lpstr>Office 主题​​</vt:lpstr>
      <vt:lpstr>7.3  万有引力理论的成就</vt:lpstr>
      <vt:lpstr>学习目标</vt:lpstr>
      <vt:lpstr>1  计算天体的质量</vt:lpstr>
      <vt:lpstr>1  计算天体的质量</vt:lpstr>
      <vt:lpstr>1  计算天体的质量</vt:lpstr>
      <vt:lpstr>1  计算天体的质量</vt:lpstr>
      <vt:lpstr>1  计算天体的质量</vt:lpstr>
      <vt:lpstr>2  计算天体的密度</vt:lpstr>
      <vt:lpstr>2  计算天体的密度</vt:lpstr>
      <vt:lpstr>2  计算天体的密度</vt:lpstr>
      <vt:lpstr>3  发现未知天体</vt:lpstr>
      <vt:lpstr>3  发现未知天体</vt:lpstr>
      <vt:lpstr>课后练习</vt:lpstr>
      <vt:lpstr>课后练习</vt:lpstr>
      <vt:lpstr>课后练习</vt:lpstr>
      <vt:lpstr>课后练习</vt:lpstr>
      <vt:lpstr>PowerPoint Presentation</vt:lpstr>
      <vt:lpstr>课后练习</vt:lpstr>
      <vt:lpstr>课后练习</vt:lpstr>
      <vt:lpstr>课后练习</vt:lpstr>
      <vt:lpstr>谢谢</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2023-01-01T21:46:35.443</cp:lastPrinted>
  <dcterms:created xsi:type="dcterms:W3CDTF">2023-01-01T21:46:35Z</dcterms:created>
  <dcterms:modified xsi:type="dcterms:W3CDTF">2023-01-01T13:46:36Z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