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6"/>
  </p:notesMasterIdLst>
  <p:sldIdLst>
    <p:sldId id="257" r:id="rId2"/>
    <p:sldId id="280" r:id="rId3"/>
    <p:sldId id="300" r:id="rId4"/>
    <p:sldId id="302" r:id="rId5"/>
    <p:sldId id="303" r:id="rId6"/>
    <p:sldId id="301" r:id="rId7"/>
    <p:sldId id="294" r:id="rId8"/>
    <p:sldId id="295" r:id="rId9"/>
    <p:sldId id="299" r:id="rId10"/>
    <p:sldId id="296" r:id="rId11"/>
    <p:sldId id="270" r:id="rId12"/>
    <p:sldId id="271" r:id="rId13"/>
    <p:sldId id="278" r:id="rId14"/>
    <p:sldId id="298" r:id="rId1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3300"/>
    <a:srgbClr val="99CC00"/>
    <a:srgbClr val="004FEE"/>
    <a:srgbClr val="92311E"/>
    <a:srgbClr val="CC0099"/>
    <a:srgbClr val="008000"/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4163" autoAdjust="0"/>
    <p:restoredTop sz="94660"/>
  </p:normalViewPr>
  <p:slideViewPr>
    <p:cSldViewPr>
      <p:cViewPr>
        <p:scale>
          <a:sx n="75" d="100"/>
          <a:sy n="75" d="100"/>
        </p:scale>
        <p:origin x="-306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fld id="{8527F271-C3DA-4A53-9882-EA0615C0E29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hulihua.net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08CA7E-FC38-403E-A82F-F8F18D9F85D4}" type="slidenum">
              <a:rPr lang="en-US" altLang="zh-CN" smtClean="0">
                <a:ea typeface="宋体" charset="-122"/>
              </a:rPr>
              <a:pPr/>
              <a:t>1</a:t>
            </a:fld>
            <a:endParaRPr lang="en-US" altLang="zh-CN" smtClean="0">
              <a:ea typeface="宋体" charset="-122"/>
            </a:endParaRPr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zh-CN" altLang="en-US" b="1" smtClean="0">
                <a:ea typeface="宋体" charset="-122"/>
              </a:rPr>
              <a:t>书利华教育网</a:t>
            </a:r>
            <a:r>
              <a:rPr lang="en-US" altLang="zh-CN" smtClean="0">
                <a:ea typeface="宋体" charset="-122"/>
                <a:hlinkClick r:id="rId3"/>
              </a:rPr>
              <a:t>www.shulihua.net</a:t>
            </a:r>
            <a:r>
              <a:rPr lang="zh-CN" altLang="en-US" b="1" smtClean="0">
                <a:ea typeface="宋体" charset="-122"/>
              </a:rPr>
              <a:t>您的教育资源库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846EA-85F5-4BAC-98BE-3C39454207C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52D54-F84B-471E-91E8-F3E9C639353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39B7E-CD6F-4C70-BE2B-9148CE68389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02400-0695-4B55-9AFA-7CAC6D3F182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E214C-0A3B-46AC-9A51-5E90137D350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F7E66-7C50-4197-853E-B81EBBC3C76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10CD5-1F17-400E-A554-DF0E00BADFE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17845-3BA8-4CAB-B6E3-27821857DA5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92D0C-76C7-4C85-A094-4AD3D660003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65E91-78CC-44B2-9F98-D739F76910A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7159B-F791-4BA0-BA1B-6B455647272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fld id="{B5E8A89A-E6E5-4B35-B04C-0EEA9429571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7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8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79388" y="836613"/>
            <a:ext cx="8675687" cy="1331912"/>
          </a:xfrm>
        </p:spPr>
        <p:txBody>
          <a:bodyPr anchor="t"/>
          <a:lstStyle/>
          <a:p>
            <a:pPr eaLnBrk="1" hangingPunct="1"/>
            <a:r>
              <a:rPr lang="zh-CN" altLang="en-US" sz="6600" smtClean="0">
                <a:solidFill>
                  <a:schemeClr val="accent2"/>
                </a:solidFill>
                <a:latin typeface="华文琥珀"/>
                <a:ea typeface="华文琥珀"/>
                <a:cs typeface="华文琥珀"/>
              </a:rPr>
              <a:t>第一章 运动的描述                                                                                                                                       </a:t>
            </a:r>
          </a:p>
        </p:txBody>
      </p:sp>
      <p:sp>
        <p:nvSpPr>
          <p:cNvPr id="15362" name="Rectangle 13"/>
          <p:cNvSpPr>
            <a:spLocks noRot="1" noChangeArrowheads="1"/>
          </p:cNvSpPr>
          <p:nvPr/>
        </p:nvSpPr>
        <p:spPr bwMode="auto">
          <a:xfrm>
            <a:off x="0" y="3463925"/>
            <a:ext cx="9144000" cy="1981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6000" b="1">
                <a:solidFill>
                  <a:srgbClr val="002060"/>
                </a:solidFill>
              </a:rPr>
              <a:t>1.5 </a:t>
            </a:r>
            <a:r>
              <a:rPr lang="zh-CN" altLang="en-US" sz="6000" b="1">
                <a:solidFill>
                  <a:srgbClr val="002060"/>
                </a:solidFill>
              </a:rPr>
              <a:t>速度变化快慢的描述</a:t>
            </a:r>
            <a:br>
              <a:rPr lang="zh-CN" altLang="en-US" sz="6000" b="1">
                <a:solidFill>
                  <a:srgbClr val="002060"/>
                </a:solidFill>
              </a:rPr>
            </a:br>
            <a:r>
              <a:rPr lang="en-US" altLang="zh-CN" sz="6000" b="1">
                <a:solidFill>
                  <a:srgbClr val="002060"/>
                </a:solidFill>
              </a:rPr>
              <a:t>——</a:t>
            </a:r>
            <a:r>
              <a:rPr lang="zh-CN" altLang="en-US" sz="6000" b="1">
                <a:solidFill>
                  <a:srgbClr val="002060"/>
                </a:solidFill>
              </a:rPr>
              <a:t>加速度                                                                                   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1"/>
          <p:cNvSpPr txBox="1">
            <a:spLocks noChangeArrowheads="1"/>
          </p:cNvSpPr>
          <p:nvPr/>
        </p:nvSpPr>
        <p:spPr bwMode="auto">
          <a:xfrm>
            <a:off x="323850" y="549275"/>
            <a:ext cx="8459788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600" b="1">
                <a:solidFill>
                  <a:srgbClr val="000099"/>
                </a:solidFill>
              </a:rPr>
              <a:t>2</a:t>
            </a:r>
            <a:r>
              <a:rPr lang="zh-CN" altLang="en-US" sz="3600" b="1">
                <a:solidFill>
                  <a:srgbClr val="000099"/>
                </a:solidFill>
              </a:rPr>
              <a:t>、</a:t>
            </a:r>
            <a:r>
              <a:rPr lang="zh-CN" altLang="en-US" sz="3600" b="1"/>
              <a:t>关于速度和加速度的关系，下列说法正确的是：</a:t>
            </a:r>
            <a:r>
              <a:rPr lang="en-US" altLang="zh-CN" sz="3600" b="1"/>
              <a:t>(          )</a:t>
            </a:r>
          </a:p>
          <a:p>
            <a:r>
              <a:rPr lang="en-US" altLang="zh-CN" sz="3600" b="1"/>
              <a:t>A.</a:t>
            </a:r>
            <a:r>
              <a:rPr lang="zh-CN" altLang="en-US" sz="3600" b="1"/>
              <a:t>速度变化的越多，加速度就越大</a:t>
            </a:r>
          </a:p>
          <a:p>
            <a:r>
              <a:rPr lang="en-US" altLang="zh-CN" sz="3600" b="1"/>
              <a:t>B.</a:t>
            </a:r>
            <a:r>
              <a:rPr lang="zh-CN" altLang="en-US" sz="3600" b="1"/>
              <a:t>速度变化的越快，加速度就越大</a:t>
            </a:r>
          </a:p>
          <a:p>
            <a:r>
              <a:rPr lang="en-US" altLang="zh-CN" sz="3600" b="1"/>
              <a:t>C.</a:t>
            </a:r>
            <a:r>
              <a:rPr lang="zh-CN" altLang="en-US" sz="3600" b="1"/>
              <a:t>加速度方向保持不变，速度方向也保持不变</a:t>
            </a:r>
          </a:p>
          <a:p>
            <a:r>
              <a:rPr lang="en-US" altLang="zh-CN" sz="3600" b="1"/>
              <a:t>D.</a:t>
            </a:r>
            <a:r>
              <a:rPr lang="zh-CN" altLang="en-US" sz="3600" b="1"/>
              <a:t>加速度大小不断变小，速度大小也不断变小</a:t>
            </a:r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3779838" y="1052513"/>
            <a:ext cx="863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solidFill>
                  <a:srgbClr val="FF0000"/>
                </a:solidFill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26" name="Text Box 2"/>
          <p:cNvSpPr txBox="1">
            <a:spLocks noChangeArrowheads="1"/>
          </p:cNvSpPr>
          <p:nvPr/>
        </p:nvSpPr>
        <p:spPr bwMode="auto">
          <a:xfrm>
            <a:off x="179388" y="260350"/>
            <a:ext cx="8135937" cy="701675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000" b="1">
                <a:solidFill>
                  <a:srgbClr val="FF3300"/>
                </a:solidFill>
                <a:latin typeface="黑体" pitchFamily="2" charset="-122"/>
                <a:ea typeface="黑体" pitchFamily="2" charset="-122"/>
              </a:rPr>
              <a:t>★从 </a:t>
            </a:r>
            <a:r>
              <a:rPr kumimoji="1" lang="en-US" altLang="zh-CN" sz="4000" b="1">
                <a:solidFill>
                  <a:srgbClr val="FF3300"/>
                </a:solidFill>
                <a:latin typeface="黑体" pitchFamily="2" charset="-122"/>
                <a:ea typeface="黑体" pitchFamily="2" charset="-122"/>
              </a:rPr>
              <a:t>v-t </a:t>
            </a:r>
            <a:r>
              <a:rPr kumimoji="1" lang="zh-CN" altLang="en-US" sz="4000" b="1">
                <a:solidFill>
                  <a:srgbClr val="FF3300"/>
                </a:solidFill>
                <a:latin typeface="黑体" pitchFamily="2" charset="-122"/>
                <a:ea typeface="黑体" pitchFamily="2" charset="-122"/>
              </a:rPr>
              <a:t>图象看加速度</a:t>
            </a:r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323850" y="4854575"/>
            <a:ext cx="6091238" cy="519113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altLang="zh-CN" sz="2800" b="1">
                <a:solidFill>
                  <a:srgbClr val="000099"/>
                </a:solidFill>
                <a:latin typeface="华文中宋"/>
                <a:ea typeface="华文中宋"/>
                <a:cs typeface="华文中宋"/>
              </a:rPr>
              <a:t>v-t  </a:t>
            </a:r>
            <a:r>
              <a:rPr kumimoji="1" lang="zh-CN" altLang="en-US" sz="2800" b="1">
                <a:solidFill>
                  <a:srgbClr val="000099"/>
                </a:solidFill>
                <a:latin typeface="华文中宋"/>
                <a:ea typeface="华文中宋"/>
                <a:cs typeface="华文中宋"/>
              </a:rPr>
              <a:t>图像的斜率</a:t>
            </a:r>
            <a:r>
              <a:rPr kumimoji="1" lang="en-US" altLang="zh-CN" sz="2800" b="1">
                <a:solidFill>
                  <a:srgbClr val="000099"/>
                </a:solidFill>
                <a:latin typeface="华文中宋"/>
                <a:ea typeface="华文中宋"/>
                <a:cs typeface="华文中宋"/>
              </a:rPr>
              <a:t>(</a:t>
            </a:r>
            <a:r>
              <a:rPr kumimoji="1" lang="zh-CN" altLang="en-US" sz="2800" b="1">
                <a:solidFill>
                  <a:srgbClr val="000099"/>
                </a:solidFill>
                <a:latin typeface="华文中宋"/>
                <a:ea typeface="华文中宋"/>
                <a:cs typeface="华文中宋"/>
              </a:rPr>
              <a:t>陡</a:t>
            </a:r>
            <a:r>
              <a:rPr kumimoji="1" lang="en-US" altLang="zh-CN" sz="2800" b="1">
                <a:solidFill>
                  <a:srgbClr val="000099"/>
                </a:solidFill>
                <a:latin typeface="华文中宋"/>
                <a:ea typeface="华文中宋"/>
                <a:cs typeface="华文中宋"/>
              </a:rPr>
              <a:t>,</a:t>
            </a:r>
            <a:r>
              <a:rPr kumimoji="1" lang="zh-CN" altLang="en-US" sz="2800" b="1">
                <a:solidFill>
                  <a:srgbClr val="000099"/>
                </a:solidFill>
                <a:latin typeface="华文中宋"/>
                <a:ea typeface="华文中宋"/>
                <a:cs typeface="华文中宋"/>
              </a:rPr>
              <a:t>缓</a:t>
            </a:r>
            <a:r>
              <a:rPr kumimoji="1" lang="en-US" altLang="zh-CN" sz="2800" b="1">
                <a:solidFill>
                  <a:srgbClr val="000099"/>
                </a:solidFill>
                <a:latin typeface="华文中宋"/>
                <a:ea typeface="华文中宋"/>
                <a:cs typeface="华文中宋"/>
              </a:rPr>
              <a:t>)</a:t>
            </a:r>
            <a:r>
              <a:rPr kumimoji="1" lang="zh-CN" altLang="en-US" sz="2800" b="1">
                <a:solidFill>
                  <a:srgbClr val="000099"/>
                </a:solidFill>
                <a:latin typeface="华文中宋"/>
                <a:ea typeface="华文中宋"/>
                <a:cs typeface="华文中宋"/>
              </a:rPr>
              <a:t>就是加速度</a:t>
            </a:r>
          </a:p>
        </p:txBody>
      </p:sp>
      <p:graphicFrame>
        <p:nvGraphicFramePr>
          <p:cNvPr id="16425" name="Object 41"/>
          <p:cNvGraphicFramePr>
            <a:graphicFrameLocks noChangeAspect="1"/>
          </p:cNvGraphicFramePr>
          <p:nvPr/>
        </p:nvGraphicFramePr>
        <p:xfrm>
          <a:off x="973138" y="5410200"/>
          <a:ext cx="2446337" cy="1114425"/>
        </p:xfrm>
        <a:graphic>
          <a:graphicData uri="http://schemas.openxmlformats.org/presentationml/2006/ole">
            <p:oleObj spid="_x0000_s16425" name="Equation" r:id="rId3" imgW="698400" imgH="393480" progId="Equation.DSMT4">
              <p:embed/>
            </p:oleObj>
          </a:graphicData>
        </a:graphic>
      </p:graphicFrame>
      <p:grpSp>
        <p:nvGrpSpPr>
          <p:cNvPr id="16441" name="Group 57"/>
          <p:cNvGrpSpPr>
            <a:grpSpLocks/>
          </p:cNvGrpSpPr>
          <p:nvPr/>
        </p:nvGrpSpPr>
        <p:grpSpPr bwMode="auto">
          <a:xfrm>
            <a:off x="323850" y="3141663"/>
            <a:ext cx="4968875" cy="1249362"/>
            <a:chOff x="3061" y="1797"/>
            <a:chExt cx="2587" cy="721"/>
          </a:xfrm>
        </p:grpSpPr>
        <p:grpSp>
          <p:nvGrpSpPr>
            <p:cNvPr id="16438" name="Group 44"/>
            <p:cNvGrpSpPr>
              <a:grpSpLocks/>
            </p:cNvGrpSpPr>
            <p:nvPr/>
          </p:nvGrpSpPr>
          <p:grpSpPr bwMode="auto">
            <a:xfrm>
              <a:off x="3061" y="1797"/>
              <a:ext cx="1316" cy="721"/>
              <a:chOff x="1973" y="1706"/>
              <a:chExt cx="998" cy="721"/>
            </a:xfrm>
          </p:grpSpPr>
          <p:sp>
            <p:nvSpPr>
              <p:cNvPr id="16444" name="Rectangle 45"/>
              <p:cNvSpPr>
                <a:spLocks noChangeArrowheads="1"/>
              </p:cNvSpPr>
              <p:nvPr/>
            </p:nvSpPr>
            <p:spPr bwMode="auto">
              <a:xfrm>
                <a:off x="2336" y="1706"/>
                <a:ext cx="635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2800" b="1">
                    <a:solidFill>
                      <a:srgbClr val="FF0000"/>
                    </a:solidFill>
                    <a:latin typeface="Monotype Corsiva" pitchFamily="66" charset="0"/>
                  </a:rPr>
                  <a:t>△</a:t>
                </a:r>
                <a:r>
                  <a:rPr lang="en-US" altLang="zh-CN" sz="4000" b="1">
                    <a:solidFill>
                      <a:srgbClr val="FF0000"/>
                    </a:solidFill>
                    <a:latin typeface="Monotype Corsiva" pitchFamily="66" charset="0"/>
                  </a:rPr>
                  <a:t>v</a:t>
                </a:r>
              </a:p>
            </p:txBody>
          </p:sp>
          <p:sp>
            <p:nvSpPr>
              <p:cNvPr id="16445" name="Rectangle 46"/>
              <p:cNvSpPr>
                <a:spLocks noChangeArrowheads="1"/>
              </p:cNvSpPr>
              <p:nvPr/>
            </p:nvSpPr>
            <p:spPr bwMode="auto">
              <a:xfrm>
                <a:off x="1973" y="1842"/>
                <a:ext cx="998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4000" b="1">
                    <a:solidFill>
                      <a:srgbClr val="FF0000"/>
                    </a:solidFill>
                    <a:latin typeface="Monotype Corsiva" pitchFamily="66" charset="0"/>
                  </a:rPr>
                  <a:t> a</a:t>
                </a:r>
                <a:r>
                  <a:rPr lang="en-US" altLang="zh-CN" sz="4000" b="1" baseline="-25000">
                    <a:solidFill>
                      <a:srgbClr val="FF0000"/>
                    </a:solidFill>
                  </a:rPr>
                  <a:t>a</a:t>
                </a:r>
                <a:r>
                  <a:rPr lang="en-US" altLang="zh-CN" sz="3200" b="1">
                    <a:solidFill>
                      <a:srgbClr val="FF0000"/>
                    </a:solidFill>
                    <a:latin typeface="Monotype Corsiva" pitchFamily="66" charset="0"/>
                  </a:rPr>
                  <a:t>= ——</a:t>
                </a:r>
              </a:p>
            </p:txBody>
          </p:sp>
          <p:sp>
            <p:nvSpPr>
              <p:cNvPr id="16446" name="Rectangle 47"/>
              <p:cNvSpPr>
                <a:spLocks noChangeArrowheads="1"/>
              </p:cNvSpPr>
              <p:nvPr/>
            </p:nvSpPr>
            <p:spPr bwMode="auto">
              <a:xfrm>
                <a:off x="2381" y="2022"/>
                <a:ext cx="499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2800" b="1">
                    <a:solidFill>
                      <a:srgbClr val="FF0000"/>
                    </a:solidFill>
                    <a:latin typeface="Monotype Corsiva" pitchFamily="66" charset="0"/>
                  </a:rPr>
                  <a:t>△</a:t>
                </a:r>
                <a:r>
                  <a:rPr lang="en-US" altLang="zh-CN" sz="4000" b="1">
                    <a:solidFill>
                      <a:srgbClr val="FF0000"/>
                    </a:solidFill>
                    <a:latin typeface="Monotype Corsiva" pitchFamily="66" charset="0"/>
                  </a:rPr>
                  <a:t>t</a:t>
                </a:r>
              </a:p>
            </p:txBody>
          </p:sp>
        </p:grpSp>
        <p:grpSp>
          <p:nvGrpSpPr>
            <p:cNvPr id="16439" name="Group 52"/>
            <p:cNvGrpSpPr>
              <a:grpSpLocks/>
            </p:cNvGrpSpPr>
            <p:nvPr/>
          </p:nvGrpSpPr>
          <p:grpSpPr bwMode="auto">
            <a:xfrm>
              <a:off x="4332" y="1797"/>
              <a:ext cx="1316" cy="721"/>
              <a:chOff x="1973" y="1706"/>
              <a:chExt cx="998" cy="721"/>
            </a:xfrm>
          </p:grpSpPr>
          <p:sp>
            <p:nvSpPr>
              <p:cNvPr id="2" name="Rectangle 53"/>
              <p:cNvSpPr>
                <a:spLocks noChangeArrowheads="1"/>
              </p:cNvSpPr>
              <p:nvPr/>
            </p:nvSpPr>
            <p:spPr bwMode="auto">
              <a:xfrm>
                <a:off x="2336" y="1706"/>
                <a:ext cx="635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2800" b="1">
                    <a:solidFill>
                      <a:srgbClr val="FF0000"/>
                    </a:solidFill>
                    <a:latin typeface="Monotype Corsiva" pitchFamily="66" charset="0"/>
                  </a:rPr>
                  <a:t>△</a:t>
                </a:r>
                <a:r>
                  <a:rPr lang="en-US" altLang="zh-CN" sz="4000" b="1">
                    <a:solidFill>
                      <a:srgbClr val="FF0000"/>
                    </a:solidFill>
                    <a:latin typeface="Monotype Corsiva" pitchFamily="66" charset="0"/>
                  </a:rPr>
                  <a:t>v</a:t>
                </a:r>
              </a:p>
            </p:txBody>
          </p:sp>
          <p:sp>
            <p:nvSpPr>
              <p:cNvPr id="16442" name="Rectangle 54"/>
              <p:cNvSpPr>
                <a:spLocks noChangeArrowheads="1"/>
              </p:cNvSpPr>
              <p:nvPr/>
            </p:nvSpPr>
            <p:spPr bwMode="auto">
              <a:xfrm>
                <a:off x="1973" y="1842"/>
                <a:ext cx="998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4000" b="1">
                    <a:solidFill>
                      <a:srgbClr val="FF0000"/>
                    </a:solidFill>
                    <a:latin typeface="Monotype Corsiva" pitchFamily="66" charset="0"/>
                  </a:rPr>
                  <a:t> a</a:t>
                </a:r>
                <a:r>
                  <a:rPr lang="en-US" altLang="zh-CN" sz="4000" b="1" baseline="-25000">
                    <a:solidFill>
                      <a:srgbClr val="FF0000"/>
                    </a:solidFill>
                  </a:rPr>
                  <a:t>b</a:t>
                </a:r>
                <a:r>
                  <a:rPr lang="en-US" altLang="zh-CN" sz="3200" b="1">
                    <a:solidFill>
                      <a:srgbClr val="FF0000"/>
                    </a:solidFill>
                    <a:latin typeface="Monotype Corsiva" pitchFamily="66" charset="0"/>
                  </a:rPr>
                  <a:t>= ——</a:t>
                </a:r>
              </a:p>
            </p:txBody>
          </p:sp>
          <p:sp>
            <p:nvSpPr>
              <p:cNvPr id="16443" name="Rectangle 55"/>
              <p:cNvSpPr>
                <a:spLocks noChangeArrowheads="1"/>
              </p:cNvSpPr>
              <p:nvPr/>
            </p:nvSpPr>
            <p:spPr bwMode="auto">
              <a:xfrm>
                <a:off x="2381" y="2022"/>
                <a:ext cx="499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2800" b="1">
                    <a:solidFill>
                      <a:srgbClr val="FF0000"/>
                    </a:solidFill>
                    <a:latin typeface="Monotype Corsiva" pitchFamily="66" charset="0"/>
                  </a:rPr>
                  <a:t>△</a:t>
                </a:r>
                <a:r>
                  <a:rPr lang="en-US" altLang="zh-CN" sz="4000" b="1">
                    <a:solidFill>
                      <a:srgbClr val="FF0000"/>
                    </a:solidFill>
                    <a:latin typeface="Monotype Corsiva" pitchFamily="66" charset="0"/>
                  </a:rPr>
                  <a:t>t</a:t>
                </a:r>
              </a:p>
            </p:txBody>
          </p:sp>
        </p:grpSp>
        <p:sp>
          <p:nvSpPr>
            <p:cNvPr id="16440" name="Text Box 56"/>
            <p:cNvSpPr txBox="1">
              <a:spLocks noChangeArrowheads="1"/>
            </p:cNvSpPr>
            <p:nvPr/>
          </p:nvSpPr>
          <p:spPr bwMode="auto">
            <a:xfrm>
              <a:off x="4195" y="1979"/>
              <a:ext cx="318" cy="4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4000">
                  <a:solidFill>
                    <a:srgbClr val="000099"/>
                  </a:solidFill>
                </a:rPr>
                <a:t>&gt;</a:t>
              </a:r>
            </a:p>
          </p:txBody>
        </p:sp>
      </p:grpSp>
      <p:grpSp>
        <p:nvGrpSpPr>
          <p:cNvPr id="16429" name="Group 62"/>
          <p:cNvGrpSpPr>
            <a:grpSpLocks/>
          </p:cNvGrpSpPr>
          <p:nvPr/>
        </p:nvGrpSpPr>
        <p:grpSpPr bwMode="auto">
          <a:xfrm>
            <a:off x="5011738" y="971550"/>
            <a:ext cx="4168775" cy="3897313"/>
            <a:chOff x="158" y="1661"/>
            <a:chExt cx="2626" cy="2455"/>
          </a:xfrm>
        </p:grpSpPr>
        <p:sp>
          <p:nvSpPr>
            <p:cNvPr id="16432" name="Text Box 3"/>
            <p:cNvSpPr txBox="1">
              <a:spLocks noChangeArrowheads="1"/>
            </p:cNvSpPr>
            <p:nvPr/>
          </p:nvSpPr>
          <p:spPr bwMode="auto">
            <a:xfrm>
              <a:off x="2055" y="3444"/>
              <a:ext cx="729" cy="5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lang="en-US" altLang="zh-CN" sz="3200" i="1">
                  <a:latin typeface="Times New Roman" pitchFamily="18" charset="0"/>
                </a:rPr>
                <a:t>t/</a:t>
              </a:r>
              <a:r>
                <a:rPr lang="en-US" altLang="zh-CN" sz="3200">
                  <a:latin typeface="Times New Roman" pitchFamily="18" charset="0"/>
                </a:rPr>
                <a:t>s</a:t>
              </a:r>
            </a:p>
          </p:txBody>
        </p:sp>
        <p:pic>
          <p:nvPicPr>
            <p:cNvPr id="16433" name="Picture 42" descr="2"/>
            <p:cNvPicPr>
              <a:picLocks noChangeAspect="1" noChangeArrowheads="1"/>
            </p:cNvPicPr>
            <p:nvPr/>
          </p:nvPicPr>
          <p:blipFill>
            <a:blip r:embed="rId4">
              <a:lum contrast="6000"/>
            </a:blip>
            <a:srcRect/>
            <a:stretch>
              <a:fillRect/>
            </a:stretch>
          </p:blipFill>
          <p:spPr bwMode="auto">
            <a:xfrm>
              <a:off x="158" y="1661"/>
              <a:ext cx="2541" cy="24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434" name="Freeform 58"/>
            <p:cNvSpPr>
              <a:spLocks/>
            </p:cNvSpPr>
            <p:nvPr/>
          </p:nvSpPr>
          <p:spPr bwMode="auto">
            <a:xfrm>
              <a:off x="521" y="2024"/>
              <a:ext cx="1951" cy="1814"/>
            </a:xfrm>
            <a:custGeom>
              <a:avLst/>
              <a:gdLst>
                <a:gd name="T0" fmla="*/ 0 w 1905"/>
                <a:gd name="T1" fmla="*/ 0 h 1814"/>
                <a:gd name="T2" fmla="*/ 2 w 1905"/>
                <a:gd name="T3" fmla="*/ 1804 h 1814"/>
                <a:gd name="T4" fmla="*/ 1998 w 1905"/>
                <a:gd name="T5" fmla="*/ 1814 h 1814"/>
                <a:gd name="T6" fmla="*/ 0 60000 65536"/>
                <a:gd name="T7" fmla="*/ 0 60000 65536"/>
                <a:gd name="T8" fmla="*/ 0 60000 65536"/>
                <a:gd name="T9" fmla="*/ 0 w 1905"/>
                <a:gd name="T10" fmla="*/ 0 h 1814"/>
                <a:gd name="T11" fmla="*/ 1905 w 1905"/>
                <a:gd name="T12" fmla="*/ 1814 h 18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05" h="1814">
                  <a:moveTo>
                    <a:pt x="0" y="0"/>
                  </a:moveTo>
                  <a:lnTo>
                    <a:pt x="2" y="1804"/>
                  </a:lnTo>
                  <a:lnTo>
                    <a:pt x="1905" y="1814"/>
                  </a:lnTo>
                </a:path>
              </a:pathLst>
            </a:custGeom>
            <a:noFill/>
            <a:ln w="57150" cmpd="sng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35" name="Line 59"/>
            <p:cNvSpPr>
              <a:spLocks noChangeShapeType="1"/>
            </p:cNvSpPr>
            <p:nvPr/>
          </p:nvSpPr>
          <p:spPr bwMode="auto">
            <a:xfrm flipV="1">
              <a:off x="521" y="2269"/>
              <a:ext cx="862" cy="15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36" name="Line 60"/>
            <p:cNvSpPr>
              <a:spLocks noChangeShapeType="1"/>
            </p:cNvSpPr>
            <p:nvPr/>
          </p:nvSpPr>
          <p:spPr bwMode="auto">
            <a:xfrm flipV="1">
              <a:off x="521" y="2596"/>
              <a:ext cx="1679" cy="8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437" name="Freeform 61"/>
            <p:cNvSpPr>
              <a:spLocks/>
            </p:cNvSpPr>
            <p:nvPr/>
          </p:nvSpPr>
          <p:spPr bwMode="auto">
            <a:xfrm>
              <a:off x="1519" y="2705"/>
              <a:ext cx="501" cy="228"/>
            </a:xfrm>
            <a:custGeom>
              <a:avLst/>
              <a:gdLst>
                <a:gd name="T0" fmla="*/ 0 w 501"/>
                <a:gd name="T1" fmla="*/ 227 h 228"/>
                <a:gd name="T2" fmla="*/ 501 w 501"/>
                <a:gd name="T3" fmla="*/ 228 h 228"/>
                <a:gd name="T4" fmla="*/ 499 w 501"/>
                <a:gd name="T5" fmla="*/ 0 h 228"/>
                <a:gd name="T6" fmla="*/ 0 60000 65536"/>
                <a:gd name="T7" fmla="*/ 0 60000 65536"/>
                <a:gd name="T8" fmla="*/ 0 60000 65536"/>
                <a:gd name="T9" fmla="*/ 0 w 501"/>
                <a:gd name="T10" fmla="*/ 0 h 228"/>
                <a:gd name="T11" fmla="*/ 501 w 501"/>
                <a:gd name="T12" fmla="*/ 228 h 2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1" h="228">
                  <a:moveTo>
                    <a:pt x="0" y="227"/>
                  </a:moveTo>
                  <a:lnTo>
                    <a:pt x="501" y="228"/>
                  </a:lnTo>
                  <a:lnTo>
                    <a:pt x="499" y="0"/>
                  </a:lnTo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6430" name="Text Box 34"/>
          <p:cNvSpPr txBox="1">
            <a:spLocks noChangeArrowheads="1"/>
          </p:cNvSpPr>
          <p:nvPr/>
        </p:nvSpPr>
        <p:spPr bwMode="auto">
          <a:xfrm>
            <a:off x="142875" y="1082675"/>
            <a:ext cx="5292725" cy="2041525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>
                <a:solidFill>
                  <a:srgbClr val="000099"/>
                </a:solidFill>
                <a:latin typeface="华文中宋"/>
                <a:ea typeface="华文中宋"/>
                <a:cs typeface="华文中宋"/>
              </a:rPr>
              <a:t>思考与讨论：</a:t>
            </a:r>
            <a:r>
              <a:rPr kumimoji="1" lang="zh-CN" altLang="en-US" sz="3200" b="1"/>
              <a:t>图中两条直线</a:t>
            </a:r>
            <a:r>
              <a:rPr kumimoji="1" lang="en-US" altLang="zh-CN" sz="3200" b="1"/>
              <a:t>a</a:t>
            </a:r>
            <a:r>
              <a:rPr kumimoji="1" lang="zh-CN" altLang="en-US" sz="3200" b="1"/>
              <a:t>、</a:t>
            </a:r>
            <a:r>
              <a:rPr kumimoji="1" lang="en-US" altLang="zh-CN" sz="3200" b="1"/>
              <a:t>b</a:t>
            </a:r>
            <a:r>
              <a:rPr kumimoji="1" lang="zh-CN" altLang="en-US" sz="3200" b="1"/>
              <a:t>分别是两个物体运动的速度一时间图象，哪个物体运动的加速度比较大</a:t>
            </a:r>
            <a:r>
              <a:rPr kumimoji="1" lang="en-US" altLang="zh-CN" sz="3200" b="1"/>
              <a:t>?</a:t>
            </a:r>
          </a:p>
        </p:txBody>
      </p:sp>
      <p:sp>
        <p:nvSpPr>
          <p:cNvPr id="16447" name="AutoShape 63"/>
          <p:cNvSpPr>
            <a:spLocks noChangeArrowheads="1"/>
          </p:cNvSpPr>
          <p:nvPr/>
        </p:nvSpPr>
        <p:spPr bwMode="auto">
          <a:xfrm>
            <a:off x="6011863" y="188913"/>
            <a:ext cx="3132137" cy="1295400"/>
          </a:xfrm>
          <a:prstGeom prst="wedgeEllipseCallout">
            <a:avLst>
              <a:gd name="adj1" fmla="val -25773"/>
              <a:gd name="adj2" fmla="val 105639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CN" altLang="en-US" sz="3200" b="1">
                <a:solidFill>
                  <a:schemeClr val="accent2"/>
                </a:solidFill>
              </a:rPr>
              <a:t>越陡</a:t>
            </a:r>
            <a:r>
              <a:rPr lang="zh-CN" altLang="en-US" sz="3200" b="1">
                <a:solidFill>
                  <a:srgbClr val="FE1A1A"/>
                </a:solidFill>
              </a:rPr>
              <a:t/>
            </a:r>
            <a:br>
              <a:rPr lang="zh-CN" altLang="en-US" sz="3200" b="1">
                <a:solidFill>
                  <a:srgbClr val="FE1A1A"/>
                </a:solidFill>
              </a:rPr>
            </a:br>
            <a:r>
              <a:rPr lang="zh-CN" altLang="en-US" sz="3200" b="1">
                <a:solidFill>
                  <a:srgbClr val="FE1A1A"/>
                </a:solidFill>
              </a:rPr>
              <a:t>加速度越大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164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1644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44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16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16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24" grpId="0"/>
      <p:bldP spid="1644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64" name="Group 2"/>
          <p:cNvGrpSpPr>
            <a:grpSpLocks/>
          </p:cNvGrpSpPr>
          <p:nvPr/>
        </p:nvGrpSpPr>
        <p:grpSpPr bwMode="auto">
          <a:xfrm>
            <a:off x="107950" y="836613"/>
            <a:ext cx="4419600" cy="3216275"/>
            <a:chOff x="768" y="1200"/>
            <a:chExt cx="2784" cy="2208"/>
          </a:xfrm>
        </p:grpSpPr>
        <p:grpSp>
          <p:nvGrpSpPr>
            <p:cNvPr id="17470" name="Group 3"/>
            <p:cNvGrpSpPr>
              <a:grpSpLocks/>
            </p:cNvGrpSpPr>
            <p:nvPr/>
          </p:nvGrpSpPr>
          <p:grpSpPr bwMode="auto">
            <a:xfrm>
              <a:off x="768" y="1200"/>
              <a:ext cx="2784" cy="2208"/>
              <a:chOff x="768" y="1200"/>
              <a:chExt cx="2784" cy="2208"/>
            </a:xfrm>
          </p:grpSpPr>
          <p:sp>
            <p:nvSpPr>
              <p:cNvPr id="17478" name="Text Box 4"/>
              <p:cNvSpPr txBox="1">
                <a:spLocks noChangeArrowheads="1"/>
              </p:cNvSpPr>
              <p:nvPr/>
            </p:nvSpPr>
            <p:spPr bwMode="auto">
              <a:xfrm>
                <a:off x="830" y="2893"/>
                <a:ext cx="430" cy="5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 eaLnBrk="0" hangingPunct="0"/>
                <a:r>
                  <a:rPr lang="en-US" altLang="zh-CN" sz="3200">
                    <a:latin typeface="Times New Roman" pitchFamily="18" charset="0"/>
                  </a:rPr>
                  <a:t>O</a:t>
                </a:r>
              </a:p>
            </p:txBody>
          </p:sp>
          <p:grpSp>
            <p:nvGrpSpPr>
              <p:cNvPr id="17479" name="Group 5"/>
              <p:cNvGrpSpPr>
                <a:grpSpLocks noChangeAspect="1"/>
              </p:cNvGrpSpPr>
              <p:nvPr/>
            </p:nvGrpSpPr>
            <p:grpSpPr bwMode="auto">
              <a:xfrm rot="5400000">
                <a:off x="1917" y="2162"/>
                <a:ext cx="84" cy="1741"/>
                <a:chOff x="6942" y="3128"/>
                <a:chExt cx="180" cy="3756"/>
              </a:xfrm>
            </p:grpSpPr>
            <p:sp>
              <p:nvSpPr>
                <p:cNvPr id="17495" name="Line 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017" y="3128"/>
                  <a:ext cx="0" cy="375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7496" name="Line 7"/>
                <p:cNvSpPr>
                  <a:spLocks noChangeAspect="1" noChangeShapeType="1"/>
                </p:cNvSpPr>
                <p:nvPr/>
              </p:nvSpPr>
              <p:spPr bwMode="auto">
                <a:xfrm>
                  <a:off x="6942" y="3994"/>
                  <a:ext cx="18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7497" name="Line 8"/>
                <p:cNvSpPr>
                  <a:spLocks noChangeAspect="1" noChangeShapeType="1"/>
                </p:cNvSpPr>
                <p:nvPr/>
              </p:nvSpPr>
              <p:spPr bwMode="auto">
                <a:xfrm>
                  <a:off x="6942" y="4474"/>
                  <a:ext cx="18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7498" name="Line 9"/>
                <p:cNvSpPr>
                  <a:spLocks noChangeAspect="1" noChangeShapeType="1"/>
                </p:cNvSpPr>
                <p:nvPr/>
              </p:nvSpPr>
              <p:spPr bwMode="auto">
                <a:xfrm>
                  <a:off x="6942" y="4954"/>
                  <a:ext cx="18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7499" name="Line 10"/>
                <p:cNvSpPr>
                  <a:spLocks noChangeAspect="1" noChangeShapeType="1"/>
                </p:cNvSpPr>
                <p:nvPr/>
              </p:nvSpPr>
              <p:spPr bwMode="auto">
                <a:xfrm>
                  <a:off x="6942" y="5434"/>
                  <a:ext cx="18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7500" name="Line 11"/>
                <p:cNvSpPr>
                  <a:spLocks noChangeAspect="1" noChangeShapeType="1"/>
                </p:cNvSpPr>
                <p:nvPr/>
              </p:nvSpPr>
              <p:spPr bwMode="auto">
                <a:xfrm>
                  <a:off x="6942" y="5914"/>
                  <a:ext cx="18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7501" name="Line 12"/>
                <p:cNvSpPr>
                  <a:spLocks noChangeAspect="1" noChangeShapeType="1"/>
                </p:cNvSpPr>
                <p:nvPr/>
              </p:nvSpPr>
              <p:spPr bwMode="auto">
                <a:xfrm>
                  <a:off x="6942" y="6394"/>
                  <a:ext cx="18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7480" name="Line 13"/>
              <p:cNvSpPr>
                <a:spLocks noChangeAspect="1" noChangeShapeType="1"/>
              </p:cNvSpPr>
              <p:nvPr/>
            </p:nvSpPr>
            <p:spPr bwMode="auto">
              <a:xfrm flipV="1">
                <a:off x="1074" y="1482"/>
                <a:ext cx="0" cy="154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81" name="Line 14"/>
              <p:cNvSpPr>
                <a:spLocks noChangeAspect="1" noChangeShapeType="1"/>
              </p:cNvSpPr>
              <p:nvPr/>
            </p:nvSpPr>
            <p:spPr bwMode="auto">
              <a:xfrm>
                <a:off x="1039" y="1689"/>
                <a:ext cx="8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82" name="Line 15"/>
              <p:cNvSpPr>
                <a:spLocks noChangeAspect="1" noChangeShapeType="1"/>
              </p:cNvSpPr>
              <p:nvPr/>
            </p:nvSpPr>
            <p:spPr bwMode="auto">
              <a:xfrm>
                <a:off x="1039" y="1912"/>
                <a:ext cx="8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83" name="Line 16"/>
              <p:cNvSpPr>
                <a:spLocks noChangeAspect="1" noChangeShapeType="1"/>
              </p:cNvSpPr>
              <p:nvPr/>
            </p:nvSpPr>
            <p:spPr bwMode="auto">
              <a:xfrm>
                <a:off x="1039" y="2136"/>
                <a:ext cx="8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84" name="Line 17"/>
              <p:cNvSpPr>
                <a:spLocks noChangeAspect="1" noChangeShapeType="1"/>
              </p:cNvSpPr>
              <p:nvPr/>
            </p:nvSpPr>
            <p:spPr bwMode="auto">
              <a:xfrm>
                <a:off x="1039" y="2359"/>
                <a:ext cx="8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85" name="Line 18"/>
              <p:cNvSpPr>
                <a:spLocks noChangeAspect="1" noChangeShapeType="1"/>
              </p:cNvSpPr>
              <p:nvPr/>
            </p:nvSpPr>
            <p:spPr bwMode="auto">
              <a:xfrm>
                <a:off x="1039" y="2582"/>
                <a:ext cx="8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86" name="Line 19"/>
              <p:cNvSpPr>
                <a:spLocks noChangeAspect="1" noChangeShapeType="1"/>
              </p:cNvSpPr>
              <p:nvPr/>
            </p:nvSpPr>
            <p:spPr bwMode="auto">
              <a:xfrm>
                <a:off x="1039" y="2805"/>
                <a:ext cx="8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487" name="Text Box 20"/>
              <p:cNvSpPr txBox="1">
                <a:spLocks noChangeArrowheads="1"/>
              </p:cNvSpPr>
              <p:nvPr/>
            </p:nvSpPr>
            <p:spPr bwMode="auto">
              <a:xfrm>
                <a:off x="1125" y="1200"/>
                <a:ext cx="939" cy="5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 eaLnBrk="0" hangingPunct="0"/>
                <a:r>
                  <a:rPr lang="en-US" altLang="zh-CN" sz="3200" i="1">
                    <a:latin typeface="Times New Roman" pitchFamily="18" charset="0"/>
                  </a:rPr>
                  <a:t>v/</a:t>
                </a:r>
                <a:r>
                  <a:rPr lang="en-US" altLang="zh-CN" sz="3200">
                    <a:latin typeface="Times New Roman" pitchFamily="18" charset="0"/>
                  </a:rPr>
                  <a:t>m·s</a:t>
                </a:r>
                <a:r>
                  <a:rPr lang="en-US" altLang="zh-CN" sz="3200" baseline="30000">
                    <a:latin typeface="Times New Roman" pitchFamily="18" charset="0"/>
                  </a:rPr>
                  <a:t>-1</a:t>
                </a:r>
                <a:endParaRPr lang="en-US" altLang="zh-CN" sz="3200">
                  <a:latin typeface="Times New Roman" pitchFamily="18" charset="0"/>
                </a:endParaRPr>
              </a:p>
            </p:txBody>
          </p:sp>
          <p:sp>
            <p:nvSpPr>
              <p:cNvPr id="17488" name="Text Box 21"/>
              <p:cNvSpPr txBox="1">
                <a:spLocks noChangeArrowheads="1"/>
              </p:cNvSpPr>
              <p:nvPr/>
            </p:nvSpPr>
            <p:spPr bwMode="auto">
              <a:xfrm>
                <a:off x="2823" y="2893"/>
                <a:ext cx="729" cy="5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 eaLnBrk="0" hangingPunct="0"/>
                <a:r>
                  <a:rPr lang="en-US" altLang="zh-CN" sz="3200" i="1">
                    <a:latin typeface="Times New Roman" pitchFamily="18" charset="0"/>
                  </a:rPr>
                  <a:t>t/</a:t>
                </a:r>
                <a:r>
                  <a:rPr lang="en-US" altLang="zh-CN" sz="3200">
                    <a:latin typeface="Times New Roman" pitchFamily="18" charset="0"/>
                  </a:rPr>
                  <a:t>s</a:t>
                </a:r>
              </a:p>
            </p:txBody>
          </p:sp>
          <p:sp>
            <p:nvSpPr>
              <p:cNvPr id="17489" name="Text Box 22"/>
              <p:cNvSpPr txBox="1">
                <a:spLocks noChangeArrowheads="1"/>
              </p:cNvSpPr>
              <p:nvPr/>
            </p:nvSpPr>
            <p:spPr bwMode="auto">
              <a:xfrm>
                <a:off x="1826" y="3002"/>
                <a:ext cx="345" cy="3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 eaLnBrk="0" hangingPunct="0"/>
                <a:r>
                  <a:rPr lang="en-US" altLang="zh-CN" sz="3200"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17490" name="Text Box 23"/>
              <p:cNvSpPr txBox="1">
                <a:spLocks noChangeArrowheads="1"/>
              </p:cNvSpPr>
              <p:nvPr/>
            </p:nvSpPr>
            <p:spPr bwMode="auto">
              <a:xfrm>
                <a:off x="2270" y="3002"/>
                <a:ext cx="344" cy="3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 eaLnBrk="0" hangingPunct="0"/>
                <a:r>
                  <a:rPr lang="en-US" altLang="zh-CN" sz="3200">
                    <a:latin typeface="Times New Roman" pitchFamily="18" charset="0"/>
                  </a:rPr>
                  <a:t>6</a:t>
                </a:r>
              </a:p>
            </p:txBody>
          </p:sp>
          <p:sp>
            <p:nvSpPr>
              <p:cNvPr id="17491" name="Text Box 24"/>
              <p:cNvSpPr txBox="1">
                <a:spLocks noChangeArrowheads="1"/>
              </p:cNvSpPr>
              <p:nvPr/>
            </p:nvSpPr>
            <p:spPr bwMode="auto">
              <a:xfrm>
                <a:off x="1371" y="3002"/>
                <a:ext cx="345" cy="3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 eaLnBrk="0" hangingPunct="0"/>
                <a:r>
                  <a:rPr lang="en-US" altLang="zh-CN" sz="3200"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17492" name="Text Box 25"/>
              <p:cNvSpPr txBox="1">
                <a:spLocks noChangeArrowheads="1"/>
              </p:cNvSpPr>
              <p:nvPr/>
            </p:nvSpPr>
            <p:spPr bwMode="auto">
              <a:xfrm>
                <a:off x="780" y="1973"/>
                <a:ext cx="345" cy="3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 eaLnBrk="0" hangingPunct="0"/>
                <a:r>
                  <a:rPr lang="en-US" altLang="zh-CN" sz="3200"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17493" name="Text Box 26"/>
              <p:cNvSpPr txBox="1">
                <a:spLocks noChangeArrowheads="1"/>
              </p:cNvSpPr>
              <p:nvPr/>
            </p:nvSpPr>
            <p:spPr bwMode="auto">
              <a:xfrm>
                <a:off x="768" y="1505"/>
                <a:ext cx="345" cy="3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 eaLnBrk="0" hangingPunct="0"/>
                <a:r>
                  <a:rPr lang="en-US" altLang="zh-CN" sz="3200">
                    <a:latin typeface="Times New Roman" pitchFamily="18" charset="0"/>
                  </a:rPr>
                  <a:t>6</a:t>
                </a:r>
              </a:p>
            </p:txBody>
          </p:sp>
          <p:sp>
            <p:nvSpPr>
              <p:cNvPr id="17494" name="Text Box 27"/>
              <p:cNvSpPr txBox="1">
                <a:spLocks noChangeArrowheads="1"/>
              </p:cNvSpPr>
              <p:nvPr/>
            </p:nvSpPr>
            <p:spPr bwMode="auto">
              <a:xfrm>
                <a:off x="768" y="2390"/>
                <a:ext cx="345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 eaLnBrk="0" hangingPunct="0"/>
                <a:r>
                  <a:rPr lang="en-US" altLang="zh-CN" sz="3200">
                    <a:latin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7471" name="Text Box 28"/>
            <p:cNvSpPr txBox="1">
              <a:spLocks noChangeArrowheads="1"/>
            </p:cNvSpPr>
            <p:nvPr/>
          </p:nvSpPr>
          <p:spPr bwMode="auto">
            <a:xfrm>
              <a:off x="1430" y="2971"/>
              <a:ext cx="116" cy="398"/>
            </a:xfrm>
            <a:prstGeom prst="rect">
              <a:avLst/>
            </a:prstGeom>
            <a:noFill/>
            <a:ln w="222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kumimoji="1" lang="zh-CN" altLang="zh-CN" sz="3200">
                <a:latin typeface="Times New Roman" pitchFamily="18" charset="0"/>
              </a:endParaRPr>
            </a:p>
          </p:txBody>
        </p:sp>
        <p:sp>
          <p:nvSpPr>
            <p:cNvPr id="17472" name="Line 29"/>
            <p:cNvSpPr>
              <a:spLocks noChangeShapeType="1"/>
            </p:cNvSpPr>
            <p:nvPr/>
          </p:nvSpPr>
          <p:spPr bwMode="auto">
            <a:xfrm flipV="1">
              <a:off x="1072" y="2152"/>
              <a:ext cx="464" cy="648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73" name="Line 30"/>
            <p:cNvSpPr>
              <a:spLocks noChangeShapeType="1"/>
            </p:cNvSpPr>
            <p:nvPr/>
          </p:nvSpPr>
          <p:spPr bwMode="auto">
            <a:xfrm>
              <a:off x="1056" y="2136"/>
              <a:ext cx="480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74" name="Line 31"/>
            <p:cNvSpPr>
              <a:spLocks noChangeShapeType="1"/>
            </p:cNvSpPr>
            <p:nvPr/>
          </p:nvSpPr>
          <p:spPr bwMode="auto">
            <a:xfrm>
              <a:off x="1536" y="2160"/>
              <a:ext cx="0" cy="864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75" name="Line 32"/>
            <p:cNvSpPr>
              <a:spLocks noChangeShapeType="1"/>
            </p:cNvSpPr>
            <p:nvPr/>
          </p:nvSpPr>
          <p:spPr bwMode="auto">
            <a:xfrm>
              <a:off x="1536" y="2152"/>
              <a:ext cx="43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76" name="Line 33"/>
            <p:cNvSpPr>
              <a:spLocks noChangeShapeType="1"/>
            </p:cNvSpPr>
            <p:nvPr/>
          </p:nvSpPr>
          <p:spPr bwMode="auto">
            <a:xfrm>
              <a:off x="1968" y="2152"/>
              <a:ext cx="480" cy="86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77" name="Line 34"/>
            <p:cNvSpPr>
              <a:spLocks noChangeShapeType="1"/>
            </p:cNvSpPr>
            <p:nvPr/>
          </p:nvSpPr>
          <p:spPr bwMode="auto">
            <a:xfrm>
              <a:off x="1968" y="2160"/>
              <a:ext cx="0" cy="864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7465" name="Text Box 35"/>
          <p:cNvSpPr txBox="1">
            <a:spLocks noChangeArrowheads="1"/>
          </p:cNvSpPr>
          <p:nvPr/>
        </p:nvSpPr>
        <p:spPr bwMode="auto">
          <a:xfrm>
            <a:off x="4140200" y="966788"/>
            <a:ext cx="4459288" cy="519112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latin typeface="Times New Roman" pitchFamily="18" charset="0"/>
              </a:rPr>
              <a:t>1</a:t>
            </a:r>
            <a:r>
              <a:rPr kumimoji="1" lang="zh-CN" altLang="en-US" sz="2800" b="1">
                <a:latin typeface="Times New Roman" pitchFamily="18" charset="0"/>
              </a:rPr>
              <a:t>、前</a:t>
            </a:r>
            <a:r>
              <a:rPr kumimoji="1" lang="en-US" altLang="zh-CN" sz="2800" b="1">
                <a:latin typeface="Times New Roman" pitchFamily="18" charset="0"/>
              </a:rPr>
              <a:t>2</a:t>
            </a:r>
            <a:r>
              <a:rPr kumimoji="1" lang="zh-CN" altLang="en-US" sz="2800" b="1">
                <a:latin typeface="Times New Roman" pitchFamily="18" charset="0"/>
              </a:rPr>
              <a:t>秒内的加速度</a:t>
            </a:r>
          </a:p>
        </p:txBody>
      </p:sp>
      <p:sp>
        <p:nvSpPr>
          <p:cNvPr id="17466" name="Text Box 37"/>
          <p:cNvSpPr txBox="1">
            <a:spLocks noChangeArrowheads="1"/>
          </p:cNvSpPr>
          <p:nvPr/>
        </p:nvSpPr>
        <p:spPr bwMode="auto">
          <a:xfrm>
            <a:off x="4146550" y="1579563"/>
            <a:ext cx="3779838" cy="519112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latin typeface="Times New Roman" pitchFamily="18" charset="0"/>
              </a:rPr>
              <a:t>2</a:t>
            </a:r>
            <a:r>
              <a:rPr kumimoji="1" lang="zh-CN" altLang="en-US" sz="2800" b="1">
                <a:latin typeface="Times New Roman" pitchFamily="18" charset="0"/>
              </a:rPr>
              <a:t>、</a:t>
            </a:r>
            <a:r>
              <a:rPr kumimoji="1" lang="en-US" altLang="zh-CN" sz="2800" b="1">
                <a:latin typeface="Times New Roman" pitchFamily="18" charset="0"/>
              </a:rPr>
              <a:t>2s—4s</a:t>
            </a:r>
            <a:r>
              <a:rPr kumimoji="1" lang="zh-CN" altLang="en-US" sz="2800" b="1">
                <a:latin typeface="Times New Roman" pitchFamily="18" charset="0"/>
              </a:rPr>
              <a:t>的加速度</a:t>
            </a:r>
          </a:p>
        </p:txBody>
      </p:sp>
      <p:sp>
        <p:nvSpPr>
          <p:cNvPr id="17467" name="Text Box 39"/>
          <p:cNvSpPr txBox="1">
            <a:spLocks noChangeArrowheads="1"/>
          </p:cNvSpPr>
          <p:nvPr/>
        </p:nvSpPr>
        <p:spPr bwMode="auto">
          <a:xfrm>
            <a:off x="4157663" y="2117725"/>
            <a:ext cx="4157662" cy="519113"/>
          </a:xfrm>
          <a:prstGeom prst="rect">
            <a:avLst/>
          </a:prstGeom>
          <a:noFill/>
          <a:ln w="222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latin typeface="Times New Roman" pitchFamily="18" charset="0"/>
              </a:rPr>
              <a:t>3</a:t>
            </a:r>
            <a:r>
              <a:rPr kumimoji="1" lang="zh-CN" altLang="en-US" sz="2800" b="1">
                <a:latin typeface="Times New Roman" pitchFamily="18" charset="0"/>
              </a:rPr>
              <a:t>、</a:t>
            </a:r>
            <a:r>
              <a:rPr kumimoji="1" lang="en-US" altLang="zh-CN" sz="2800" b="1">
                <a:latin typeface="Times New Roman" pitchFamily="18" charset="0"/>
              </a:rPr>
              <a:t>4s—6s</a:t>
            </a:r>
            <a:r>
              <a:rPr kumimoji="1" lang="zh-CN" altLang="en-US" sz="2800" b="1">
                <a:latin typeface="Times New Roman" pitchFamily="18" charset="0"/>
              </a:rPr>
              <a:t>的加速度</a:t>
            </a:r>
          </a:p>
        </p:txBody>
      </p:sp>
      <p:sp>
        <p:nvSpPr>
          <p:cNvPr id="17468" name="Rectangle 49"/>
          <p:cNvSpPr>
            <a:spLocks noChangeArrowheads="1"/>
          </p:cNvSpPr>
          <p:nvPr/>
        </p:nvSpPr>
        <p:spPr bwMode="auto">
          <a:xfrm>
            <a:off x="179388" y="260350"/>
            <a:ext cx="66421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000099"/>
                </a:solidFill>
              </a:rPr>
              <a:t>跟踪训练：   </a:t>
            </a:r>
            <a:r>
              <a:rPr lang="zh-CN" altLang="en-US" sz="3200" b="1"/>
              <a:t>请根据图象求下列问题</a:t>
            </a:r>
          </a:p>
        </p:txBody>
      </p:sp>
      <p:sp>
        <p:nvSpPr>
          <p:cNvPr id="17458" name="Text Box 50"/>
          <p:cNvSpPr txBox="1">
            <a:spLocks noChangeArrowheads="1"/>
          </p:cNvSpPr>
          <p:nvPr/>
        </p:nvSpPr>
        <p:spPr bwMode="auto">
          <a:xfrm>
            <a:off x="4203700" y="4365625"/>
            <a:ext cx="47164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>
                <a:solidFill>
                  <a:srgbClr val="FF0000"/>
                </a:solidFill>
              </a:rPr>
              <a:t>2</a:t>
            </a:r>
            <a:r>
              <a:rPr lang="zh-CN" altLang="en-US" sz="2400">
                <a:solidFill>
                  <a:srgbClr val="FF0000"/>
                </a:solidFill>
              </a:rPr>
              <a:t>、</a:t>
            </a:r>
            <a:r>
              <a:rPr lang="zh-CN" altLang="en-US" sz="2400" b="1">
                <a:solidFill>
                  <a:srgbClr val="FF0000"/>
                </a:solidFill>
              </a:rPr>
              <a:t>匀速直线运动：</a:t>
            </a:r>
            <a:r>
              <a:rPr lang="zh-CN" altLang="en-US" sz="2400">
                <a:solidFill>
                  <a:srgbClr val="FF0000"/>
                </a:solidFill>
              </a:rPr>
              <a:t> </a:t>
            </a:r>
            <a:r>
              <a:rPr lang="en-US" altLang="zh-CN" sz="3200" b="1">
                <a:solidFill>
                  <a:srgbClr val="FF0000"/>
                </a:solidFill>
                <a:latin typeface="Albertus Extra Bold"/>
                <a:ea typeface="Arial Unicode MS"/>
                <a:cs typeface="Arial Unicode MS"/>
              </a:rPr>
              <a:t>a</a:t>
            </a:r>
            <a:r>
              <a:rPr lang="en-US" altLang="zh-CN" sz="3200" b="1" baseline="-25000">
                <a:solidFill>
                  <a:srgbClr val="FF0000"/>
                </a:solidFill>
              </a:rPr>
              <a:t>2</a:t>
            </a:r>
            <a:r>
              <a:rPr lang="en-US" altLang="zh-CN" sz="2400">
                <a:solidFill>
                  <a:srgbClr val="FF0000"/>
                </a:solidFill>
              </a:rPr>
              <a:t>=0</a:t>
            </a:r>
            <a:endParaRPr lang="zh-CN" altLang="el-GR" sz="2400" baseline="30000">
              <a:solidFill>
                <a:srgbClr val="FF0000"/>
              </a:solidFill>
            </a:endParaRPr>
          </a:p>
        </p:txBody>
      </p:sp>
      <p:graphicFrame>
        <p:nvGraphicFramePr>
          <p:cNvPr id="17460" name="Object 52"/>
          <p:cNvGraphicFramePr>
            <a:graphicFrameLocks noChangeAspect="1"/>
          </p:cNvGraphicFramePr>
          <p:nvPr/>
        </p:nvGraphicFramePr>
        <p:xfrm>
          <a:off x="3132138" y="2565400"/>
          <a:ext cx="4559300" cy="998538"/>
        </p:xfrm>
        <a:graphic>
          <a:graphicData uri="http://schemas.openxmlformats.org/presentationml/2006/ole">
            <p:oleObj spid="_x0000_s17460" name="Equation" r:id="rId3" imgW="1803240" imgH="406080" progId="Equation.DSMT4">
              <p:embed/>
            </p:oleObj>
          </a:graphicData>
        </a:graphic>
      </p:graphicFrame>
      <p:graphicFrame>
        <p:nvGraphicFramePr>
          <p:cNvPr id="17461" name="Object 53"/>
          <p:cNvGraphicFramePr>
            <a:graphicFrameLocks noChangeAspect="1"/>
          </p:cNvGraphicFramePr>
          <p:nvPr/>
        </p:nvGraphicFramePr>
        <p:xfrm>
          <a:off x="4924425" y="3500438"/>
          <a:ext cx="3757613" cy="966787"/>
        </p:xfrm>
        <a:graphic>
          <a:graphicData uri="http://schemas.openxmlformats.org/presentationml/2006/ole">
            <p:oleObj spid="_x0000_s17461" name="Equation" r:id="rId4" imgW="1485720" imgH="393480" progId="Equation.DSMT4">
              <p:embed/>
            </p:oleObj>
          </a:graphicData>
        </a:graphic>
      </p:graphicFrame>
      <p:graphicFrame>
        <p:nvGraphicFramePr>
          <p:cNvPr id="17462" name="Object 54"/>
          <p:cNvGraphicFramePr>
            <a:graphicFrameLocks noChangeAspect="1"/>
          </p:cNvGraphicFramePr>
          <p:nvPr/>
        </p:nvGraphicFramePr>
        <p:xfrm>
          <a:off x="4203700" y="4868863"/>
          <a:ext cx="3405188" cy="998537"/>
        </p:xfrm>
        <a:graphic>
          <a:graphicData uri="http://schemas.openxmlformats.org/presentationml/2006/ole">
            <p:oleObj spid="_x0000_s17462" name="Equation" r:id="rId5" imgW="1346040" imgH="406080" progId="Equation.DSMT4">
              <p:embed/>
            </p:oleObj>
          </a:graphicData>
        </a:graphic>
      </p:graphicFrame>
      <p:graphicFrame>
        <p:nvGraphicFramePr>
          <p:cNvPr id="17463" name="Object 55"/>
          <p:cNvGraphicFramePr>
            <a:graphicFrameLocks noChangeAspect="1"/>
          </p:cNvGraphicFramePr>
          <p:nvPr/>
        </p:nvGraphicFramePr>
        <p:xfrm>
          <a:off x="4852988" y="5891213"/>
          <a:ext cx="3789362" cy="966787"/>
        </p:xfrm>
        <a:graphic>
          <a:graphicData uri="http://schemas.openxmlformats.org/presentationml/2006/ole">
            <p:oleObj spid="_x0000_s17463" name="Equation" r:id="rId6" imgW="1498320" imgH="39348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5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96" name="Text Box 2"/>
          <p:cNvSpPr txBox="1">
            <a:spLocks noChangeArrowheads="1"/>
          </p:cNvSpPr>
          <p:nvPr/>
        </p:nvSpPr>
        <p:spPr bwMode="auto">
          <a:xfrm>
            <a:off x="179388" y="-26988"/>
            <a:ext cx="3240087" cy="708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  <a:latin typeface="Tahoma" pitchFamily="34" charset="0"/>
                <a:ea typeface="黑体" pitchFamily="2" charset="-122"/>
              </a:rPr>
              <a:t>课堂小结</a:t>
            </a:r>
            <a:r>
              <a:rPr lang="zh-CN" altLang="en-US" sz="4000" b="1">
                <a:latin typeface="Tahoma" pitchFamily="34" charset="0"/>
                <a:ea typeface="黑体" pitchFamily="2" charset="-122"/>
              </a:rPr>
              <a:t>：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07950" y="1557338"/>
            <a:ext cx="237648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Tahoma" pitchFamily="34" charset="0"/>
                <a:ea typeface="黑体" pitchFamily="2" charset="-122"/>
              </a:rPr>
              <a:t>速度的改变量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96875" y="749300"/>
            <a:ext cx="18732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Tahoma" pitchFamily="34" charset="0"/>
                <a:ea typeface="黑体" pitchFamily="2" charset="-122"/>
              </a:rPr>
              <a:t>速        度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252413" y="2565400"/>
            <a:ext cx="23764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Tahoma" pitchFamily="34" charset="0"/>
                <a:ea typeface="黑体" pitchFamily="2" charset="-122"/>
              </a:rPr>
              <a:t>加   速    度</a:t>
            </a:r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2411413" y="1268413"/>
            <a:ext cx="273685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2411413" y="765175"/>
            <a:ext cx="2736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latin typeface="Tahoma" pitchFamily="34" charset="0"/>
                <a:ea typeface="黑体" pitchFamily="2" charset="-122"/>
              </a:rPr>
              <a:t>表示运动的快慢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2484438" y="2060575"/>
            <a:ext cx="273685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2555875" y="1557338"/>
            <a:ext cx="288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latin typeface="Tahoma" pitchFamily="34" charset="0"/>
                <a:ea typeface="黑体" pitchFamily="2" charset="-122"/>
              </a:rPr>
              <a:t>表示速度的变化量</a:t>
            </a: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2259013" y="2924175"/>
            <a:ext cx="3025775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2259013" y="2420938"/>
            <a:ext cx="3025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latin typeface="Tahoma" pitchFamily="34" charset="0"/>
                <a:ea typeface="黑体" pitchFamily="2" charset="-122"/>
              </a:rPr>
              <a:t>表示速度变化的快慢</a:t>
            </a: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5148263" y="692150"/>
            <a:ext cx="14414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5400" i="1">
                <a:solidFill>
                  <a:srgbClr val="92311E"/>
                </a:solidFill>
                <a:latin typeface="Times New Roman" pitchFamily="18" charset="0"/>
              </a:rPr>
              <a:t>v</a:t>
            </a: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5219700" y="1484313"/>
            <a:ext cx="316865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>
                <a:solidFill>
                  <a:schemeClr val="accent2"/>
                </a:solidFill>
                <a:latin typeface="Times New Roman" pitchFamily="18" charset="0"/>
              </a:rPr>
              <a:t>Δ</a:t>
            </a:r>
            <a:r>
              <a:rPr lang="en-US" altLang="zh-CN" sz="4800" i="1">
                <a:solidFill>
                  <a:schemeClr val="accent2"/>
                </a:solidFill>
                <a:latin typeface="Times New Roman" pitchFamily="18" charset="0"/>
              </a:rPr>
              <a:t>v</a:t>
            </a:r>
            <a:r>
              <a:rPr lang="zh-CN" altLang="en-US" sz="4800">
                <a:solidFill>
                  <a:schemeClr val="accent2"/>
                </a:solidFill>
                <a:latin typeface="Times New Roman" pitchFamily="18" charset="0"/>
              </a:rPr>
              <a:t>＝</a:t>
            </a:r>
            <a:r>
              <a:rPr lang="en-US" altLang="zh-CN" sz="4800" i="1">
                <a:solidFill>
                  <a:schemeClr val="accent2"/>
                </a:solidFill>
                <a:latin typeface="Times New Roman" pitchFamily="18" charset="0"/>
              </a:rPr>
              <a:t>v</a:t>
            </a:r>
            <a:r>
              <a:rPr lang="zh-CN" altLang="en-US" sz="4800">
                <a:solidFill>
                  <a:schemeClr val="accent2"/>
                </a:solidFill>
                <a:latin typeface="Times New Roman" pitchFamily="18" charset="0"/>
              </a:rPr>
              <a:t>－</a:t>
            </a:r>
            <a:r>
              <a:rPr lang="en-US" altLang="zh-CN" sz="4800" i="1">
                <a:solidFill>
                  <a:schemeClr val="accent2"/>
                </a:solidFill>
                <a:latin typeface="Times New Roman" pitchFamily="18" charset="0"/>
              </a:rPr>
              <a:t>v</a:t>
            </a:r>
            <a:r>
              <a:rPr lang="en-US" altLang="zh-CN" sz="4800" baseline="-25000">
                <a:solidFill>
                  <a:schemeClr val="accent2"/>
                </a:solidFill>
                <a:latin typeface="Times New Roman" pitchFamily="18" charset="0"/>
              </a:rPr>
              <a:t>0</a:t>
            </a:r>
          </a:p>
        </p:txBody>
      </p:sp>
      <p:graphicFrame>
        <p:nvGraphicFramePr>
          <p:cNvPr id="24590" name="Object 14"/>
          <p:cNvGraphicFramePr>
            <a:graphicFrameLocks noChangeAspect="1"/>
          </p:cNvGraphicFramePr>
          <p:nvPr/>
        </p:nvGraphicFramePr>
        <p:xfrm>
          <a:off x="5307013" y="2205038"/>
          <a:ext cx="3370262" cy="1295400"/>
        </p:xfrm>
        <a:graphic>
          <a:graphicData uri="http://schemas.openxmlformats.org/presentationml/2006/ole">
            <p:oleObj spid="_x0000_s24590" name="公式" r:id="rId3" imgW="1028520" imgH="393480" progId="Equation.3">
              <p:embed/>
            </p:oleObj>
          </a:graphicData>
        </a:graphic>
      </p:graphicFrame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1044575" y="3429000"/>
            <a:ext cx="8099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2400" b="1">
                <a:latin typeface="黑体" pitchFamily="2" charset="-122"/>
                <a:ea typeface="黑体" pitchFamily="2" charset="-122"/>
              </a:rPr>
              <a:t>、定义：速度的改变量跟发生这一改变所用的时间的比值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1042988" y="4035425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sz="2400" b="1">
                <a:latin typeface="黑体" pitchFamily="2" charset="-122"/>
                <a:ea typeface="黑体" pitchFamily="2" charset="-122"/>
              </a:rPr>
              <a:t>、公式：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1042988" y="5229225"/>
            <a:ext cx="81010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latin typeface="黑体" pitchFamily="2" charset="-122"/>
                <a:ea typeface="黑体" pitchFamily="2" charset="-122"/>
              </a:rPr>
              <a:t>4</a:t>
            </a:r>
            <a:r>
              <a:rPr lang="zh-CN" altLang="en-US" sz="2400" b="1">
                <a:latin typeface="黑体" pitchFamily="2" charset="-122"/>
                <a:ea typeface="黑体" pitchFamily="2" charset="-122"/>
              </a:rPr>
              <a:t>、矢量性</a:t>
            </a:r>
            <a:r>
              <a:rPr lang="en-US" altLang="zh-CN" sz="2400" b="1">
                <a:latin typeface="黑体" pitchFamily="2" charset="-122"/>
                <a:ea typeface="黑体" pitchFamily="2" charset="-122"/>
              </a:rPr>
              <a:t>:</a:t>
            </a:r>
            <a:r>
              <a:rPr lang="zh-CN" altLang="en-US" sz="2400" b="1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加速度的方向与 </a:t>
            </a:r>
            <a:r>
              <a:rPr lang="zh-CN" altLang="en-US" sz="2400" b="1" i="1" u="sng">
                <a:solidFill>
                  <a:srgbClr val="92311E"/>
                </a:solidFill>
                <a:latin typeface="黑体" pitchFamily="2" charset="-122"/>
                <a:ea typeface="黑体" pitchFamily="2" charset="-122"/>
              </a:rPr>
              <a:t>速度变化的方向 </a:t>
            </a:r>
            <a:r>
              <a:rPr lang="zh-CN" altLang="en-US" sz="2400" b="1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相同</a:t>
            </a:r>
            <a:r>
              <a:rPr lang="en-US" altLang="zh-CN" sz="2400" b="1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,</a:t>
            </a:r>
            <a:r>
              <a:rPr lang="zh-CN" altLang="en-US" sz="2400" b="1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与</a:t>
            </a:r>
            <a:br>
              <a:rPr lang="zh-CN" altLang="en-US" sz="2400" b="1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</a:br>
            <a:r>
              <a:rPr lang="zh-CN" altLang="en-US" sz="2400" b="1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          </a:t>
            </a:r>
            <a:r>
              <a:rPr lang="zh-CN" altLang="en-US" sz="2400" b="1" i="1" u="sng">
                <a:solidFill>
                  <a:srgbClr val="9900CC"/>
                </a:solidFill>
                <a:latin typeface="黑体" pitchFamily="2" charset="-122"/>
                <a:ea typeface="黑体" pitchFamily="2" charset="-122"/>
              </a:rPr>
              <a:t>速度方向 </a:t>
            </a:r>
            <a:r>
              <a:rPr lang="zh-CN" altLang="en-US" sz="2400" b="1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无关。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1042988" y="6021388"/>
            <a:ext cx="7056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latin typeface="黑体" pitchFamily="2" charset="-122"/>
                <a:ea typeface="黑体" pitchFamily="2" charset="-122"/>
              </a:rPr>
              <a:t>5</a:t>
            </a:r>
            <a:r>
              <a:rPr lang="zh-CN" altLang="en-US" sz="2400" b="1">
                <a:latin typeface="黑体" pitchFamily="2" charset="-122"/>
                <a:ea typeface="黑体" pitchFamily="2" charset="-122"/>
              </a:rPr>
              <a:t>、匀变速直线运动的特点</a:t>
            </a:r>
            <a:r>
              <a:rPr lang="en-US" altLang="zh-CN" sz="2400" b="1">
                <a:latin typeface="黑体" pitchFamily="2" charset="-122"/>
                <a:ea typeface="黑体" pitchFamily="2" charset="-122"/>
              </a:rPr>
              <a:t>:</a:t>
            </a:r>
            <a:r>
              <a:rPr lang="zh-CN" altLang="en-US" sz="2400" b="1">
                <a:latin typeface="黑体" pitchFamily="2" charset="-122"/>
                <a:ea typeface="黑体" pitchFamily="2" charset="-122"/>
              </a:rPr>
              <a:t>加速度是恒定的</a:t>
            </a:r>
          </a:p>
        </p:txBody>
      </p:sp>
      <p:graphicFrame>
        <p:nvGraphicFramePr>
          <p:cNvPr id="24595" name="Object 19"/>
          <p:cNvGraphicFramePr>
            <a:graphicFrameLocks noChangeAspect="1"/>
          </p:cNvGraphicFramePr>
          <p:nvPr/>
        </p:nvGraphicFramePr>
        <p:xfrm>
          <a:off x="2708275" y="3860800"/>
          <a:ext cx="2295525" cy="922338"/>
        </p:xfrm>
        <a:graphic>
          <a:graphicData uri="http://schemas.openxmlformats.org/presentationml/2006/ole">
            <p:oleObj spid="_x0000_s24595" name="公式" r:id="rId4" imgW="1054080" imgH="419040" progId="Equation.3">
              <p:embed/>
            </p:oleObj>
          </a:graphicData>
        </a:graphic>
      </p:graphicFrame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042988" y="4652963"/>
            <a:ext cx="2736850" cy="457200"/>
            <a:chOff x="521" y="3113"/>
            <a:chExt cx="1724" cy="288"/>
          </a:xfrm>
        </p:grpSpPr>
        <p:sp>
          <p:nvSpPr>
            <p:cNvPr id="24619" name="Text Box 21"/>
            <p:cNvSpPr txBox="1">
              <a:spLocks noChangeArrowheads="1"/>
            </p:cNvSpPr>
            <p:nvPr/>
          </p:nvSpPr>
          <p:spPr bwMode="auto">
            <a:xfrm>
              <a:off x="521" y="3113"/>
              <a:ext cx="17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>
                  <a:latin typeface="黑体" pitchFamily="2" charset="-122"/>
                  <a:ea typeface="黑体" pitchFamily="2" charset="-122"/>
                </a:rPr>
                <a:t>3</a:t>
              </a:r>
              <a:r>
                <a:rPr lang="zh-CN" altLang="en-US" sz="2400" b="1">
                  <a:latin typeface="黑体" pitchFamily="2" charset="-122"/>
                  <a:ea typeface="黑体" pitchFamily="2" charset="-122"/>
                </a:rPr>
                <a:t>、单位：</a:t>
              </a:r>
              <a:r>
                <a:rPr lang="en-US" altLang="zh-CN" sz="2400" b="1">
                  <a:latin typeface="黑体" pitchFamily="2" charset="-122"/>
                  <a:ea typeface="黑体" pitchFamily="2" charset="-122"/>
                </a:rPr>
                <a:t>m/s</a:t>
              </a:r>
            </a:p>
          </p:txBody>
        </p:sp>
        <p:sp>
          <p:nvSpPr>
            <p:cNvPr id="24620" name="Text Box 22"/>
            <p:cNvSpPr txBox="1">
              <a:spLocks noChangeArrowheads="1"/>
            </p:cNvSpPr>
            <p:nvPr/>
          </p:nvSpPr>
          <p:spPr bwMode="auto">
            <a:xfrm>
              <a:off x="1683" y="3113"/>
              <a:ext cx="31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400" b="1">
                  <a:latin typeface="Tahoma" pitchFamily="34" charset="0"/>
                </a:rPr>
                <a:t>2</a:t>
              </a:r>
            </a:p>
          </p:txBody>
        </p:sp>
      </p:grp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1260475" y="1125538"/>
            <a:ext cx="0" cy="504825"/>
          </a:xfrm>
          <a:prstGeom prst="line">
            <a:avLst/>
          </a:prstGeom>
          <a:noFill/>
          <a:ln w="152400">
            <a:solidFill>
              <a:srgbClr val="008000"/>
            </a:solidFill>
            <a:round/>
            <a:headEnd/>
            <a:tailEnd type="stealth" w="lg" len="sm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4601" name="Line 25"/>
          <p:cNvSpPr>
            <a:spLocks noChangeShapeType="1"/>
          </p:cNvSpPr>
          <p:nvPr/>
        </p:nvSpPr>
        <p:spPr bwMode="auto">
          <a:xfrm>
            <a:off x="1260475" y="2205038"/>
            <a:ext cx="0" cy="504825"/>
          </a:xfrm>
          <a:prstGeom prst="line">
            <a:avLst/>
          </a:prstGeom>
          <a:noFill/>
          <a:ln w="152400">
            <a:solidFill>
              <a:srgbClr val="008000"/>
            </a:solidFill>
            <a:round/>
            <a:headEnd/>
            <a:tailEnd type="triangle" w="lg" len="sm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4606" name="Group 30"/>
          <p:cNvGrpSpPr>
            <a:grpSpLocks/>
          </p:cNvGrpSpPr>
          <p:nvPr/>
        </p:nvGrpSpPr>
        <p:grpSpPr bwMode="auto">
          <a:xfrm>
            <a:off x="504825" y="3184525"/>
            <a:ext cx="611188" cy="3124200"/>
            <a:chOff x="318" y="2006"/>
            <a:chExt cx="385" cy="1968"/>
          </a:xfrm>
        </p:grpSpPr>
        <p:sp>
          <p:nvSpPr>
            <p:cNvPr id="24617" name="AutoShape 23"/>
            <p:cNvSpPr>
              <a:spLocks/>
            </p:cNvSpPr>
            <p:nvPr/>
          </p:nvSpPr>
          <p:spPr bwMode="auto">
            <a:xfrm>
              <a:off x="612" y="2478"/>
              <a:ext cx="91" cy="1496"/>
            </a:xfrm>
            <a:prstGeom prst="leftBrace">
              <a:avLst>
                <a:gd name="adj1" fmla="val 136996"/>
                <a:gd name="adj2" fmla="val 50000"/>
              </a:avLst>
            </a:prstGeom>
            <a:noFill/>
            <a:ln w="76200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18" name="AutoShape 29"/>
            <p:cNvSpPr>
              <a:spLocks noChangeArrowheads="1"/>
            </p:cNvSpPr>
            <p:nvPr/>
          </p:nvSpPr>
          <p:spPr bwMode="auto">
            <a:xfrm rot="-5400000" flipH="1" flipV="1">
              <a:off x="-216" y="2540"/>
              <a:ext cx="1361" cy="294"/>
            </a:xfrm>
            <a:custGeom>
              <a:avLst/>
              <a:gdLst>
                <a:gd name="T0" fmla="*/ 5 w 21600"/>
                <a:gd name="T1" fmla="*/ 0 h 21600"/>
                <a:gd name="T2" fmla="*/ 4 w 21600"/>
                <a:gd name="T3" fmla="*/ 0 h 21600"/>
                <a:gd name="T4" fmla="*/ 0 w 21600"/>
                <a:gd name="T5" fmla="*/ 0 h 21600"/>
                <a:gd name="T6" fmla="*/ 3 w 21600"/>
                <a:gd name="T7" fmla="*/ 0 h 21600"/>
                <a:gd name="T8" fmla="*/ 5 w 21600"/>
                <a:gd name="T9" fmla="*/ 0 h 21600"/>
                <a:gd name="T10" fmla="*/ 5 w 21600"/>
                <a:gd name="T11" fmla="*/ 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19763 h 21600"/>
                <a:gd name="T20" fmla="*/ 20013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9170" y="0"/>
                  </a:moveTo>
                  <a:lnTo>
                    <a:pt x="16739" y="9580"/>
                  </a:lnTo>
                  <a:lnTo>
                    <a:pt x="18322" y="9580"/>
                  </a:lnTo>
                  <a:lnTo>
                    <a:pt x="18322" y="19771"/>
                  </a:lnTo>
                  <a:lnTo>
                    <a:pt x="0" y="19771"/>
                  </a:lnTo>
                  <a:lnTo>
                    <a:pt x="0" y="21600"/>
                  </a:lnTo>
                  <a:lnTo>
                    <a:pt x="20017" y="21600"/>
                  </a:lnTo>
                  <a:lnTo>
                    <a:pt x="20017" y="9580"/>
                  </a:lnTo>
                  <a:lnTo>
                    <a:pt x="21600" y="958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4607" name="Text Box 31"/>
          <p:cNvSpPr txBox="1">
            <a:spLocks noChangeArrowheads="1"/>
          </p:cNvSpPr>
          <p:nvPr/>
        </p:nvSpPr>
        <p:spPr bwMode="auto">
          <a:xfrm>
            <a:off x="2844800" y="2925763"/>
            <a:ext cx="1871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latin typeface="Tahoma" pitchFamily="34" charset="0"/>
                <a:ea typeface="黑体" pitchFamily="2" charset="-122"/>
              </a:rPr>
              <a:t>速度变化率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4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  <p:bldP spid="24580" grpId="0"/>
      <p:bldP spid="24581" grpId="0"/>
      <p:bldP spid="24582" grpId="0" animBg="1"/>
      <p:bldP spid="24583" grpId="0"/>
      <p:bldP spid="24584" grpId="0" animBg="1"/>
      <p:bldP spid="24585" grpId="0"/>
      <p:bldP spid="24586" grpId="0" animBg="1"/>
      <p:bldP spid="24587" grpId="0"/>
      <p:bldP spid="24588" grpId="0"/>
      <p:bldP spid="24589" grpId="0"/>
      <p:bldP spid="24591" grpId="0"/>
      <p:bldP spid="24592" grpId="0"/>
      <p:bldP spid="24593" grpId="0"/>
      <p:bldP spid="24594" grpId="0"/>
      <p:bldP spid="24600" grpId="0" animBg="1"/>
      <p:bldP spid="24601" grpId="0" animBg="1"/>
      <p:bldP spid="2460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WordArt 5"/>
          <p:cNvSpPr>
            <a:spLocks noChangeArrowheads="1" noChangeShapeType="1" noTextEdit="1"/>
          </p:cNvSpPr>
          <p:nvPr/>
        </p:nvSpPr>
        <p:spPr bwMode="auto">
          <a:xfrm>
            <a:off x="1476375" y="1292225"/>
            <a:ext cx="6480175" cy="408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4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zh-CN" alt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宋体"/>
                <a:ea typeface="宋体"/>
              </a:rPr>
              <a:t>再见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2" name="Rectangle 76"/>
          <p:cNvSpPr>
            <a:spLocks noRot="1" noChangeArrowheads="1"/>
          </p:cNvSpPr>
          <p:nvPr/>
        </p:nvSpPr>
        <p:spPr bwMode="auto">
          <a:xfrm>
            <a:off x="0" y="0"/>
            <a:ext cx="468313" cy="6813550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eaVert" lIns="0" rIns="0"/>
          <a:lstStyle/>
          <a:p>
            <a:pPr marL="342900" indent="-342900">
              <a:spcBef>
                <a:spcPct val="20000"/>
              </a:spcBef>
            </a:pPr>
            <a:r>
              <a:rPr lang="zh-CN" altLang="en-US" sz="3200" b="1">
                <a:solidFill>
                  <a:srgbClr val="FFFF00"/>
                </a:solidFill>
              </a:rPr>
              <a:t>思考与讨论</a:t>
            </a:r>
          </a:p>
        </p:txBody>
      </p:sp>
      <p:sp>
        <p:nvSpPr>
          <p:cNvPr id="26688" name="Text Box 64"/>
          <p:cNvSpPr txBox="1">
            <a:spLocks noChangeArrowheads="1"/>
          </p:cNvSpPr>
          <p:nvPr/>
        </p:nvSpPr>
        <p:spPr bwMode="auto">
          <a:xfrm>
            <a:off x="342900" y="5064125"/>
            <a:ext cx="52197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问题</a:t>
            </a:r>
            <a:r>
              <a:rPr lang="en-US" altLang="zh-CN" sz="2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4: </a:t>
            </a:r>
            <a:r>
              <a:rPr lang="zh-CN" altLang="en-US" sz="2600" b="1" dirty="0">
                <a:solidFill>
                  <a:srgbClr val="9231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rPr>
              <a:t>它们哪个速度改变得快？</a:t>
            </a:r>
            <a:endParaRPr lang="zh-CN" altLang="en-US" sz="2600" dirty="0">
              <a:solidFill>
                <a:srgbClr val="99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宋体" pitchFamily="2" charset="-122"/>
            </a:endParaRPr>
          </a:p>
        </p:txBody>
      </p:sp>
      <p:sp>
        <p:nvSpPr>
          <p:cNvPr id="26694" name="Text Box 70"/>
          <p:cNvSpPr txBox="1">
            <a:spLocks noChangeArrowheads="1"/>
          </p:cNvSpPr>
          <p:nvPr/>
        </p:nvSpPr>
        <p:spPr bwMode="auto">
          <a:xfrm>
            <a:off x="342900" y="4095750"/>
            <a:ext cx="52197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rPr>
              <a:t>问题</a:t>
            </a:r>
            <a:r>
              <a:rPr lang="en-US" altLang="zh-CN" sz="2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rPr>
              <a:t>3:  </a:t>
            </a:r>
            <a:r>
              <a:rPr lang="zh-CN" altLang="en-US" sz="26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rPr>
              <a:t>它们的速度变化哪个大</a:t>
            </a:r>
            <a:r>
              <a:rPr lang="en-US" altLang="zh-CN" sz="26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rPr>
              <a:t>?</a:t>
            </a:r>
            <a:r>
              <a:rPr lang="en-US" altLang="zh-CN" sz="26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rPr>
              <a:t> </a:t>
            </a:r>
          </a:p>
        </p:txBody>
      </p:sp>
      <p:sp>
        <p:nvSpPr>
          <p:cNvPr id="26730" name="Text Box 106"/>
          <p:cNvSpPr txBox="1">
            <a:spLocks noChangeArrowheads="1"/>
          </p:cNvSpPr>
          <p:nvPr/>
        </p:nvSpPr>
        <p:spPr bwMode="auto">
          <a:xfrm>
            <a:off x="342900" y="3127375"/>
            <a:ext cx="50752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rPr>
              <a:t>问题</a:t>
            </a:r>
            <a:r>
              <a:rPr lang="en-US" altLang="zh-CN" sz="2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rPr>
              <a:t>2:  </a:t>
            </a:r>
            <a:r>
              <a:rPr lang="zh-CN" alt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rPr>
              <a:t>它们的末速度哪个大</a:t>
            </a:r>
            <a:r>
              <a:rPr lang="en-US" altLang="zh-CN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rPr>
              <a:t>?</a:t>
            </a:r>
            <a:r>
              <a:rPr lang="en-US" altLang="zh-CN" sz="2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rPr>
              <a:t> </a:t>
            </a:r>
          </a:p>
        </p:txBody>
      </p:sp>
      <p:sp>
        <p:nvSpPr>
          <p:cNvPr id="55306" name="Rectangle 123"/>
          <p:cNvSpPr>
            <a:spLocks noChangeArrowheads="1"/>
          </p:cNvSpPr>
          <p:nvPr/>
        </p:nvSpPr>
        <p:spPr bwMode="auto">
          <a:xfrm>
            <a:off x="433388" y="-63500"/>
            <a:ext cx="8675687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40000"/>
              </a:lnSpc>
              <a:defRPr/>
            </a:pPr>
            <a:r>
              <a:rPr lang="zh-CN" altLang="en-US" sz="2400" b="1">
                <a:solidFill>
                  <a:srgbClr val="CC0099"/>
                </a:solidFill>
                <a:latin typeface="宋体" charset="-122"/>
              </a:rPr>
              <a:t>小轿车</a:t>
            </a:r>
            <a:r>
              <a:rPr lang="zh-CN" altLang="en-US" sz="2400" b="1">
                <a:solidFill>
                  <a:srgbClr val="000099"/>
                </a:solidFill>
                <a:latin typeface="宋体" charset="-122"/>
              </a:rPr>
              <a:t>的最大速度为</a:t>
            </a:r>
            <a:r>
              <a:rPr lang="en-US" altLang="zh-CN" sz="2400" b="1" u="sng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charset="-122"/>
              </a:rPr>
              <a:t>30m/s</a:t>
            </a:r>
            <a:r>
              <a:rPr lang="zh-CN" altLang="en-US" sz="2400" b="1">
                <a:solidFill>
                  <a:srgbClr val="FF0000"/>
                </a:solidFill>
                <a:latin typeface="宋体" charset="-122"/>
              </a:rPr>
              <a:t>，</a:t>
            </a:r>
            <a:r>
              <a:rPr lang="zh-CN" altLang="en-US" sz="2400" b="1">
                <a:solidFill>
                  <a:srgbClr val="002060"/>
                </a:solidFill>
                <a:latin typeface="宋体" charset="-122"/>
              </a:rPr>
              <a:t>而</a:t>
            </a:r>
            <a:r>
              <a:rPr lang="zh-CN" altLang="en-US" sz="2400" b="1">
                <a:solidFill>
                  <a:srgbClr val="FF0000"/>
                </a:solidFill>
                <a:latin typeface="宋体" charset="-122"/>
              </a:rPr>
              <a:t>列车</a:t>
            </a:r>
            <a:r>
              <a:rPr lang="zh-CN" altLang="en-US" sz="2400" b="1">
                <a:solidFill>
                  <a:srgbClr val="000099"/>
                </a:solidFill>
                <a:latin typeface="宋体" charset="-122"/>
              </a:rPr>
              <a:t>的最大速度能达到</a:t>
            </a:r>
            <a:r>
              <a:rPr lang="en-US" altLang="zh-CN" sz="24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charset="-122"/>
              </a:rPr>
              <a:t>40m/s</a:t>
            </a:r>
            <a:r>
              <a:rPr lang="zh-CN" altLang="en-US" sz="2400" b="1">
                <a:solidFill>
                  <a:srgbClr val="000099"/>
                </a:solidFill>
                <a:latin typeface="宋体" charset="-122"/>
              </a:rPr>
              <a:t>，</a:t>
            </a:r>
          </a:p>
          <a:p>
            <a:pPr>
              <a:lnSpc>
                <a:spcPct val="140000"/>
              </a:lnSpc>
              <a:defRPr/>
            </a:pPr>
            <a:r>
              <a:rPr lang="zh-CN" altLang="en-US" sz="2400" b="1">
                <a:solidFill>
                  <a:srgbClr val="000099"/>
                </a:solidFill>
                <a:latin typeface="宋体" charset="-122"/>
              </a:rPr>
              <a:t>它们从静止开始起步后达到这样的速度所用的时间也不一样，</a:t>
            </a:r>
          </a:p>
          <a:p>
            <a:pPr>
              <a:lnSpc>
                <a:spcPct val="140000"/>
              </a:lnSpc>
              <a:defRPr/>
            </a:pPr>
            <a:r>
              <a:rPr lang="zh-CN" altLang="en-US" sz="2400" b="1">
                <a:solidFill>
                  <a:srgbClr val="CC0099"/>
                </a:solidFill>
                <a:latin typeface="宋体" charset="-122"/>
              </a:rPr>
              <a:t>小轿车</a:t>
            </a:r>
            <a:r>
              <a:rPr lang="zh-CN" altLang="en-US" sz="2400" b="1">
                <a:solidFill>
                  <a:srgbClr val="000099"/>
                </a:solidFill>
                <a:latin typeface="宋体" charset="-122"/>
              </a:rPr>
              <a:t>需要</a:t>
            </a:r>
            <a:r>
              <a:rPr lang="en-US" altLang="zh-CN" sz="2400" b="1" u="sng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charset="-122"/>
              </a:rPr>
              <a:t>20s</a:t>
            </a:r>
            <a:r>
              <a:rPr lang="zh-CN" altLang="en-US" sz="2400" b="1">
                <a:solidFill>
                  <a:srgbClr val="000099"/>
                </a:solidFill>
                <a:latin typeface="宋体" charset="-122"/>
              </a:rPr>
              <a:t>，而</a:t>
            </a:r>
            <a:r>
              <a:rPr lang="zh-CN" altLang="en-US" sz="2400" b="1">
                <a:solidFill>
                  <a:srgbClr val="FF0000"/>
                </a:solidFill>
                <a:latin typeface="宋体" charset="-122"/>
              </a:rPr>
              <a:t>列车</a:t>
            </a:r>
            <a:r>
              <a:rPr lang="zh-CN" altLang="en-US" sz="2400" b="1">
                <a:solidFill>
                  <a:schemeClr val="accent2"/>
                </a:solidFill>
                <a:latin typeface="宋体" charset="-122"/>
              </a:rPr>
              <a:t>却需</a:t>
            </a:r>
            <a:r>
              <a:rPr lang="zh-CN" altLang="en-US" sz="2400" b="1">
                <a:solidFill>
                  <a:srgbClr val="000099"/>
                </a:solidFill>
                <a:latin typeface="宋体" charset="-122"/>
              </a:rPr>
              <a:t>要用</a:t>
            </a:r>
            <a:r>
              <a:rPr lang="en-US" altLang="zh-CN" sz="24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charset="-122"/>
              </a:rPr>
              <a:t>500s</a:t>
            </a:r>
            <a:r>
              <a:rPr lang="zh-CN" altLang="en-US" sz="2400" b="1">
                <a:solidFill>
                  <a:srgbClr val="000099"/>
                </a:solidFill>
                <a:latin typeface="宋体" charset="-122"/>
              </a:rPr>
              <a:t>。请回答下列问题： </a:t>
            </a:r>
          </a:p>
        </p:txBody>
      </p:sp>
      <p:sp>
        <p:nvSpPr>
          <p:cNvPr id="26749" name="Text Box 125"/>
          <p:cNvSpPr txBox="1">
            <a:spLocks noChangeArrowheads="1"/>
          </p:cNvSpPr>
          <p:nvPr/>
        </p:nvSpPr>
        <p:spPr bwMode="auto">
          <a:xfrm>
            <a:off x="342900" y="6032500"/>
            <a:ext cx="51482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问题</a:t>
            </a:r>
            <a:r>
              <a:rPr lang="en-US" altLang="zh-CN" sz="26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5: </a:t>
            </a:r>
            <a:r>
              <a:rPr lang="zh-CN" altLang="en-US" sz="26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rPr>
              <a:t>它们哪个启动性能更好？</a:t>
            </a:r>
            <a:r>
              <a:rPr lang="zh-CN" altLang="en-US" sz="2600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rPr>
              <a:t> </a:t>
            </a:r>
          </a:p>
        </p:txBody>
      </p:sp>
      <p:grpSp>
        <p:nvGrpSpPr>
          <p:cNvPr id="10" name="组合 9"/>
          <p:cNvGrpSpPr>
            <a:grpSpLocks/>
          </p:cNvGrpSpPr>
          <p:nvPr/>
        </p:nvGrpSpPr>
        <p:grpSpPr bwMode="auto">
          <a:xfrm>
            <a:off x="4932363" y="3141663"/>
            <a:ext cx="3103562" cy="368300"/>
            <a:chOff x="6024366" y="2492896"/>
            <a:chExt cx="2868114" cy="369332"/>
          </a:xfrm>
        </p:grpSpPr>
        <p:sp>
          <p:nvSpPr>
            <p:cNvPr id="8" name="Text Box 106"/>
            <p:cNvSpPr txBox="1">
              <a:spLocks noChangeArrowheads="1"/>
            </p:cNvSpPr>
            <p:nvPr/>
          </p:nvSpPr>
          <p:spPr bwMode="auto">
            <a:xfrm>
              <a:off x="6389665" y="2492896"/>
              <a:ext cx="250281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zh-CN" altLang="en-US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宋体" pitchFamily="2" charset="-122"/>
                </a:rPr>
                <a:t>列车的末速度较大</a:t>
              </a:r>
              <a:r>
                <a:rPr lang="en-US" altLang="zh-CN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宋体" pitchFamily="2" charset="-122"/>
                </a:rPr>
                <a:t> </a:t>
              </a:r>
            </a:p>
          </p:txBody>
        </p:sp>
        <p:sp>
          <p:nvSpPr>
            <p:cNvPr id="55335" name="右箭头 8"/>
            <p:cNvSpPr>
              <a:spLocks noChangeArrowheads="1"/>
            </p:cNvSpPr>
            <p:nvPr/>
          </p:nvSpPr>
          <p:spPr bwMode="auto">
            <a:xfrm>
              <a:off x="6024366" y="2555623"/>
              <a:ext cx="376409" cy="287788"/>
            </a:xfrm>
            <a:prstGeom prst="rightArrow">
              <a:avLst>
                <a:gd name="adj1" fmla="val 50000"/>
                <a:gd name="adj2" fmla="val 49998"/>
              </a:avLst>
            </a:prstGeom>
            <a:solidFill>
              <a:srgbClr val="00B0F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zh-CN" altLang="en-US">
                <a:latin typeface="Times New Roman" pitchFamily="18" charset="0"/>
              </a:endParaRPr>
            </a:p>
          </p:txBody>
        </p:sp>
      </p:grpSp>
      <p:grpSp>
        <p:nvGrpSpPr>
          <p:cNvPr id="11" name="组合 10"/>
          <p:cNvGrpSpPr>
            <a:grpSpLocks/>
          </p:cNvGrpSpPr>
          <p:nvPr/>
        </p:nvGrpSpPr>
        <p:grpSpPr bwMode="auto">
          <a:xfrm>
            <a:off x="5148263" y="4165600"/>
            <a:ext cx="3311525" cy="369888"/>
            <a:chOff x="6065824" y="2492896"/>
            <a:chExt cx="3078176" cy="369332"/>
          </a:xfrm>
        </p:grpSpPr>
        <p:sp>
          <p:nvSpPr>
            <p:cNvPr id="12" name="Text Box 106"/>
            <p:cNvSpPr txBox="1">
              <a:spLocks noChangeArrowheads="1"/>
            </p:cNvSpPr>
            <p:nvPr/>
          </p:nvSpPr>
          <p:spPr bwMode="auto">
            <a:xfrm>
              <a:off x="6390464" y="2492896"/>
              <a:ext cx="275353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zh-CN" altLang="en-US" sz="2400" b="1" dirty="0">
                  <a:solidFill>
                    <a:srgbClr val="008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宋体" pitchFamily="2" charset="-122"/>
                </a:rPr>
                <a:t>列车的速度变化较大</a:t>
              </a:r>
              <a:endParaRPr lang="en-US" altLang="zh-CN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endParaRPr>
            </a:p>
          </p:txBody>
        </p:sp>
        <p:sp>
          <p:nvSpPr>
            <p:cNvPr id="55333" name="右箭头 12"/>
            <p:cNvSpPr>
              <a:spLocks noChangeArrowheads="1"/>
            </p:cNvSpPr>
            <p:nvPr/>
          </p:nvSpPr>
          <p:spPr bwMode="auto">
            <a:xfrm>
              <a:off x="6065824" y="2547716"/>
              <a:ext cx="334950" cy="288032"/>
            </a:xfrm>
            <a:prstGeom prst="rightArrow">
              <a:avLst>
                <a:gd name="adj1" fmla="val 50000"/>
                <a:gd name="adj2" fmla="val 49999"/>
              </a:avLst>
            </a:prstGeom>
            <a:solidFill>
              <a:srgbClr val="008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zh-CN" altLang="en-US">
                <a:latin typeface="Times New Roman" pitchFamily="18" charset="0"/>
              </a:endParaRPr>
            </a:p>
          </p:txBody>
        </p:sp>
      </p:grpSp>
      <p:sp>
        <p:nvSpPr>
          <p:cNvPr id="32" name="Text Box 106"/>
          <p:cNvSpPr txBox="1">
            <a:spLocks noChangeArrowheads="1"/>
          </p:cNvSpPr>
          <p:nvPr/>
        </p:nvSpPr>
        <p:spPr bwMode="auto">
          <a:xfrm>
            <a:off x="342900" y="2159000"/>
            <a:ext cx="50403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rPr>
              <a:t>问题</a:t>
            </a:r>
            <a:r>
              <a:rPr lang="en-US" altLang="zh-CN" sz="2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rPr>
              <a:t>1:  </a:t>
            </a:r>
            <a:r>
              <a:rPr lang="zh-CN" altLang="en-US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rPr>
              <a:t>它们的初速度哪个大</a:t>
            </a:r>
            <a:r>
              <a:rPr lang="en-US" altLang="zh-CN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rPr>
              <a:t>?</a:t>
            </a:r>
            <a:r>
              <a:rPr lang="en-US" altLang="zh-CN" sz="2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rPr>
              <a:t> </a:t>
            </a:r>
          </a:p>
        </p:txBody>
      </p:sp>
      <p:grpSp>
        <p:nvGrpSpPr>
          <p:cNvPr id="33" name="组合 32"/>
          <p:cNvGrpSpPr>
            <a:grpSpLocks/>
          </p:cNvGrpSpPr>
          <p:nvPr/>
        </p:nvGrpSpPr>
        <p:grpSpPr bwMode="auto">
          <a:xfrm>
            <a:off x="5003800" y="2247900"/>
            <a:ext cx="3068638" cy="369888"/>
            <a:chOff x="6093991" y="2492896"/>
            <a:chExt cx="2294433" cy="369332"/>
          </a:xfrm>
        </p:grpSpPr>
        <p:sp>
          <p:nvSpPr>
            <p:cNvPr id="34" name="Text Box 106"/>
            <p:cNvSpPr txBox="1">
              <a:spLocks noChangeArrowheads="1"/>
            </p:cNvSpPr>
            <p:nvPr/>
          </p:nvSpPr>
          <p:spPr bwMode="auto">
            <a:xfrm>
              <a:off x="6389549" y="2492896"/>
              <a:ext cx="199887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zh-CN" altLang="en-US" sz="2400" b="1" dirty="0">
                  <a:solidFill>
                    <a:srgbClr val="0000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宋体" pitchFamily="2" charset="-122"/>
                </a:rPr>
                <a:t>它们初速度一样大</a:t>
              </a:r>
              <a:endParaRPr lang="en-US" altLang="zh-CN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endParaRPr>
            </a:p>
          </p:txBody>
        </p:sp>
        <p:sp>
          <p:nvSpPr>
            <p:cNvPr id="55331" name="右箭头 34"/>
            <p:cNvSpPr>
              <a:spLocks noChangeArrowheads="1"/>
            </p:cNvSpPr>
            <p:nvPr/>
          </p:nvSpPr>
          <p:spPr bwMode="auto">
            <a:xfrm>
              <a:off x="6093991" y="2521238"/>
              <a:ext cx="306785" cy="265023"/>
            </a:xfrm>
            <a:prstGeom prst="rightArrow">
              <a:avLst>
                <a:gd name="adj1" fmla="val 50000"/>
                <a:gd name="adj2" fmla="val 50001"/>
              </a:avLst>
            </a:prstGeom>
            <a:solidFill>
              <a:srgbClr val="00B0F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zh-CN" altLang="en-US">
                <a:latin typeface="Times New Roman" pitchFamily="18" charset="0"/>
              </a:endParaRPr>
            </a:p>
          </p:txBody>
        </p:sp>
      </p:grpSp>
      <p:grpSp>
        <p:nvGrpSpPr>
          <p:cNvPr id="41" name="组合 40"/>
          <p:cNvGrpSpPr>
            <a:grpSpLocks/>
          </p:cNvGrpSpPr>
          <p:nvPr/>
        </p:nvGrpSpPr>
        <p:grpSpPr bwMode="auto">
          <a:xfrm>
            <a:off x="5219700" y="5124450"/>
            <a:ext cx="3492500" cy="369888"/>
            <a:chOff x="5652120" y="4854302"/>
            <a:chExt cx="3491881" cy="369332"/>
          </a:xfrm>
        </p:grpSpPr>
        <p:sp>
          <p:nvSpPr>
            <p:cNvPr id="55328" name="右箭头 15"/>
            <p:cNvSpPr>
              <a:spLocks noChangeArrowheads="1"/>
            </p:cNvSpPr>
            <p:nvPr/>
          </p:nvSpPr>
          <p:spPr bwMode="auto">
            <a:xfrm>
              <a:off x="5652120" y="4886357"/>
              <a:ext cx="288032" cy="276168"/>
            </a:xfrm>
            <a:prstGeom prst="rightArrow">
              <a:avLst>
                <a:gd name="adj1" fmla="val 50000"/>
                <a:gd name="adj2" fmla="val 49999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38" name="Text Box 106"/>
            <p:cNvSpPr txBox="1">
              <a:spLocks noChangeArrowheads="1"/>
            </p:cNvSpPr>
            <p:nvPr/>
          </p:nvSpPr>
          <p:spPr bwMode="auto">
            <a:xfrm>
              <a:off x="5939407" y="4854302"/>
              <a:ext cx="32045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zh-CN" altLang="en-US" sz="2400" b="1" dirty="0">
                  <a:solidFill>
                    <a:srgbClr val="92311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宋体" pitchFamily="2" charset="-122"/>
                </a:rPr>
                <a:t>小轿车速度变化较快</a:t>
              </a:r>
              <a:endParaRPr lang="en-US" altLang="zh-CN" sz="2400" b="1" dirty="0">
                <a:solidFill>
                  <a:srgbClr val="9231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endParaRPr>
            </a:p>
          </p:txBody>
        </p:sp>
      </p:grpSp>
      <p:grpSp>
        <p:nvGrpSpPr>
          <p:cNvPr id="42" name="组合 41"/>
          <p:cNvGrpSpPr>
            <a:grpSpLocks/>
          </p:cNvGrpSpPr>
          <p:nvPr/>
        </p:nvGrpSpPr>
        <p:grpSpPr bwMode="auto">
          <a:xfrm>
            <a:off x="5219700" y="6083300"/>
            <a:ext cx="3419475" cy="369888"/>
            <a:chOff x="5724128" y="5939988"/>
            <a:chExt cx="3419872" cy="369332"/>
          </a:xfrm>
        </p:grpSpPr>
        <p:sp>
          <p:nvSpPr>
            <p:cNvPr id="55326" name="右箭头 19"/>
            <p:cNvSpPr>
              <a:spLocks noChangeArrowheads="1"/>
            </p:cNvSpPr>
            <p:nvPr/>
          </p:nvSpPr>
          <p:spPr bwMode="auto">
            <a:xfrm>
              <a:off x="5724128" y="6021288"/>
              <a:ext cx="288032" cy="288032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zh-CN" altLang="en-US">
                <a:latin typeface="Times New Roman" pitchFamily="18" charset="0"/>
              </a:endParaRPr>
            </a:p>
          </p:txBody>
        </p:sp>
        <p:sp>
          <p:nvSpPr>
            <p:cNvPr id="40" name="Text Box 106"/>
            <p:cNvSpPr txBox="1">
              <a:spLocks noChangeArrowheads="1"/>
            </p:cNvSpPr>
            <p:nvPr/>
          </p:nvSpPr>
          <p:spPr bwMode="auto">
            <a:xfrm>
              <a:off x="5976570" y="5939988"/>
              <a:ext cx="316743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zh-CN" altLang="en-US" sz="2400" b="1" dirty="0">
                  <a:solidFill>
                    <a:srgbClr val="003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宋体" pitchFamily="2" charset="-122"/>
                </a:rPr>
                <a:t>小轿车启动性能更好</a:t>
              </a:r>
              <a:endParaRPr lang="en-US" altLang="zh-CN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宋体" pitchFamily="2" charset="-122"/>
              </a:endParaRPr>
            </a:p>
          </p:txBody>
        </p:sp>
      </p:grpSp>
      <p:grpSp>
        <p:nvGrpSpPr>
          <p:cNvPr id="66" name="组合 65"/>
          <p:cNvGrpSpPr>
            <a:grpSpLocks/>
          </p:cNvGrpSpPr>
          <p:nvPr/>
        </p:nvGrpSpPr>
        <p:grpSpPr bwMode="auto">
          <a:xfrm>
            <a:off x="5940425" y="2492375"/>
            <a:ext cx="3292475" cy="3787775"/>
            <a:chOff x="5940152" y="2492896"/>
            <a:chExt cx="3293318" cy="3787849"/>
          </a:xfrm>
        </p:grpSpPr>
        <p:grpSp>
          <p:nvGrpSpPr>
            <p:cNvPr id="55315" name="组合 56"/>
            <p:cNvGrpSpPr>
              <a:grpSpLocks/>
            </p:cNvGrpSpPr>
            <p:nvPr/>
          </p:nvGrpSpPr>
          <p:grpSpPr bwMode="auto">
            <a:xfrm>
              <a:off x="6804248" y="2492896"/>
              <a:ext cx="792088" cy="720080"/>
              <a:chOff x="9396536" y="2132856"/>
              <a:chExt cx="720080" cy="677108"/>
            </a:xfrm>
          </p:grpSpPr>
          <p:sp>
            <p:nvSpPr>
              <p:cNvPr id="55324" name="矩形 36"/>
              <p:cNvSpPr>
                <a:spLocks noChangeArrowheads="1"/>
              </p:cNvSpPr>
              <p:nvPr/>
            </p:nvSpPr>
            <p:spPr bwMode="auto">
              <a:xfrm>
                <a:off x="9396536" y="2378236"/>
                <a:ext cx="720080" cy="350046"/>
              </a:xfrm>
              <a:prstGeom prst="rect">
                <a:avLst/>
              </a:prstGeom>
              <a:solidFill>
                <a:srgbClr val="C2E49C"/>
              </a:solidFill>
              <a:ln w="9525" algn="ctr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endParaRPr lang="zh-CN" altLang="en-US">
                  <a:latin typeface="Times New Roman" pitchFamily="18" charset="0"/>
                </a:endParaRPr>
              </a:p>
            </p:txBody>
          </p:sp>
          <p:sp>
            <p:nvSpPr>
              <p:cNvPr id="55325" name="TextBox 55"/>
              <p:cNvSpPr txBox="1">
                <a:spLocks noChangeArrowheads="1"/>
              </p:cNvSpPr>
              <p:nvPr/>
            </p:nvSpPr>
            <p:spPr bwMode="auto">
              <a:xfrm>
                <a:off x="9574907" y="2132856"/>
                <a:ext cx="415178" cy="6771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CN" sz="4400">
                    <a:solidFill>
                      <a:srgbClr val="004FEE"/>
                    </a:solidFill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altLang="zh-CN" sz="2800" baseline="-25000">
                    <a:solidFill>
                      <a:srgbClr val="004FEE"/>
                    </a:solidFill>
                  </a:rPr>
                  <a:t>0</a:t>
                </a:r>
                <a:endParaRPr lang="zh-CN" altLang="en-US" sz="4400" baseline="-25000">
                  <a:solidFill>
                    <a:srgbClr val="004FEE"/>
                  </a:solidFill>
                </a:endParaRPr>
              </a:p>
            </p:txBody>
          </p:sp>
        </p:grpSp>
        <p:grpSp>
          <p:nvGrpSpPr>
            <p:cNvPr id="55316" name="组合 57"/>
            <p:cNvGrpSpPr>
              <a:grpSpLocks/>
            </p:cNvGrpSpPr>
            <p:nvPr/>
          </p:nvGrpSpPr>
          <p:grpSpPr bwMode="auto">
            <a:xfrm>
              <a:off x="8304817" y="5200625"/>
              <a:ext cx="928653" cy="1080120"/>
              <a:chOff x="8244408" y="6021288"/>
              <a:chExt cx="928653" cy="1080120"/>
            </a:xfrm>
          </p:grpSpPr>
          <p:sp>
            <p:nvSpPr>
              <p:cNvPr id="55323" name="矩形 48"/>
              <p:cNvSpPr>
                <a:spLocks noChangeArrowheads="1"/>
              </p:cNvSpPr>
              <p:nvPr/>
            </p:nvSpPr>
            <p:spPr bwMode="auto">
              <a:xfrm>
                <a:off x="8244408" y="6055196"/>
                <a:ext cx="792088" cy="1008112"/>
              </a:xfrm>
              <a:prstGeom prst="rect">
                <a:avLst/>
              </a:prstGeom>
              <a:solidFill>
                <a:srgbClr val="99CC00"/>
              </a:solidFill>
              <a:ln w="9525" algn="ctr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endParaRPr lang="zh-CN" altLang="en-US">
                  <a:latin typeface="Times New Roman" pitchFamily="18" charset="0"/>
                </a:endParaRPr>
              </a:p>
            </p:txBody>
          </p:sp>
          <p:graphicFrame>
            <p:nvGraphicFramePr>
              <p:cNvPr id="55301" name="Object 5"/>
              <p:cNvGraphicFramePr>
                <a:graphicFrameLocks noChangeAspect="1"/>
              </p:cNvGraphicFramePr>
              <p:nvPr/>
            </p:nvGraphicFramePr>
            <p:xfrm>
              <a:off x="8244408" y="6021288"/>
              <a:ext cx="928653" cy="1080120"/>
            </p:xfrm>
            <a:graphic>
              <a:graphicData uri="http://schemas.openxmlformats.org/presentationml/2006/ole">
                <p:oleObj spid="_x0000_s55301" name="Equation" r:id="rId3" imgW="279360" imgH="406080" progId="Equation.DSMT4">
                  <p:embed/>
                </p:oleObj>
              </a:graphicData>
            </a:graphic>
          </p:graphicFrame>
        </p:grpSp>
        <p:grpSp>
          <p:nvGrpSpPr>
            <p:cNvPr id="55317" name="组合 59"/>
            <p:cNvGrpSpPr>
              <a:grpSpLocks/>
            </p:cNvGrpSpPr>
            <p:nvPr/>
          </p:nvGrpSpPr>
          <p:grpSpPr bwMode="auto">
            <a:xfrm>
              <a:off x="5940152" y="4365104"/>
              <a:ext cx="2268760" cy="738664"/>
              <a:chOff x="9396536" y="2132856"/>
              <a:chExt cx="2268760" cy="738664"/>
            </a:xfrm>
          </p:grpSpPr>
          <p:sp>
            <p:nvSpPr>
              <p:cNvPr id="55321" name="矩形 60"/>
              <p:cNvSpPr>
                <a:spLocks noChangeArrowheads="1"/>
              </p:cNvSpPr>
              <p:nvPr/>
            </p:nvSpPr>
            <p:spPr bwMode="auto">
              <a:xfrm>
                <a:off x="9396536" y="2310780"/>
                <a:ext cx="2268760" cy="504056"/>
              </a:xfrm>
              <a:prstGeom prst="rect">
                <a:avLst/>
              </a:prstGeom>
              <a:solidFill>
                <a:srgbClr val="C2E49C"/>
              </a:solidFill>
              <a:ln w="9525" algn="ctr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endParaRPr lang="zh-CN" altLang="en-US">
                  <a:latin typeface="Times New Roman" pitchFamily="18" charset="0"/>
                </a:endParaRPr>
              </a:p>
            </p:txBody>
          </p:sp>
          <p:sp>
            <p:nvSpPr>
              <p:cNvPr id="55322" name="TextBox 61"/>
              <p:cNvSpPr txBox="1">
                <a:spLocks noChangeArrowheads="1"/>
              </p:cNvSpPr>
              <p:nvPr/>
            </p:nvSpPr>
            <p:spPr bwMode="auto">
              <a:xfrm>
                <a:off x="9574907" y="2132856"/>
                <a:ext cx="1912383" cy="7386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CN" sz="3200">
                    <a:solidFill>
                      <a:srgbClr val="004FEE"/>
                    </a:solidFill>
                    <a:latin typeface="Times New Roman" pitchFamily="18" charset="0"/>
                    <a:cs typeface="Times New Roman" pitchFamily="18" charset="0"/>
                  </a:rPr>
                  <a:t>Δ</a:t>
                </a:r>
                <a:r>
                  <a:rPr lang="en-US" altLang="zh-CN" sz="4800">
                    <a:solidFill>
                      <a:srgbClr val="004FEE"/>
                    </a:solidFill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altLang="zh-CN" sz="4400">
                    <a:solidFill>
                      <a:srgbClr val="004FEE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altLang="zh-CN" sz="4800">
                    <a:solidFill>
                      <a:srgbClr val="004FEE"/>
                    </a:solidFill>
                    <a:latin typeface="Times New Roman" pitchFamily="18" charset="0"/>
                    <a:cs typeface="Times New Roman" pitchFamily="18" charset="0"/>
                  </a:rPr>
                  <a:t>v-v</a:t>
                </a:r>
                <a:r>
                  <a:rPr lang="en-US" altLang="zh-CN" sz="2800" baseline="-25000">
                    <a:solidFill>
                      <a:srgbClr val="004FEE"/>
                    </a:solidFill>
                  </a:rPr>
                  <a:t>0</a:t>
                </a:r>
                <a:endParaRPr lang="zh-CN" altLang="en-US" sz="4800" baseline="-25000">
                  <a:solidFill>
                    <a:srgbClr val="004FEE"/>
                  </a:solidFill>
                </a:endParaRPr>
              </a:p>
            </p:txBody>
          </p:sp>
        </p:grpSp>
        <p:grpSp>
          <p:nvGrpSpPr>
            <p:cNvPr id="55318" name="组合 62"/>
            <p:cNvGrpSpPr>
              <a:grpSpLocks/>
            </p:cNvGrpSpPr>
            <p:nvPr/>
          </p:nvGrpSpPr>
          <p:grpSpPr bwMode="auto">
            <a:xfrm>
              <a:off x="6804248" y="3429000"/>
              <a:ext cx="792088" cy="677109"/>
              <a:chOff x="9396536" y="2123899"/>
              <a:chExt cx="720080" cy="636701"/>
            </a:xfrm>
          </p:grpSpPr>
          <p:sp>
            <p:nvSpPr>
              <p:cNvPr id="55319" name="矩形 63"/>
              <p:cNvSpPr>
                <a:spLocks noChangeArrowheads="1"/>
              </p:cNvSpPr>
              <p:nvPr/>
            </p:nvSpPr>
            <p:spPr bwMode="auto">
              <a:xfrm>
                <a:off x="9396536" y="2324495"/>
                <a:ext cx="720080" cy="350046"/>
              </a:xfrm>
              <a:prstGeom prst="rect">
                <a:avLst/>
              </a:prstGeom>
              <a:solidFill>
                <a:srgbClr val="C2E49C"/>
              </a:solidFill>
              <a:ln w="9525" algn="ctr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endParaRPr lang="zh-CN" altLang="en-US">
                  <a:latin typeface="Times New Roman" pitchFamily="18" charset="0"/>
                </a:endParaRPr>
              </a:p>
            </p:txBody>
          </p:sp>
          <p:sp>
            <p:nvSpPr>
              <p:cNvPr id="55320" name="TextBox 64"/>
              <p:cNvSpPr txBox="1">
                <a:spLocks noChangeArrowheads="1"/>
              </p:cNvSpPr>
              <p:nvPr/>
            </p:nvSpPr>
            <p:spPr bwMode="auto">
              <a:xfrm>
                <a:off x="9574907" y="2123899"/>
                <a:ext cx="256481" cy="6367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zh-CN" sz="4400">
                    <a:solidFill>
                      <a:srgbClr val="004FEE"/>
                    </a:solidFill>
                    <a:latin typeface="Times New Roman" pitchFamily="18" charset="0"/>
                    <a:cs typeface="Times New Roman" pitchFamily="18" charset="0"/>
                  </a:rPr>
                  <a:t>v</a:t>
                </a:r>
                <a:endParaRPr lang="zh-CN" altLang="en-US" sz="4400" baseline="-25000">
                  <a:solidFill>
                    <a:srgbClr val="004FEE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6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6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6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6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88" grpId="0"/>
      <p:bldP spid="26694" grpId="0"/>
      <p:bldP spid="26730" grpId="0"/>
      <p:bldP spid="26749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87" name="Rectangle 15"/>
          <p:cNvSpPr>
            <a:spLocks noChangeArrowheads="1"/>
          </p:cNvSpPr>
          <p:nvPr/>
        </p:nvSpPr>
        <p:spPr bwMode="auto">
          <a:xfrm>
            <a:off x="395288" y="3213100"/>
            <a:ext cx="8532812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zh-CN" sz="3200" b="1">
                <a:solidFill>
                  <a:srgbClr val="000099"/>
                </a:solidFill>
              </a:rPr>
              <a:t>■</a:t>
            </a:r>
            <a:r>
              <a:rPr lang="zh-CN" altLang="en-US" sz="3200" b="1">
                <a:solidFill>
                  <a:srgbClr val="000099"/>
                </a:solidFill>
              </a:rPr>
              <a:t>超音速飞机在天空匀速飞行时速度</a:t>
            </a:r>
            <a:r>
              <a:rPr lang="en-US" altLang="zh-CN" sz="3200" b="1">
                <a:solidFill>
                  <a:srgbClr val="000099"/>
                </a:solidFill>
              </a:rPr>
              <a:t>v</a:t>
            </a:r>
            <a:r>
              <a:rPr lang="zh-CN" altLang="en-US" sz="3200" b="1">
                <a:solidFill>
                  <a:srgbClr val="000099"/>
                </a:solidFill>
              </a:rPr>
              <a:t>很大，但速度变化</a:t>
            </a:r>
            <a:r>
              <a:rPr lang="en-US" altLang="zh-CN" sz="3200" b="1">
                <a:solidFill>
                  <a:srgbClr val="000099"/>
                </a:solidFill>
              </a:rPr>
              <a:t>Δv</a:t>
            </a:r>
            <a:r>
              <a:rPr lang="zh-CN" altLang="en-US" sz="3200" b="1">
                <a:solidFill>
                  <a:srgbClr val="000099"/>
                </a:solidFill>
              </a:rPr>
              <a:t>为零！</a:t>
            </a:r>
          </a:p>
        </p:txBody>
      </p:sp>
      <p:sp>
        <p:nvSpPr>
          <p:cNvPr id="54288" name="Rectangle 16"/>
          <p:cNvSpPr>
            <a:spLocks noChangeArrowheads="1"/>
          </p:cNvSpPr>
          <p:nvPr/>
        </p:nvSpPr>
        <p:spPr bwMode="auto">
          <a:xfrm>
            <a:off x="395288" y="4292600"/>
            <a:ext cx="8532812" cy="1296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zh-CN" sz="3200" b="1">
                <a:solidFill>
                  <a:srgbClr val="000099"/>
                </a:solidFill>
              </a:rPr>
              <a:t>■</a:t>
            </a:r>
            <a:r>
              <a:rPr lang="zh-CN" altLang="en-US" sz="3200" b="1">
                <a:solidFill>
                  <a:srgbClr val="000099"/>
                </a:solidFill>
              </a:rPr>
              <a:t>赛车在刚开始启动时，速度</a:t>
            </a:r>
            <a:r>
              <a:rPr lang="en-US" altLang="zh-CN" sz="3200" b="1">
                <a:solidFill>
                  <a:srgbClr val="000099"/>
                </a:solidFill>
              </a:rPr>
              <a:t>v</a:t>
            </a:r>
            <a:r>
              <a:rPr lang="zh-CN" altLang="en-US" sz="3200" b="1">
                <a:solidFill>
                  <a:srgbClr val="000099"/>
                </a:solidFill>
              </a:rPr>
              <a:t>还很小，速度变化</a:t>
            </a:r>
            <a:r>
              <a:rPr lang="en-US" altLang="zh-CN" sz="3200" b="1">
                <a:solidFill>
                  <a:srgbClr val="000099"/>
                </a:solidFill>
              </a:rPr>
              <a:t>Δv</a:t>
            </a:r>
            <a:r>
              <a:rPr lang="zh-CN" altLang="en-US" sz="3200" b="1">
                <a:solidFill>
                  <a:srgbClr val="000099"/>
                </a:solidFill>
              </a:rPr>
              <a:t>也很小，但它速度变化很快！</a:t>
            </a:r>
          </a:p>
        </p:txBody>
      </p:sp>
      <p:grpSp>
        <p:nvGrpSpPr>
          <p:cNvPr id="54289" name="Group 17"/>
          <p:cNvGrpSpPr>
            <a:grpSpLocks/>
          </p:cNvGrpSpPr>
          <p:nvPr/>
        </p:nvGrpSpPr>
        <p:grpSpPr bwMode="auto">
          <a:xfrm>
            <a:off x="323850" y="1268413"/>
            <a:ext cx="5761038" cy="1368425"/>
            <a:chOff x="431" y="1570"/>
            <a:chExt cx="4082" cy="862"/>
          </a:xfrm>
        </p:grpSpPr>
        <p:graphicFrame>
          <p:nvGraphicFramePr>
            <p:cNvPr id="54290" name="Object 18"/>
            <p:cNvGraphicFramePr>
              <a:graphicFrameLocks noChangeAspect="1"/>
            </p:cNvGraphicFramePr>
            <p:nvPr/>
          </p:nvGraphicFramePr>
          <p:xfrm>
            <a:off x="2064" y="1752"/>
            <a:ext cx="681" cy="544"/>
          </p:xfrm>
          <a:graphic>
            <a:graphicData uri="http://schemas.openxmlformats.org/presentationml/2006/ole">
              <p:oleObj spid="_x0000_s54290" name="Equation" r:id="rId3" imgW="215640" imgH="177480" progId="Equation.DSMT4">
                <p:embed/>
              </p:oleObj>
            </a:graphicData>
          </a:graphic>
        </p:graphicFrame>
        <p:graphicFrame>
          <p:nvGraphicFramePr>
            <p:cNvPr id="54291" name="Object 19"/>
            <p:cNvGraphicFramePr>
              <a:graphicFrameLocks noChangeAspect="1"/>
            </p:cNvGraphicFramePr>
            <p:nvPr/>
          </p:nvGraphicFramePr>
          <p:xfrm>
            <a:off x="431" y="1774"/>
            <a:ext cx="635" cy="658"/>
          </p:xfrm>
          <a:graphic>
            <a:graphicData uri="http://schemas.openxmlformats.org/presentationml/2006/ole">
              <p:oleObj spid="_x0000_s54291" name="Equation" r:id="rId4" imgW="114120" imgH="139680" progId="Equation.DSMT4">
                <p:embed/>
              </p:oleObj>
            </a:graphicData>
          </a:graphic>
        </p:graphicFrame>
        <p:graphicFrame>
          <p:nvGraphicFramePr>
            <p:cNvPr id="54292" name="Object 20"/>
            <p:cNvGraphicFramePr>
              <a:graphicFrameLocks noChangeAspect="1"/>
            </p:cNvGraphicFramePr>
            <p:nvPr/>
          </p:nvGraphicFramePr>
          <p:xfrm>
            <a:off x="3855" y="1570"/>
            <a:ext cx="658" cy="801"/>
          </p:xfrm>
          <a:graphic>
            <a:graphicData uri="http://schemas.openxmlformats.org/presentationml/2006/ole">
              <p:oleObj spid="_x0000_s54292" name="Equation" r:id="rId5" imgW="279360" imgH="406080" progId="Equation.DSMT4">
                <p:embed/>
              </p:oleObj>
            </a:graphicData>
          </a:graphic>
        </p:graphicFrame>
        <p:grpSp>
          <p:nvGrpSpPr>
            <p:cNvPr id="54303" name="Group 21"/>
            <p:cNvGrpSpPr>
              <a:grpSpLocks/>
            </p:cNvGrpSpPr>
            <p:nvPr/>
          </p:nvGrpSpPr>
          <p:grpSpPr bwMode="auto">
            <a:xfrm>
              <a:off x="1111" y="1842"/>
              <a:ext cx="816" cy="408"/>
              <a:chOff x="612" y="2596"/>
              <a:chExt cx="454" cy="408"/>
            </a:xfrm>
          </p:grpSpPr>
          <p:sp>
            <p:nvSpPr>
              <p:cNvPr id="54308" name="Line 22"/>
              <p:cNvSpPr>
                <a:spLocks noChangeShapeType="1"/>
              </p:cNvSpPr>
              <p:nvPr/>
            </p:nvSpPr>
            <p:spPr bwMode="auto">
              <a:xfrm>
                <a:off x="612" y="2704"/>
                <a:ext cx="454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4309" name="Line 23"/>
              <p:cNvSpPr>
                <a:spLocks noChangeShapeType="1"/>
              </p:cNvSpPr>
              <p:nvPr/>
            </p:nvSpPr>
            <p:spPr bwMode="auto">
              <a:xfrm>
                <a:off x="612" y="2886"/>
                <a:ext cx="454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4310" name="Line 24"/>
              <p:cNvSpPr>
                <a:spLocks noChangeShapeType="1"/>
              </p:cNvSpPr>
              <p:nvPr/>
            </p:nvSpPr>
            <p:spPr bwMode="auto">
              <a:xfrm flipV="1">
                <a:off x="703" y="2596"/>
                <a:ext cx="272" cy="408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4304" name="Group 25"/>
            <p:cNvGrpSpPr>
              <a:grpSpLocks/>
            </p:cNvGrpSpPr>
            <p:nvPr/>
          </p:nvGrpSpPr>
          <p:grpSpPr bwMode="auto">
            <a:xfrm>
              <a:off x="2835" y="1842"/>
              <a:ext cx="817" cy="408"/>
              <a:chOff x="612" y="2596"/>
              <a:chExt cx="454" cy="408"/>
            </a:xfrm>
          </p:grpSpPr>
          <p:sp>
            <p:nvSpPr>
              <p:cNvPr id="2" name="Line 26"/>
              <p:cNvSpPr>
                <a:spLocks noChangeShapeType="1"/>
              </p:cNvSpPr>
              <p:nvPr/>
            </p:nvSpPr>
            <p:spPr bwMode="auto">
              <a:xfrm>
                <a:off x="612" y="2704"/>
                <a:ext cx="454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4306" name="Line 27"/>
              <p:cNvSpPr>
                <a:spLocks noChangeShapeType="1"/>
              </p:cNvSpPr>
              <p:nvPr/>
            </p:nvSpPr>
            <p:spPr bwMode="auto">
              <a:xfrm>
                <a:off x="612" y="2886"/>
                <a:ext cx="454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4307" name="Line 28"/>
              <p:cNvSpPr>
                <a:spLocks noChangeShapeType="1"/>
              </p:cNvSpPr>
              <p:nvPr/>
            </p:nvSpPr>
            <p:spPr bwMode="auto">
              <a:xfrm flipV="1">
                <a:off x="703" y="2596"/>
                <a:ext cx="272" cy="408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54305" name="Group 33"/>
          <p:cNvGrpSpPr>
            <a:grpSpLocks/>
          </p:cNvGrpSpPr>
          <p:nvPr/>
        </p:nvGrpSpPr>
        <p:grpSpPr bwMode="auto">
          <a:xfrm>
            <a:off x="4900613" y="1220788"/>
            <a:ext cx="3956050" cy="2065337"/>
            <a:chOff x="3087" y="1676"/>
            <a:chExt cx="2492" cy="1301"/>
          </a:xfrm>
        </p:grpSpPr>
        <p:sp>
          <p:nvSpPr>
            <p:cNvPr id="54301" name="AutoShape 30"/>
            <p:cNvSpPr>
              <a:spLocks noChangeArrowheads="1"/>
            </p:cNvSpPr>
            <p:nvPr/>
          </p:nvSpPr>
          <p:spPr bwMode="auto">
            <a:xfrm>
              <a:off x="4377" y="2523"/>
              <a:ext cx="1202" cy="454"/>
            </a:xfrm>
            <a:prstGeom prst="wedgeRoundRectCallout">
              <a:avLst>
                <a:gd name="adj1" fmla="val -88769"/>
                <a:gd name="adj2" fmla="val -117398"/>
                <a:gd name="adj3" fmla="val 16667"/>
              </a:avLst>
            </a:prstGeom>
            <a:solidFill>
              <a:srgbClr val="79F388"/>
            </a:solidFill>
            <a:ln w="57150">
              <a:solidFill>
                <a:srgbClr val="CC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zh-CN" altLang="en-US" sz="3200" b="1">
                  <a:solidFill>
                    <a:srgbClr val="CC0000"/>
                  </a:solidFill>
                </a:rPr>
                <a:t>加速度</a:t>
              </a:r>
            </a:p>
          </p:txBody>
        </p:sp>
        <p:sp>
          <p:nvSpPr>
            <p:cNvPr id="54302" name="Oval 31"/>
            <p:cNvSpPr>
              <a:spLocks noChangeArrowheads="1"/>
            </p:cNvSpPr>
            <p:nvPr/>
          </p:nvSpPr>
          <p:spPr bwMode="auto">
            <a:xfrm>
              <a:off x="3087" y="1676"/>
              <a:ext cx="907" cy="907"/>
            </a:xfrm>
            <a:prstGeom prst="ellips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1" name="圆角矩形标注 30"/>
          <p:cNvSpPr>
            <a:spLocks noChangeArrowheads="1"/>
          </p:cNvSpPr>
          <p:nvPr/>
        </p:nvSpPr>
        <p:spPr bwMode="auto">
          <a:xfrm>
            <a:off x="468313" y="692150"/>
            <a:ext cx="1295400" cy="504825"/>
          </a:xfrm>
          <a:prstGeom prst="wedgeRoundRectCallout">
            <a:avLst>
              <a:gd name="adj1" fmla="val -25241"/>
              <a:gd name="adj2" fmla="val 181551"/>
              <a:gd name="adj3" fmla="val 16667"/>
            </a:avLst>
          </a:prstGeom>
          <a:solidFill>
            <a:srgbClr val="C2E49C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CN" altLang="en-US" sz="3200" b="1">
                <a:solidFill>
                  <a:schemeClr val="tx2"/>
                </a:solidFill>
              </a:rPr>
              <a:t>速度</a:t>
            </a:r>
          </a:p>
          <a:p>
            <a:pPr algn="ctr"/>
            <a:endParaRPr lang="zh-CN" altLang="en-US" sz="3200">
              <a:latin typeface="Times New Roman" pitchFamily="18" charset="0"/>
            </a:endParaRPr>
          </a:p>
        </p:txBody>
      </p:sp>
      <p:sp>
        <p:nvSpPr>
          <p:cNvPr id="32" name="圆角矩形标注 31"/>
          <p:cNvSpPr>
            <a:spLocks noChangeArrowheads="1"/>
          </p:cNvSpPr>
          <p:nvPr/>
        </p:nvSpPr>
        <p:spPr bwMode="auto">
          <a:xfrm>
            <a:off x="2771775" y="476250"/>
            <a:ext cx="1800225" cy="504825"/>
          </a:xfrm>
          <a:prstGeom prst="wedgeRoundRectCallout">
            <a:avLst>
              <a:gd name="adj1" fmla="val -38472"/>
              <a:gd name="adj2" fmla="val 200444"/>
              <a:gd name="adj3" fmla="val 16667"/>
            </a:avLst>
          </a:prstGeom>
          <a:solidFill>
            <a:srgbClr val="C2E49C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CN" altLang="en-US" sz="3200" b="1">
                <a:solidFill>
                  <a:schemeClr val="tx2"/>
                </a:solidFill>
              </a:rPr>
              <a:t>速度变化</a:t>
            </a:r>
          </a:p>
          <a:p>
            <a:pPr algn="ctr"/>
            <a:endParaRPr lang="zh-CN" altLang="en-US" sz="3200">
              <a:latin typeface="Times New Roman" pitchFamily="18" charset="0"/>
            </a:endParaRPr>
          </a:p>
        </p:txBody>
      </p:sp>
      <p:sp>
        <p:nvSpPr>
          <p:cNvPr id="34" name="圆角矩形标注 33"/>
          <p:cNvSpPr>
            <a:spLocks noChangeArrowheads="1"/>
          </p:cNvSpPr>
          <p:nvPr/>
        </p:nvSpPr>
        <p:spPr bwMode="auto">
          <a:xfrm>
            <a:off x="5940425" y="404813"/>
            <a:ext cx="3024188" cy="503237"/>
          </a:xfrm>
          <a:prstGeom prst="wedgeRoundRectCallout">
            <a:avLst>
              <a:gd name="adj1" fmla="val -48866"/>
              <a:gd name="adj2" fmla="val 253356"/>
              <a:gd name="adj3" fmla="val 16667"/>
            </a:avLst>
          </a:prstGeom>
          <a:solidFill>
            <a:srgbClr val="C2E49C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CN" altLang="en-US" sz="3200" b="1">
                <a:solidFill>
                  <a:schemeClr val="tx2"/>
                </a:solidFill>
              </a:rPr>
              <a:t>速度变化快慢</a:t>
            </a:r>
          </a:p>
          <a:p>
            <a:pPr algn="ctr"/>
            <a:endParaRPr lang="zh-CN" altLang="en-US" sz="3200">
              <a:latin typeface="Times New Roman" pitchFamily="18" charset="0"/>
            </a:endParaRPr>
          </a:p>
        </p:txBody>
      </p:sp>
      <p:sp>
        <p:nvSpPr>
          <p:cNvPr id="35" name="圆角矩形标注 34"/>
          <p:cNvSpPr>
            <a:spLocks noChangeArrowheads="1"/>
          </p:cNvSpPr>
          <p:nvPr/>
        </p:nvSpPr>
        <p:spPr bwMode="auto">
          <a:xfrm>
            <a:off x="6840538" y="1412875"/>
            <a:ext cx="2268537" cy="576263"/>
          </a:xfrm>
          <a:prstGeom prst="wedgeRoundRectCallout">
            <a:avLst>
              <a:gd name="adj1" fmla="val -86231"/>
              <a:gd name="adj2" fmla="val 44315"/>
              <a:gd name="adj3" fmla="val 16667"/>
            </a:avLst>
          </a:prstGeom>
          <a:solidFill>
            <a:srgbClr val="CCFFFF"/>
          </a:solidFill>
          <a:ln w="79375" cmpd="thickThin" algn="ctr">
            <a:solidFill>
              <a:srgbClr val="FF0000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zh-CN" altLang="en-US" sz="3200" b="1">
                <a:solidFill>
                  <a:srgbClr val="FF0000"/>
                </a:solidFill>
              </a:rPr>
              <a:t>速度变化率</a:t>
            </a:r>
          </a:p>
          <a:p>
            <a:pPr algn="ctr"/>
            <a:endParaRPr lang="zh-CN" altLang="en-US" sz="3200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54327" name="Group 55"/>
          <p:cNvGrpSpPr>
            <a:grpSpLocks/>
          </p:cNvGrpSpPr>
          <p:nvPr/>
        </p:nvGrpSpPr>
        <p:grpSpPr bwMode="auto">
          <a:xfrm>
            <a:off x="2700338" y="5445125"/>
            <a:ext cx="2735262" cy="1271588"/>
            <a:chOff x="1701" y="3430"/>
            <a:chExt cx="1723" cy="801"/>
          </a:xfrm>
        </p:grpSpPr>
        <p:graphicFrame>
          <p:nvGraphicFramePr>
            <p:cNvPr id="54315" name="Object 43"/>
            <p:cNvGraphicFramePr>
              <a:graphicFrameLocks noChangeAspect="1"/>
            </p:cNvGraphicFramePr>
            <p:nvPr/>
          </p:nvGraphicFramePr>
          <p:xfrm>
            <a:off x="2018" y="3430"/>
            <a:ext cx="585" cy="801"/>
          </p:xfrm>
          <a:graphic>
            <a:graphicData uri="http://schemas.openxmlformats.org/presentationml/2006/ole">
              <p:oleObj spid="_x0000_s54315" name="Equation" r:id="rId6" imgW="279360" imgH="406080" progId="Equation.DSMT4">
                <p:embed/>
              </p:oleObj>
            </a:graphicData>
          </a:graphic>
        </p:graphicFrame>
        <p:sp>
          <p:nvSpPr>
            <p:cNvPr id="3" name="Rectangle 16"/>
            <p:cNvSpPr>
              <a:spLocks noChangeArrowheads="1"/>
            </p:cNvSpPr>
            <p:nvPr/>
          </p:nvSpPr>
          <p:spPr bwMode="auto">
            <a:xfrm>
              <a:off x="1701" y="3620"/>
              <a:ext cx="363" cy="40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zh-CN" altLang="en-US" sz="3200" b="1">
                  <a:solidFill>
                    <a:srgbClr val="000099"/>
                  </a:solidFill>
                </a:rPr>
                <a:t>即</a:t>
              </a:r>
            </a:p>
          </p:txBody>
        </p:sp>
        <p:sp>
          <p:nvSpPr>
            <p:cNvPr id="4" name="Rectangle 16"/>
            <p:cNvSpPr>
              <a:spLocks noChangeArrowheads="1"/>
            </p:cNvSpPr>
            <p:nvPr/>
          </p:nvSpPr>
          <p:spPr bwMode="auto">
            <a:xfrm>
              <a:off x="2517" y="3620"/>
              <a:ext cx="907" cy="36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zh-CN" altLang="en-US" sz="3200" b="1">
                  <a:solidFill>
                    <a:srgbClr val="000099"/>
                  </a:solidFill>
                </a:rPr>
                <a:t>很大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430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430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4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4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4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4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4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5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4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4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7" grpId="0"/>
      <p:bldP spid="54288" grpId="0"/>
      <p:bldP spid="31" grpId="0" animBg="1"/>
      <p:bldP spid="32" grpId="0" animBg="1"/>
      <p:bldP spid="34" grpId="0" animBg="1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107950" y="692150"/>
            <a:ext cx="20161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黑体" pitchFamily="2" charset="-122"/>
                <a:ea typeface="黑体" pitchFamily="2" charset="-122"/>
              </a:rPr>
              <a:t>1.</a:t>
            </a:r>
            <a:r>
              <a:rPr lang="zh-CN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黑体" pitchFamily="2" charset="-122"/>
                <a:ea typeface="黑体" pitchFamily="2" charset="-122"/>
              </a:rPr>
              <a:t>定义：</a:t>
            </a:r>
            <a:endParaRPr lang="zh-CN" altLang="en-US" sz="2800" b="1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107950" y="1493838"/>
            <a:ext cx="2736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黑体" pitchFamily="2" charset="-122"/>
                <a:ea typeface="黑体" pitchFamily="2" charset="-122"/>
              </a:rPr>
              <a:t>2.</a:t>
            </a:r>
            <a:r>
              <a:rPr lang="zh-CN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黑体" pitchFamily="2" charset="-122"/>
                <a:ea typeface="黑体" pitchFamily="2" charset="-122"/>
              </a:rPr>
              <a:t>定义式：</a:t>
            </a:r>
            <a:endParaRPr lang="zh-CN" altLang="en-US" sz="2800">
              <a:latin typeface="黑体" pitchFamily="2" charset="-122"/>
              <a:ea typeface="黑体" pitchFamily="2" charset="-122"/>
            </a:endParaRPr>
          </a:p>
        </p:txBody>
      </p:sp>
      <p:grpSp>
        <p:nvGrpSpPr>
          <p:cNvPr id="66566" name="Group 6"/>
          <p:cNvGrpSpPr>
            <a:grpSpLocks/>
          </p:cNvGrpSpPr>
          <p:nvPr/>
        </p:nvGrpSpPr>
        <p:grpSpPr bwMode="auto">
          <a:xfrm>
            <a:off x="2054225" y="1200150"/>
            <a:ext cx="2089150" cy="1203325"/>
            <a:chOff x="1973" y="1706"/>
            <a:chExt cx="998" cy="758"/>
          </a:xfrm>
        </p:grpSpPr>
        <p:sp>
          <p:nvSpPr>
            <p:cNvPr id="57371" name="Rectangle 7"/>
            <p:cNvSpPr>
              <a:spLocks noChangeArrowheads="1"/>
            </p:cNvSpPr>
            <p:nvPr/>
          </p:nvSpPr>
          <p:spPr bwMode="auto">
            <a:xfrm>
              <a:off x="2336" y="1706"/>
              <a:ext cx="635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800" b="1">
                  <a:latin typeface="Monotype Corsiva" pitchFamily="66" charset="0"/>
                </a:rPr>
                <a:t>△</a:t>
              </a:r>
              <a:r>
                <a:rPr lang="en-US" altLang="zh-CN" sz="4000" b="1">
                  <a:latin typeface="Monotype Corsiva" pitchFamily="66" charset="0"/>
                </a:rPr>
                <a:t>v</a:t>
              </a:r>
            </a:p>
          </p:txBody>
        </p:sp>
        <p:sp>
          <p:nvSpPr>
            <p:cNvPr id="57372" name="Rectangle 8"/>
            <p:cNvSpPr>
              <a:spLocks noChangeArrowheads="1"/>
            </p:cNvSpPr>
            <p:nvPr/>
          </p:nvSpPr>
          <p:spPr bwMode="auto">
            <a:xfrm>
              <a:off x="1973" y="1842"/>
              <a:ext cx="99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4000" b="1">
                  <a:latin typeface="Monotype Corsiva" pitchFamily="66" charset="0"/>
                </a:rPr>
                <a:t> a</a:t>
              </a:r>
              <a:r>
                <a:rPr lang="en-US" altLang="zh-CN" sz="3200" b="1">
                  <a:latin typeface="Monotype Corsiva" pitchFamily="66" charset="0"/>
                </a:rPr>
                <a:t>= ——</a:t>
              </a:r>
            </a:p>
          </p:txBody>
        </p:sp>
        <p:sp>
          <p:nvSpPr>
            <p:cNvPr id="57373" name="Rectangle 9"/>
            <p:cNvSpPr>
              <a:spLocks noChangeArrowheads="1"/>
            </p:cNvSpPr>
            <p:nvPr/>
          </p:nvSpPr>
          <p:spPr bwMode="auto">
            <a:xfrm>
              <a:off x="2381" y="2022"/>
              <a:ext cx="499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800" b="1">
                  <a:latin typeface="Monotype Corsiva" pitchFamily="66" charset="0"/>
                </a:rPr>
                <a:t>△</a:t>
              </a:r>
              <a:r>
                <a:rPr lang="en-US" altLang="zh-CN" sz="4000" b="1">
                  <a:latin typeface="Monotype Corsiva" pitchFamily="66" charset="0"/>
                </a:rPr>
                <a:t>t</a:t>
              </a:r>
            </a:p>
          </p:txBody>
        </p:sp>
      </p:grpSp>
      <p:grpSp>
        <p:nvGrpSpPr>
          <p:cNvPr id="66570" name="Group 10"/>
          <p:cNvGrpSpPr>
            <a:grpSpLocks/>
          </p:cNvGrpSpPr>
          <p:nvPr/>
        </p:nvGrpSpPr>
        <p:grpSpPr bwMode="auto">
          <a:xfrm>
            <a:off x="3594100" y="1052513"/>
            <a:ext cx="3600450" cy="1011237"/>
            <a:chOff x="2880" y="1571"/>
            <a:chExt cx="1724" cy="637"/>
          </a:xfrm>
        </p:grpSpPr>
        <p:sp>
          <p:nvSpPr>
            <p:cNvPr id="57369" name="Rectangle 11"/>
            <p:cNvSpPr>
              <a:spLocks noChangeArrowheads="1"/>
            </p:cNvSpPr>
            <p:nvPr/>
          </p:nvSpPr>
          <p:spPr bwMode="auto">
            <a:xfrm>
              <a:off x="3107" y="1571"/>
              <a:ext cx="1407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4000" b="1">
                  <a:latin typeface="Monotype Corsiva" pitchFamily="66" charset="0"/>
                </a:rPr>
                <a:t>v</a:t>
              </a:r>
              <a:r>
                <a:rPr lang="en-US" altLang="zh-CN" sz="2000" b="1">
                  <a:latin typeface="Monotype Corsiva" pitchFamily="66" charset="0"/>
                </a:rPr>
                <a:t> </a:t>
              </a:r>
              <a:r>
                <a:rPr lang="en-US" altLang="zh-CN" sz="5400" b="1">
                  <a:latin typeface="Monotype Corsiva" pitchFamily="66" charset="0"/>
                </a:rPr>
                <a:t>–</a:t>
              </a:r>
              <a:r>
                <a:rPr lang="en-US" altLang="zh-CN" sz="4800" b="1">
                  <a:latin typeface="Monotype Corsiva" pitchFamily="66" charset="0"/>
                </a:rPr>
                <a:t> </a:t>
              </a:r>
              <a:r>
                <a:rPr lang="en-US" altLang="zh-CN" sz="4000" b="1">
                  <a:latin typeface="Monotype Corsiva" pitchFamily="66" charset="0"/>
                </a:rPr>
                <a:t>v</a:t>
              </a:r>
              <a:r>
                <a:rPr lang="en-US" altLang="zh-CN" sz="2000" b="1">
                  <a:latin typeface="Monotype Corsiva" pitchFamily="66" charset="0"/>
                </a:rPr>
                <a:t>0</a:t>
              </a:r>
            </a:p>
          </p:txBody>
        </p:sp>
        <p:sp>
          <p:nvSpPr>
            <p:cNvPr id="57370" name="Rectangle 12"/>
            <p:cNvSpPr>
              <a:spLocks noChangeArrowheads="1"/>
            </p:cNvSpPr>
            <p:nvPr/>
          </p:nvSpPr>
          <p:spPr bwMode="auto">
            <a:xfrm>
              <a:off x="2880" y="1843"/>
              <a:ext cx="172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3200">
                  <a:latin typeface="Monotype Corsiva" pitchFamily="66" charset="0"/>
                </a:rPr>
                <a:t>= ———</a:t>
              </a:r>
            </a:p>
          </p:txBody>
        </p:sp>
      </p:grpSp>
      <p:sp>
        <p:nvSpPr>
          <p:cNvPr id="66573" name="Rectangle 13"/>
          <p:cNvSpPr>
            <a:spLocks noChangeArrowheads="1"/>
          </p:cNvSpPr>
          <p:nvPr/>
        </p:nvSpPr>
        <p:spPr bwMode="auto">
          <a:xfrm>
            <a:off x="4429125" y="1709738"/>
            <a:ext cx="7921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4000" b="1">
                <a:latin typeface="Monotype Corsiva" pitchFamily="66" charset="0"/>
              </a:rPr>
              <a:t>t</a:t>
            </a:r>
          </a:p>
        </p:txBody>
      </p:sp>
      <p:sp>
        <p:nvSpPr>
          <p:cNvPr id="66574" name="Text Box 14"/>
          <p:cNvSpPr txBox="1">
            <a:spLocks noChangeArrowheads="1"/>
          </p:cNvSpPr>
          <p:nvPr/>
        </p:nvSpPr>
        <p:spPr bwMode="auto">
          <a:xfrm>
            <a:off x="179388" y="3197225"/>
            <a:ext cx="2160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黑体" pitchFamily="2" charset="-122"/>
                <a:ea typeface="黑体" pitchFamily="2" charset="-122"/>
              </a:rPr>
              <a:t>3.</a:t>
            </a:r>
            <a:r>
              <a:rPr lang="zh-CN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黑体" pitchFamily="2" charset="-122"/>
                <a:ea typeface="黑体" pitchFamily="2" charset="-122"/>
              </a:rPr>
              <a:t>单位：</a:t>
            </a:r>
            <a:endParaRPr lang="zh-CN" altLang="en-US" sz="280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66575" name="Text Box 15"/>
          <p:cNvSpPr txBox="1">
            <a:spLocks noChangeArrowheads="1"/>
          </p:cNvSpPr>
          <p:nvPr/>
        </p:nvSpPr>
        <p:spPr bwMode="auto">
          <a:xfrm>
            <a:off x="1906588" y="3197225"/>
            <a:ext cx="2736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zh-CN" altLang="en-US" sz="2800" b="1">
                <a:effectLst>
                  <a:outerShdw blurRad="38100" dist="38100" dir="2700000" algn="tl">
                    <a:srgbClr val="FFFFFF"/>
                  </a:outerShdw>
                </a:effectLst>
                <a:ea typeface="黑体" pitchFamily="2" charset="-122"/>
              </a:rPr>
              <a:t>米每二次方秒</a:t>
            </a:r>
            <a:endParaRPr lang="zh-CN" altLang="en-US" sz="2800">
              <a:ea typeface="黑体" pitchFamily="2" charset="-122"/>
            </a:endParaRPr>
          </a:p>
        </p:txBody>
      </p:sp>
      <p:grpSp>
        <p:nvGrpSpPr>
          <p:cNvPr id="66576" name="Group 16"/>
          <p:cNvGrpSpPr>
            <a:grpSpLocks/>
          </p:cNvGrpSpPr>
          <p:nvPr/>
        </p:nvGrpSpPr>
        <p:grpSpPr bwMode="auto">
          <a:xfrm>
            <a:off x="4651375" y="3067050"/>
            <a:ext cx="1441450" cy="701675"/>
            <a:chOff x="3424" y="2024"/>
            <a:chExt cx="908" cy="442"/>
          </a:xfrm>
        </p:grpSpPr>
        <p:sp>
          <p:nvSpPr>
            <p:cNvPr id="66577" name="Text Box 17"/>
            <p:cNvSpPr txBox="1">
              <a:spLocks noChangeArrowheads="1"/>
            </p:cNvSpPr>
            <p:nvPr/>
          </p:nvSpPr>
          <p:spPr bwMode="auto">
            <a:xfrm>
              <a:off x="3424" y="2024"/>
              <a:ext cx="72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Font typeface="Wingdings" pitchFamily="2" charset="2"/>
                <a:buNone/>
                <a:defRPr/>
              </a:pPr>
              <a:r>
                <a:rPr lang="en-US" altLang="zh-CN" sz="4000" b="1">
                  <a:solidFill>
                    <a:schemeClr val="tx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ea typeface="黑体" pitchFamily="2" charset="-122"/>
                </a:rPr>
                <a:t>m/s</a:t>
              </a:r>
              <a:endParaRPr lang="en-US" altLang="zh-CN" sz="3200">
                <a:solidFill>
                  <a:schemeClr val="tx2"/>
                </a:solidFill>
                <a:ea typeface="黑体" pitchFamily="2" charset="-122"/>
              </a:endParaRPr>
            </a:p>
          </p:txBody>
        </p:sp>
        <p:sp>
          <p:nvSpPr>
            <p:cNvPr id="66578" name="Text Box 18"/>
            <p:cNvSpPr txBox="1">
              <a:spLocks noChangeArrowheads="1"/>
            </p:cNvSpPr>
            <p:nvPr/>
          </p:nvSpPr>
          <p:spPr bwMode="auto">
            <a:xfrm>
              <a:off x="3969" y="2024"/>
              <a:ext cx="36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Font typeface="Wingdings" pitchFamily="2" charset="2"/>
                <a:buNone/>
                <a:defRPr/>
              </a:pPr>
              <a:r>
                <a:rPr lang="en-US" altLang="zh-CN" sz="2000" b="1">
                  <a:solidFill>
                    <a:schemeClr val="tx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ea typeface="黑体" pitchFamily="2" charset="-122"/>
                </a:rPr>
                <a:t>2</a:t>
              </a:r>
              <a:endParaRPr lang="en-US" altLang="zh-CN" sz="2000">
                <a:solidFill>
                  <a:schemeClr val="tx2"/>
                </a:solidFill>
                <a:ea typeface="黑体" pitchFamily="2" charset="-122"/>
              </a:endParaRPr>
            </a:p>
          </p:txBody>
        </p:sp>
      </p:grpSp>
      <p:grpSp>
        <p:nvGrpSpPr>
          <p:cNvPr id="66579" name="Group 19"/>
          <p:cNvGrpSpPr>
            <a:grpSpLocks/>
          </p:cNvGrpSpPr>
          <p:nvPr/>
        </p:nvGrpSpPr>
        <p:grpSpPr bwMode="auto">
          <a:xfrm>
            <a:off x="6640513" y="2995613"/>
            <a:ext cx="1439862" cy="849312"/>
            <a:chOff x="4241" y="2385"/>
            <a:chExt cx="907" cy="535"/>
          </a:xfrm>
        </p:grpSpPr>
        <p:sp>
          <p:nvSpPr>
            <p:cNvPr id="66580" name="Text Box 20"/>
            <p:cNvSpPr txBox="1">
              <a:spLocks noChangeArrowheads="1"/>
            </p:cNvSpPr>
            <p:nvPr/>
          </p:nvSpPr>
          <p:spPr bwMode="auto">
            <a:xfrm>
              <a:off x="4785" y="2385"/>
              <a:ext cx="36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Font typeface="Wingdings" pitchFamily="2" charset="2"/>
                <a:buNone/>
                <a:defRPr/>
              </a:pPr>
              <a:r>
                <a:rPr lang="en-US" altLang="zh-CN" sz="3200" b="1">
                  <a:solidFill>
                    <a:schemeClr val="tx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ea typeface="黑体" pitchFamily="2" charset="-122"/>
                </a:rPr>
                <a:t>-</a:t>
              </a:r>
              <a:r>
                <a:rPr lang="en-US" altLang="zh-CN" sz="2000" b="1">
                  <a:solidFill>
                    <a:schemeClr val="tx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ea typeface="黑体" pitchFamily="2" charset="-122"/>
                </a:rPr>
                <a:t>2</a:t>
              </a:r>
              <a:endParaRPr lang="en-US" altLang="zh-CN" sz="2000">
                <a:solidFill>
                  <a:schemeClr val="tx2"/>
                </a:solidFill>
                <a:ea typeface="黑体" pitchFamily="2" charset="-122"/>
              </a:endParaRPr>
            </a:p>
          </p:txBody>
        </p:sp>
        <p:sp>
          <p:nvSpPr>
            <p:cNvPr id="66581" name="Text Box 21"/>
            <p:cNvSpPr txBox="1">
              <a:spLocks noChangeArrowheads="1"/>
            </p:cNvSpPr>
            <p:nvPr/>
          </p:nvSpPr>
          <p:spPr bwMode="auto">
            <a:xfrm>
              <a:off x="4241" y="2478"/>
              <a:ext cx="72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Font typeface="Wingdings" pitchFamily="2" charset="2"/>
                <a:buNone/>
                <a:defRPr/>
              </a:pPr>
              <a:r>
                <a:rPr lang="en-US" altLang="zh-CN" sz="4000" b="1">
                  <a:solidFill>
                    <a:schemeClr val="tx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ea typeface="黑体" pitchFamily="2" charset="-122"/>
                </a:rPr>
                <a:t>m s</a:t>
              </a:r>
              <a:endParaRPr lang="en-US" altLang="zh-CN" sz="3200">
                <a:solidFill>
                  <a:schemeClr val="tx2"/>
                </a:solidFill>
                <a:ea typeface="黑体" pitchFamily="2" charset="-122"/>
              </a:endParaRPr>
            </a:p>
          </p:txBody>
        </p:sp>
        <p:sp>
          <p:nvSpPr>
            <p:cNvPr id="66582" name="Text Box 22"/>
            <p:cNvSpPr txBox="1">
              <a:spLocks noChangeArrowheads="1"/>
            </p:cNvSpPr>
            <p:nvPr/>
          </p:nvSpPr>
          <p:spPr bwMode="auto">
            <a:xfrm>
              <a:off x="4513" y="2398"/>
              <a:ext cx="22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folHlink"/>
                </a:buClr>
                <a:buFont typeface="Wingdings" pitchFamily="2" charset="2"/>
                <a:buNone/>
                <a:defRPr/>
              </a:pPr>
              <a:r>
                <a:rPr lang="en-US" altLang="zh-CN" sz="4000" b="1">
                  <a:solidFill>
                    <a:schemeClr val="tx2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ea typeface="黑体" pitchFamily="2" charset="-122"/>
                </a:rPr>
                <a:t>.</a:t>
              </a:r>
              <a:endParaRPr lang="en-US" altLang="zh-CN" sz="3200">
                <a:solidFill>
                  <a:schemeClr val="tx2"/>
                </a:solidFill>
                <a:ea typeface="黑体" pitchFamily="2" charset="-122"/>
              </a:endParaRPr>
            </a:p>
          </p:txBody>
        </p:sp>
      </p:grpSp>
      <p:sp>
        <p:nvSpPr>
          <p:cNvPr id="66583" name="Text Box 23"/>
          <p:cNvSpPr txBox="1">
            <a:spLocks noChangeArrowheads="1"/>
          </p:cNvSpPr>
          <p:nvPr/>
        </p:nvSpPr>
        <p:spPr bwMode="auto">
          <a:xfrm>
            <a:off x="5919788" y="3211513"/>
            <a:ext cx="720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</a:pPr>
            <a:r>
              <a:rPr lang="zh-CN" altLang="en-US" sz="2800" b="1">
                <a:ea typeface="黑体" pitchFamily="2" charset="-122"/>
              </a:rPr>
              <a:t>或</a:t>
            </a:r>
          </a:p>
        </p:txBody>
      </p:sp>
      <p:sp>
        <p:nvSpPr>
          <p:cNvPr id="66584" name="Text Box 24"/>
          <p:cNvSpPr txBox="1">
            <a:spLocks noChangeArrowheads="1"/>
          </p:cNvSpPr>
          <p:nvPr/>
        </p:nvSpPr>
        <p:spPr bwMode="auto">
          <a:xfrm>
            <a:off x="179388" y="3933825"/>
            <a:ext cx="2736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en-US" altLang="zh-CN" sz="2800" b="1">
                <a:effectLst>
                  <a:outerShdw blurRad="38100" dist="38100" dir="2700000" algn="tl">
                    <a:srgbClr val="FFFFFF"/>
                  </a:outerShdw>
                </a:effectLst>
                <a:latin typeface="黑体" pitchFamily="2" charset="-122"/>
                <a:ea typeface="黑体" pitchFamily="2" charset="-122"/>
              </a:rPr>
              <a:t>4.</a:t>
            </a:r>
            <a:r>
              <a:rPr lang="zh-CN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黑体" pitchFamily="2" charset="-122"/>
                <a:ea typeface="黑体" pitchFamily="2" charset="-122"/>
              </a:rPr>
              <a:t>物理意义：</a:t>
            </a:r>
            <a:endParaRPr lang="zh-CN" altLang="en-US" sz="280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66585" name="Rectangle 25"/>
          <p:cNvSpPr>
            <a:spLocks noRot="1" noChangeArrowheads="1"/>
          </p:cNvSpPr>
          <p:nvPr/>
        </p:nvSpPr>
        <p:spPr bwMode="auto">
          <a:xfrm>
            <a:off x="2268538" y="3933825"/>
            <a:ext cx="6624637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zh-CN" altLang="en-US" sz="2800" b="1">
                <a:ea typeface="华文中宋"/>
                <a:cs typeface="华文中宋"/>
              </a:rPr>
              <a:t>加速度表示速度</a:t>
            </a:r>
            <a:r>
              <a:rPr lang="zh-CN" altLang="en-US" sz="2800" b="1">
                <a:solidFill>
                  <a:srgbClr val="FF0000"/>
                </a:solidFill>
                <a:ea typeface="华文中宋"/>
                <a:cs typeface="华文中宋"/>
              </a:rPr>
              <a:t>变化快慢</a:t>
            </a:r>
            <a:r>
              <a:rPr lang="zh-CN" altLang="en-US" sz="2800" b="1">
                <a:ea typeface="华文中宋"/>
                <a:cs typeface="华文中宋"/>
              </a:rPr>
              <a:t>。加速度越大，表示速度变化越快。</a:t>
            </a:r>
          </a:p>
        </p:txBody>
      </p:sp>
      <p:sp>
        <p:nvSpPr>
          <p:cNvPr id="57357" name="Text Box 26"/>
          <p:cNvSpPr txBox="1">
            <a:spLocks noChangeArrowheads="1"/>
          </p:cNvSpPr>
          <p:nvPr/>
        </p:nvSpPr>
        <p:spPr bwMode="auto">
          <a:xfrm>
            <a:off x="107950" y="-26988"/>
            <a:ext cx="8064500" cy="701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solidFill>
                  <a:srgbClr val="FF0000"/>
                </a:solidFill>
                <a:ea typeface="华文中宋"/>
                <a:cs typeface="华文中宋"/>
              </a:rPr>
              <a:t>  ★ </a:t>
            </a:r>
            <a:r>
              <a:rPr lang="zh-CN" altLang="en-US" sz="4000" b="1">
                <a:solidFill>
                  <a:srgbClr val="FF0000"/>
                </a:solidFill>
                <a:ea typeface="华文中宋"/>
                <a:cs typeface="华文中宋"/>
              </a:rPr>
              <a:t>加速度</a:t>
            </a:r>
          </a:p>
        </p:txBody>
      </p:sp>
      <p:sp>
        <p:nvSpPr>
          <p:cNvPr id="66590" name="Text Box 30"/>
          <p:cNvSpPr txBox="1">
            <a:spLocks noChangeArrowheads="1"/>
          </p:cNvSpPr>
          <p:nvPr/>
        </p:nvSpPr>
        <p:spPr bwMode="auto">
          <a:xfrm>
            <a:off x="395288" y="6021388"/>
            <a:ext cx="71294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2800" b="1" dirty="0">
                <a:effectLst>
                  <a:outerShdw blurRad="38100" dist="38100" dir="2700000" algn="tl">
                    <a:srgbClr val="FFFFFF"/>
                  </a:outerShdw>
                </a:effectLst>
                <a:ea typeface="黑体" pitchFamily="2" charset="-122"/>
              </a:rPr>
              <a:t>5.</a:t>
            </a:r>
            <a:r>
              <a:rPr lang="zh-CN" altLang="en-US" sz="2800" b="1" dirty="0">
                <a:effectLst>
                  <a:outerShdw blurRad="38100" dist="38100" dir="2700000" algn="tl">
                    <a:srgbClr val="FFFFFF"/>
                  </a:outerShdw>
                </a:effectLst>
                <a:ea typeface="黑体" pitchFamily="2" charset="-122"/>
              </a:rPr>
              <a:t>加速度是矢量：既有大小，也有方向</a:t>
            </a:r>
          </a:p>
        </p:txBody>
      </p:sp>
      <p:sp>
        <p:nvSpPr>
          <p:cNvPr id="66594" name="Text Box 34"/>
          <p:cNvSpPr txBox="1">
            <a:spLocks noChangeArrowheads="1"/>
          </p:cNvSpPr>
          <p:nvPr/>
        </p:nvSpPr>
        <p:spPr bwMode="auto">
          <a:xfrm>
            <a:off x="971550" y="2333625"/>
            <a:ext cx="612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/>
              <a:t> </a:t>
            </a:r>
            <a:r>
              <a:rPr lang="en-US" altLang="zh-CN" sz="2800" b="1"/>
              <a:t>v</a:t>
            </a:r>
            <a:r>
              <a:rPr lang="en-US" altLang="zh-CN" sz="2800" b="1" baseline="-25000"/>
              <a:t>0</a:t>
            </a:r>
            <a:r>
              <a:rPr lang="en-US" altLang="zh-CN" sz="2800" b="1"/>
              <a:t>——</a:t>
            </a:r>
            <a:r>
              <a:rPr lang="zh-CN" altLang="en-US" sz="2800" b="1"/>
              <a:t>初速度           </a:t>
            </a:r>
            <a:r>
              <a:rPr lang="en-US" altLang="zh-CN" sz="2800" b="1"/>
              <a:t>v——</a:t>
            </a:r>
            <a:r>
              <a:rPr lang="zh-CN" altLang="en-US" sz="2800" b="1"/>
              <a:t>末速度  </a:t>
            </a:r>
          </a:p>
        </p:txBody>
      </p:sp>
      <p:sp>
        <p:nvSpPr>
          <p:cNvPr id="66595" name="AutoShape 35"/>
          <p:cNvSpPr>
            <a:spLocks noChangeArrowheads="1"/>
          </p:cNvSpPr>
          <p:nvPr/>
        </p:nvSpPr>
        <p:spPr bwMode="auto">
          <a:xfrm>
            <a:off x="8172450" y="1268413"/>
            <a:ext cx="720725" cy="2449512"/>
          </a:xfrm>
          <a:prstGeom prst="wedgeRoundRectCallout">
            <a:avLst>
              <a:gd name="adj1" fmla="val -450662"/>
              <a:gd name="adj2" fmla="val -27833"/>
              <a:gd name="adj3" fmla="val 16667"/>
            </a:avLst>
          </a:prstGeom>
          <a:solidFill>
            <a:srgbClr val="79F388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 vert="eaVert"/>
          <a:lstStyle/>
          <a:p>
            <a:pPr algn="ctr"/>
            <a:r>
              <a:rPr lang="zh-CN" altLang="en-US" sz="3200" b="1">
                <a:solidFill>
                  <a:srgbClr val="CC0000"/>
                </a:solidFill>
              </a:rPr>
              <a:t>速度变化率</a:t>
            </a:r>
          </a:p>
        </p:txBody>
      </p:sp>
      <p:sp>
        <p:nvSpPr>
          <p:cNvPr id="66597" name="Rectangle 37"/>
          <p:cNvSpPr>
            <a:spLocks noRot="1" noChangeArrowheads="1"/>
          </p:cNvSpPr>
          <p:nvPr/>
        </p:nvSpPr>
        <p:spPr bwMode="auto">
          <a:xfrm>
            <a:off x="1676400" y="685800"/>
            <a:ext cx="74517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zh-CN" altLang="en-US" sz="2800" b="1">
                <a:ea typeface="黑体" pitchFamily="2" charset="-122"/>
              </a:rPr>
              <a:t>速度</a:t>
            </a:r>
            <a:r>
              <a:rPr lang="zh-CN" altLang="en-US" sz="2800" b="1">
                <a:solidFill>
                  <a:srgbClr val="FF0000"/>
                </a:solidFill>
                <a:ea typeface="黑体" pitchFamily="2" charset="-122"/>
              </a:rPr>
              <a:t>变化量</a:t>
            </a:r>
            <a:r>
              <a:rPr lang="zh-CN" altLang="en-US" sz="2800" b="1">
                <a:ea typeface="黑体" pitchFamily="2" charset="-122"/>
              </a:rPr>
              <a:t>与发生这一变化</a:t>
            </a:r>
            <a:r>
              <a:rPr lang="zh-CN" altLang="en-US" sz="2800" b="1">
                <a:solidFill>
                  <a:srgbClr val="FF0000"/>
                </a:solidFill>
                <a:ea typeface="黑体" pitchFamily="2" charset="-122"/>
              </a:rPr>
              <a:t>所用时间</a:t>
            </a:r>
            <a:r>
              <a:rPr lang="zh-CN" altLang="en-US" sz="2800" b="1">
                <a:ea typeface="黑体" pitchFamily="2" charset="-122"/>
              </a:rPr>
              <a:t>的比值。</a:t>
            </a:r>
          </a:p>
        </p:txBody>
      </p:sp>
      <p:sp>
        <p:nvSpPr>
          <p:cNvPr id="66599" name="Text Box 39"/>
          <p:cNvSpPr txBox="1">
            <a:spLocks noChangeArrowheads="1"/>
          </p:cNvSpPr>
          <p:nvPr/>
        </p:nvSpPr>
        <p:spPr bwMode="auto">
          <a:xfrm>
            <a:off x="584200" y="4829175"/>
            <a:ext cx="525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zh-CN" altLang="en-US" sz="28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itchFamily="2" charset="-122"/>
                <a:ea typeface="黑体" pitchFamily="2" charset="-122"/>
              </a:rPr>
              <a:t>问：</a:t>
            </a:r>
            <a:r>
              <a:rPr lang="en-US" altLang="zh-CN" sz="28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itchFamily="2" charset="-122"/>
                <a:ea typeface="黑体" pitchFamily="2" charset="-122"/>
              </a:rPr>
              <a:t>a = 2 m/s</a:t>
            </a:r>
            <a:r>
              <a:rPr lang="en-US" altLang="zh-CN" sz="2800" b="1" baseline="300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itchFamily="2" charset="-122"/>
                <a:ea typeface="黑体" pitchFamily="2" charset="-122"/>
              </a:rPr>
              <a:t>2 </a:t>
            </a:r>
            <a:r>
              <a:rPr lang="zh-CN" altLang="en-US" sz="28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itchFamily="2" charset="-122"/>
                <a:ea typeface="黑体" pitchFamily="2" charset="-122"/>
              </a:rPr>
              <a:t>是什么意思？</a:t>
            </a:r>
            <a:endParaRPr lang="zh-CN" altLang="en-US" sz="2800">
              <a:solidFill>
                <a:srgbClr val="CC0000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66600" name="Text Box 40"/>
          <p:cNvSpPr txBox="1">
            <a:spLocks noChangeArrowheads="1"/>
          </p:cNvSpPr>
          <p:nvPr/>
        </p:nvSpPr>
        <p:spPr bwMode="auto">
          <a:xfrm>
            <a:off x="571500" y="5373688"/>
            <a:ext cx="5257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zh-CN" altLang="en-US" sz="28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itchFamily="2" charset="-122"/>
                <a:ea typeface="黑体" pitchFamily="2" charset="-122"/>
              </a:rPr>
              <a:t>问：</a:t>
            </a:r>
            <a:r>
              <a:rPr lang="en-US" altLang="zh-CN" sz="28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itchFamily="2" charset="-122"/>
                <a:ea typeface="黑体" pitchFamily="2" charset="-122"/>
              </a:rPr>
              <a:t>a = 0.5 m/s</a:t>
            </a:r>
            <a:r>
              <a:rPr lang="en-US" altLang="zh-CN" sz="2800" b="1" baseline="300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itchFamily="2" charset="-122"/>
                <a:ea typeface="黑体" pitchFamily="2" charset="-122"/>
              </a:rPr>
              <a:t>2 </a:t>
            </a:r>
            <a:r>
              <a:rPr lang="zh-CN" altLang="en-US" sz="28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黑体" pitchFamily="2" charset="-122"/>
                <a:ea typeface="黑体" pitchFamily="2" charset="-122"/>
              </a:rPr>
              <a:t>是什么意思？</a:t>
            </a:r>
            <a:endParaRPr lang="zh-CN" altLang="en-US" sz="2800">
              <a:solidFill>
                <a:srgbClr val="CC0000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6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6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6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6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tmFilter="0,0; .5, 1; 1, 1"/>
                                        <p:tgtEl>
                                          <p:spTgt spid="66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6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6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6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6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6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6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6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6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6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6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6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6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6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6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6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 tmFilter="0,0; .5, 1; 1, 1"/>
                                        <p:tgtEl>
                                          <p:spTgt spid="66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6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6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4" grpId="0"/>
      <p:bldP spid="66565" grpId="0"/>
      <p:bldP spid="66573" grpId="0"/>
      <p:bldP spid="66574" grpId="0"/>
      <p:bldP spid="66575" grpId="0"/>
      <p:bldP spid="66583" grpId="0"/>
      <p:bldP spid="66584" grpId="0"/>
      <p:bldP spid="66585" grpId="0"/>
      <p:bldP spid="66590" grpId="0"/>
      <p:bldP spid="66594" grpId="0"/>
      <p:bldP spid="66595" grpId="0" animBg="1"/>
      <p:bldP spid="66597" grpId="0" build="p"/>
      <p:bldP spid="66599" grpId="0"/>
      <p:bldP spid="6660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69" name="Group 31"/>
          <p:cNvGrpSpPr>
            <a:grpSpLocks/>
          </p:cNvGrpSpPr>
          <p:nvPr/>
        </p:nvGrpSpPr>
        <p:grpSpPr bwMode="auto">
          <a:xfrm>
            <a:off x="338138" y="404813"/>
            <a:ext cx="8805862" cy="1584325"/>
            <a:chOff x="213" y="255"/>
            <a:chExt cx="5547" cy="998"/>
          </a:xfrm>
        </p:grpSpPr>
        <p:pic>
          <p:nvPicPr>
            <p:cNvPr id="58386" name="Picture 4" descr="j0212957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H="1">
              <a:off x="612" y="482"/>
              <a:ext cx="726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8387" name="Text Box 5"/>
            <p:cNvSpPr txBox="1">
              <a:spLocks noChangeArrowheads="1"/>
            </p:cNvSpPr>
            <p:nvPr/>
          </p:nvSpPr>
          <p:spPr bwMode="auto">
            <a:xfrm>
              <a:off x="1338" y="301"/>
              <a:ext cx="953" cy="4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>
                  <a:latin typeface="Times New Roman" pitchFamily="18" charset="0"/>
                </a:rPr>
                <a:t>V</a:t>
              </a:r>
              <a:r>
                <a:rPr lang="en-US" altLang="zh-CN" sz="2400" baseline="-25000">
                  <a:latin typeface="Times New Roman" pitchFamily="18" charset="0"/>
                </a:rPr>
                <a:t>0</a:t>
              </a:r>
              <a:r>
                <a:rPr lang="en-US" altLang="zh-CN" sz="2400">
                  <a:latin typeface="Times New Roman" pitchFamily="18" charset="0"/>
                </a:rPr>
                <a:t>= 2 m/s</a:t>
              </a:r>
              <a:endParaRPr lang="en-US" altLang="zh-CN" sz="4000"/>
            </a:p>
          </p:txBody>
        </p:sp>
        <p:sp>
          <p:nvSpPr>
            <p:cNvPr id="58388" name="Text Box 6"/>
            <p:cNvSpPr txBox="1">
              <a:spLocks noChangeArrowheads="1"/>
            </p:cNvSpPr>
            <p:nvPr/>
          </p:nvSpPr>
          <p:spPr bwMode="auto">
            <a:xfrm>
              <a:off x="2290" y="271"/>
              <a:ext cx="953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latin typeface="Times New Roman" pitchFamily="18" charset="0"/>
                </a:rPr>
                <a:t>V= 5 m/s</a:t>
              </a:r>
              <a:endParaRPr lang="en-US" altLang="zh-CN" sz="4000" b="1"/>
            </a:p>
          </p:txBody>
        </p:sp>
        <p:sp>
          <p:nvSpPr>
            <p:cNvPr id="58389" name="Text Box 7"/>
            <p:cNvSpPr txBox="1">
              <a:spLocks noChangeArrowheads="1"/>
            </p:cNvSpPr>
            <p:nvPr/>
          </p:nvSpPr>
          <p:spPr bwMode="auto">
            <a:xfrm>
              <a:off x="3348" y="255"/>
              <a:ext cx="1044" cy="2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>
                  <a:latin typeface="宋体" charset="-122"/>
                </a:rPr>
                <a:t>ΔV</a:t>
              </a:r>
              <a:r>
                <a:rPr lang="en-US" altLang="zh-CN" sz="2400">
                  <a:latin typeface="Times New Roman" pitchFamily="18" charset="0"/>
                </a:rPr>
                <a:t>= 3 m/s</a:t>
              </a:r>
              <a:endParaRPr lang="en-US" altLang="zh-CN" sz="4000"/>
            </a:p>
          </p:txBody>
        </p:sp>
        <p:sp>
          <p:nvSpPr>
            <p:cNvPr id="58390" name="Text Box 8"/>
            <p:cNvSpPr txBox="1">
              <a:spLocks noChangeArrowheads="1"/>
            </p:cNvSpPr>
            <p:nvPr/>
          </p:nvSpPr>
          <p:spPr bwMode="auto">
            <a:xfrm>
              <a:off x="4467" y="255"/>
              <a:ext cx="1232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800">
                  <a:latin typeface="宋体" charset="-122"/>
                </a:rPr>
                <a:t>a</a:t>
              </a:r>
              <a:r>
                <a:rPr lang="en-US" altLang="zh-CN" sz="2800">
                  <a:latin typeface="Times New Roman" pitchFamily="18" charset="0"/>
                </a:rPr>
                <a:t>= 3 m/s</a:t>
              </a:r>
              <a:r>
                <a:rPr lang="en-US" altLang="zh-CN" sz="2800" baseline="30000">
                  <a:latin typeface="Times New Roman" pitchFamily="18" charset="0"/>
                </a:rPr>
                <a:t>2</a:t>
              </a:r>
              <a:endParaRPr lang="en-US" altLang="zh-CN" sz="4400"/>
            </a:p>
          </p:txBody>
        </p:sp>
        <p:sp>
          <p:nvSpPr>
            <p:cNvPr id="58391" name="Line 9"/>
            <p:cNvSpPr>
              <a:spLocks noChangeShapeType="1"/>
            </p:cNvSpPr>
            <p:nvPr/>
          </p:nvSpPr>
          <p:spPr bwMode="auto">
            <a:xfrm>
              <a:off x="249" y="981"/>
              <a:ext cx="55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8392" name="Line 10"/>
            <p:cNvSpPr>
              <a:spLocks noChangeShapeType="1"/>
            </p:cNvSpPr>
            <p:nvPr/>
          </p:nvSpPr>
          <p:spPr bwMode="auto">
            <a:xfrm>
              <a:off x="1534" y="754"/>
              <a:ext cx="439" cy="0"/>
            </a:xfrm>
            <a:prstGeom prst="line">
              <a:avLst/>
            </a:prstGeom>
            <a:noFill/>
            <a:ln w="57150">
              <a:solidFill>
                <a:srgbClr val="FF6600"/>
              </a:solidFill>
              <a:round/>
              <a:headEnd/>
              <a:tailEnd type="arrow" w="med" len="lg"/>
            </a:ln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8393" name="Line 11"/>
            <p:cNvSpPr>
              <a:spLocks noChangeShapeType="1"/>
            </p:cNvSpPr>
            <p:nvPr/>
          </p:nvSpPr>
          <p:spPr bwMode="auto">
            <a:xfrm>
              <a:off x="2381" y="754"/>
              <a:ext cx="817" cy="0"/>
            </a:xfrm>
            <a:prstGeom prst="line">
              <a:avLst/>
            </a:prstGeom>
            <a:noFill/>
            <a:ln w="57150">
              <a:solidFill>
                <a:srgbClr val="FF6600"/>
              </a:solidFill>
              <a:round/>
              <a:headEnd/>
              <a:tailEnd type="arrow" w="med" len="lg"/>
            </a:ln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8394" name="Line 12"/>
            <p:cNvSpPr>
              <a:spLocks noChangeShapeType="1"/>
            </p:cNvSpPr>
            <p:nvPr/>
          </p:nvSpPr>
          <p:spPr bwMode="auto">
            <a:xfrm>
              <a:off x="3606" y="754"/>
              <a:ext cx="553" cy="1"/>
            </a:xfrm>
            <a:prstGeom prst="line">
              <a:avLst/>
            </a:prstGeom>
            <a:noFill/>
            <a:ln w="57150">
              <a:solidFill>
                <a:srgbClr val="FF6600"/>
              </a:solidFill>
              <a:round/>
              <a:headEnd/>
              <a:tailEnd type="arrow" w="med" len="lg"/>
            </a:ln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8395" name="Line 13"/>
            <p:cNvSpPr>
              <a:spLocks noChangeShapeType="1"/>
            </p:cNvSpPr>
            <p:nvPr/>
          </p:nvSpPr>
          <p:spPr bwMode="auto">
            <a:xfrm>
              <a:off x="4558" y="754"/>
              <a:ext cx="545" cy="0"/>
            </a:xfrm>
            <a:prstGeom prst="line">
              <a:avLst/>
            </a:prstGeom>
            <a:noFill/>
            <a:ln w="57150">
              <a:solidFill>
                <a:srgbClr val="FF6600"/>
              </a:solidFill>
              <a:round/>
              <a:headEnd/>
              <a:tailEnd type="arrow" w="med" len="lg"/>
            </a:ln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8396" name="Text Box 25"/>
            <p:cNvSpPr txBox="1">
              <a:spLocks noChangeArrowheads="1"/>
            </p:cNvSpPr>
            <p:nvPr/>
          </p:nvSpPr>
          <p:spPr bwMode="auto">
            <a:xfrm>
              <a:off x="213" y="346"/>
              <a:ext cx="431" cy="9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/>
            <a:lstStyle/>
            <a:p>
              <a:pPr algn="just"/>
              <a:r>
                <a:rPr lang="zh-CN" altLang="en-US" sz="3600" b="1">
                  <a:solidFill>
                    <a:srgbClr val="CA0202"/>
                  </a:solidFill>
                  <a:latin typeface="Times New Roman" pitchFamily="18" charset="0"/>
                </a:rPr>
                <a:t>加速</a:t>
              </a:r>
              <a:endParaRPr lang="zh-CN" altLang="en-US" sz="5400" b="1">
                <a:solidFill>
                  <a:srgbClr val="CA0202"/>
                </a:solidFill>
              </a:endParaRPr>
            </a:p>
          </p:txBody>
        </p:sp>
      </p:grpSp>
      <p:grpSp>
        <p:nvGrpSpPr>
          <p:cNvPr id="68638" name="Group 30"/>
          <p:cNvGrpSpPr>
            <a:grpSpLocks/>
          </p:cNvGrpSpPr>
          <p:nvPr/>
        </p:nvGrpSpPr>
        <p:grpSpPr bwMode="auto">
          <a:xfrm>
            <a:off x="354013" y="2205038"/>
            <a:ext cx="8755062" cy="1535112"/>
            <a:chOff x="223" y="1389"/>
            <a:chExt cx="5515" cy="967"/>
          </a:xfrm>
        </p:grpSpPr>
        <p:pic>
          <p:nvPicPr>
            <p:cNvPr id="58375" name="Picture 15" descr="j0212957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H="1">
              <a:off x="590" y="1616"/>
              <a:ext cx="726" cy="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8376" name="Text Box 16"/>
            <p:cNvSpPr txBox="1">
              <a:spLocks noChangeArrowheads="1"/>
            </p:cNvSpPr>
            <p:nvPr/>
          </p:nvSpPr>
          <p:spPr bwMode="auto">
            <a:xfrm>
              <a:off x="1311" y="1435"/>
              <a:ext cx="953" cy="4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>
                  <a:latin typeface="Times New Roman" pitchFamily="18" charset="0"/>
                </a:rPr>
                <a:t>V</a:t>
              </a:r>
              <a:r>
                <a:rPr lang="en-US" altLang="zh-CN" sz="2400" baseline="-25000">
                  <a:latin typeface="Times New Roman" pitchFamily="18" charset="0"/>
                </a:rPr>
                <a:t>0</a:t>
              </a:r>
              <a:r>
                <a:rPr lang="en-US" altLang="zh-CN" sz="2400">
                  <a:latin typeface="Times New Roman" pitchFamily="18" charset="0"/>
                </a:rPr>
                <a:t>= 5 m/s</a:t>
              </a:r>
              <a:endParaRPr lang="en-US" altLang="zh-CN" sz="4000"/>
            </a:p>
          </p:txBody>
        </p:sp>
        <p:sp>
          <p:nvSpPr>
            <p:cNvPr id="58377" name="Text Box 17"/>
            <p:cNvSpPr txBox="1">
              <a:spLocks noChangeArrowheads="1"/>
            </p:cNvSpPr>
            <p:nvPr/>
          </p:nvSpPr>
          <p:spPr bwMode="auto">
            <a:xfrm>
              <a:off x="2309" y="1405"/>
              <a:ext cx="953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latin typeface="Times New Roman" pitchFamily="18" charset="0"/>
                </a:rPr>
                <a:t>V= 2 m/s</a:t>
              </a:r>
              <a:endParaRPr lang="en-US" altLang="zh-CN" sz="4000" b="1"/>
            </a:p>
          </p:txBody>
        </p:sp>
        <p:sp>
          <p:nvSpPr>
            <p:cNvPr id="58378" name="Text Box 18"/>
            <p:cNvSpPr txBox="1">
              <a:spLocks noChangeArrowheads="1"/>
            </p:cNvSpPr>
            <p:nvPr/>
          </p:nvSpPr>
          <p:spPr bwMode="auto">
            <a:xfrm>
              <a:off x="3326" y="1389"/>
              <a:ext cx="1206" cy="2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>
                  <a:latin typeface="宋体" charset="-122"/>
                </a:rPr>
                <a:t>ΔV</a:t>
              </a:r>
              <a:r>
                <a:rPr lang="en-US" altLang="zh-CN" sz="2400">
                  <a:latin typeface="Times New Roman" pitchFamily="18" charset="0"/>
                </a:rPr>
                <a:t>= -3 m/s</a:t>
              </a:r>
              <a:endParaRPr lang="en-US" altLang="zh-CN" sz="4000"/>
            </a:p>
          </p:txBody>
        </p:sp>
        <p:sp>
          <p:nvSpPr>
            <p:cNvPr id="58379" name="Text Box 19"/>
            <p:cNvSpPr txBox="1">
              <a:spLocks noChangeArrowheads="1"/>
            </p:cNvSpPr>
            <p:nvPr/>
          </p:nvSpPr>
          <p:spPr bwMode="auto">
            <a:xfrm>
              <a:off x="4445" y="1389"/>
              <a:ext cx="1266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800">
                  <a:latin typeface="宋体" charset="-122"/>
                </a:rPr>
                <a:t>a</a:t>
              </a:r>
              <a:r>
                <a:rPr lang="en-US" altLang="zh-CN" sz="2800">
                  <a:latin typeface="Times New Roman" pitchFamily="18" charset="0"/>
                </a:rPr>
                <a:t>= -3 m/s</a:t>
              </a:r>
              <a:r>
                <a:rPr lang="en-US" altLang="zh-CN" sz="2800" baseline="30000">
                  <a:latin typeface="Times New Roman" pitchFamily="18" charset="0"/>
                </a:rPr>
                <a:t>2</a:t>
              </a:r>
              <a:endParaRPr lang="en-US" altLang="zh-CN" sz="4400"/>
            </a:p>
          </p:txBody>
        </p:sp>
        <p:sp>
          <p:nvSpPr>
            <p:cNvPr id="58380" name="Line 20"/>
            <p:cNvSpPr>
              <a:spLocks noChangeShapeType="1"/>
            </p:cNvSpPr>
            <p:nvPr/>
          </p:nvSpPr>
          <p:spPr bwMode="auto">
            <a:xfrm>
              <a:off x="227" y="2115"/>
              <a:ext cx="55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8381" name="Line 21"/>
            <p:cNvSpPr>
              <a:spLocks noChangeShapeType="1"/>
            </p:cNvSpPr>
            <p:nvPr/>
          </p:nvSpPr>
          <p:spPr bwMode="auto">
            <a:xfrm>
              <a:off x="2490" y="1934"/>
              <a:ext cx="439" cy="0"/>
            </a:xfrm>
            <a:prstGeom prst="line">
              <a:avLst/>
            </a:prstGeom>
            <a:noFill/>
            <a:ln w="57150">
              <a:solidFill>
                <a:srgbClr val="FF6600"/>
              </a:solidFill>
              <a:round/>
              <a:headEnd/>
              <a:tailEnd type="arrow" w="med" len="lg"/>
            </a:ln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8382" name="Line 22"/>
            <p:cNvSpPr>
              <a:spLocks noChangeShapeType="1"/>
            </p:cNvSpPr>
            <p:nvPr/>
          </p:nvSpPr>
          <p:spPr bwMode="auto">
            <a:xfrm>
              <a:off x="1447" y="1934"/>
              <a:ext cx="817" cy="0"/>
            </a:xfrm>
            <a:prstGeom prst="line">
              <a:avLst/>
            </a:prstGeom>
            <a:noFill/>
            <a:ln w="57150">
              <a:solidFill>
                <a:srgbClr val="FF6600"/>
              </a:solidFill>
              <a:round/>
              <a:headEnd/>
              <a:tailEnd type="arrow" w="med" len="lg"/>
            </a:ln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8383" name="Line 23"/>
            <p:cNvSpPr>
              <a:spLocks noChangeShapeType="1"/>
            </p:cNvSpPr>
            <p:nvPr/>
          </p:nvSpPr>
          <p:spPr bwMode="auto">
            <a:xfrm flipH="1">
              <a:off x="3584" y="1888"/>
              <a:ext cx="553" cy="1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arrow" w="med" len="lg"/>
            </a:ln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8384" name="Line 24"/>
            <p:cNvSpPr>
              <a:spLocks noChangeShapeType="1"/>
            </p:cNvSpPr>
            <p:nvPr/>
          </p:nvSpPr>
          <p:spPr bwMode="auto">
            <a:xfrm flipH="1">
              <a:off x="4536" y="1888"/>
              <a:ext cx="545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arrow" w="med" len="lg"/>
            </a:ln>
          </p:spPr>
          <p:txBody>
            <a:bodyPr>
              <a:spAutoFit/>
            </a:bodyPr>
            <a:lstStyle/>
            <a:p>
              <a:endParaRPr lang="zh-CN" altLang="en-US"/>
            </a:p>
          </p:txBody>
        </p:sp>
        <p:sp>
          <p:nvSpPr>
            <p:cNvPr id="58385" name="Text Box 26"/>
            <p:cNvSpPr txBox="1">
              <a:spLocks noChangeArrowheads="1"/>
            </p:cNvSpPr>
            <p:nvPr/>
          </p:nvSpPr>
          <p:spPr bwMode="auto">
            <a:xfrm>
              <a:off x="223" y="1449"/>
              <a:ext cx="431" cy="9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/>
            <a:lstStyle/>
            <a:p>
              <a:pPr algn="just"/>
              <a:r>
                <a:rPr lang="zh-CN" altLang="en-US" sz="3600" b="1">
                  <a:solidFill>
                    <a:schemeClr val="accent2"/>
                  </a:solidFill>
                  <a:latin typeface="Times New Roman" pitchFamily="18" charset="0"/>
                </a:rPr>
                <a:t>减速</a:t>
              </a:r>
              <a:endParaRPr lang="zh-CN" altLang="en-US" sz="5400" b="1">
                <a:solidFill>
                  <a:schemeClr val="accent2"/>
                </a:solidFill>
              </a:endParaRPr>
            </a:p>
          </p:txBody>
        </p:sp>
      </p:grpSp>
      <p:sp>
        <p:nvSpPr>
          <p:cNvPr id="68635" name="Rectangle 27"/>
          <p:cNvSpPr>
            <a:spLocks noChangeArrowheads="1"/>
          </p:cNvSpPr>
          <p:nvPr/>
        </p:nvSpPr>
        <p:spPr bwMode="auto">
          <a:xfrm>
            <a:off x="576263" y="4437063"/>
            <a:ext cx="8532812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CN" altLang="en-US" sz="3600" b="1">
                <a:solidFill>
                  <a:schemeClr val="tx2"/>
                </a:solidFill>
              </a:rPr>
              <a:t>加速运动</a:t>
            </a:r>
            <a:r>
              <a:rPr lang="en-US" altLang="zh-CN" sz="3600" b="1">
                <a:solidFill>
                  <a:schemeClr val="tx2"/>
                </a:solidFill>
              </a:rPr>
              <a:t>——</a:t>
            </a:r>
            <a:r>
              <a:rPr lang="zh-CN" altLang="en-US" sz="3600" b="1">
                <a:solidFill>
                  <a:schemeClr val="tx2"/>
                </a:solidFill>
              </a:rPr>
              <a:t>加速度</a:t>
            </a:r>
            <a:r>
              <a:rPr lang="en-US" altLang="zh-CN" sz="3600" b="1">
                <a:solidFill>
                  <a:schemeClr val="tx2"/>
                </a:solidFill>
              </a:rPr>
              <a:t>a</a:t>
            </a:r>
            <a:r>
              <a:rPr lang="zh-CN" altLang="en-US" sz="3600" b="1">
                <a:solidFill>
                  <a:schemeClr val="tx2"/>
                </a:solidFill>
              </a:rPr>
              <a:t>与速度方向</a:t>
            </a:r>
            <a:r>
              <a:rPr lang="en-US" altLang="zh-CN" sz="3600" b="1">
                <a:solidFill>
                  <a:schemeClr val="tx2"/>
                </a:solidFill>
              </a:rPr>
              <a:t>v</a:t>
            </a:r>
            <a:r>
              <a:rPr lang="zh-CN" altLang="en-US" sz="3600" b="1">
                <a:solidFill>
                  <a:schemeClr val="tx2"/>
                </a:solidFill>
              </a:rPr>
              <a:t>相同</a:t>
            </a:r>
            <a:r>
              <a:rPr lang="zh-CN" altLang="en-US" sz="44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68636" name="Rectangle 28"/>
          <p:cNvSpPr>
            <a:spLocks noChangeArrowheads="1"/>
          </p:cNvSpPr>
          <p:nvPr/>
        </p:nvSpPr>
        <p:spPr bwMode="auto">
          <a:xfrm>
            <a:off x="576263" y="5516563"/>
            <a:ext cx="8532812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CN" altLang="en-US" sz="3600" b="1">
                <a:solidFill>
                  <a:schemeClr val="tx2"/>
                </a:solidFill>
              </a:rPr>
              <a:t>减速运动</a:t>
            </a:r>
            <a:r>
              <a:rPr lang="en-US" altLang="zh-CN" sz="3600" b="1">
                <a:solidFill>
                  <a:schemeClr val="tx2"/>
                </a:solidFill>
              </a:rPr>
              <a:t>——</a:t>
            </a:r>
            <a:r>
              <a:rPr lang="zh-CN" altLang="en-US" sz="3600" b="1">
                <a:solidFill>
                  <a:schemeClr val="tx2"/>
                </a:solidFill>
              </a:rPr>
              <a:t>加速度</a:t>
            </a:r>
            <a:r>
              <a:rPr lang="en-US" altLang="zh-CN" sz="3600" b="1">
                <a:solidFill>
                  <a:schemeClr val="tx2"/>
                </a:solidFill>
              </a:rPr>
              <a:t>a</a:t>
            </a:r>
            <a:r>
              <a:rPr lang="zh-CN" altLang="en-US" sz="3600" b="1">
                <a:solidFill>
                  <a:schemeClr val="tx2"/>
                </a:solidFill>
              </a:rPr>
              <a:t>与速度方向</a:t>
            </a:r>
            <a:r>
              <a:rPr lang="en-US" altLang="zh-CN" sz="3600" b="1">
                <a:solidFill>
                  <a:schemeClr val="tx2"/>
                </a:solidFill>
              </a:rPr>
              <a:t>v</a:t>
            </a:r>
            <a:r>
              <a:rPr lang="zh-CN" altLang="en-US" sz="3600" b="1">
                <a:solidFill>
                  <a:schemeClr val="tx2"/>
                </a:solidFill>
              </a:rPr>
              <a:t>相反</a:t>
            </a:r>
            <a:r>
              <a:rPr lang="zh-CN" altLang="en-US" sz="44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68640" name="Rectangle 32"/>
          <p:cNvSpPr>
            <a:spLocks noChangeArrowheads="1"/>
          </p:cNvSpPr>
          <p:nvPr/>
        </p:nvSpPr>
        <p:spPr bwMode="auto">
          <a:xfrm>
            <a:off x="1763713" y="3573463"/>
            <a:ext cx="72009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zh-CN" sz="4400">
                <a:solidFill>
                  <a:schemeClr val="tx2"/>
                </a:solidFill>
              </a:rPr>
              <a:t>V</a:t>
            </a:r>
            <a:r>
              <a:rPr lang="en-US" altLang="zh-CN" sz="4400" baseline="-25000">
                <a:solidFill>
                  <a:schemeClr val="tx2"/>
                </a:solidFill>
              </a:rPr>
              <a:t>0</a:t>
            </a:r>
            <a:r>
              <a:rPr lang="zh-CN" altLang="en-US" sz="4400">
                <a:solidFill>
                  <a:srgbClr val="CA0202"/>
                </a:solidFill>
              </a:rPr>
              <a:t>和</a:t>
            </a:r>
            <a:r>
              <a:rPr lang="en-US" altLang="zh-CN" sz="4400">
                <a:solidFill>
                  <a:schemeClr val="tx2"/>
                </a:solidFill>
              </a:rPr>
              <a:t>v   → </a:t>
            </a:r>
            <a:r>
              <a:rPr lang="en-US" altLang="zh-CN" sz="4400"/>
              <a:t>ΔV  →   a</a:t>
            </a:r>
          </a:p>
        </p:txBody>
      </p:sp>
      <p:sp>
        <p:nvSpPr>
          <p:cNvPr id="68641" name="AutoShape 33"/>
          <p:cNvSpPr>
            <a:spLocks noChangeArrowheads="1"/>
          </p:cNvSpPr>
          <p:nvPr/>
        </p:nvSpPr>
        <p:spPr bwMode="auto">
          <a:xfrm>
            <a:off x="4138613" y="1484313"/>
            <a:ext cx="5005387" cy="792162"/>
          </a:xfrm>
          <a:prstGeom prst="wedgeEllipseCallout">
            <a:avLst>
              <a:gd name="adj1" fmla="val 5662"/>
              <a:gd name="adj2" fmla="val -80662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zh-CN" sz="2800" b="1">
                <a:solidFill>
                  <a:srgbClr val="CA0202"/>
                </a:solidFill>
              </a:rPr>
              <a:t>a</a:t>
            </a:r>
            <a:r>
              <a:rPr lang="zh-CN" altLang="en-US" sz="2800" b="1">
                <a:solidFill>
                  <a:srgbClr val="CA0202"/>
                </a:solidFill>
              </a:rPr>
              <a:t>与</a:t>
            </a:r>
            <a:r>
              <a:rPr lang="en-US" altLang="zh-CN" sz="2800" b="1">
                <a:solidFill>
                  <a:srgbClr val="CA0202"/>
                </a:solidFill>
              </a:rPr>
              <a:t>ΔV</a:t>
            </a:r>
            <a:r>
              <a:rPr lang="zh-CN" altLang="en-US" sz="2800" b="1">
                <a:solidFill>
                  <a:srgbClr val="CA0202"/>
                </a:solidFill>
              </a:rPr>
              <a:t>同向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8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8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8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8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86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8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68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8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8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8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8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68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8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8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8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8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 tmFilter="0,0; .5, 1; 1, 1"/>
                                        <p:tgtEl>
                                          <p:spTgt spid="68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35" grpId="0"/>
      <p:bldP spid="68636" grpId="0"/>
      <p:bldP spid="68640" grpId="0"/>
      <p:bldP spid="686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60" name="AutoShape 40"/>
          <p:cNvSpPr>
            <a:spLocks noChangeArrowheads="1"/>
          </p:cNvSpPr>
          <p:nvPr/>
        </p:nvSpPr>
        <p:spPr bwMode="auto">
          <a:xfrm>
            <a:off x="6948488" y="85725"/>
            <a:ext cx="2124075" cy="6772275"/>
          </a:xfrm>
          <a:prstGeom prst="roundRect">
            <a:avLst>
              <a:gd name="adj" fmla="val 16667"/>
            </a:avLst>
          </a:prstGeom>
          <a:solidFill>
            <a:srgbClr val="92311E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/>
          <a:p>
            <a:r>
              <a:rPr lang="zh-CN" altLang="en-US" sz="3200" b="1">
                <a:solidFill>
                  <a:srgbClr val="EAD7B4"/>
                </a:solidFill>
              </a:rPr>
              <a:t>类比</a:t>
            </a:r>
            <a:r>
              <a:rPr lang="en-US" altLang="zh-CN" sz="3200" b="1">
                <a:solidFill>
                  <a:srgbClr val="EAD7B4"/>
                </a:solidFill>
              </a:rPr>
              <a:t>:</a:t>
            </a:r>
            <a:r>
              <a:rPr lang="zh-CN" altLang="en-US" sz="3200" b="1">
                <a:solidFill>
                  <a:srgbClr val="99FF66"/>
                </a:solidFill>
              </a:rPr>
              <a:t>小孩刚出生时身高很小，但身</a:t>
            </a:r>
            <a:br>
              <a:rPr lang="zh-CN" altLang="en-US" sz="3200" b="1">
                <a:solidFill>
                  <a:srgbClr val="99FF66"/>
                </a:solidFill>
              </a:rPr>
            </a:br>
            <a:r>
              <a:rPr lang="zh-CN" altLang="en-US" sz="3200" b="1">
                <a:solidFill>
                  <a:srgbClr val="99FF66"/>
                </a:solidFill>
              </a:rPr>
              <a:t>高变化很快；长大成人后，身高很大，</a:t>
            </a:r>
            <a:br>
              <a:rPr lang="zh-CN" altLang="en-US" sz="3200" b="1">
                <a:solidFill>
                  <a:srgbClr val="99FF66"/>
                </a:solidFill>
              </a:rPr>
            </a:br>
            <a:r>
              <a:rPr lang="zh-CN" altLang="en-US" sz="3200" b="1">
                <a:solidFill>
                  <a:srgbClr val="99FF66"/>
                </a:solidFill>
              </a:rPr>
              <a:t>但身高变化很慢，甚至不长了</a:t>
            </a:r>
          </a:p>
        </p:txBody>
      </p:sp>
      <p:sp>
        <p:nvSpPr>
          <p:cNvPr id="56343" name="Rectangle 2"/>
          <p:cNvSpPr>
            <a:spLocks noGrp="1" noChangeArrowheads="1"/>
          </p:cNvSpPr>
          <p:nvPr>
            <p:ph type="title"/>
          </p:nvPr>
        </p:nvSpPr>
        <p:spPr>
          <a:xfrm>
            <a:off x="3408363" y="547688"/>
            <a:ext cx="803275" cy="2665412"/>
          </a:xfrm>
        </p:spPr>
        <p:txBody>
          <a:bodyPr vert="eaVert" anchor="t"/>
          <a:lstStyle/>
          <a:p>
            <a:pPr algn="l" eaLnBrk="1" hangingPunct="1"/>
            <a:r>
              <a:rPr lang="zh-CN" altLang="en-US" sz="3600" b="1" smtClean="0"/>
              <a:t>速度变化大</a:t>
            </a:r>
          </a:p>
        </p:txBody>
      </p:sp>
      <p:sp>
        <p:nvSpPr>
          <p:cNvPr id="56344" name="Rectangle 3"/>
          <p:cNvSpPr>
            <a:spLocks noChangeArrowheads="1"/>
          </p:cNvSpPr>
          <p:nvPr/>
        </p:nvSpPr>
        <p:spPr bwMode="auto">
          <a:xfrm>
            <a:off x="755650" y="908050"/>
            <a:ext cx="863600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anchor="ctr"/>
          <a:lstStyle/>
          <a:p>
            <a:r>
              <a:rPr lang="zh-CN" altLang="en-US" sz="4000" b="1">
                <a:solidFill>
                  <a:schemeClr val="tx2"/>
                </a:solidFill>
              </a:rPr>
              <a:t>速度大</a:t>
            </a:r>
          </a:p>
        </p:txBody>
      </p:sp>
      <p:sp>
        <p:nvSpPr>
          <p:cNvPr id="56345" name="Rectangle 4"/>
          <p:cNvSpPr>
            <a:spLocks noChangeArrowheads="1"/>
          </p:cNvSpPr>
          <p:nvPr/>
        </p:nvSpPr>
        <p:spPr bwMode="auto">
          <a:xfrm>
            <a:off x="6227763" y="547688"/>
            <a:ext cx="814387" cy="244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anchor="ctr"/>
          <a:lstStyle/>
          <a:p>
            <a:r>
              <a:rPr lang="zh-CN" altLang="en-US" sz="4000" b="1">
                <a:solidFill>
                  <a:schemeClr val="tx2"/>
                </a:solidFill>
              </a:rPr>
              <a:t>加速度大</a:t>
            </a:r>
          </a:p>
        </p:txBody>
      </p:sp>
      <p:grpSp>
        <p:nvGrpSpPr>
          <p:cNvPr id="56325" name="Group 5"/>
          <p:cNvGrpSpPr>
            <a:grpSpLocks/>
          </p:cNvGrpSpPr>
          <p:nvPr/>
        </p:nvGrpSpPr>
        <p:grpSpPr bwMode="auto">
          <a:xfrm>
            <a:off x="1763713" y="1627188"/>
            <a:ext cx="1295400" cy="647700"/>
            <a:chOff x="612" y="2596"/>
            <a:chExt cx="454" cy="408"/>
          </a:xfrm>
        </p:grpSpPr>
        <p:sp>
          <p:nvSpPr>
            <p:cNvPr id="56364" name="Line 6"/>
            <p:cNvSpPr>
              <a:spLocks noChangeShapeType="1"/>
            </p:cNvSpPr>
            <p:nvPr/>
          </p:nvSpPr>
          <p:spPr bwMode="auto">
            <a:xfrm>
              <a:off x="612" y="2704"/>
              <a:ext cx="454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365" name="Line 7"/>
            <p:cNvSpPr>
              <a:spLocks noChangeShapeType="1"/>
            </p:cNvSpPr>
            <p:nvPr/>
          </p:nvSpPr>
          <p:spPr bwMode="auto">
            <a:xfrm>
              <a:off x="612" y="2886"/>
              <a:ext cx="454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366" name="Line 8"/>
            <p:cNvSpPr>
              <a:spLocks noChangeShapeType="1"/>
            </p:cNvSpPr>
            <p:nvPr/>
          </p:nvSpPr>
          <p:spPr bwMode="auto">
            <a:xfrm flipV="1">
              <a:off x="703" y="2596"/>
              <a:ext cx="272" cy="40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6329" name="Group 9"/>
          <p:cNvGrpSpPr>
            <a:grpSpLocks/>
          </p:cNvGrpSpPr>
          <p:nvPr/>
        </p:nvGrpSpPr>
        <p:grpSpPr bwMode="auto">
          <a:xfrm>
            <a:off x="4498975" y="1628775"/>
            <a:ext cx="1296988" cy="647700"/>
            <a:chOff x="612" y="2596"/>
            <a:chExt cx="454" cy="408"/>
          </a:xfrm>
        </p:grpSpPr>
        <p:sp>
          <p:nvSpPr>
            <p:cNvPr id="56361" name="Line 10"/>
            <p:cNvSpPr>
              <a:spLocks noChangeShapeType="1"/>
            </p:cNvSpPr>
            <p:nvPr/>
          </p:nvSpPr>
          <p:spPr bwMode="auto">
            <a:xfrm>
              <a:off x="612" y="2704"/>
              <a:ext cx="454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362" name="Line 11"/>
            <p:cNvSpPr>
              <a:spLocks noChangeShapeType="1"/>
            </p:cNvSpPr>
            <p:nvPr/>
          </p:nvSpPr>
          <p:spPr bwMode="auto">
            <a:xfrm>
              <a:off x="612" y="2886"/>
              <a:ext cx="454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363" name="Line 12"/>
            <p:cNvSpPr>
              <a:spLocks noChangeShapeType="1"/>
            </p:cNvSpPr>
            <p:nvPr/>
          </p:nvSpPr>
          <p:spPr bwMode="auto">
            <a:xfrm flipV="1">
              <a:off x="703" y="2596"/>
              <a:ext cx="272" cy="408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6333" name="Rectangle 13"/>
          <p:cNvSpPr>
            <a:spLocks noChangeArrowheads="1"/>
          </p:cNvSpPr>
          <p:nvPr/>
        </p:nvSpPr>
        <p:spPr bwMode="auto">
          <a:xfrm>
            <a:off x="611188" y="3787775"/>
            <a:ext cx="8532812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zh-CN" sz="3200" b="1">
                <a:solidFill>
                  <a:srgbClr val="000099"/>
                </a:solidFill>
              </a:rPr>
              <a:t>■</a:t>
            </a:r>
            <a:r>
              <a:rPr lang="zh-CN" altLang="en-US" sz="3200" b="1">
                <a:solidFill>
                  <a:srgbClr val="000099"/>
                </a:solidFill>
              </a:rPr>
              <a:t>速度大，加速度不一定大！</a:t>
            </a:r>
          </a:p>
        </p:txBody>
      </p:sp>
      <p:sp>
        <p:nvSpPr>
          <p:cNvPr id="56334" name="Rectangle 14"/>
          <p:cNvSpPr>
            <a:spLocks noChangeArrowheads="1"/>
          </p:cNvSpPr>
          <p:nvPr/>
        </p:nvSpPr>
        <p:spPr bwMode="auto">
          <a:xfrm>
            <a:off x="611188" y="5181600"/>
            <a:ext cx="85328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zh-CN" sz="3200" b="1">
                <a:solidFill>
                  <a:srgbClr val="008000"/>
                </a:solidFill>
              </a:rPr>
              <a:t>■</a:t>
            </a:r>
            <a:r>
              <a:rPr lang="zh-CN" altLang="en-US" sz="3200" b="1">
                <a:solidFill>
                  <a:srgbClr val="008000"/>
                </a:solidFill>
              </a:rPr>
              <a:t>加速度为零，速度不一定为零！</a:t>
            </a:r>
          </a:p>
        </p:txBody>
      </p:sp>
      <p:sp>
        <p:nvSpPr>
          <p:cNvPr id="56335" name="Rectangle 15"/>
          <p:cNvSpPr>
            <a:spLocks noChangeArrowheads="1"/>
          </p:cNvSpPr>
          <p:nvPr/>
        </p:nvSpPr>
        <p:spPr bwMode="auto">
          <a:xfrm>
            <a:off x="611188" y="4484688"/>
            <a:ext cx="8532812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zh-CN" sz="3200" b="1">
                <a:solidFill>
                  <a:srgbClr val="800080"/>
                </a:solidFill>
              </a:rPr>
              <a:t>■</a:t>
            </a:r>
            <a:r>
              <a:rPr lang="zh-CN" altLang="en-US" sz="3200" b="1">
                <a:solidFill>
                  <a:srgbClr val="800080"/>
                </a:solidFill>
              </a:rPr>
              <a:t>速度小，加速度不一定小！</a:t>
            </a:r>
          </a:p>
        </p:txBody>
      </p:sp>
      <p:sp>
        <p:nvSpPr>
          <p:cNvPr id="56336" name="Rectangle 16"/>
          <p:cNvSpPr>
            <a:spLocks noChangeArrowheads="1"/>
          </p:cNvSpPr>
          <p:nvPr/>
        </p:nvSpPr>
        <p:spPr bwMode="auto">
          <a:xfrm>
            <a:off x="611188" y="5949950"/>
            <a:ext cx="69850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zh-CN" sz="3200" b="1">
                <a:solidFill>
                  <a:srgbClr val="CC0066"/>
                </a:solidFill>
              </a:rPr>
              <a:t>■</a:t>
            </a:r>
            <a:r>
              <a:rPr lang="zh-CN" altLang="en-US" sz="3200" b="1">
                <a:solidFill>
                  <a:srgbClr val="CC0066"/>
                </a:solidFill>
              </a:rPr>
              <a:t>速度为零，加速度不一定为零！</a:t>
            </a:r>
          </a:p>
        </p:txBody>
      </p:sp>
      <p:grpSp>
        <p:nvGrpSpPr>
          <p:cNvPr id="56358" name="Group 38"/>
          <p:cNvGrpSpPr>
            <a:grpSpLocks/>
          </p:cNvGrpSpPr>
          <p:nvPr/>
        </p:nvGrpSpPr>
        <p:grpSpPr bwMode="auto">
          <a:xfrm>
            <a:off x="684213" y="2692400"/>
            <a:ext cx="6480175" cy="1168400"/>
            <a:chOff x="431" y="1696"/>
            <a:chExt cx="4082" cy="736"/>
          </a:xfrm>
        </p:grpSpPr>
        <p:graphicFrame>
          <p:nvGraphicFramePr>
            <p:cNvPr id="56339" name="Object 19"/>
            <p:cNvGraphicFramePr>
              <a:graphicFrameLocks noChangeAspect="1"/>
            </p:cNvGraphicFramePr>
            <p:nvPr/>
          </p:nvGraphicFramePr>
          <p:xfrm>
            <a:off x="2064" y="1752"/>
            <a:ext cx="681" cy="544"/>
          </p:xfrm>
          <a:graphic>
            <a:graphicData uri="http://schemas.openxmlformats.org/presentationml/2006/ole">
              <p:oleObj spid="_x0000_s56339" name="Equation" r:id="rId3" imgW="215640" imgH="177480" progId="Equation.DSMT4">
                <p:embed/>
              </p:oleObj>
            </a:graphicData>
          </a:graphic>
        </p:graphicFrame>
        <p:graphicFrame>
          <p:nvGraphicFramePr>
            <p:cNvPr id="56340" name="Object 20"/>
            <p:cNvGraphicFramePr>
              <a:graphicFrameLocks noChangeAspect="1"/>
            </p:cNvGraphicFramePr>
            <p:nvPr/>
          </p:nvGraphicFramePr>
          <p:xfrm>
            <a:off x="431" y="1774"/>
            <a:ext cx="635" cy="658"/>
          </p:xfrm>
          <a:graphic>
            <a:graphicData uri="http://schemas.openxmlformats.org/presentationml/2006/ole">
              <p:oleObj spid="_x0000_s56340" name="Equation" r:id="rId4" imgW="114120" imgH="139680" progId="Equation.DSMT4">
                <p:embed/>
              </p:oleObj>
            </a:graphicData>
          </a:graphic>
        </p:graphicFrame>
        <p:graphicFrame>
          <p:nvGraphicFramePr>
            <p:cNvPr id="56341" name="Object 21"/>
            <p:cNvGraphicFramePr>
              <a:graphicFrameLocks noChangeAspect="1"/>
            </p:cNvGraphicFramePr>
            <p:nvPr/>
          </p:nvGraphicFramePr>
          <p:xfrm>
            <a:off x="3855" y="1696"/>
            <a:ext cx="658" cy="550"/>
          </p:xfrm>
          <a:graphic>
            <a:graphicData uri="http://schemas.openxmlformats.org/presentationml/2006/ole">
              <p:oleObj spid="_x0000_s56341" name="Equation" r:id="rId5" imgW="279360" imgH="279360" progId="Equation.DSMT4">
                <p:embed/>
              </p:oleObj>
            </a:graphicData>
          </a:graphic>
        </p:graphicFrame>
        <p:grpSp>
          <p:nvGrpSpPr>
            <p:cNvPr id="56353" name="Group 22"/>
            <p:cNvGrpSpPr>
              <a:grpSpLocks/>
            </p:cNvGrpSpPr>
            <p:nvPr/>
          </p:nvGrpSpPr>
          <p:grpSpPr bwMode="auto">
            <a:xfrm>
              <a:off x="1111" y="1842"/>
              <a:ext cx="816" cy="408"/>
              <a:chOff x="612" y="2596"/>
              <a:chExt cx="454" cy="408"/>
            </a:xfrm>
          </p:grpSpPr>
          <p:sp>
            <p:nvSpPr>
              <p:cNvPr id="2" name="Line 23"/>
              <p:cNvSpPr>
                <a:spLocks noChangeShapeType="1"/>
              </p:cNvSpPr>
              <p:nvPr/>
            </p:nvSpPr>
            <p:spPr bwMode="auto">
              <a:xfrm>
                <a:off x="612" y="2704"/>
                <a:ext cx="454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6359" name="Line 24"/>
              <p:cNvSpPr>
                <a:spLocks noChangeShapeType="1"/>
              </p:cNvSpPr>
              <p:nvPr/>
            </p:nvSpPr>
            <p:spPr bwMode="auto">
              <a:xfrm>
                <a:off x="612" y="2886"/>
                <a:ext cx="454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" name="Line 25"/>
              <p:cNvSpPr>
                <a:spLocks noChangeShapeType="1"/>
              </p:cNvSpPr>
              <p:nvPr/>
            </p:nvSpPr>
            <p:spPr bwMode="auto">
              <a:xfrm flipV="1">
                <a:off x="703" y="2596"/>
                <a:ext cx="272" cy="408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6354" name="Group 34"/>
            <p:cNvGrpSpPr>
              <a:grpSpLocks/>
            </p:cNvGrpSpPr>
            <p:nvPr/>
          </p:nvGrpSpPr>
          <p:grpSpPr bwMode="auto">
            <a:xfrm>
              <a:off x="2835" y="1842"/>
              <a:ext cx="817" cy="408"/>
              <a:chOff x="612" y="2596"/>
              <a:chExt cx="454" cy="408"/>
            </a:xfrm>
          </p:grpSpPr>
          <p:sp>
            <p:nvSpPr>
              <p:cNvPr id="56355" name="Line 35"/>
              <p:cNvSpPr>
                <a:spLocks noChangeShapeType="1"/>
              </p:cNvSpPr>
              <p:nvPr/>
            </p:nvSpPr>
            <p:spPr bwMode="auto">
              <a:xfrm>
                <a:off x="612" y="2704"/>
                <a:ext cx="454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6356" name="Line 36"/>
              <p:cNvSpPr>
                <a:spLocks noChangeShapeType="1"/>
              </p:cNvSpPr>
              <p:nvPr/>
            </p:nvSpPr>
            <p:spPr bwMode="auto">
              <a:xfrm>
                <a:off x="612" y="2886"/>
                <a:ext cx="454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6357" name="Line 37"/>
              <p:cNvSpPr>
                <a:spLocks noChangeShapeType="1"/>
              </p:cNvSpPr>
              <p:nvPr/>
            </p:nvSpPr>
            <p:spPr bwMode="auto">
              <a:xfrm flipV="1">
                <a:off x="703" y="2596"/>
                <a:ext cx="272" cy="408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6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6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6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6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6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5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6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6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6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800" decel="100000"/>
                                        <p:tgtEl>
                                          <p:spTgt spid="563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563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56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56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60" grpId="0" animBg="1"/>
      <p:bldP spid="56333" grpId="0"/>
      <p:bldP spid="56334" grpId="0"/>
      <p:bldP spid="56335" grpId="0"/>
      <p:bldP spid="563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395288" y="908050"/>
            <a:ext cx="8424862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b="1">
                <a:solidFill>
                  <a:srgbClr val="000099"/>
                </a:solidFill>
              </a:rPr>
              <a:t>例</a:t>
            </a:r>
            <a:r>
              <a:rPr lang="en-US" altLang="zh-CN" sz="3600" b="1">
                <a:solidFill>
                  <a:srgbClr val="000099"/>
                </a:solidFill>
              </a:rPr>
              <a:t>1</a:t>
            </a:r>
            <a:r>
              <a:rPr lang="zh-CN" altLang="en-US" sz="3600" b="1">
                <a:solidFill>
                  <a:srgbClr val="000099"/>
                </a:solidFill>
              </a:rPr>
              <a:t>、</a:t>
            </a:r>
            <a:r>
              <a:rPr lang="zh-CN" altLang="en-US" sz="3600" b="1"/>
              <a:t>下列说法正确的是：（               ）</a:t>
            </a:r>
          </a:p>
          <a:p>
            <a:r>
              <a:rPr lang="en-US" altLang="zh-CN" sz="3600" b="1"/>
              <a:t>	A. </a:t>
            </a:r>
            <a:r>
              <a:rPr lang="zh-CN" altLang="en-US" sz="3600" b="1"/>
              <a:t>加速度是物体增加的速度</a:t>
            </a:r>
          </a:p>
          <a:p>
            <a:r>
              <a:rPr lang="en-US" altLang="zh-CN" sz="3600" b="1"/>
              <a:t>	B. </a:t>
            </a:r>
            <a:r>
              <a:rPr lang="zh-CN" altLang="en-US" sz="3600" b="1"/>
              <a:t>加速度反映速度变化的大小</a:t>
            </a:r>
          </a:p>
          <a:p>
            <a:r>
              <a:rPr lang="en-US" altLang="zh-CN" sz="3600" b="1"/>
              <a:t>	C. </a:t>
            </a:r>
            <a:r>
              <a:rPr lang="zh-CN" altLang="en-US" sz="3600" b="1"/>
              <a:t>加速度反映速度变化的快慢</a:t>
            </a:r>
          </a:p>
          <a:p>
            <a:r>
              <a:rPr lang="en-US" altLang="zh-CN" sz="3600" b="1"/>
              <a:t>	D. </a:t>
            </a:r>
            <a:r>
              <a:rPr lang="zh-CN" altLang="en-US" sz="3600" b="1"/>
              <a:t>加速度的方向由速度的方向确定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6659563" y="908050"/>
            <a:ext cx="12239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60419" name="Text Box 9"/>
          <p:cNvSpPr txBox="1">
            <a:spLocks noChangeArrowheads="1"/>
          </p:cNvSpPr>
          <p:nvPr/>
        </p:nvSpPr>
        <p:spPr bwMode="auto">
          <a:xfrm>
            <a:off x="107950" y="134938"/>
            <a:ext cx="8064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solidFill>
                  <a:srgbClr val="FF0000"/>
                </a:solidFill>
                <a:ea typeface="华文中宋"/>
                <a:cs typeface="华文中宋"/>
              </a:rPr>
              <a:t>  ★ </a:t>
            </a:r>
            <a:r>
              <a:rPr lang="zh-CN" altLang="en-US" sz="4000" b="1">
                <a:solidFill>
                  <a:srgbClr val="FF0000"/>
                </a:solidFill>
                <a:ea typeface="华文中宋"/>
                <a:cs typeface="华文中宋"/>
              </a:rPr>
              <a:t>典型例题</a:t>
            </a:r>
          </a:p>
        </p:txBody>
      </p:sp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323850" y="3830638"/>
            <a:ext cx="8424863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b="1">
                <a:solidFill>
                  <a:srgbClr val="000099"/>
                </a:solidFill>
              </a:rPr>
              <a:t>例</a:t>
            </a:r>
            <a:r>
              <a:rPr lang="en-US" altLang="zh-CN" sz="3600" b="1">
                <a:solidFill>
                  <a:srgbClr val="000099"/>
                </a:solidFill>
              </a:rPr>
              <a:t>2</a:t>
            </a:r>
            <a:r>
              <a:rPr lang="zh-CN" altLang="en-US" sz="3600" b="1">
                <a:solidFill>
                  <a:srgbClr val="000099"/>
                </a:solidFill>
              </a:rPr>
              <a:t>、摩托车的启动性能很好，它在刚刚起步时能在短短的</a:t>
            </a:r>
            <a:r>
              <a:rPr lang="en-US" altLang="zh-CN" sz="3600" b="1">
                <a:solidFill>
                  <a:srgbClr val="000099"/>
                </a:solidFill>
              </a:rPr>
              <a:t>1.5s</a:t>
            </a:r>
            <a:r>
              <a:rPr lang="zh-CN" altLang="en-US" sz="3600" b="1">
                <a:solidFill>
                  <a:srgbClr val="000099"/>
                </a:solidFill>
              </a:rPr>
              <a:t>内加速到</a:t>
            </a:r>
            <a:r>
              <a:rPr lang="en-US" altLang="zh-CN" sz="3600" b="1">
                <a:solidFill>
                  <a:srgbClr val="000099"/>
                </a:solidFill>
              </a:rPr>
              <a:t>12m/s</a:t>
            </a:r>
            <a:r>
              <a:rPr lang="zh-CN" altLang="en-US" sz="3600" b="1">
                <a:solidFill>
                  <a:srgbClr val="000099"/>
                </a:solidFill>
              </a:rPr>
              <a:t>，求摩托车此时的加速度大小。</a:t>
            </a:r>
            <a:endParaRPr lang="zh-CN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/>
      <p:bldP spid="43016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61" name="Text Box 5"/>
          <p:cNvSpPr txBox="1">
            <a:spLocks noChangeArrowheads="1"/>
          </p:cNvSpPr>
          <p:nvPr/>
        </p:nvSpPr>
        <p:spPr bwMode="auto">
          <a:xfrm>
            <a:off x="76200" y="188913"/>
            <a:ext cx="8748713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99"/>
                </a:solidFill>
              </a:rPr>
              <a:t>例</a:t>
            </a:r>
            <a:r>
              <a:rPr lang="en-US" altLang="zh-CN" sz="3200" b="1">
                <a:solidFill>
                  <a:srgbClr val="000099"/>
                </a:solidFill>
              </a:rPr>
              <a:t>3</a:t>
            </a:r>
            <a:r>
              <a:rPr lang="zh-CN" altLang="en-US" sz="3200" b="1">
                <a:solidFill>
                  <a:srgbClr val="000099"/>
                </a:solidFill>
              </a:rPr>
              <a:t>、</a:t>
            </a:r>
            <a:r>
              <a:rPr lang="zh-CN" altLang="en-US" sz="3200" b="1"/>
              <a:t>足球以水平速度</a:t>
            </a:r>
            <a:r>
              <a:rPr lang="en-US" altLang="zh-CN" sz="3200" b="1">
                <a:solidFill>
                  <a:schemeClr val="accent2"/>
                </a:solidFill>
              </a:rPr>
              <a:t>10m/s</a:t>
            </a:r>
            <a:r>
              <a:rPr lang="zh-CN" altLang="en-US" sz="3200" b="1"/>
              <a:t>击中球门横梁后以</a:t>
            </a:r>
            <a:r>
              <a:rPr lang="en-US" altLang="zh-CN" sz="3200" b="1">
                <a:solidFill>
                  <a:srgbClr val="0C1C1D"/>
                </a:solidFill>
              </a:rPr>
              <a:t>8m/s</a:t>
            </a:r>
            <a:r>
              <a:rPr lang="zh-CN" altLang="en-US" sz="3200" b="1"/>
              <a:t>的速度水平弹回，与横梁接触的时间为</a:t>
            </a:r>
            <a:r>
              <a:rPr lang="en-US" altLang="zh-CN" sz="3200" b="1"/>
              <a:t>0.1s</a:t>
            </a:r>
            <a:r>
              <a:rPr lang="zh-CN" altLang="en-US" sz="3200" b="1"/>
              <a:t>，求足球在此过程中的平均加速度。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179388" y="1916113"/>
            <a:ext cx="7704137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99"/>
                </a:solidFill>
              </a:rPr>
              <a:t>解：</a:t>
            </a:r>
            <a:r>
              <a:rPr lang="zh-CN" altLang="en-US" sz="2800" b="1">
                <a:solidFill>
                  <a:srgbClr val="FF0000"/>
                </a:solidFill>
              </a:rPr>
              <a:t>设初速度为正方向则：</a:t>
            </a:r>
            <a:br>
              <a:rPr lang="zh-CN" altLang="en-US" sz="2800" b="1">
                <a:solidFill>
                  <a:srgbClr val="FF0000"/>
                </a:solidFill>
              </a:rPr>
            </a:br>
            <a:r>
              <a:rPr lang="en-US" altLang="zh-CN" sz="2800" b="1">
                <a:solidFill>
                  <a:srgbClr val="FF0000"/>
                </a:solidFill>
              </a:rPr>
              <a:t>V</a:t>
            </a:r>
            <a:r>
              <a:rPr lang="en-US" altLang="zh-CN" sz="2800" b="1" baseline="-25000">
                <a:solidFill>
                  <a:srgbClr val="FF0000"/>
                </a:solidFill>
              </a:rPr>
              <a:t>0</a:t>
            </a:r>
            <a:r>
              <a:rPr lang="en-US" altLang="zh-CN" sz="2800" b="1">
                <a:solidFill>
                  <a:srgbClr val="FF0000"/>
                </a:solidFill>
              </a:rPr>
              <a:t>=10m/s        V=</a:t>
            </a:r>
            <a:r>
              <a:rPr lang="en-US" altLang="zh-CN" sz="2800" b="1">
                <a:solidFill>
                  <a:srgbClr val="000099"/>
                </a:solidFill>
              </a:rPr>
              <a:t>-</a:t>
            </a:r>
            <a:r>
              <a:rPr lang="en-US" altLang="zh-CN" sz="2800" b="1">
                <a:solidFill>
                  <a:srgbClr val="FF0000"/>
                </a:solidFill>
              </a:rPr>
              <a:t>8m/s          t=0.1S</a:t>
            </a:r>
          </a:p>
        </p:txBody>
      </p: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250825" y="5327650"/>
            <a:ext cx="8713788" cy="11969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1">
                <a:solidFill>
                  <a:srgbClr val="000099"/>
                </a:solidFill>
                <a:latin typeface="宋体" charset="-122"/>
              </a:rPr>
              <a:t>【</a:t>
            </a:r>
            <a:r>
              <a:rPr lang="zh-CN" altLang="en-US" sz="2400" b="1">
                <a:solidFill>
                  <a:srgbClr val="000099"/>
                </a:solidFill>
                <a:latin typeface="宋体" charset="-122"/>
              </a:rPr>
              <a:t>注意</a:t>
            </a:r>
            <a:r>
              <a:rPr lang="en-US" altLang="zh-CN" sz="2400" b="1">
                <a:solidFill>
                  <a:srgbClr val="000099"/>
                </a:solidFill>
                <a:latin typeface="宋体" charset="-122"/>
              </a:rPr>
              <a:t>】</a:t>
            </a:r>
          </a:p>
          <a:p>
            <a:r>
              <a:rPr lang="en-US" altLang="zh-CN" sz="2400" b="1">
                <a:solidFill>
                  <a:srgbClr val="000099"/>
                </a:solidFill>
                <a:latin typeface="宋体" charset="-122"/>
              </a:rPr>
              <a:t>1</a:t>
            </a:r>
            <a:r>
              <a:rPr lang="zh-CN" altLang="en-US" sz="2400" b="1">
                <a:solidFill>
                  <a:srgbClr val="000099"/>
                </a:solidFill>
                <a:latin typeface="宋体" charset="-122"/>
              </a:rPr>
              <a:t>、在运算中必须规定正方向，通常以初速方向为正方向。则与正方向同向的物理量取为正，与正方向相反的物理量取为负。</a:t>
            </a:r>
          </a:p>
        </p:txBody>
      </p:sp>
      <p:grpSp>
        <p:nvGrpSpPr>
          <p:cNvPr id="44055" name="Group 23"/>
          <p:cNvGrpSpPr>
            <a:grpSpLocks/>
          </p:cNvGrpSpPr>
          <p:nvPr/>
        </p:nvGrpSpPr>
        <p:grpSpPr bwMode="auto">
          <a:xfrm>
            <a:off x="7885113" y="0"/>
            <a:ext cx="1258887" cy="3860800"/>
            <a:chOff x="4967" y="0"/>
            <a:chExt cx="793" cy="2251"/>
          </a:xfrm>
        </p:grpSpPr>
        <p:sp>
          <p:nvSpPr>
            <p:cNvPr id="44066" name="Oval 17"/>
            <p:cNvSpPr>
              <a:spLocks noChangeArrowheads="1"/>
            </p:cNvSpPr>
            <p:nvPr/>
          </p:nvSpPr>
          <p:spPr bwMode="auto">
            <a:xfrm>
              <a:off x="5194" y="1117"/>
              <a:ext cx="181" cy="181"/>
            </a:xfrm>
            <a:prstGeom prst="ellipse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99FF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067" name="Line 18"/>
            <p:cNvSpPr>
              <a:spLocks noChangeShapeType="1"/>
            </p:cNvSpPr>
            <p:nvPr/>
          </p:nvSpPr>
          <p:spPr bwMode="auto">
            <a:xfrm>
              <a:off x="4967" y="1026"/>
              <a:ext cx="589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4068" name="Line 19"/>
            <p:cNvSpPr>
              <a:spLocks noChangeShapeType="1"/>
            </p:cNvSpPr>
            <p:nvPr/>
          </p:nvSpPr>
          <p:spPr bwMode="auto">
            <a:xfrm flipH="1">
              <a:off x="4967" y="1389"/>
              <a:ext cx="589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4069" name="Text Box 20"/>
            <p:cNvSpPr txBox="1">
              <a:spLocks noChangeArrowheads="1"/>
            </p:cNvSpPr>
            <p:nvPr/>
          </p:nvSpPr>
          <p:spPr bwMode="auto">
            <a:xfrm>
              <a:off x="5103" y="756"/>
              <a:ext cx="363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/>
                <a:t>v</a:t>
              </a:r>
              <a:r>
                <a:rPr lang="en-US" altLang="zh-CN" sz="2400" b="1" baseline="-25000"/>
                <a:t>0</a:t>
              </a:r>
            </a:p>
          </p:txBody>
        </p:sp>
        <p:sp>
          <p:nvSpPr>
            <p:cNvPr id="44070" name="Text Box 21"/>
            <p:cNvSpPr txBox="1">
              <a:spLocks noChangeArrowheads="1"/>
            </p:cNvSpPr>
            <p:nvPr/>
          </p:nvSpPr>
          <p:spPr bwMode="auto">
            <a:xfrm>
              <a:off x="5193" y="1344"/>
              <a:ext cx="363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/>
                <a:t>v</a:t>
              </a:r>
              <a:endParaRPr lang="en-US" altLang="zh-CN" sz="2400" b="1" baseline="-25000"/>
            </a:p>
          </p:txBody>
        </p:sp>
        <p:sp>
          <p:nvSpPr>
            <p:cNvPr id="44071" name="Rectangle 22" descr="沙滩"/>
            <p:cNvSpPr>
              <a:spLocks noChangeArrowheads="1"/>
            </p:cNvSpPr>
            <p:nvPr/>
          </p:nvSpPr>
          <p:spPr bwMode="auto">
            <a:xfrm>
              <a:off x="5602" y="0"/>
              <a:ext cx="158" cy="2251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44056" name="Rectangle 24"/>
          <p:cNvSpPr>
            <a:spLocks noChangeArrowheads="1"/>
          </p:cNvSpPr>
          <p:nvPr/>
        </p:nvSpPr>
        <p:spPr bwMode="auto">
          <a:xfrm>
            <a:off x="179388" y="4422775"/>
            <a:ext cx="89646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</a:rPr>
              <a:t>答：足球的平均加速度大小为</a:t>
            </a:r>
            <a:r>
              <a:rPr lang="en-US" altLang="zh-CN" sz="2800" b="1">
                <a:solidFill>
                  <a:srgbClr val="FF0000"/>
                </a:solidFill>
              </a:rPr>
              <a:t>180/s</a:t>
            </a:r>
            <a:r>
              <a:rPr lang="en-US" altLang="zh-CN" sz="2800" b="1" baseline="30000">
                <a:solidFill>
                  <a:srgbClr val="FF0000"/>
                </a:solidFill>
              </a:rPr>
              <a:t>2</a:t>
            </a:r>
            <a:r>
              <a:rPr lang="zh-CN" altLang="en-US" sz="2800" b="1">
                <a:solidFill>
                  <a:srgbClr val="FF0000"/>
                </a:solidFill>
              </a:rPr>
              <a:t>，方向与</a:t>
            </a:r>
            <a:r>
              <a:rPr lang="en-US" altLang="zh-CN" sz="2800" b="1">
                <a:solidFill>
                  <a:srgbClr val="FF0000"/>
                </a:solidFill>
              </a:rPr>
              <a:t>V</a:t>
            </a:r>
            <a:r>
              <a:rPr lang="en-US" altLang="zh-CN" sz="2800" b="1" baseline="-25000">
                <a:solidFill>
                  <a:srgbClr val="FF0000"/>
                </a:solidFill>
              </a:rPr>
              <a:t>0</a:t>
            </a:r>
            <a:r>
              <a:rPr lang="zh-CN" altLang="en-US" sz="2800" b="1">
                <a:solidFill>
                  <a:srgbClr val="FF0000"/>
                </a:solidFill>
              </a:rPr>
              <a:t>相反。</a:t>
            </a:r>
          </a:p>
        </p:txBody>
      </p:sp>
      <p:graphicFrame>
        <p:nvGraphicFramePr>
          <p:cNvPr id="44060" name="Object 28"/>
          <p:cNvGraphicFramePr>
            <a:graphicFrameLocks noChangeAspect="1"/>
          </p:cNvGraphicFramePr>
          <p:nvPr/>
        </p:nvGraphicFramePr>
        <p:xfrm>
          <a:off x="26988" y="3197225"/>
          <a:ext cx="8947150" cy="1081088"/>
        </p:xfrm>
        <a:graphic>
          <a:graphicData uri="http://schemas.openxmlformats.org/presentationml/2006/ole">
            <p:oleObj spid="_x0000_s44060" name="Equation" r:id="rId4" imgW="304776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4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4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8" grpId="0"/>
      <p:bldP spid="44048" grpId="0" animBg="1"/>
      <p:bldP spid="4405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48" name="Text Box 4"/>
          <p:cNvSpPr txBox="1">
            <a:spLocks noChangeArrowheads="1"/>
          </p:cNvSpPr>
          <p:nvPr/>
        </p:nvSpPr>
        <p:spPr bwMode="auto">
          <a:xfrm>
            <a:off x="50800" y="549275"/>
            <a:ext cx="90360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3200" b="1">
                <a:latin typeface="黑体" pitchFamily="2" charset="-122"/>
                <a:ea typeface="黑体" pitchFamily="2" charset="-122"/>
              </a:rPr>
              <a:t>、如果遇到紧急情况刹车，</a:t>
            </a:r>
            <a:r>
              <a:rPr lang="en-US" altLang="zh-CN" sz="3200" b="1">
                <a:latin typeface="黑体" pitchFamily="2" charset="-122"/>
                <a:ea typeface="黑体" pitchFamily="2" charset="-122"/>
              </a:rPr>
              <a:t>2s</a:t>
            </a:r>
            <a:r>
              <a:rPr lang="zh-CN" altLang="en-US" sz="3200" b="1">
                <a:latin typeface="黑体" pitchFamily="2" charset="-122"/>
                <a:ea typeface="黑体" pitchFamily="2" charset="-122"/>
              </a:rPr>
              <a:t>内速度从</a:t>
            </a:r>
            <a:r>
              <a:rPr lang="en-US" altLang="zh-CN" sz="3200" b="1">
                <a:latin typeface="黑体" pitchFamily="2" charset="-122"/>
                <a:ea typeface="黑体" pitchFamily="2" charset="-122"/>
              </a:rPr>
              <a:t>25m/s</a:t>
            </a:r>
            <a:r>
              <a:rPr lang="zh-CN" altLang="en-US" sz="3200" b="1">
                <a:latin typeface="黑体" pitchFamily="2" charset="-122"/>
                <a:ea typeface="黑体" pitchFamily="2" charset="-122"/>
              </a:rPr>
              <a:t>减为零，这个过程也是匀变速的，求这个过程中的加速度。 </a:t>
            </a:r>
          </a:p>
        </p:txBody>
      </p:sp>
      <p:sp>
        <p:nvSpPr>
          <p:cNvPr id="48149" name="Text Box 6"/>
          <p:cNvSpPr txBox="1">
            <a:spLocks noChangeArrowheads="1"/>
          </p:cNvSpPr>
          <p:nvPr/>
        </p:nvSpPr>
        <p:spPr bwMode="auto">
          <a:xfrm>
            <a:off x="34925" y="44450"/>
            <a:ext cx="1873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99"/>
                </a:solidFill>
              </a:rPr>
              <a:t>课堂练习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36513" y="2276475"/>
            <a:ext cx="54721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99"/>
                </a:solidFill>
              </a:rPr>
              <a:t>解：</a:t>
            </a:r>
            <a:r>
              <a:rPr lang="zh-CN" altLang="en-US" sz="2800" b="1">
                <a:solidFill>
                  <a:srgbClr val="FF0000"/>
                </a:solidFill>
              </a:rPr>
              <a:t>设初速度为正方向则：</a:t>
            </a:r>
            <a:br>
              <a:rPr lang="zh-CN" altLang="en-US" sz="2800" b="1">
                <a:solidFill>
                  <a:srgbClr val="FF0000"/>
                </a:solidFill>
              </a:rPr>
            </a:br>
            <a:r>
              <a:rPr lang="en-US" altLang="zh-CN" sz="2800" b="1">
                <a:solidFill>
                  <a:srgbClr val="FF0000"/>
                </a:solidFill>
              </a:rPr>
              <a:t>V</a:t>
            </a:r>
            <a:r>
              <a:rPr lang="en-US" altLang="zh-CN" sz="2800" b="1" baseline="-25000">
                <a:solidFill>
                  <a:srgbClr val="FF0000"/>
                </a:solidFill>
              </a:rPr>
              <a:t>0</a:t>
            </a:r>
            <a:r>
              <a:rPr lang="en-US" altLang="zh-CN" sz="2800" b="1">
                <a:solidFill>
                  <a:srgbClr val="FF0000"/>
                </a:solidFill>
              </a:rPr>
              <a:t>=25m/s      V=0m/s          t=2S</a:t>
            </a:r>
            <a:endParaRPr lang="en-US" altLang="zh-CN" sz="2800" b="1">
              <a:solidFill>
                <a:srgbClr val="FF0000"/>
              </a:solidFill>
              <a:latin typeface="宋体" charset="-122"/>
            </a:endParaRPr>
          </a:p>
        </p:txBody>
      </p:sp>
      <p:graphicFrame>
        <p:nvGraphicFramePr>
          <p:cNvPr id="48145" name="Object 17"/>
          <p:cNvGraphicFramePr>
            <a:graphicFrameLocks noChangeAspect="1"/>
          </p:cNvGraphicFramePr>
          <p:nvPr>
            <p:ph/>
          </p:nvPr>
        </p:nvGraphicFramePr>
        <p:xfrm>
          <a:off x="363538" y="3357563"/>
          <a:ext cx="2800350" cy="1079500"/>
        </p:xfrm>
        <a:graphic>
          <a:graphicData uri="http://schemas.openxmlformats.org/presentationml/2006/ole">
            <p:oleObj spid="_x0000_s48145" name="Equation" r:id="rId3" imgW="1054080" imgH="406080" progId="Equation.DSMT4">
              <p:embed/>
            </p:oleObj>
          </a:graphicData>
        </a:graphic>
      </p:graphicFrame>
      <p:graphicFrame>
        <p:nvGraphicFramePr>
          <p:cNvPr id="48147" name="Object 19"/>
          <p:cNvGraphicFramePr>
            <a:graphicFrameLocks noChangeAspect="1"/>
          </p:cNvGraphicFramePr>
          <p:nvPr/>
        </p:nvGraphicFramePr>
        <p:xfrm>
          <a:off x="3276600" y="3435350"/>
          <a:ext cx="4464050" cy="974725"/>
        </p:xfrm>
        <a:graphic>
          <a:graphicData uri="http://schemas.openxmlformats.org/presentationml/2006/ole">
            <p:oleObj spid="_x0000_s48147" name="Equation" r:id="rId4" imgW="1752480" imgH="393480" progId="Equation.DSMT4">
              <p:embed/>
            </p:oleObj>
          </a:graphicData>
        </a:graphic>
      </p:graphicFrame>
      <p:sp>
        <p:nvSpPr>
          <p:cNvPr id="2" name="Rectangle 20"/>
          <p:cNvSpPr>
            <a:spLocks noChangeArrowheads="1"/>
          </p:cNvSpPr>
          <p:nvPr/>
        </p:nvSpPr>
        <p:spPr bwMode="auto">
          <a:xfrm>
            <a:off x="827088" y="4581525"/>
            <a:ext cx="7632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</a:rPr>
              <a:t>答：这个过程的加速度大小为</a:t>
            </a:r>
            <a:r>
              <a:rPr lang="en-US" altLang="zh-CN" sz="2400" b="1">
                <a:solidFill>
                  <a:srgbClr val="FF0000"/>
                </a:solidFill>
              </a:rPr>
              <a:t>12.5/s</a:t>
            </a:r>
            <a:r>
              <a:rPr lang="en-US" altLang="zh-CN" sz="2400" b="1" baseline="30000">
                <a:solidFill>
                  <a:srgbClr val="FF0000"/>
                </a:solidFill>
              </a:rPr>
              <a:t>2</a:t>
            </a:r>
            <a:r>
              <a:rPr lang="zh-CN" altLang="en-US" sz="2400" b="1">
                <a:solidFill>
                  <a:srgbClr val="FF0000"/>
                </a:solidFill>
              </a:rPr>
              <a:t>，方向与</a:t>
            </a:r>
            <a:r>
              <a:rPr lang="en-US" altLang="zh-CN" sz="2400" b="1">
                <a:solidFill>
                  <a:srgbClr val="FF0000"/>
                </a:solidFill>
              </a:rPr>
              <a:t>V</a:t>
            </a:r>
            <a:r>
              <a:rPr lang="en-US" altLang="zh-CN" sz="2400" b="1" baseline="-25000">
                <a:solidFill>
                  <a:srgbClr val="FF0000"/>
                </a:solidFill>
              </a:rPr>
              <a:t>0</a:t>
            </a:r>
            <a:r>
              <a:rPr lang="zh-CN" altLang="en-US" sz="2400" b="1">
                <a:solidFill>
                  <a:srgbClr val="FF0000"/>
                </a:solidFill>
              </a:rPr>
              <a:t>相反。</a:t>
            </a:r>
          </a:p>
        </p:txBody>
      </p:sp>
      <p:sp>
        <p:nvSpPr>
          <p:cNvPr id="3" name="Rectangle 21"/>
          <p:cNvSpPr>
            <a:spLocks noChangeArrowheads="1"/>
          </p:cNvSpPr>
          <p:nvPr/>
        </p:nvSpPr>
        <p:spPr bwMode="auto">
          <a:xfrm>
            <a:off x="250825" y="5229225"/>
            <a:ext cx="8893175" cy="762000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400" b="1" i="1">
                <a:solidFill>
                  <a:srgbClr val="CC0000"/>
                </a:solidFill>
              </a:rPr>
              <a:t>问：</a:t>
            </a:r>
            <a:r>
              <a:rPr lang="zh-CN" altLang="en-US" sz="2800" b="1" i="1">
                <a:solidFill>
                  <a:srgbClr val="008000"/>
                </a:solidFill>
              </a:rPr>
              <a:t>刚才两题中为什么计算出的加速度都是负值呢？</a:t>
            </a:r>
          </a:p>
        </p:txBody>
      </p:sp>
      <p:sp>
        <p:nvSpPr>
          <p:cNvPr id="48150" name="Rectangle 22"/>
          <p:cNvSpPr>
            <a:spLocks noChangeArrowheads="1"/>
          </p:cNvSpPr>
          <p:nvPr/>
        </p:nvSpPr>
        <p:spPr bwMode="auto">
          <a:xfrm>
            <a:off x="250825" y="6096000"/>
            <a:ext cx="8713788" cy="579438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 b="1" i="1">
                <a:solidFill>
                  <a:srgbClr val="CC0000"/>
                </a:solidFill>
                <a:ea typeface="隶书"/>
                <a:cs typeface="隶书"/>
              </a:rPr>
              <a:t>减速运动中加速度方向必定与初速度方向相反</a:t>
            </a:r>
          </a:p>
        </p:txBody>
      </p:sp>
      <p:pic>
        <p:nvPicPr>
          <p:cNvPr id="48154" name="Picture 23" descr="j021295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6011863" y="1844675"/>
            <a:ext cx="936625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55" name="Line 24"/>
          <p:cNvSpPr>
            <a:spLocks noChangeShapeType="1"/>
          </p:cNvSpPr>
          <p:nvPr/>
        </p:nvSpPr>
        <p:spPr bwMode="auto">
          <a:xfrm>
            <a:off x="4643438" y="2492375"/>
            <a:ext cx="45005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8156" name="Line 25"/>
          <p:cNvSpPr>
            <a:spLocks noChangeShapeType="1"/>
          </p:cNvSpPr>
          <p:nvPr/>
        </p:nvSpPr>
        <p:spPr bwMode="auto">
          <a:xfrm>
            <a:off x="7235825" y="2276475"/>
            <a:ext cx="792163" cy="0"/>
          </a:xfrm>
          <a:prstGeom prst="line">
            <a:avLst/>
          </a:prstGeom>
          <a:noFill/>
          <a:ln w="38100">
            <a:solidFill>
              <a:srgbClr val="FE1A1A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8157" name="Text Box 26"/>
          <p:cNvSpPr txBox="1">
            <a:spLocks noChangeArrowheads="1"/>
          </p:cNvSpPr>
          <p:nvPr/>
        </p:nvSpPr>
        <p:spPr bwMode="auto">
          <a:xfrm>
            <a:off x="7307263" y="1773238"/>
            <a:ext cx="720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/>
              <a:t>v</a:t>
            </a:r>
            <a:r>
              <a:rPr lang="en-US" altLang="zh-CN" sz="2800" b="1" baseline="-25000"/>
              <a:t>0</a:t>
            </a:r>
          </a:p>
        </p:txBody>
      </p: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6877050" y="2420938"/>
            <a:ext cx="1439863" cy="519112"/>
            <a:chOff x="4649" y="1833"/>
            <a:chExt cx="907" cy="327"/>
          </a:xfrm>
        </p:grpSpPr>
        <p:sp>
          <p:nvSpPr>
            <p:cNvPr id="48159" name="Line 27"/>
            <p:cNvSpPr>
              <a:spLocks noChangeShapeType="1"/>
            </p:cNvSpPr>
            <p:nvPr/>
          </p:nvSpPr>
          <p:spPr bwMode="auto">
            <a:xfrm flipH="1">
              <a:off x="4649" y="2115"/>
              <a:ext cx="907" cy="0"/>
            </a:xfrm>
            <a:prstGeom prst="line">
              <a:avLst/>
            </a:prstGeom>
            <a:noFill/>
            <a:ln w="76200">
              <a:solidFill>
                <a:srgbClr val="FE1A1A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160" name="Text Box 28"/>
            <p:cNvSpPr txBox="1">
              <a:spLocks noChangeArrowheads="1"/>
            </p:cNvSpPr>
            <p:nvPr/>
          </p:nvSpPr>
          <p:spPr bwMode="auto">
            <a:xfrm>
              <a:off x="5011" y="1833"/>
              <a:ext cx="45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/>
                <a:t>a</a:t>
              </a:r>
              <a:endParaRPr lang="en-US" altLang="zh-CN" sz="2800" b="1" baseline="-25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8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48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5" grpId="0"/>
      <p:bldP spid="2" grpId="0"/>
      <p:bldP spid="3" grpId="0" animBg="1"/>
      <p:bldP spid="48150" grpId="0" animBg="1"/>
    </p:bldLst>
  </p:timing>
</p:sld>
</file>

<file path=ppt/theme/theme1.xml><?xml version="1.0" encoding="utf-8"?>
<a:theme xmlns:a="http://schemas.openxmlformats.org/drawingml/2006/main" name="7.2 功1">
  <a:themeElements>
    <a:clrScheme name="7.2 功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.2 功1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>
    <a:extraClrScheme>
      <a:clrScheme name="7.2 功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.2 功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.2 功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.2 功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.2 功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.2 功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.2 功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.2 功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.2 功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.2 功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.2 功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.2 功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1.2时间和位移（新改）</Template>
  <TotalTime>1693</TotalTime>
  <Words>1302</Words>
  <Application>Microsoft Office PowerPoint</Application>
  <PresentationFormat>全屏显示(4:3)</PresentationFormat>
  <Paragraphs>148</Paragraphs>
  <Slides>14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演示文稿设计模板</vt:lpstr>
      </vt:variant>
      <vt:variant>
        <vt:i4>2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30" baseType="lpstr">
      <vt:lpstr>Arial</vt:lpstr>
      <vt:lpstr>宋体</vt:lpstr>
      <vt:lpstr>华文琥珀</vt:lpstr>
      <vt:lpstr>Times New Roman</vt:lpstr>
      <vt:lpstr>黑体</vt:lpstr>
      <vt:lpstr>Wingdings</vt:lpstr>
      <vt:lpstr>Monotype Corsiva</vt:lpstr>
      <vt:lpstr>华文中宋</vt:lpstr>
      <vt:lpstr>隶书</vt:lpstr>
      <vt:lpstr>Albertus Extra Bold</vt:lpstr>
      <vt:lpstr>Arial Unicode MS</vt:lpstr>
      <vt:lpstr>Tahoma</vt:lpstr>
      <vt:lpstr>7.2 功1</vt:lpstr>
      <vt:lpstr>7.2 功1</vt:lpstr>
      <vt:lpstr>Equation</vt:lpstr>
      <vt:lpstr>公式</vt:lpstr>
      <vt:lpstr>第一章 运动的描述                                                                                                                                       </vt:lpstr>
      <vt:lpstr>幻灯片 2</vt:lpstr>
      <vt:lpstr>幻灯片 3</vt:lpstr>
      <vt:lpstr>幻灯片 4</vt:lpstr>
      <vt:lpstr>幻灯片 5</vt:lpstr>
      <vt:lpstr>速度变化大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</vt:vector>
  </TitlesOfParts>
  <Company>书利华教育网www.shulihua.net您的教育资源库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速度变化快慢的描述-加速度</dc:title>
  <dc:creator>顾召军</dc:creator>
  <cp:lastModifiedBy>微软用户</cp:lastModifiedBy>
  <cp:revision>118</cp:revision>
  <dcterms:created xsi:type="dcterms:W3CDTF">2007-01-05T13:08:21Z</dcterms:created>
  <dcterms:modified xsi:type="dcterms:W3CDTF">2017-09-13T01:25:31Z</dcterms:modified>
</cp:coreProperties>
</file>