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7"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110" d="100"/>
          <a:sy n="110" d="100"/>
        </p:scale>
        <p:origin x="702" y="108"/>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2025/7/4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9AEFF8-A9D6-4BDA-A24A-832BDB70C229}"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9AEFF8-A9D6-4BDA-A24A-832BDB70C229}"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9AEFF8-A9D6-4BDA-A24A-832BDB70C229}"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9AEFF8-A9D6-4BDA-A24A-832BDB70C229}"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9AEFF8-A9D6-4BDA-A24A-832BDB70C229}"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9AEFF8-A9D6-4BDA-A24A-832BDB70C229}"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9AEFF8-A9D6-4BDA-A24A-832BDB70C229}"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slideMaster" Target="../slideMasters/slideMaster1.xml"/><Relationship Id="rId4" Type="http://schemas.openxmlformats.org/officeDocument/2006/relationships/tags" Target="../tags/tag57.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Master" Target="../slideMasters/slideMaster1.xml"/><Relationship Id="rId5" Type="http://schemas.openxmlformats.org/officeDocument/2006/relationships/tags" Target="../tags/tag62.xml"/><Relationship Id="rId4" Type="http://schemas.openxmlformats.org/officeDocument/2006/relationships/tags" Target="../tags/tag6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1.xml"/><Relationship Id="rId5" Type="http://schemas.openxmlformats.org/officeDocument/2006/relationships/tags" Target="../tags/tag16.xml"/><Relationship Id="rId4"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1.xml"/><Relationship Id="rId5" Type="http://schemas.openxmlformats.org/officeDocument/2006/relationships/tags" Target="../tags/tag21.xml"/><Relationship Id="rId4" Type="http://schemas.openxmlformats.org/officeDocument/2006/relationships/tags" Target="../tags/tag20.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slideMaster" Target="../slideMasters/slideMaster1.xml"/><Relationship Id="rId4" Type="http://schemas.openxmlformats.org/officeDocument/2006/relationships/tags" Target="../tags/tag39.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1.xml"/><Relationship Id="rId5" Type="http://schemas.openxmlformats.org/officeDocument/2006/relationships/tags" Target="../tags/tag53.xml"/><Relationship Id="rId4" Type="http://schemas.openxmlformats.org/officeDocument/2006/relationships/tags" Target="../tags/tag5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p>
        </p:txBody>
      </p:sp>
      <p:sp>
        <p:nvSpPr>
          <p:cNvPr id="3" name="副标题 2"/>
          <p:cNvSpPr>
            <a:spLocks noGrp="1"/>
          </p:cNvSpPr>
          <p:nvPr>
            <p:ph type="subTitle" idx="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2025/7/4</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2025/7/4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2025/7/4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内页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a:xfrm>
            <a:off x="609600" y="6356351"/>
            <a:ext cx="2844800" cy="365125"/>
          </a:xfrm>
          <a:prstGeom prst="rect">
            <a:avLst/>
          </a:prstGeom>
        </p:spPr>
        <p:txBody>
          <a:bodyPr/>
          <a:lstStyle/>
          <a:p>
            <a:fld id="{53A34AF9-1664-4634-98DD-8A193B72BA2B}" type="datetime1">
              <a:rPr lang="zh-CN" altLang="en-US" smtClean="0"/>
              <a:t>2025/7/4</a:t>
            </a:fld>
            <a:endParaRPr lang="zh-CN" altLang="en-US"/>
          </a:p>
        </p:txBody>
      </p:sp>
      <p:sp>
        <p:nvSpPr>
          <p:cNvPr id="4" name="页脚占位符 3"/>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737600" y="6356351"/>
            <a:ext cx="2844800" cy="365125"/>
          </a:xfrm>
          <a:prstGeom prst="rect">
            <a:avLst/>
          </a:prstGeom>
        </p:spPr>
        <p:txBody>
          <a:bodyPr/>
          <a:lstStyle/>
          <a:p>
            <a:fld id="{0C913308-F349-4B6D-A68A-DD1791B4A57B}" type="slidenum">
              <a:rPr lang="zh-CN" altLang="en-US" smtClean="0"/>
              <a:t>‹#›</a:t>
            </a:fld>
            <a:endParaRPr lang="zh-CN" alt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2025/7/4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2025/7/4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2025/7/4</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2025/7/4</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2025/7/4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2025/7/4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2025/7/4</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2025/7/4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tags" Target="../tags/tag5.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tags" Target="../tags/tag6.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5"/>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6"/>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7"/>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2025/7/4</a:t>
            </a:fld>
            <a:endParaRPr lang="zh-CN" altLang="en-US"/>
          </a:p>
        </p:txBody>
      </p:sp>
      <p:sp>
        <p:nvSpPr>
          <p:cNvPr id="5" name="页脚占位符 4"/>
          <p:cNvSpPr>
            <a:spLocks noGrp="1"/>
          </p:cNvSpPr>
          <p:nvPr>
            <p:ph type="ftr" sz="quarter" idx="3"/>
            <p:custDataLst>
              <p:tags r:id="rId18"/>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9"/>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4"/>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3.xml.rels><?xml version="1.0" encoding="UTF-8" standalone="yes"?>
<Relationships xmlns="http://schemas.openxmlformats.org/package/2006/relationships"><Relationship Id="rId3" Type="http://schemas.openxmlformats.org/officeDocument/2006/relationships/image" Target="NULL" TargetMode="External"/><Relationship Id="rId2" Type="http://schemas.openxmlformats.org/officeDocument/2006/relationships/image" Target="../media/image28.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NULL" TargetMode="External"/><Relationship Id="rId2" Type="http://schemas.openxmlformats.org/officeDocument/2006/relationships/image" Target="../media/image29.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slide" Target="slide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635" y="2439035"/>
            <a:ext cx="12191365" cy="1014730"/>
          </a:xfrm>
          <a:prstGeom prst="rect">
            <a:avLst/>
          </a:prstGeom>
          <a:noFill/>
        </p:spPr>
        <p:txBody>
          <a:bodyPr wrap="square" rtlCol="0">
            <a:spAutoFit/>
          </a:bodyPr>
          <a:lstStyle/>
          <a:p>
            <a:pPr algn="ctr"/>
            <a:r>
              <a:rPr kumimoji="1" lang="zh-CN" altLang="en-US" sz="6000" b="1" dirty="0">
                <a:solidFill>
                  <a:srgbClr val="009E96"/>
                </a:solidFill>
                <a:latin typeface="+mj-ea"/>
                <a:ea typeface="+mj-ea"/>
              </a:rPr>
              <a:t>圆锥曲线</a:t>
            </a:r>
            <a:endParaRPr kumimoji="1" lang="en-US" altLang="zh-CN" sz="6000" b="1" dirty="0">
              <a:solidFill>
                <a:srgbClr val="009E96"/>
              </a:solidFill>
              <a:latin typeface="+mj-ea"/>
              <a:ea typeface="+mj-ea"/>
            </a:endParaRPr>
          </a:p>
        </p:txBody>
      </p:sp>
      <p:sp>
        <p:nvSpPr>
          <p:cNvPr id="6" name="六边形 5"/>
          <p:cNvSpPr/>
          <p:nvPr/>
        </p:nvSpPr>
        <p:spPr>
          <a:xfrm>
            <a:off x="1451484" y="1900353"/>
            <a:ext cx="504056" cy="434531"/>
          </a:xfrm>
          <a:prstGeom prst="hexagon">
            <a:avLst/>
          </a:prstGeom>
          <a:noFill/>
          <a:ln>
            <a:solidFill>
              <a:srgbClr val="009E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4" name="六边形 23"/>
          <p:cNvSpPr/>
          <p:nvPr/>
        </p:nvSpPr>
        <p:spPr>
          <a:xfrm>
            <a:off x="1239449" y="1807588"/>
            <a:ext cx="504056" cy="434531"/>
          </a:xfrm>
          <a:prstGeom prst="hexagon">
            <a:avLst/>
          </a:prstGeom>
          <a:solidFill>
            <a:srgbClr val="009E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六边形 24"/>
          <p:cNvSpPr/>
          <p:nvPr/>
        </p:nvSpPr>
        <p:spPr>
          <a:xfrm>
            <a:off x="10456508" y="3518272"/>
            <a:ext cx="504056" cy="434531"/>
          </a:xfrm>
          <a:prstGeom prst="hexagon">
            <a:avLst/>
          </a:prstGeom>
          <a:noFill/>
          <a:ln>
            <a:solidFill>
              <a:srgbClr val="009E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六边形 25"/>
          <p:cNvSpPr/>
          <p:nvPr/>
        </p:nvSpPr>
        <p:spPr>
          <a:xfrm>
            <a:off x="10704512" y="3645024"/>
            <a:ext cx="504056" cy="434531"/>
          </a:xfrm>
          <a:prstGeom prst="hexagon">
            <a:avLst/>
          </a:prstGeom>
          <a:solidFill>
            <a:srgbClr val="009E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0C913308-F349-4B6D-A68A-DD1791B4A57B}" type="slidenum">
              <a:rPr lang="zh-CN" altLang="en-US" smtClean="0"/>
              <a:t>10</a:t>
            </a:fld>
            <a:endParaRPr lang="zh-CN" altLang="en-US"/>
          </a:p>
        </p:txBody>
      </p:sp>
      <p:sp>
        <p:nvSpPr>
          <p:cNvPr id="100" name="文本框 99"/>
          <p:cNvSpPr txBox="1"/>
          <p:nvPr/>
        </p:nvSpPr>
        <p:spPr>
          <a:xfrm>
            <a:off x="512445" y="1421130"/>
            <a:ext cx="10324465" cy="1198880"/>
          </a:xfrm>
          <a:prstGeom prst="rect">
            <a:avLst/>
          </a:prstGeom>
          <a:noFill/>
          <a:ln w="9525">
            <a:noFill/>
          </a:ln>
        </p:spPr>
        <p:txBody>
          <a:bodyPr wrap="square">
            <a:spAutoFit/>
          </a:bodyPr>
          <a:lstStyle/>
          <a:p>
            <a:pPr indent="266700"/>
            <a:r>
              <a:rPr lang="en-US" altLang="zh-CN" sz="2400" b="0" dirty="0">
                <a:solidFill>
                  <a:srgbClr val="0070C0"/>
                </a:solidFill>
                <a:latin typeface="楷体" panose="02010609060101010101" pitchFamily="49" charset="-122"/>
                <a:ea typeface="楷体" panose="02010609060101010101" pitchFamily="49" charset="-122"/>
              </a:rPr>
              <a:t>      </a:t>
            </a:r>
            <a:r>
              <a:rPr lang="zh-CN" altLang="zh-CN" sz="2400" b="0" dirty="0">
                <a:solidFill>
                  <a:srgbClr val="0070C0"/>
                </a:solidFill>
                <a:latin typeface="楷体" panose="02010609060101010101" pitchFamily="49" charset="-122"/>
                <a:ea typeface="楷体" panose="02010609060101010101" pitchFamily="49" charset="-122"/>
              </a:rPr>
              <a:t>对于椭圆            由焦半径公式                 可得，椭圆上任一点P到焦点F</a:t>
            </a:r>
            <a:r>
              <a:rPr lang="zh-CN" altLang="zh-CN" sz="2400" b="0" baseline="-25000" dirty="0">
                <a:solidFill>
                  <a:srgbClr val="0070C0"/>
                </a:solidFill>
                <a:latin typeface="楷体" panose="02010609060101010101" pitchFamily="49" charset="-122"/>
                <a:ea typeface="楷体" panose="02010609060101010101" pitchFamily="49" charset="-122"/>
              </a:rPr>
              <a:t>1</a:t>
            </a:r>
            <a:r>
              <a:rPr lang="zh-CN" altLang="zh-CN" sz="2400" b="0" dirty="0">
                <a:solidFill>
                  <a:srgbClr val="0070C0"/>
                </a:solidFill>
                <a:latin typeface="楷体" panose="02010609060101010101" pitchFamily="49" charset="-122"/>
                <a:ea typeface="楷体" panose="02010609060101010101" pitchFamily="49" charset="-122"/>
              </a:rPr>
              <a:t>的最小距离为a－c，最大距离为a＋c，此时点P在长轴的两端点处；由椭圆的对称性知，点P到焦点F</a:t>
            </a:r>
            <a:r>
              <a:rPr lang="zh-CN" altLang="zh-CN" sz="2400" b="0" baseline="-25000" dirty="0">
                <a:solidFill>
                  <a:srgbClr val="0070C0"/>
                </a:solidFill>
                <a:latin typeface="楷体" panose="02010609060101010101" pitchFamily="49" charset="-122"/>
                <a:ea typeface="楷体" panose="02010609060101010101" pitchFamily="49" charset="-122"/>
              </a:rPr>
              <a:t>2</a:t>
            </a:r>
            <a:r>
              <a:rPr lang="zh-CN" altLang="zh-CN" sz="2400" b="0" dirty="0">
                <a:solidFill>
                  <a:srgbClr val="0070C0"/>
                </a:solidFill>
                <a:latin typeface="楷体" panose="02010609060101010101" pitchFamily="49" charset="-122"/>
                <a:ea typeface="楷体" panose="02010609060101010101" pitchFamily="49" charset="-122"/>
              </a:rPr>
              <a:t>也有相同的结论．</a:t>
            </a:r>
            <a:endParaRPr lang="zh-CN" sz="2400">
              <a:solidFill>
                <a:schemeClr val="bg1"/>
              </a:solidFill>
              <a:latin typeface="宋体" panose="02010600030101010101" pitchFamily="2" charset="-122"/>
              <a:ea typeface="宋体" panose="02010600030101010101" pitchFamily="2" charset="-122"/>
              <a:cs typeface="宋体" panose="02010600030101010101" pitchFamily="2" charset="-122"/>
            </a:endParaRPr>
          </a:p>
        </p:txBody>
      </p:sp>
      <p:pic>
        <p:nvPicPr>
          <p:cNvPr id="6" name="图片 5"/>
          <p:cNvPicPr>
            <a:picLocks noChangeAspect="1"/>
          </p:cNvPicPr>
          <p:nvPr/>
        </p:nvPicPr>
        <p:blipFill>
          <a:blip r:embed="rId2"/>
          <a:stretch>
            <a:fillRect/>
          </a:stretch>
        </p:blipFill>
        <p:spPr>
          <a:xfrm>
            <a:off x="663392" y="1421140"/>
            <a:ext cx="1133475" cy="419100"/>
          </a:xfrm>
          <a:prstGeom prst="rect">
            <a:avLst/>
          </a:prstGeom>
        </p:spPr>
      </p:pic>
      <p:pic>
        <p:nvPicPr>
          <p:cNvPr id="3" name="图片 2"/>
          <p:cNvPicPr>
            <a:picLocks noChangeAspect="1"/>
          </p:cNvPicPr>
          <p:nvPr/>
        </p:nvPicPr>
        <p:blipFill>
          <a:blip r:embed="rId3"/>
          <a:stretch>
            <a:fillRect/>
          </a:stretch>
        </p:blipFill>
        <p:spPr>
          <a:xfrm>
            <a:off x="3041650" y="1339850"/>
            <a:ext cx="1781175" cy="581025"/>
          </a:xfrm>
          <a:prstGeom prst="rect">
            <a:avLst/>
          </a:prstGeom>
        </p:spPr>
      </p:pic>
      <p:pic>
        <p:nvPicPr>
          <p:cNvPr id="4" name="图片 3"/>
          <p:cNvPicPr>
            <a:picLocks noChangeAspect="1"/>
          </p:cNvPicPr>
          <p:nvPr/>
        </p:nvPicPr>
        <p:blipFill>
          <a:blip r:embed="rId4"/>
          <a:stretch>
            <a:fillRect/>
          </a:stretch>
        </p:blipFill>
        <p:spPr>
          <a:xfrm>
            <a:off x="6738620" y="1473835"/>
            <a:ext cx="2552700" cy="314325"/>
          </a:xfrm>
          <a:prstGeom prst="rect">
            <a:avLst/>
          </a:prstGeom>
        </p:spPr>
      </p:pic>
      <p:sp>
        <p:nvSpPr>
          <p:cNvPr id="5" name="文本框 4"/>
          <p:cNvSpPr txBox="1"/>
          <p:nvPr/>
        </p:nvSpPr>
        <p:spPr>
          <a:xfrm>
            <a:off x="663575" y="2941955"/>
            <a:ext cx="10391140" cy="1568450"/>
          </a:xfrm>
          <a:prstGeom prst="rect">
            <a:avLst/>
          </a:prstGeom>
          <a:noFill/>
          <a:ln w="9525">
            <a:noFill/>
          </a:ln>
        </p:spPr>
        <p:txBody>
          <a:bodyPr wrap="square">
            <a:spAutoFit/>
          </a:bodyPr>
          <a:lstStyle/>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(2)椭圆的焦点弦</a:t>
            </a: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当直线和椭圆相交时，截在椭圆内的线段(包括端点)叫做椭圆的弦．当弦过焦点时，称其为焦点弦．</a:t>
            </a: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设             是椭圆            上两点，若弦AB过左焦点F</a:t>
            </a:r>
            <a:r>
              <a:rPr lang="zh-CN" sz="2400" b="0"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1</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，则</a:t>
            </a:r>
          </a:p>
        </p:txBody>
      </p:sp>
      <p:pic>
        <p:nvPicPr>
          <p:cNvPr id="7" name="图片 6"/>
          <p:cNvPicPr>
            <a:picLocks noChangeAspect="1"/>
          </p:cNvPicPr>
          <p:nvPr/>
        </p:nvPicPr>
        <p:blipFill>
          <a:blip r:embed="rId5"/>
          <a:stretch>
            <a:fillRect/>
          </a:stretch>
        </p:blipFill>
        <p:spPr>
          <a:xfrm>
            <a:off x="1079500" y="4055745"/>
            <a:ext cx="1962150" cy="409575"/>
          </a:xfrm>
          <a:prstGeom prst="rect">
            <a:avLst/>
          </a:prstGeom>
        </p:spPr>
      </p:pic>
      <p:pic>
        <p:nvPicPr>
          <p:cNvPr id="8" name="图片 7"/>
          <p:cNvPicPr>
            <a:picLocks noChangeAspect="1"/>
          </p:cNvPicPr>
          <p:nvPr/>
        </p:nvPicPr>
        <p:blipFill>
          <a:blip r:embed="rId6"/>
          <a:stretch>
            <a:fillRect/>
          </a:stretch>
        </p:blipFill>
        <p:spPr>
          <a:xfrm>
            <a:off x="4104640" y="3984625"/>
            <a:ext cx="1638300" cy="552450"/>
          </a:xfrm>
          <a:prstGeom prst="rect">
            <a:avLst/>
          </a:prstGeom>
        </p:spPr>
      </p:pic>
      <p:pic>
        <p:nvPicPr>
          <p:cNvPr id="9" name="图片 8"/>
          <p:cNvPicPr>
            <a:picLocks noChangeAspect="1"/>
          </p:cNvPicPr>
          <p:nvPr/>
        </p:nvPicPr>
        <p:blipFill>
          <a:blip r:embed="rId7"/>
          <a:stretch>
            <a:fillRect/>
          </a:stretch>
        </p:blipFill>
        <p:spPr>
          <a:xfrm>
            <a:off x="756285" y="4537075"/>
            <a:ext cx="8640445" cy="634365"/>
          </a:xfrm>
          <a:prstGeom prst="rect">
            <a:avLst/>
          </a:prstGeom>
        </p:spPr>
      </p:pic>
      <p:sp>
        <p:nvSpPr>
          <p:cNvPr id="10" name="文本框 9"/>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0"/>
                                        </p:tgtEl>
                                        <p:attrNameLst>
                                          <p:attrName>style.visibility</p:attrName>
                                        </p:attrNameLst>
                                      </p:cBhvr>
                                      <p:to>
                                        <p:strVal val="visible"/>
                                      </p:to>
                                    </p:set>
                                    <p:anim calcmode="lin" valueType="num">
                                      <p:cBhvr additive="base">
                                        <p:cTn id="13" dur="500" fill="hold"/>
                                        <p:tgtEl>
                                          <p:spTgt spid="100"/>
                                        </p:tgtEl>
                                        <p:attrNameLst>
                                          <p:attrName>ppt_x</p:attrName>
                                        </p:attrNameLst>
                                      </p:cBhvr>
                                      <p:tavLst>
                                        <p:tav tm="0">
                                          <p:val>
                                            <p:strVal val="#ppt_x"/>
                                          </p:val>
                                        </p:tav>
                                        <p:tav tm="100000">
                                          <p:val>
                                            <p:strVal val="#ppt_x"/>
                                          </p:val>
                                        </p:tav>
                                      </p:tavLst>
                                    </p:anim>
                                    <p:anim calcmode="lin" valueType="num">
                                      <p:cBhvr additive="base">
                                        <p:cTn id="14" dur="500" fill="hold"/>
                                        <p:tgtEl>
                                          <p:spTgt spid="100"/>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0C913308-F349-4B6D-A68A-DD1791B4A57B}" type="slidenum">
              <a:rPr lang="zh-CN" altLang="en-US" smtClean="0"/>
              <a:t>11</a:t>
            </a:fld>
            <a:endParaRPr lang="zh-CN" altLang="en-US"/>
          </a:p>
        </p:txBody>
      </p:sp>
      <p:sp>
        <p:nvSpPr>
          <p:cNvPr id="100" name="文本框 99"/>
          <p:cNvSpPr txBox="1"/>
          <p:nvPr/>
        </p:nvSpPr>
        <p:spPr>
          <a:xfrm>
            <a:off x="399415" y="1104265"/>
            <a:ext cx="10797540" cy="1938020"/>
          </a:xfrm>
          <a:prstGeom prst="rect">
            <a:avLst/>
          </a:prstGeom>
          <a:noFill/>
          <a:ln w="9525">
            <a:noFill/>
          </a:ln>
        </p:spPr>
        <p:txBody>
          <a:bodyPr wrap="square">
            <a:spAutoFit/>
          </a:bodyPr>
          <a:lstStyle/>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(3)椭圆的焦点三角形</a:t>
            </a:r>
          </a:p>
          <a:p>
            <a:pPr indent="266700"/>
            <a:endParaRPr lang="zh-CN" sz="24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设F</a:t>
            </a:r>
            <a:r>
              <a:rPr lang="zh-CN" sz="2400" b="0"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1</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，F</a:t>
            </a:r>
            <a:r>
              <a:rPr lang="zh-CN" sz="2400" b="0"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为椭圆            的左、右焦点，P为椭圆上异于左、右顶点的点，则△PF</a:t>
            </a:r>
            <a:r>
              <a:rPr lang="zh-CN" sz="2400" b="0"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1</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F</a:t>
            </a:r>
            <a:r>
              <a:rPr lang="zh-CN" sz="2400" b="0"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为焦点三角形．</a:t>
            </a: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如图所示，</a:t>
            </a:r>
          </a:p>
        </p:txBody>
      </p:sp>
      <p:pic>
        <p:nvPicPr>
          <p:cNvPr id="3" name="图片 2"/>
          <p:cNvPicPr>
            <a:picLocks noChangeAspect="1"/>
          </p:cNvPicPr>
          <p:nvPr/>
        </p:nvPicPr>
        <p:blipFill>
          <a:blip r:embed="rId2"/>
          <a:stretch>
            <a:fillRect/>
          </a:stretch>
        </p:blipFill>
        <p:spPr>
          <a:xfrm>
            <a:off x="2573655" y="1707515"/>
            <a:ext cx="1676400" cy="561975"/>
          </a:xfrm>
          <a:prstGeom prst="rect">
            <a:avLst/>
          </a:prstGeom>
        </p:spPr>
      </p:pic>
      <p:pic>
        <p:nvPicPr>
          <p:cNvPr id="4" name="图片 3"/>
          <p:cNvPicPr>
            <a:picLocks noChangeAspect="1"/>
          </p:cNvPicPr>
          <p:nvPr/>
        </p:nvPicPr>
        <p:blipFill>
          <a:blip r:embed="rId3"/>
          <a:stretch>
            <a:fillRect/>
          </a:stretch>
        </p:blipFill>
        <p:spPr>
          <a:xfrm>
            <a:off x="1988185" y="2691130"/>
            <a:ext cx="2657475" cy="285750"/>
          </a:xfrm>
          <a:prstGeom prst="rect">
            <a:avLst/>
          </a:prstGeom>
        </p:spPr>
      </p:pic>
      <p:pic>
        <p:nvPicPr>
          <p:cNvPr id="5" name="图片 4"/>
          <p:cNvPicPr>
            <a:picLocks noChangeAspect="1"/>
          </p:cNvPicPr>
          <p:nvPr/>
        </p:nvPicPr>
        <p:blipFill>
          <a:blip r:embed="rId4"/>
          <a:stretch>
            <a:fillRect/>
          </a:stretch>
        </p:blipFill>
        <p:spPr>
          <a:xfrm>
            <a:off x="7701915" y="2768600"/>
            <a:ext cx="2476500" cy="1476375"/>
          </a:xfrm>
          <a:prstGeom prst="rect">
            <a:avLst/>
          </a:prstGeom>
        </p:spPr>
      </p:pic>
      <p:pic>
        <p:nvPicPr>
          <p:cNvPr id="6" name="图片 5"/>
          <p:cNvPicPr>
            <a:picLocks noChangeAspect="1"/>
          </p:cNvPicPr>
          <p:nvPr/>
        </p:nvPicPr>
        <p:blipFill>
          <a:blip r:embed="rId5"/>
          <a:stretch>
            <a:fillRect/>
          </a:stretch>
        </p:blipFill>
        <p:spPr>
          <a:xfrm>
            <a:off x="577215" y="3042285"/>
            <a:ext cx="7124700" cy="2886075"/>
          </a:xfrm>
          <a:prstGeom prst="rect">
            <a:avLst/>
          </a:prstGeom>
        </p:spPr>
      </p:pic>
      <p:sp>
        <p:nvSpPr>
          <p:cNvPr id="7" name="文本框 6"/>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0C913308-F349-4B6D-A68A-DD1791B4A57B}" type="slidenum">
              <a:rPr lang="zh-CN" altLang="en-US" smtClean="0"/>
              <a:t>12</a:t>
            </a:fld>
            <a:endParaRPr lang="zh-CN" altLang="en-US"/>
          </a:p>
        </p:txBody>
      </p:sp>
      <p:sp>
        <p:nvSpPr>
          <p:cNvPr id="100" name="文本框 99"/>
          <p:cNvSpPr txBox="1"/>
          <p:nvPr/>
        </p:nvSpPr>
        <p:spPr>
          <a:xfrm>
            <a:off x="437515" y="1186180"/>
            <a:ext cx="10429240" cy="4154170"/>
          </a:xfrm>
          <a:prstGeom prst="rect">
            <a:avLst/>
          </a:prstGeom>
          <a:noFill/>
          <a:ln w="9525">
            <a:noFill/>
          </a:ln>
        </p:spPr>
        <p:txBody>
          <a:bodyPr wrap="square">
            <a:spAutoFit/>
          </a:bodyPr>
          <a:lstStyle/>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⑥焦点三角形的周长是2(a＋c)．</a:t>
            </a: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  ⑦若焦点三角形的内切圆圆心为I，延长PI交线段F</a:t>
            </a:r>
            <a:r>
              <a:rPr lang="zh-CN" sz="2400" b="0"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1</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F</a:t>
            </a:r>
            <a:r>
              <a:rPr lang="zh-CN" sz="2400" b="0"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于点Q，</a:t>
            </a: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             (角平分线定理)，</a:t>
            </a:r>
          </a:p>
          <a:p>
            <a:pPr indent="266700"/>
            <a:endParaRPr lang="zh-CN" sz="24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所以           (和比定理)</a:t>
            </a:r>
          </a:p>
          <a:p>
            <a:pPr indent="266700"/>
            <a:endParaRPr lang="zh-CN" sz="24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66700"/>
            <a:endParaRPr lang="zh-CN" sz="24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(4)椭圆的通径长</a:t>
            </a: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过焦点且与焦点所在的轴垂直的直线被椭圆截得的弦叫做椭圆的通径．设点P(x</a:t>
            </a:r>
            <a:r>
              <a:rPr lang="zh-CN" sz="2400" b="0"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0</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，y</a:t>
            </a:r>
            <a:r>
              <a:rPr lang="zh-CN" sz="2400" b="0"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0</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)是椭圆通径的一个端点，将                    代入相应的焦半径公式，计算得  ，通径是最短的焦点弦．</a:t>
            </a:r>
          </a:p>
        </p:txBody>
      </p:sp>
      <p:pic>
        <p:nvPicPr>
          <p:cNvPr id="3" name="图片 2"/>
          <p:cNvPicPr>
            <a:picLocks noChangeAspect="1"/>
          </p:cNvPicPr>
          <p:nvPr/>
        </p:nvPicPr>
        <p:blipFill>
          <a:blip r:embed="rId2"/>
          <a:stretch>
            <a:fillRect/>
          </a:stretch>
        </p:blipFill>
        <p:spPr>
          <a:xfrm>
            <a:off x="1113155" y="1946910"/>
            <a:ext cx="1628775" cy="600075"/>
          </a:xfrm>
          <a:prstGeom prst="rect">
            <a:avLst/>
          </a:prstGeom>
        </p:spPr>
      </p:pic>
      <p:pic>
        <p:nvPicPr>
          <p:cNvPr id="4" name="图片 3"/>
          <p:cNvPicPr>
            <a:picLocks noChangeAspect="1"/>
          </p:cNvPicPr>
          <p:nvPr/>
        </p:nvPicPr>
        <p:blipFill>
          <a:blip r:embed="rId3"/>
          <a:stretch>
            <a:fillRect/>
          </a:stretch>
        </p:blipFill>
        <p:spPr>
          <a:xfrm>
            <a:off x="1434465" y="2604770"/>
            <a:ext cx="1609725" cy="571500"/>
          </a:xfrm>
          <a:prstGeom prst="rect">
            <a:avLst/>
          </a:prstGeom>
        </p:spPr>
      </p:pic>
      <p:pic>
        <p:nvPicPr>
          <p:cNvPr id="5" name="图片 4"/>
          <p:cNvPicPr>
            <a:picLocks noChangeAspect="1"/>
          </p:cNvPicPr>
          <p:nvPr/>
        </p:nvPicPr>
        <p:blipFill>
          <a:blip r:embed="rId4"/>
          <a:stretch>
            <a:fillRect/>
          </a:stretch>
        </p:blipFill>
        <p:spPr>
          <a:xfrm>
            <a:off x="4591685" y="2566670"/>
            <a:ext cx="419100" cy="609600"/>
          </a:xfrm>
          <a:prstGeom prst="rect">
            <a:avLst/>
          </a:prstGeom>
        </p:spPr>
      </p:pic>
      <p:pic>
        <p:nvPicPr>
          <p:cNvPr id="6" name="图片 5"/>
          <p:cNvPicPr>
            <a:picLocks noChangeAspect="1"/>
          </p:cNvPicPr>
          <p:nvPr/>
        </p:nvPicPr>
        <p:blipFill>
          <a:blip r:embed="rId5"/>
          <a:stretch>
            <a:fillRect/>
          </a:stretch>
        </p:blipFill>
        <p:spPr>
          <a:xfrm>
            <a:off x="5488940" y="4552315"/>
            <a:ext cx="3048000" cy="285750"/>
          </a:xfrm>
          <a:prstGeom prst="rect">
            <a:avLst/>
          </a:prstGeom>
        </p:spPr>
      </p:pic>
      <p:pic>
        <p:nvPicPr>
          <p:cNvPr id="7" name="图片 6"/>
          <p:cNvPicPr>
            <a:picLocks noChangeAspect="1"/>
          </p:cNvPicPr>
          <p:nvPr/>
        </p:nvPicPr>
        <p:blipFill>
          <a:blip r:embed="rId6"/>
          <a:stretch>
            <a:fillRect/>
          </a:stretch>
        </p:blipFill>
        <p:spPr>
          <a:xfrm>
            <a:off x="2649855" y="4838065"/>
            <a:ext cx="314325" cy="533400"/>
          </a:xfrm>
          <a:prstGeom prst="rect">
            <a:avLst/>
          </a:prstGeom>
        </p:spPr>
      </p:pic>
      <p:sp>
        <p:nvSpPr>
          <p:cNvPr id="8" name="文本框 7"/>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0C913308-F349-4B6D-A68A-DD1791B4A57B}" type="slidenum">
              <a:rPr lang="zh-CN" altLang="en-US" smtClean="0"/>
              <a:t>13</a:t>
            </a:fld>
            <a:endParaRPr lang="zh-CN" altLang="en-US"/>
          </a:p>
        </p:txBody>
      </p:sp>
      <p:sp>
        <p:nvSpPr>
          <p:cNvPr id="8" name="Freeform 27"/>
          <p:cNvSpPr>
            <a:spLocks noEditPoints="1"/>
          </p:cNvSpPr>
          <p:nvPr/>
        </p:nvSpPr>
        <p:spPr bwMode="auto">
          <a:xfrm>
            <a:off x="103536" y="839572"/>
            <a:ext cx="681991" cy="602184"/>
          </a:xfrm>
          <a:custGeom>
            <a:avLst/>
            <a:gdLst>
              <a:gd name="T0" fmla="*/ 284 w 683"/>
              <a:gd name="T1" fmla="*/ 381 h 601"/>
              <a:gd name="T2" fmla="*/ 595 w 683"/>
              <a:gd name="T3" fmla="*/ 392 h 601"/>
              <a:gd name="T4" fmla="*/ 589 w 683"/>
              <a:gd name="T5" fmla="*/ 359 h 601"/>
              <a:gd name="T6" fmla="*/ 285 w 683"/>
              <a:gd name="T7" fmla="*/ 371 h 601"/>
              <a:gd name="T8" fmla="*/ 589 w 683"/>
              <a:gd name="T9" fmla="*/ 359 h 601"/>
              <a:gd name="T10" fmla="*/ 282 w 683"/>
              <a:gd name="T11" fmla="*/ 338 h 601"/>
              <a:gd name="T12" fmla="*/ 591 w 683"/>
              <a:gd name="T13" fmla="*/ 349 h 601"/>
              <a:gd name="T14" fmla="*/ 269 w 683"/>
              <a:gd name="T15" fmla="*/ 324 h 601"/>
              <a:gd name="T16" fmla="*/ 607 w 683"/>
              <a:gd name="T17" fmla="*/ 408 h 601"/>
              <a:gd name="T18" fmla="*/ 261 w 683"/>
              <a:gd name="T19" fmla="*/ 432 h 601"/>
              <a:gd name="T20" fmla="*/ 242 w 683"/>
              <a:gd name="T21" fmla="*/ 316 h 601"/>
              <a:gd name="T22" fmla="*/ 607 w 683"/>
              <a:gd name="T23" fmla="*/ 300 h 601"/>
              <a:gd name="T24" fmla="*/ 269 w 683"/>
              <a:gd name="T25" fmla="*/ 324 h 601"/>
              <a:gd name="T26" fmla="*/ 345 w 683"/>
              <a:gd name="T27" fmla="*/ 39 h 601"/>
              <a:gd name="T28" fmla="*/ 335 w 683"/>
              <a:gd name="T29" fmla="*/ 3 h 601"/>
              <a:gd name="T30" fmla="*/ 350 w 683"/>
              <a:gd name="T31" fmla="*/ 1 h 601"/>
              <a:gd name="T32" fmla="*/ 411 w 683"/>
              <a:gd name="T33" fmla="*/ 39 h 601"/>
              <a:gd name="T34" fmla="*/ 367 w 683"/>
              <a:gd name="T35" fmla="*/ 56 h 601"/>
              <a:gd name="T36" fmla="*/ 366 w 683"/>
              <a:gd name="T37" fmla="*/ 105 h 601"/>
              <a:gd name="T38" fmla="*/ 353 w 683"/>
              <a:gd name="T39" fmla="*/ 218 h 601"/>
              <a:gd name="T40" fmla="*/ 380 w 683"/>
              <a:gd name="T41" fmla="*/ 107 h 601"/>
              <a:gd name="T42" fmla="*/ 486 w 683"/>
              <a:gd name="T43" fmla="*/ 87 h 601"/>
              <a:gd name="T44" fmla="*/ 441 w 683"/>
              <a:gd name="T45" fmla="*/ 285 h 601"/>
              <a:gd name="T46" fmla="*/ 406 w 683"/>
              <a:gd name="T47" fmla="*/ 285 h 601"/>
              <a:gd name="T48" fmla="*/ 361 w 683"/>
              <a:gd name="T49" fmla="*/ 87 h 601"/>
              <a:gd name="T50" fmla="*/ 430 w 683"/>
              <a:gd name="T51" fmla="*/ 30 h 601"/>
              <a:gd name="T52" fmla="*/ 429 w 683"/>
              <a:gd name="T53" fmla="*/ 88 h 601"/>
              <a:gd name="T54" fmla="*/ 237 w 683"/>
              <a:gd name="T55" fmla="*/ 540 h 601"/>
              <a:gd name="T56" fmla="*/ 637 w 683"/>
              <a:gd name="T57" fmla="*/ 553 h 601"/>
              <a:gd name="T58" fmla="*/ 237 w 683"/>
              <a:gd name="T59" fmla="*/ 540 h 601"/>
              <a:gd name="T60" fmla="*/ 634 w 683"/>
              <a:gd name="T61" fmla="*/ 515 h 601"/>
              <a:gd name="T62" fmla="*/ 239 w 683"/>
              <a:gd name="T63" fmla="*/ 528 h 601"/>
              <a:gd name="T64" fmla="*/ 231 w 683"/>
              <a:gd name="T65" fmla="*/ 491 h 601"/>
              <a:gd name="T66" fmla="*/ 635 w 683"/>
              <a:gd name="T67" fmla="*/ 504 h 601"/>
              <a:gd name="T68" fmla="*/ 231 w 683"/>
              <a:gd name="T69" fmla="*/ 491 h 601"/>
              <a:gd name="T70" fmla="*/ 652 w 683"/>
              <a:gd name="T71" fmla="*/ 570 h 601"/>
              <a:gd name="T72" fmla="*/ 219 w 683"/>
              <a:gd name="T73" fmla="*/ 598 h 601"/>
              <a:gd name="T74" fmla="*/ 683 w 683"/>
              <a:gd name="T75" fmla="*/ 580 h 601"/>
              <a:gd name="T76" fmla="*/ 662 w 683"/>
              <a:gd name="T77" fmla="*/ 447 h 601"/>
              <a:gd name="T78" fmla="*/ 219 w 683"/>
              <a:gd name="T79" fmla="*/ 475 h 601"/>
              <a:gd name="T80" fmla="*/ 223 w 683"/>
              <a:gd name="T81" fmla="*/ 189 h 601"/>
              <a:gd name="T82" fmla="*/ 103 w 683"/>
              <a:gd name="T83" fmla="*/ 549 h 601"/>
              <a:gd name="T84" fmla="*/ 223 w 683"/>
              <a:gd name="T85" fmla="*/ 189 h 601"/>
              <a:gd name="T86" fmla="*/ 72 w 683"/>
              <a:gd name="T87" fmla="*/ 534 h 601"/>
              <a:gd name="T88" fmla="*/ 213 w 683"/>
              <a:gd name="T89" fmla="*/ 187 h 601"/>
              <a:gd name="T90" fmla="*/ 183 w 683"/>
              <a:gd name="T91" fmla="*/ 168 h 601"/>
              <a:gd name="T92" fmla="*/ 62 w 683"/>
              <a:gd name="T93" fmla="*/ 531 h 601"/>
              <a:gd name="T94" fmla="*/ 183 w 683"/>
              <a:gd name="T95" fmla="*/ 168 h 601"/>
              <a:gd name="T96" fmla="*/ 114 w 683"/>
              <a:gd name="T97" fmla="*/ 568 h 601"/>
              <a:gd name="T98" fmla="*/ 280 w 683"/>
              <a:gd name="T99" fmla="*/ 192 h 601"/>
              <a:gd name="T100" fmla="*/ 112 w 683"/>
              <a:gd name="T101" fmla="*/ 597 h 601"/>
              <a:gd name="T102" fmla="*/ 4 w 683"/>
              <a:gd name="T103" fmla="*/ 536 h 601"/>
              <a:gd name="T104" fmla="*/ 173 w 683"/>
              <a:gd name="T105" fmla="*/ 152 h 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83" h="601">
                <a:moveTo>
                  <a:pt x="591" y="381"/>
                </a:moveTo>
                <a:lnTo>
                  <a:pt x="284" y="381"/>
                </a:lnTo>
                <a:cubicBezTo>
                  <a:pt x="284" y="385"/>
                  <a:pt x="283" y="389"/>
                  <a:pt x="282" y="392"/>
                </a:cubicBezTo>
                <a:lnTo>
                  <a:pt x="595" y="392"/>
                </a:lnTo>
                <a:cubicBezTo>
                  <a:pt x="593" y="389"/>
                  <a:pt x="592" y="385"/>
                  <a:pt x="591" y="381"/>
                </a:cubicBezTo>
                <a:close/>
                <a:moveTo>
                  <a:pt x="589" y="359"/>
                </a:moveTo>
                <a:lnTo>
                  <a:pt x="285" y="359"/>
                </a:lnTo>
                <a:cubicBezTo>
                  <a:pt x="285" y="363"/>
                  <a:pt x="285" y="367"/>
                  <a:pt x="285" y="371"/>
                </a:cubicBezTo>
                <a:lnTo>
                  <a:pt x="589" y="371"/>
                </a:lnTo>
                <a:cubicBezTo>
                  <a:pt x="588" y="367"/>
                  <a:pt x="588" y="363"/>
                  <a:pt x="589" y="359"/>
                </a:cubicBezTo>
                <a:close/>
                <a:moveTo>
                  <a:pt x="595" y="338"/>
                </a:moveTo>
                <a:lnTo>
                  <a:pt x="282" y="338"/>
                </a:lnTo>
                <a:cubicBezTo>
                  <a:pt x="283" y="342"/>
                  <a:pt x="284" y="345"/>
                  <a:pt x="284" y="349"/>
                </a:cubicBezTo>
                <a:lnTo>
                  <a:pt x="591" y="349"/>
                </a:lnTo>
                <a:cubicBezTo>
                  <a:pt x="592" y="345"/>
                  <a:pt x="593" y="341"/>
                  <a:pt x="595" y="338"/>
                </a:cubicBezTo>
                <a:close/>
                <a:moveTo>
                  <a:pt x="269" y="324"/>
                </a:moveTo>
                <a:lnTo>
                  <a:pt x="269" y="408"/>
                </a:lnTo>
                <a:lnTo>
                  <a:pt x="607" y="408"/>
                </a:lnTo>
                <a:lnTo>
                  <a:pt x="607" y="432"/>
                </a:lnTo>
                <a:lnTo>
                  <a:pt x="261" y="432"/>
                </a:lnTo>
                <a:cubicBezTo>
                  <a:pt x="251" y="432"/>
                  <a:pt x="242" y="425"/>
                  <a:pt x="242" y="416"/>
                </a:cubicBezTo>
                <a:lnTo>
                  <a:pt x="242" y="316"/>
                </a:lnTo>
                <a:cubicBezTo>
                  <a:pt x="242" y="307"/>
                  <a:pt x="251" y="300"/>
                  <a:pt x="261" y="300"/>
                </a:cubicBezTo>
                <a:lnTo>
                  <a:pt x="607" y="300"/>
                </a:lnTo>
                <a:lnTo>
                  <a:pt x="607" y="324"/>
                </a:lnTo>
                <a:lnTo>
                  <a:pt x="269" y="324"/>
                </a:lnTo>
                <a:close/>
                <a:moveTo>
                  <a:pt x="367" y="56"/>
                </a:moveTo>
                <a:cubicBezTo>
                  <a:pt x="354" y="55"/>
                  <a:pt x="348" y="48"/>
                  <a:pt x="345" y="39"/>
                </a:cubicBezTo>
                <a:cubicBezTo>
                  <a:pt x="342" y="31"/>
                  <a:pt x="343" y="26"/>
                  <a:pt x="343" y="18"/>
                </a:cubicBezTo>
                <a:cubicBezTo>
                  <a:pt x="342" y="8"/>
                  <a:pt x="336" y="5"/>
                  <a:pt x="335" y="3"/>
                </a:cubicBezTo>
                <a:cubicBezTo>
                  <a:pt x="335" y="2"/>
                  <a:pt x="337" y="1"/>
                  <a:pt x="341" y="1"/>
                </a:cubicBezTo>
                <a:cubicBezTo>
                  <a:pt x="344" y="1"/>
                  <a:pt x="347" y="0"/>
                  <a:pt x="350" y="1"/>
                </a:cubicBezTo>
                <a:cubicBezTo>
                  <a:pt x="356" y="1"/>
                  <a:pt x="365" y="2"/>
                  <a:pt x="366" y="2"/>
                </a:cubicBezTo>
                <a:cubicBezTo>
                  <a:pt x="385" y="6"/>
                  <a:pt x="409" y="16"/>
                  <a:pt x="411" y="39"/>
                </a:cubicBezTo>
                <a:cubicBezTo>
                  <a:pt x="413" y="49"/>
                  <a:pt x="412" y="61"/>
                  <a:pt x="402" y="65"/>
                </a:cubicBezTo>
                <a:cubicBezTo>
                  <a:pt x="395" y="55"/>
                  <a:pt x="378" y="57"/>
                  <a:pt x="367" y="56"/>
                </a:cubicBezTo>
                <a:close/>
                <a:moveTo>
                  <a:pt x="394" y="102"/>
                </a:moveTo>
                <a:cubicBezTo>
                  <a:pt x="385" y="99"/>
                  <a:pt x="378" y="99"/>
                  <a:pt x="366" y="105"/>
                </a:cubicBezTo>
                <a:cubicBezTo>
                  <a:pt x="342" y="116"/>
                  <a:pt x="331" y="144"/>
                  <a:pt x="333" y="169"/>
                </a:cubicBezTo>
                <a:cubicBezTo>
                  <a:pt x="334" y="186"/>
                  <a:pt x="341" y="205"/>
                  <a:pt x="353" y="218"/>
                </a:cubicBezTo>
                <a:cubicBezTo>
                  <a:pt x="349" y="207"/>
                  <a:pt x="346" y="195"/>
                  <a:pt x="345" y="184"/>
                </a:cubicBezTo>
                <a:cubicBezTo>
                  <a:pt x="343" y="154"/>
                  <a:pt x="354" y="121"/>
                  <a:pt x="380" y="107"/>
                </a:cubicBezTo>
                <a:cubicBezTo>
                  <a:pt x="385" y="105"/>
                  <a:pt x="390" y="103"/>
                  <a:pt x="394" y="102"/>
                </a:cubicBezTo>
                <a:close/>
                <a:moveTo>
                  <a:pt x="486" y="87"/>
                </a:moveTo>
                <a:cubicBezTo>
                  <a:pt x="519" y="102"/>
                  <a:pt x="539" y="139"/>
                  <a:pt x="537" y="182"/>
                </a:cubicBezTo>
                <a:cubicBezTo>
                  <a:pt x="533" y="239"/>
                  <a:pt x="490" y="285"/>
                  <a:pt x="441" y="285"/>
                </a:cubicBezTo>
                <a:cubicBezTo>
                  <a:pt x="435" y="285"/>
                  <a:pt x="429" y="280"/>
                  <a:pt x="424" y="278"/>
                </a:cubicBezTo>
                <a:cubicBezTo>
                  <a:pt x="418" y="280"/>
                  <a:pt x="412" y="285"/>
                  <a:pt x="406" y="285"/>
                </a:cubicBezTo>
                <a:cubicBezTo>
                  <a:pt x="357" y="285"/>
                  <a:pt x="315" y="239"/>
                  <a:pt x="311" y="182"/>
                </a:cubicBezTo>
                <a:cubicBezTo>
                  <a:pt x="308" y="139"/>
                  <a:pt x="329" y="102"/>
                  <a:pt x="361" y="87"/>
                </a:cubicBezTo>
                <a:cubicBezTo>
                  <a:pt x="385" y="75"/>
                  <a:pt x="397" y="79"/>
                  <a:pt x="417" y="88"/>
                </a:cubicBezTo>
                <a:cubicBezTo>
                  <a:pt x="415" y="72"/>
                  <a:pt x="414" y="48"/>
                  <a:pt x="430" y="30"/>
                </a:cubicBezTo>
                <a:cubicBezTo>
                  <a:pt x="434" y="28"/>
                  <a:pt x="443" y="32"/>
                  <a:pt x="443" y="40"/>
                </a:cubicBezTo>
                <a:cubicBezTo>
                  <a:pt x="430" y="55"/>
                  <a:pt x="429" y="76"/>
                  <a:pt x="429" y="88"/>
                </a:cubicBezTo>
                <a:cubicBezTo>
                  <a:pt x="450" y="79"/>
                  <a:pt x="462" y="75"/>
                  <a:pt x="486" y="87"/>
                </a:cubicBezTo>
                <a:close/>
                <a:moveTo>
                  <a:pt x="237" y="540"/>
                </a:moveTo>
                <a:lnTo>
                  <a:pt x="635" y="540"/>
                </a:lnTo>
                <a:cubicBezTo>
                  <a:pt x="635" y="544"/>
                  <a:pt x="636" y="549"/>
                  <a:pt x="637" y="553"/>
                </a:cubicBezTo>
                <a:lnTo>
                  <a:pt x="231" y="553"/>
                </a:lnTo>
                <a:cubicBezTo>
                  <a:pt x="234" y="549"/>
                  <a:pt x="236" y="545"/>
                  <a:pt x="237" y="540"/>
                </a:cubicBezTo>
                <a:close/>
                <a:moveTo>
                  <a:pt x="239" y="515"/>
                </a:moveTo>
                <a:lnTo>
                  <a:pt x="634" y="515"/>
                </a:lnTo>
                <a:cubicBezTo>
                  <a:pt x="634" y="520"/>
                  <a:pt x="634" y="524"/>
                  <a:pt x="634" y="528"/>
                </a:cubicBezTo>
                <a:lnTo>
                  <a:pt x="239" y="528"/>
                </a:lnTo>
                <a:cubicBezTo>
                  <a:pt x="240" y="524"/>
                  <a:pt x="240" y="520"/>
                  <a:pt x="239" y="515"/>
                </a:cubicBezTo>
                <a:close/>
                <a:moveTo>
                  <a:pt x="231" y="491"/>
                </a:moveTo>
                <a:lnTo>
                  <a:pt x="637" y="491"/>
                </a:lnTo>
                <a:cubicBezTo>
                  <a:pt x="636" y="495"/>
                  <a:pt x="635" y="499"/>
                  <a:pt x="635" y="504"/>
                </a:cubicBezTo>
                <a:lnTo>
                  <a:pt x="237" y="504"/>
                </a:lnTo>
                <a:cubicBezTo>
                  <a:pt x="236" y="499"/>
                  <a:pt x="234" y="495"/>
                  <a:pt x="231" y="491"/>
                </a:cubicBezTo>
                <a:close/>
                <a:moveTo>
                  <a:pt x="652" y="475"/>
                </a:moveTo>
                <a:lnTo>
                  <a:pt x="652" y="570"/>
                </a:lnTo>
                <a:lnTo>
                  <a:pt x="219" y="570"/>
                </a:lnTo>
                <a:lnTo>
                  <a:pt x="219" y="598"/>
                </a:lnTo>
                <a:lnTo>
                  <a:pt x="662" y="598"/>
                </a:lnTo>
                <a:cubicBezTo>
                  <a:pt x="674" y="598"/>
                  <a:pt x="683" y="590"/>
                  <a:pt x="683" y="580"/>
                </a:cubicBezTo>
                <a:lnTo>
                  <a:pt x="683" y="465"/>
                </a:lnTo>
                <a:cubicBezTo>
                  <a:pt x="683" y="455"/>
                  <a:pt x="674" y="447"/>
                  <a:pt x="662" y="447"/>
                </a:cubicBezTo>
                <a:lnTo>
                  <a:pt x="219" y="447"/>
                </a:lnTo>
                <a:lnTo>
                  <a:pt x="219" y="475"/>
                </a:lnTo>
                <a:lnTo>
                  <a:pt x="652" y="475"/>
                </a:lnTo>
                <a:close/>
                <a:moveTo>
                  <a:pt x="223" y="189"/>
                </a:moveTo>
                <a:lnTo>
                  <a:pt x="93" y="543"/>
                </a:lnTo>
                <a:cubicBezTo>
                  <a:pt x="97" y="545"/>
                  <a:pt x="100" y="547"/>
                  <a:pt x="103" y="549"/>
                </a:cubicBezTo>
                <a:lnTo>
                  <a:pt x="236" y="188"/>
                </a:lnTo>
                <a:cubicBezTo>
                  <a:pt x="232" y="189"/>
                  <a:pt x="228" y="189"/>
                  <a:pt x="223" y="189"/>
                </a:cubicBezTo>
                <a:close/>
                <a:moveTo>
                  <a:pt x="201" y="183"/>
                </a:moveTo>
                <a:lnTo>
                  <a:pt x="72" y="534"/>
                </a:lnTo>
                <a:cubicBezTo>
                  <a:pt x="76" y="535"/>
                  <a:pt x="79" y="537"/>
                  <a:pt x="83" y="538"/>
                </a:cubicBezTo>
                <a:lnTo>
                  <a:pt x="213" y="187"/>
                </a:lnTo>
                <a:cubicBezTo>
                  <a:pt x="209" y="186"/>
                  <a:pt x="205" y="185"/>
                  <a:pt x="201" y="183"/>
                </a:cubicBezTo>
                <a:close/>
                <a:moveTo>
                  <a:pt x="183" y="168"/>
                </a:moveTo>
                <a:lnTo>
                  <a:pt x="50" y="529"/>
                </a:lnTo>
                <a:cubicBezTo>
                  <a:pt x="53" y="530"/>
                  <a:pt x="57" y="531"/>
                  <a:pt x="62" y="531"/>
                </a:cubicBezTo>
                <a:lnTo>
                  <a:pt x="192" y="177"/>
                </a:lnTo>
                <a:cubicBezTo>
                  <a:pt x="189" y="175"/>
                  <a:pt x="185" y="172"/>
                  <a:pt x="183" y="168"/>
                </a:cubicBezTo>
                <a:close/>
                <a:moveTo>
                  <a:pt x="31" y="537"/>
                </a:moveTo>
                <a:lnTo>
                  <a:pt x="114" y="568"/>
                </a:lnTo>
                <a:lnTo>
                  <a:pt x="256" y="183"/>
                </a:lnTo>
                <a:lnTo>
                  <a:pt x="280" y="192"/>
                </a:lnTo>
                <a:lnTo>
                  <a:pt x="135" y="585"/>
                </a:lnTo>
                <a:cubicBezTo>
                  <a:pt x="131" y="595"/>
                  <a:pt x="121" y="601"/>
                  <a:pt x="112" y="597"/>
                </a:cubicBezTo>
                <a:lnTo>
                  <a:pt x="13" y="561"/>
                </a:lnTo>
                <a:cubicBezTo>
                  <a:pt x="4" y="558"/>
                  <a:pt x="0" y="547"/>
                  <a:pt x="4" y="536"/>
                </a:cubicBezTo>
                <a:lnTo>
                  <a:pt x="149" y="144"/>
                </a:lnTo>
                <a:lnTo>
                  <a:pt x="173" y="152"/>
                </a:lnTo>
                <a:lnTo>
                  <a:pt x="31" y="537"/>
                </a:lnTo>
                <a:close/>
              </a:path>
            </a:pathLst>
          </a:custGeom>
          <a:solidFill>
            <a:srgbClr val="C00000"/>
          </a:solidFill>
          <a:ln>
            <a:noFill/>
          </a:ln>
        </p:spPr>
        <p:txBody>
          <a:bodyPr vert="horz" wrap="square" lIns="91398" tIns="45699" rIns="91398" bIns="45699" numCol="1" anchor="t" anchorCtr="0" compatLnSpc="1"/>
          <a:lstStyle/>
          <a:p>
            <a:pPr fontAlgn="base">
              <a:spcBef>
                <a:spcPct val="0"/>
              </a:spcBef>
              <a:spcAft>
                <a:spcPct val="0"/>
              </a:spcAft>
              <a:buFont typeface="Arial" panose="020B0604020202020204" pitchFamily="34" charset="0"/>
              <a:buNone/>
            </a:pPr>
            <a:endParaRPr lang="zh-CN" altLang="en-US" sz="1800" dirty="0">
              <a:solidFill>
                <a:srgbClr val="294A5A"/>
              </a:solidFill>
              <a:cs typeface="+mn-ea"/>
              <a:sym typeface="+mn-lt"/>
            </a:endParaRPr>
          </a:p>
        </p:txBody>
      </p:sp>
      <p:sp>
        <p:nvSpPr>
          <p:cNvPr id="46" name="文本框 45"/>
          <p:cNvSpPr txBox="1"/>
          <p:nvPr/>
        </p:nvSpPr>
        <p:spPr>
          <a:xfrm>
            <a:off x="983432" y="966498"/>
            <a:ext cx="3814468" cy="521970"/>
          </a:xfrm>
          <a:prstGeom prst="rect">
            <a:avLst/>
          </a:prstGeom>
          <a:noFill/>
        </p:spPr>
        <p:txBody>
          <a:bodyPr wrap="square" rtlCol="0">
            <a:spAutoFit/>
          </a:bodyPr>
          <a:lstStyle/>
          <a:p>
            <a:r>
              <a:rPr lang="zh-CN" altLang="en-US" sz="2800" b="1" dirty="0">
                <a:cs typeface="+mn-ea"/>
                <a:sym typeface="+mn-lt"/>
              </a:rPr>
              <a:t>核心方法 重点突破</a:t>
            </a:r>
          </a:p>
        </p:txBody>
      </p:sp>
      <p:sp>
        <p:nvSpPr>
          <p:cNvPr id="6" name="文本框 5"/>
          <p:cNvSpPr txBox="1"/>
          <p:nvPr/>
        </p:nvSpPr>
        <p:spPr>
          <a:xfrm>
            <a:off x="597535" y="1732915"/>
            <a:ext cx="4586605" cy="521970"/>
          </a:xfrm>
          <a:prstGeom prst="rect">
            <a:avLst/>
          </a:prstGeom>
          <a:noFill/>
        </p:spPr>
        <p:txBody>
          <a:bodyPr wrap="square" rtlCol="0">
            <a:spAutoFit/>
          </a:bodyPr>
          <a:lstStyle/>
          <a:p>
            <a:r>
              <a:rPr lang="zh-CN" altLang="en-US" sz="2800">
                <a:solidFill>
                  <a:schemeClr val="tx1"/>
                </a:solidFill>
                <a:latin typeface="+mn-ea"/>
                <a:cs typeface="+mn-ea"/>
              </a:rPr>
              <a:t>方法</a:t>
            </a:r>
            <a:r>
              <a:rPr lang="en-US" altLang="zh-CN" sz="2800">
                <a:solidFill>
                  <a:schemeClr val="tx1"/>
                </a:solidFill>
                <a:latin typeface="+mn-ea"/>
                <a:cs typeface="+mn-ea"/>
              </a:rPr>
              <a:t>1  </a:t>
            </a:r>
            <a:r>
              <a:rPr lang="zh-CN" altLang="en-US" sz="2800">
                <a:solidFill>
                  <a:schemeClr val="tx1"/>
                </a:solidFill>
                <a:latin typeface="+mn-ea"/>
                <a:cs typeface="+mn-ea"/>
              </a:rPr>
              <a:t>求椭圆方程的方法</a:t>
            </a:r>
            <a:r>
              <a:rPr lang="zh-CN" altLang="en-US" u="sng">
                <a:solidFill>
                  <a:schemeClr val="tx1"/>
                </a:solidFill>
              </a:rPr>
              <a:t> </a:t>
            </a:r>
          </a:p>
        </p:txBody>
      </p:sp>
      <p:sp>
        <p:nvSpPr>
          <p:cNvPr id="9" name="矩形 8"/>
          <p:cNvSpPr/>
          <p:nvPr/>
        </p:nvSpPr>
        <p:spPr>
          <a:xfrm>
            <a:off x="386034" y="2141857"/>
            <a:ext cx="3947160" cy="763270"/>
          </a:xfrm>
          <a:prstGeom prst="rect">
            <a:avLst/>
          </a:prstGeom>
        </p:spPr>
        <p:txBody>
          <a:bodyPr wrap="none">
            <a:spAutoFit/>
          </a:bodyPr>
          <a:lstStyle/>
          <a:p>
            <a:pPr algn="just">
              <a:lnSpc>
                <a:spcPct val="156000"/>
              </a:lnSpc>
              <a:spcBef>
                <a:spcPts val="1400"/>
              </a:spcBef>
              <a:spcAft>
                <a:spcPts val="1450"/>
              </a:spcAft>
            </a:pPr>
            <a:r>
              <a:rPr lang="en-US" altLang="zh-CN" sz="2800" kern="100" dirty="0">
                <a:solidFill>
                  <a:schemeClr val="tx1"/>
                </a:solidFill>
                <a:latin typeface="+mn-ea"/>
              </a:rPr>
              <a:t>1</a:t>
            </a:r>
            <a:r>
              <a:rPr lang="zh-CN" altLang="zh-CN" sz="2800" kern="100" dirty="0">
                <a:solidFill>
                  <a:schemeClr val="tx1"/>
                </a:solidFill>
                <a:latin typeface="+mn-ea"/>
              </a:rPr>
              <a:t>．椭圆标准方程的求法</a:t>
            </a:r>
          </a:p>
        </p:txBody>
      </p:sp>
      <p:sp>
        <p:nvSpPr>
          <p:cNvPr id="4" name="文本框 3"/>
          <p:cNvSpPr txBox="1"/>
          <p:nvPr/>
        </p:nvSpPr>
        <p:spPr>
          <a:xfrm>
            <a:off x="386080" y="2905125"/>
            <a:ext cx="11195685" cy="1938020"/>
          </a:xfrm>
          <a:prstGeom prst="rect">
            <a:avLst/>
          </a:prstGeom>
          <a:noFill/>
          <a:ln w="9525">
            <a:noFill/>
          </a:ln>
        </p:spPr>
        <p:txBody>
          <a:bodyPr wrap="square">
            <a:spAutoFit/>
          </a:bodyPr>
          <a:lstStyle/>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(1)定义法：根据椭圆的定义确定a</a:t>
            </a:r>
            <a:r>
              <a:rPr lang="zh-CN" sz="2400" b="0" baseline="30000">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，b</a:t>
            </a:r>
            <a:r>
              <a:rPr lang="zh-CN" sz="2400" b="0" baseline="30000">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的值，再结合焦点位置求出椭圆的标准方程．其中常用的关系有</a:t>
            </a: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①b</a:t>
            </a:r>
            <a:r>
              <a:rPr lang="zh-CN" sz="2400" b="0" baseline="30000">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＝a</a:t>
            </a:r>
            <a:r>
              <a:rPr lang="zh-CN" sz="2400" b="0" baseline="30000">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－c</a:t>
            </a:r>
            <a:r>
              <a:rPr lang="zh-CN" sz="2400" b="0" baseline="30000">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a:t>
            </a: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②椭圆上任意一点到椭圆两焦点的距离之和等于2a；</a:t>
            </a:r>
          </a:p>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③椭圆上一短轴端点到椭圆两焦点的距离相等且等于实半轴长a.</a:t>
            </a:r>
          </a:p>
        </p:txBody>
      </p:sp>
      <p:sp>
        <p:nvSpPr>
          <p:cNvPr id="7" name="文本框 6"/>
          <p:cNvSpPr txBox="1"/>
          <p:nvPr/>
        </p:nvSpPr>
        <p:spPr>
          <a:xfrm>
            <a:off x="385445" y="5121910"/>
            <a:ext cx="10745470" cy="829945"/>
          </a:xfrm>
          <a:prstGeom prst="rect">
            <a:avLst/>
          </a:prstGeom>
          <a:noFill/>
          <a:ln w="9525">
            <a:noFill/>
          </a:ln>
        </p:spPr>
        <p:txBody>
          <a:bodyPr wrap="square">
            <a:spAutoFit/>
          </a:bodyPr>
          <a:lstStyle/>
          <a:p>
            <a:pPr indent="0"/>
            <a:r>
              <a:rPr lang="en-US" altLang="zh-CN" sz="2400" b="0" dirty="0">
                <a:solidFill>
                  <a:srgbClr val="0070C0"/>
                </a:solidFill>
                <a:latin typeface="楷体" panose="02010609060101010101" pitchFamily="49" charset="-122"/>
                <a:ea typeface="楷体" panose="02010609060101010101" pitchFamily="49" charset="-122"/>
              </a:rPr>
              <a:t>     </a:t>
            </a:r>
            <a:r>
              <a:rPr lang="zh-CN" altLang="zh-CN" sz="2400" b="0" dirty="0">
                <a:solidFill>
                  <a:srgbClr val="0070C0"/>
                </a:solidFill>
                <a:latin typeface="楷体" panose="02010609060101010101" pitchFamily="49" charset="-122"/>
                <a:ea typeface="楷体" panose="02010609060101010101" pitchFamily="49" charset="-122"/>
              </a:rPr>
              <a:t>用此种方法求动点轨迹时，有时需根据题意舍去一些不符合题意的点，有时可能要分类讨论，不要漏解</a:t>
            </a:r>
            <a:endParaRPr lang="zh-CN" altLang="zh-CN" sz="2400" dirty="0">
              <a:solidFill>
                <a:srgbClr val="0070C0"/>
              </a:solidFill>
              <a:latin typeface="楷体" panose="02010609060101010101" pitchFamily="49" charset="-122"/>
              <a:ea typeface="楷体" panose="02010609060101010101" pitchFamily="49" charset="-122"/>
            </a:endParaRPr>
          </a:p>
        </p:txBody>
      </p:sp>
      <p:pic>
        <p:nvPicPr>
          <p:cNvPr id="3" name="图片 -2147482605" descr="注意.tif"/>
          <p:cNvPicPr>
            <a:picLocks noChangeAspect="1"/>
          </p:cNvPicPr>
          <p:nvPr/>
        </p:nvPicPr>
        <p:blipFill>
          <a:blip r:embed="rId2" r:link="rId3"/>
          <a:stretch>
            <a:fillRect/>
          </a:stretch>
        </p:blipFill>
        <p:spPr>
          <a:xfrm>
            <a:off x="459105" y="5179695"/>
            <a:ext cx="744855" cy="274955"/>
          </a:xfrm>
          <a:prstGeom prst="rect">
            <a:avLst/>
          </a:prstGeom>
          <a:noFill/>
          <a:ln w="9525">
            <a:noFill/>
          </a:ln>
        </p:spPr>
      </p:pic>
      <p:sp>
        <p:nvSpPr>
          <p:cNvPr id="5" name="文本框 4"/>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46" grpId="0"/>
      <p:bldP spid="6" grpId="0"/>
      <p:bldP spid="9" grpId="0"/>
      <p:bldP spid="4"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0C913308-F349-4B6D-A68A-DD1791B4A57B}" type="slidenum">
              <a:rPr lang="zh-CN" altLang="en-US" smtClean="0"/>
              <a:t>14</a:t>
            </a:fld>
            <a:endParaRPr lang="zh-CN" altLang="en-US"/>
          </a:p>
        </p:txBody>
      </p:sp>
      <p:sp>
        <p:nvSpPr>
          <p:cNvPr id="101" name="文本框 100"/>
          <p:cNvSpPr txBox="1"/>
          <p:nvPr/>
        </p:nvSpPr>
        <p:spPr>
          <a:xfrm>
            <a:off x="348615" y="1021715"/>
            <a:ext cx="11078845" cy="3192780"/>
          </a:xfrm>
          <a:prstGeom prst="rect">
            <a:avLst/>
          </a:prstGeom>
          <a:noFill/>
          <a:ln w="9525">
            <a:noFill/>
          </a:ln>
        </p:spPr>
        <p:txBody>
          <a:bodyPr wrap="square">
            <a:spAutoFit/>
          </a:bodyPr>
          <a:lstStyle/>
          <a:p>
            <a:pPr indent="266700" fontAlgn="auto">
              <a:lnSpc>
                <a:spcPct val="120000"/>
              </a:lnSpc>
            </a:pP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(2)待定系数法</a:t>
            </a:r>
          </a:p>
          <a:p>
            <a:pPr indent="266700" fontAlgn="auto">
              <a:lnSpc>
                <a:spcPct val="120000"/>
              </a:lnSpc>
            </a:pP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①如果已知椭圆的中心在原点，且确定焦点所在位置，可设出相应形式的标准方程，然后根据条件确定出关于a，b，c的方程组，解出a</a:t>
            </a:r>
            <a:r>
              <a:rPr lang="zh-CN" sz="2400" b="0" baseline="30000">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，b</a:t>
            </a:r>
            <a:r>
              <a:rPr lang="zh-CN" sz="2400" b="0" baseline="30000">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，从而写出椭圆的标准方程(求得的方程可能是一个，也可能是两个，注意合理取舍，但不要漏解)．</a:t>
            </a:r>
          </a:p>
          <a:p>
            <a:pPr indent="266700" fontAlgn="auto">
              <a:lnSpc>
                <a:spcPct val="120000"/>
              </a:lnSpc>
            </a:pP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②当焦点位置不确定时，有两种方法可以解决：一种是分类讨论，注意考虑要全面；一种是已知椭圆的中心在原点，可以设椭圆的一般方程为mx</a:t>
            </a:r>
            <a:r>
              <a:rPr lang="zh-CN" sz="2400" b="0" baseline="30000">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＋ny</a:t>
            </a:r>
            <a:r>
              <a:rPr lang="zh-CN" sz="2400" b="0" baseline="30000">
                <a:solidFill>
                  <a:schemeClr val="tx1"/>
                </a:solidFill>
                <a:latin typeface="宋体" panose="02010600030101010101" pitchFamily="2" charset="-122"/>
                <a:ea typeface="宋体" panose="02010600030101010101" pitchFamily="2" charset="-122"/>
                <a:cs typeface="宋体" panose="02010600030101010101" pitchFamily="2" charset="-122"/>
              </a:rPr>
              <a:t>2</a:t>
            </a:r>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＝1(m&gt;0，n&gt;0，m≠n)．</a:t>
            </a:r>
          </a:p>
        </p:txBody>
      </p:sp>
      <p:sp>
        <p:nvSpPr>
          <p:cNvPr id="5" name="文本框 4"/>
          <p:cNvSpPr txBox="1"/>
          <p:nvPr/>
        </p:nvSpPr>
        <p:spPr>
          <a:xfrm>
            <a:off x="476250" y="4312920"/>
            <a:ext cx="10823575" cy="1198880"/>
          </a:xfrm>
          <a:prstGeom prst="rect">
            <a:avLst/>
          </a:prstGeom>
          <a:noFill/>
          <a:ln w="9525">
            <a:noFill/>
          </a:ln>
        </p:spPr>
        <p:txBody>
          <a:bodyPr wrap="square">
            <a:spAutoFit/>
          </a:bodyPr>
          <a:lstStyle/>
          <a:p>
            <a:pPr indent="266700"/>
            <a:r>
              <a:rPr lang="en-US" altLang="zh-CN" sz="2400" b="0" dirty="0">
                <a:solidFill>
                  <a:srgbClr val="0070C0"/>
                </a:solidFill>
                <a:latin typeface="楷体" panose="02010609060101010101" pitchFamily="49" charset="-122"/>
                <a:ea typeface="楷体" panose="02010609060101010101" pitchFamily="49" charset="-122"/>
              </a:rPr>
              <a:t>     </a:t>
            </a:r>
            <a:r>
              <a:rPr lang="zh-CN" altLang="zh-CN" sz="2400" b="0" dirty="0">
                <a:solidFill>
                  <a:srgbClr val="0070C0"/>
                </a:solidFill>
                <a:latin typeface="楷体" panose="02010609060101010101" pitchFamily="49" charset="-122"/>
                <a:ea typeface="楷体" panose="02010609060101010101" pitchFamily="49" charset="-122"/>
              </a:rPr>
              <a:t>求椭圆方程一般采取“先定位，后定量”的方法．所谓定位，就是研究一下此椭圆是不是标准形式的椭圆，其焦点在x轴上还是在y轴上；所谓定量就是求出椭圆的a，b，c，从而写出椭圆的方程．</a:t>
            </a:r>
            <a:endParaRPr lang="zh-CN" altLang="en-US"/>
          </a:p>
        </p:txBody>
      </p:sp>
      <p:pic>
        <p:nvPicPr>
          <p:cNvPr id="3" name="图片 -2147482604" descr="突破点.tif"/>
          <p:cNvPicPr>
            <a:picLocks noChangeAspect="1"/>
          </p:cNvPicPr>
          <p:nvPr/>
        </p:nvPicPr>
        <p:blipFill>
          <a:blip r:embed="rId2" r:link="rId3"/>
          <a:stretch>
            <a:fillRect/>
          </a:stretch>
        </p:blipFill>
        <p:spPr>
          <a:xfrm>
            <a:off x="596900" y="4404360"/>
            <a:ext cx="1021715" cy="279400"/>
          </a:xfrm>
          <a:prstGeom prst="rect">
            <a:avLst/>
          </a:prstGeom>
          <a:noFill/>
          <a:ln w="9525">
            <a:noFill/>
          </a:ln>
        </p:spPr>
      </p:pic>
      <p:sp>
        <p:nvSpPr>
          <p:cNvPr id="4" name="文本框 3"/>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anim calcmode="lin" valueType="num">
                                      <p:cBhvr additive="base">
                                        <p:cTn id="7" dur="500" fill="hold"/>
                                        <p:tgtEl>
                                          <p:spTgt spid="101"/>
                                        </p:tgtEl>
                                        <p:attrNameLst>
                                          <p:attrName>ppt_x</p:attrName>
                                        </p:attrNameLst>
                                      </p:cBhvr>
                                      <p:tavLst>
                                        <p:tav tm="0">
                                          <p:val>
                                            <p:strVal val="#ppt_x"/>
                                          </p:val>
                                        </p:tav>
                                        <p:tav tm="100000">
                                          <p:val>
                                            <p:strVal val="#ppt_x"/>
                                          </p:val>
                                        </p:tav>
                                      </p:tavLst>
                                    </p:anim>
                                    <p:anim calcmode="lin" valueType="num">
                                      <p:cBhvr additive="base">
                                        <p:cTn id="8" dur="500" fill="hold"/>
                                        <p:tgtEl>
                                          <p:spTgt spid="10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0C913308-F349-4B6D-A68A-DD1791B4A57B}" type="slidenum">
              <a:rPr lang="zh-CN" altLang="en-US" smtClean="0"/>
              <a:t>15</a:t>
            </a:fld>
            <a:endParaRPr lang="zh-CN" altLang="en-US"/>
          </a:p>
        </p:txBody>
      </p:sp>
      <p:sp>
        <p:nvSpPr>
          <p:cNvPr id="9" name="矩形 8"/>
          <p:cNvSpPr/>
          <p:nvPr/>
        </p:nvSpPr>
        <p:spPr>
          <a:xfrm>
            <a:off x="624159" y="401957"/>
            <a:ext cx="2524760" cy="763270"/>
          </a:xfrm>
          <a:prstGeom prst="rect">
            <a:avLst/>
          </a:prstGeom>
        </p:spPr>
        <p:txBody>
          <a:bodyPr wrap="none">
            <a:spAutoFit/>
          </a:bodyPr>
          <a:lstStyle/>
          <a:p>
            <a:pPr algn="just">
              <a:lnSpc>
                <a:spcPct val="156000"/>
              </a:lnSpc>
              <a:spcBef>
                <a:spcPts val="1400"/>
              </a:spcBef>
              <a:spcAft>
                <a:spcPts val="1450"/>
              </a:spcAft>
            </a:pPr>
            <a:r>
              <a:rPr lang="en-US" altLang="zh-CN" sz="2800" kern="100" dirty="0">
                <a:solidFill>
                  <a:schemeClr val="tx1"/>
                </a:solidFill>
                <a:latin typeface="+mn-ea"/>
              </a:rPr>
              <a:t>2</a:t>
            </a:r>
            <a:r>
              <a:rPr lang="zh-CN" altLang="zh-CN" sz="2800" kern="100" dirty="0">
                <a:solidFill>
                  <a:schemeClr val="tx1"/>
                </a:solidFill>
                <a:latin typeface="+mn-ea"/>
              </a:rPr>
              <a:t>．椭圆系方程</a:t>
            </a:r>
          </a:p>
        </p:txBody>
      </p:sp>
      <p:pic>
        <p:nvPicPr>
          <p:cNvPr id="3" name="图片 2"/>
          <p:cNvPicPr>
            <a:picLocks noChangeAspect="1"/>
          </p:cNvPicPr>
          <p:nvPr/>
        </p:nvPicPr>
        <p:blipFill>
          <a:blip r:embed="rId2"/>
          <a:stretch>
            <a:fillRect/>
          </a:stretch>
        </p:blipFill>
        <p:spPr>
          <a:xfrm>
            <a:off x="624205" y="1482090"/>
            <a:ext cx="10259695" cy="3143250"/>
          </a:xfrm>
          <a:prstGeom prst="rect">
            <a:avLst/>
          </a:prstGeom>
        </p:spPr>
      </p:pic>
      <p:sp>
        <p:nvSpPr>
          <p:cNvPr id="4" name="文本框 3"/>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0C913308-F349-4B6D-A68A-DD1791B4A57B}" type="slidenum">
              <a:rPr lang="zh-CN" altLang="en-US" smtClean="0"/>
              <a:t>16</a:t>
            </a:fld>
            <a:endParaRPr lang="zh-CN" altLang="en-US"/>
          </a:p>
        </p:txBody>
      </p:sp>
      <p:sp>
        <p:nvSpPr>
          <p:cNvPr id="102" name="文本框 101"/>
          <p:cNvSpPr txBox="1"/>
          <p:nvPr/>
        </p:nvSpPr>
        <p:spPr>
          <a:xfrm>
            <a:off x="588010" y="1108075"/>
            <a:ext cx="11185525" cy="1938020"/>
          </a:xfrm>
          <a:prstGeom prst="rect">
            <a:avLst/>
          </a:prstGeom>
          <a:noFill/>
          <a:ln w="9525">
            <a:noFill/>
          </a:ln>
        </p:spPr>
        <p:txBody>
          <a:bodyPr wrap="square">
            <a:spAutoFit/>
          </a:bodyPr>
          <a:lstStyle/>
          <a:p>
            <a:pPr indent="266700"/>
            <a:r>
              <a:rPr lang="zh-CN" sz="2400" b="0">
                <a:solidFill>
                  <a:schemeClr val="tx1"/>
                </a:solidFill>
                <a:latin typeface="+mn-ea"/>
                <a:cs typeface="+mn-ea"/>
              </a:rPr>
              <a:t>例</a:t>
            </a:r>
            <a:r>
              <a:rPr lang="en-US" sz="2400" b="0">
                <a:solidFill>
                  <a:schemeClr val="tx1"/>
                </a:solidFill>
                <a:latin typeface="+mn-ea"/>
                <a:cs typeface="+mn-ea"/>
              </a:rPr>
              <a:t>1</a:t>
            </a:r>
            <a:r>
              <a:rPr lang="zh-CN" sz="2400" b="0">
                <a:solidFill>
                  <a:schemeClr val="tx1"/>
                </a:solidFill>
                <a:latin typeface="+mn-ea"/>
                <a:cs typeface="+mn-ea"/>
              </a:rPr>
              <a:t>、求适合下列条件的椭圆的标准方程：</a:t>
            </a:r>
            <a:endParaRPr lang="en-US" sz="2400" b="0">
              <a:solidFill>
                <a:schemeClr val="tx1"/>
              </a:solidFill>
              <a:latin typeface="+mn-ea"/>
              <a:cs typeface="+mn-ea"/>
            </a:endParaRPr>
          </a:p>
          <a:p>
            <a:pPr indent="266700"/>
            <a:r>
              <a:rPr lang="en-US" sz="2400" b="0">
                <a:solidFill>
                  <a:schemeClr val="tx1"/>
                </a:solidFill>
                <a:latin typeface="+mn-ea"/>
                <a:cs typeface="+mn-ea"/>
              </a:rPr>
              <a:t>(1)</a:t>
            </a:r>
            <a:r>
              <a:rPr lang="zh-CN" sz="2400" b="0">
                <a:solidFill>
                  <a:schemeClr val="tx1"/>
                </a:solidFill>
                <a:latin typeface="+mn-ea"/>
                <a:cs typeface="+mn-ea"/>
              </a:rPr>
              <a:t>两个焦点的坐标分别是</a:t>
            </a:r>
            <a:r>
              <a:rPr lang="en-US" sz="2400" b="0">
                <a:solidFill>
                  <a:schemeClr val="tx1"/>
                </a:solidFill>
                <a:latin typeface="+mn-ea"/>
                <a:cs typeface="+mn-ea"/>
              </a:rPr>
              <a:t>(</a:t>
            </a:r>
            <a:r>
              <a:rPr lang="zh-CN" sz="2400" b="0">
                <a:solidFill>
                  <a:schemeClr val="tx1"/>
                </a:solidFill>
                <a:latin typeface="+mn-ea"/>
                <a:cs typeface="+mn-ea"/>
              </a:rPr>
              <a:t>－</a:t>
            </a:r>
            <a:r>
              <a:rPr lang="en-US" sz="2400" b="0">
                <a:solidFill>
                  <a:schemeClr val="tx1"/>
                </a:solidFill>
                <a:latin typeface="+mn-ea"/>
                <a:cs typeface="+mn-ea"/>
              </a:rPr>
              <a:t>12</a:t>
            </a:r>
            <a:r>
              <a:rPr lang="zh-CN" sz="2400" b="0">
                <a:solidFill>
                  <a:schemeClr val="tx1"/>
                </a:solidFill>
                <a:latin typeface="+mn-ea"/>
                <a:cs typeface="+mn-ea"/>
              </a:rPr>
              <a:t>，</a:t>
            </a:r>
            <a:r>
              <a:rPr lang="en-US" sz="2400" b="0">
                <a:solidFill>
                  <a:schemeClr val="tx1"/>
                </a:solidFill>
                <a:latin typeface="+mn-ea"/>
                <a:cs typeface="+mn-ea"/>
              </a:rPr>
              <a:t>0)</a:t>
            </a:r>
            <a:r>
              <a:rPr lang="zh-CN" sz="2400" b="0">
                <a:solidFill>
                  <a:schemeClr val="tx1"/>
                </a:solidFill>
                <a:latin typeface="+mn-ea"/>
                <a:cs typeface="+mn-ea"/>
              </a:rPr>
              <a:t>，</a:t>
            </a:r>
            <a:r>
              <a:rPr lang="en-US" sz="2400" b="0">
                <a:solidFill>
                  <a:schemeClr val="tx1"/>
                </a:solidFill>
                <a:latin typeface="+mn-ea"/>
                <a:cs typeface="+mn-ea"/>
              </a:rPr>
              <a:t>(12</a:t>
            </a:r>
            <a:r>
              <a:rPr lang="zh-CN" sz="2400" b="0">
                <a:solidFill>
                  <a:schemeClr val="tx1"/>
                </a:solidFill>
                <a:latin typeface="+mn-ea"/>
                <a:cs typeface="+mn-ea"/>
              </a:rPr>
              <a:t>，</a:t>
            </a:r>
            <a:r>
              <a:rPr lang="en-US" sz="2400" b="0">
                <a:solidFill>
                  <a:schemeClr val="tx1"/>
                </a:solidFill>
                <a:latin typeface="+mn-ea"/>
                <a:cs typeface="+mn-ea"/>
              </a:rPr>
              <a:t>0)</a:t>
            </a:r>
            <a:r>
              <a:rPr lang="zh-CN" sz="2400" b="0">
                <a:solidFill>
                  <a:schemeClr val="tx1"/>
                </a:solidFill>
                <a:latin typeface="+mn-ea"/>
                <a:cs typeface="+mn-ea"/>
              </a:rPr>
              <a:t>，椭圆上一点</a:t>
            </a:r>
            <a:r>
              <a:rPr lang="en-US" sz="2400" b="0" i="1">
                <a:solidFill>
                  <a:schemeClr val="tx1"/>
                </a:solidFill>
                <a:latin typeface="+mn-ea"/>
                <a:cs typeface="+mn-ea"/>
              </a:rPr>
              <a:t>P</a:t>
            </a:r>
            <a:r>
              <a:rPr lang="zh-CN" sz="2400" b="0">
                <a:solidFill>
                  <a:schemeClr val="tx1"/>
                </a:solidFill>
                <a:latin typeface="+mn-ea"/>
                <a:cs typeface="+mn-ea"/>
              </a:rPr>
              <a:t>到两焦点的距离的和等于</a:t>
            </a:r>
            <a:r>
              <a:rPr lang="en-US" sz="2400" b="0">
                <a:solidFill>
                  <a:schemeClr val="tx1"/>
                </a:solidFill>
                <a:latin typeface="+mn-ea"/>
                <a:cs typeface="+mn-ea"/>
              </a:rPr>
              <a:t>26</a:t>
            </a:r>
            <a:r>
              <a:rPr lang="zh-CN" sz="2400" b="0">
                <a:solidFill>
                  <a:schemeClr val="tx1"/>
                </a:solidFill>
                <a:latin typeface="+mn-ea"/>
                <a:cs typeface="+mn-ea"/>
              </a:rPr>
              <a:t>；</a:t>
            </a:r>
            <a:endParaRPr lang="en-US" sz="2400" b="0">
              <a:solidFill>
                <a:schemeClr val="tx1"/>
              </a:solidFill>
              <a:latin typeface="+mn-ea"/>
              <a:cs typeface="+mn-ea"/>
            </a:endParaRPr>
          </a:p>
          <a:p>
            <a:pPr indent="266700"/>
            <a:r>
              <a:rPr lang="en-US" sz="2400" b="0">
                <a:solidFill>
                  <a:schemeClr val="tx1"/>
                </a:solidFill>
                <a:latin typeface="+mn-ea"/>
                <a:cs typeface="+mn-ea"/>
              </a:rPr>
              <a:t>(2)</a:t>
            </a:r>
            <a:r>
              <a:rPr lang="zh-CN" sz="2400" b="0">
                <a:solidFill>
                  <a:schemeClr val="tx1"/>
                </a:solidFill>
                <a:latin typeface="+mn-ea"/>
                <a:cs typeface="+mn-ea"/>
              </a:rPr>
              <a:t>焦点在坐标轴上，且经过点</a:t>
            </a:r>
            <a:r>
              <a:rPr lang="en-US" sz="2400" b="0" i="1">
                <a:solidFill>
                  <a:schemeClr val="tx1"/>
                </a:solidFill>
                <a:latin typeface="+mn-ea"/>
                <a:cs typeface="+mn-ea"/>
              </a:rPr>
              <a:t>A</a:t>
            </a:r>
            <a:r>
              <a:rPr lang="en-US" sz="2400" b="0">
                <a:solidFill>
                  <a:schemeClr val="tx1"/>
                </a:solidFill>
                <a:latin typeface="+mn-ea"/>
                <a:cs typeface="+mn-ea"/>
              </a:rPr>
              <a:t>(    </a:t>
            </a:r>
            <a:r>
              <a:rPr lang="zh-CN" altLang="en-US" sz="2400" b="0">
                <a:solidFill>
                  <a:schemeClr val="tx1"/>
                </a:solidFill>
                <a:latin typeface="+mn-ea"/>
                <a:cs typeface="+mn-ea"/>
              </a:rPr>
              <a:t>，</a:t>
            </a:r>
            <a:r>
              <a:rPr lang="zh-CN" sz="2400" b="0">
                <a:solidFill>
                  <a:schemeClr val="tx1"/>
                </a:solidFill>
                <a:latin typeface="+mn-ea"/>
                <a:cs typeface="+mn-ea"/>
              </a:rPr>
              <a:t>－</a:t>
            </a:r>
            <a:r>
              <a:rPr lang="en-US" sz="2400" b="0">
                <a:solidFill>
                  <a:schemeClr val="tx1"/>
                </a:solidFill>
                <a:latin typeface="+mn-ea"/>
                <a:cs typeface="+mn-ea"/>
              </a:rPr>
              <a:t>2)</a:t>
            </a:r>
            <a:r>
              <a:rPr lang="zh-CN" sz="2400" b="0">
                <a:solidFill>
                  <a:schemeClr val="tx1"/>
                </a:solidFill>
                <a:latin typeface="+mn-ea"/>
                <a:cs typeface="+mn-ea"/>
              </a:rPr>
              <a:t>和</a:t>
            </a:r>
            <a:r>
              <a:rPr lang="en-US" sz="2400" b="0" i="1">
                <a:solidFill>
                  <a:schemeClr val="tx1"/>
                </a:solidFill>
                <a:latin typeface="+mn-ea"/>
                <a:cs typeface="+mn-ea"/>
              </a:rPr>
              <a:t>B</a:t>
            </a:r>
            <a:r>
              <a:rPr lang="en-US" sz="2400" b="0">
                <a:solidFill>
                  <a:schemeClr val="tx1"/>
                </a:solidFill>
                <a:latin typeface="+mn-ea"/>
                <a:cs typeface="+mn-ea"/>
              </a:rPr>
              <a:t>(</a:t>
            </a:r>
            <a:r>
              <a:rPr lang="zh-CN" sz="2400" b="0">
                <a:solidFill>
                  <a:schemeClr val="tx1"/>
                </a:solidFill>
                <a:latin typeface="+mn-ea"/>
                <a:cs typeface="+mn-ea"/>
              </a:rPr>
              <a:t>－</a:t>
            </a:r>
            <a:r>
              <a:rPr lang="en-US" sz="2400" b="0">
                <a:solidFill>
                  <a:schemeClr val="tx1"/>
                </a:solidFill>
                <a:latin typeface="+mn-ea"/>
                <a:cs typeface="+mn-ea"/>
              </a:rPr>
              <a:t>2 </a:t>
            </a:r>
            <a:r>
              <a:rPr lang="zh-CN" sz="2400" b="0">
                <a:solidFill>
                  <a:schemeClr val="tx1"/>
                </a:solidFill>
                <a:latin typeface="+mn-ea"/>
                <a:cs typeface="+mn-ea"/>
              </a:rPr>
              <a:t>　，</a:t>
            </a:r>
            <a:r>
              <a:rPr lang="en-US" sz="2400" b="0">
                <a:solidFill>
                  <a:schemeClr val="tx1"/>
                </a:solidFill>
                <a:latin typeface="+mn-ea"/>
                <a:cs typeface="+mn-ea"/>
              </a:rPr>
              <a:t>1)</a:t>
            </a:r>
            <a:r>
              <a:rPr lang="zh-CN" sz="2400" b="0">
                <a:solidFill>
                  <a:schemeClr val="tx1"/>
                </a:solidFill>
                <a:latin typeface="+mn-ea"/>
                <a:cs typeface="+mn-ea"/>
              </a:rPr>
              <a:t>；</a:t>
            </a:r>
            <a:endParaRPr lang="en-US" sz="2400" b="0">
              <a:solidFill>
                <a:schemeClr val="tx1"/>
              </a:solidFill>
              <a:latin typeface="+mn-ea"/>
              <a:cs typeface="+mn-ea"/>
            </a:endParaRPr>
          </a:p>
          <a:p>
            <a:pPr indent="266700"/>
            <a:r>
              <a:rPr lang="en-US" sz="2400" b="0">
                <a:solidFill>
                  <a:schemeClr val="tx1"/>
                </a:solidFill>
                <a:latin typeface="+mn-ea"/>
                <a:cs typeface="+mn-ea"/>
              </a:rPr>
              <a:t>(3)</a:t>
            </a:r>
            <a:r>
              <a:rPr lang="zh-CN" sz="2400" b="0">
                <a:solidFill>
                  <a:schemeClr val="tx1"/>
                </a:solidFill>
                <a:latin typeface="+mn-ea"/>
                <a:cs typeface="+mn-ea"/>
              </a:rPr>
              <a:t>焦距是</a:t>
            </a:r>
            <a:r>
              <a:rPr lang="en-US" sz="2400" b="0">
                <a:solidFill>
                  <a:schemeClr val="tx1"/>
                </a:solidFill>
                <a:latin typeface="+mn-ea"/>
                <a:cs typeface="+mn-ea"/>
              </a:rPr>
              <a:t>2</a:t>
            </a:r>
            <a:r>
              <a:rPr lang="zh-CN" sz="2400" b="0">
                <a:solidFill>
                  <a:schemeClr val="tx1"/>
                </a:solidFill>
                <a:latin typeface="+mn-ea"/>
                <a:cs typeface="+mn-ea"/>
              </a:rPr>
              <a:t>，且经过点</a:t>
            </a:r>
            <a:r>
              <a:rPr lang="en-US" sz="2400" b="0" i="1">
                <a:solidFill>
                  <a:schemeClr val="tx1"/>
                </a:solidFill>
                <a:latin typeface="+mn-ea"/>
                <a:cs typeface="+mn-ea"/>
              </a:rPr>
              <a:t>P</a:t>
            </a:r>
            <a:r>
              <a:rPr lang="en-US" sz="2400" b="0">
                <a:solidFill>
                  <a:schemeClr val="tx1"/>
                </a:solidFill>
                <a:latin typeface="+mn-ea"/>
                <a:cs typeface="+mn-ea"/>
              </a:rPr>
              <a:t>(</a:t>
            </a:r>
            <a:r>
              <a:rPr lang="zh-CN" sz="2400" b="0">
                <a:solidFill>
                  <a:schemeClr val="tx1"/>
                </a:solidFill>
                <a:latin typeface="+mn-ea"/>
                <a:cs typeface="+mn-ea"/>
              </a:rPr>
              <a:t>－   ，</a:t>
            </a:r>
            <a:r>
              <a:rPr lang="en-US" sz="2400" b="0">
                <a:solidFill>
                  <a:schemeClr val="tx1"/>
                </a:solidFill>
                <a:latin typeface="+mn-ea"/>
                <a:cs typeface="+mn-ea"/>
              </a:rPr>
              <a:t>0)</a:t>
            </a:r>
            <a:r>
              <a:rPr lang="zh-CN" sz="2400" b="0">
                <a:solidFill>
                  <a:schemeClr val="tx1"/>
                </a:solidFill>
                <a:latin typeface="+mn-ea"/>
                <a:cs typeface="+mn-ea"/>
              </a:rPr>
              <a:t>．</a:t>
            </a:r>
            <a:endParaRPr lang="zh-CN" altLang="en-US" sz="2400" b="0">
              <a:solidFill>
                <a:schemeClr val="tx1"/>
              </a:solidFill>
              <a:latin typeface="+mn-ea"/>
              <a:cs typeface="+mn-ea"/>
            </a:endParaRPr>
          </a:p>
        </p:txBody>
      </p:sp>
      <p:pic>
        <p:nvPicPr>
          <p:cNvPr id="3" name="图片 2"/>
          <p:cNvPicPr>
            <a:picLocks noChangeAspect="1"/>
          </p:cNvPicPr>
          <p:nvPr/>
        </p:nvPicPr>
        <p:blipFill>
          <a:blip r:embed="rId2"/>
          <a:stretch>
            <a:fillRect/>
          </a:stretch>
        </p:blipFill>
        <p:spPr>
          <a:xfrm>
            <a:off x="5017135" y="2231390"/>
            <a:ext cx="396240" cy="408940"/>
          </a:xfrm>
          <a:prstGeom prst="rect">
            <a:avLst/>
          </a:prstGeom>
        </p:spPr>
      </p:pic>
      <p:pic>
        <p:nvPicPr>
          <p:cNvPr id="4" name="图片 3"/>
          <p:cNvPicPr>
            <a:picLocks noChangeAspect="1"/>
          </p:cNvPicPr>
          <p:nvPr/>
        </p:nvPicPr>
        <p:blipFill>
          <a:blip r:embed="rId2"/>
          <a:stretch>
            <a:fillRect/>
          </a:stretch>
        </p:blipFill>
        <p:spPr>
          <a:xfrm>
            <a:off x="7346315" y="2231390"/>
            <a:ext cx="396240" cy="408940"/>
          </a:xfrm>
          <a:prstGeom prst="rect">
            <a:avLst/>
          </a:prstGeom>
        </p:spPr>
      </p:pic>
      <p:pic>
        <p:nvPicPr>
          <p:cNvPr id="5" name="图片 4"/>
          <p:cNvPicPr>
            <a:picLocks noChangeAspect="1"/>
          </p:cNvPicPr>
          <p:nvPr/>
        </p:nvPicPr>
        <p:blipFill>
          <a:blip r:embed="rId3"/>
          <a:stretch>
            <a:fillRect/>
          </a:stretch>
        </p:blipFill>
        <p:spPr>
          <a:xfrm>
            <a:off x="4147185" y="2596515"/>
            <a:ext cx="437515" cy="449580"/>
          </a:xfrm>
          <a:prstGeom prst="rect">
            <a:avLst/>
          </a:prstGeom>
        </p:spPr>
      </p:pic>
      <p:sp>
        <p:nvSpPr>
          <p:cNvPr id="6" name="文本框 5"/>
          <p:cNvSpPr txBox="1"/>
          <p:nvPr/>
        </p:nvSpPr>
        <p:spPr>
          <a:xfrm>
            <a:off x="702310" y="3221990"/>
            <a:ext cx="10815955" cy="829945"/>
          </a:xfrm>
          <a:prstGeom prst="rect">
            <a:avLst/>
          </a:prstGeom>
          <a:noFill/>
          <a:ln w="9525">
            <a:noFill/>
          </a:ln>
        </p:spPr>
        <p:txBody>
          <a:bodyPr wrap="square">
            <a:spAutoFit/>
          </a:bodyPr>
          <a:lstStyle/>
          <a:p>
            <a:pPr indent="266700"/>
            <a:r>
              <a:rPr lang="zh-CN" sz="2400" b="0">
                <a:solidFill>
                  <a:schemeClr val="tx1"/>
                </a:solidFill>
                <a:latin typeface="宋体" panose="02010600030101010101" pitchFamily="2" charset="-122"/>
                <a:ea typeface="宋体" panose="02010600030101010101" pitchFamily="2" charset="-122"/>
                <a:cs typeface="宋体" panose="02010600030101010101" pitchFamily="2" charset="-122"/>
              </a:rPr>
              <a:t>【分析】根据题意，先判断椭圆的焦点位置，再设椭圆的标准方程，求出椭圆中的a，b即可．若判断不出焦点在哪个坐标轴上，可设椭圆的一般方程．</a:t>
            </a:r>
          </a:p>
        </p:txBody>
      </p:sp>
      <p:sp>
        <p:nvSpPr>
          <p:cNvPr id="8" name="文本框 7"/>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
                                        </p:tgtEl>
                                        <p:attrNameLst>
                                          <p:attrName>style.visibility</p:attrName>
                                        </p:attrNameLst>
                                      </p:cBhvr>
                                      <p:to>
                                        <p:strVal val="visible"/>
                                      </p:to>
                                    </p:set>
                                    <p:anim calcmode="lin" valueType="num">
                                      <p:cBhvr additive="base">
                                        <p:cTn id="7" dur="500" fill="hold"/>
                                        <p:tgtEl>
                                          <p:spTgt spid="102"/>
                                        </p:tgtEl>
                                        <p:attrNameLst>
                                          <p:attrName>ppt_x</p:attrName>
                                        </p:attrNameLst>
                                      </p:cBhvr>
                                      <p:tavLst>
                                        <p:tav tm="0">
                                          <p:val>
                                            <p:strVal val="#ppt_x"/>
                                          </p:val>
                                        </p:tav>
                                        <p:tav tm="100000">
                                          <p:val>
                                            <p:strVal val="#ppt_x"/>
                                          </p:val>
                                        </p:tav>
                                      </p:tavLst>
                                    </p:anim>
                                    <p:anim calcmode="lin" valueType="num">
                                      <p:cBhvr additive="base">
                                        <p:cTn id="8" dur="500" fill="hold"/>
                                        <p:tgtEl>
                                          <p:spTgt spid="10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0C913308-F349-4B6D-A68A-DD1791B4A57B}" type="slidenum">
              <a:rPr lang="zh-CN" altLang="en-US" smtClean="0"/>
              <a:t>17</a:t>
            </a:fld>
            <a:endParaRPr lang="zh-CN" altLang="en-US"/>
          </a:p>
        </p:txBody>
      </p:sp>
      <p:sp>
        <p:nvSpPr>
          <p:cNvPr id="4" name="文本框 3"/>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pic>
        <p:nvPicPr>
          <p:cNvPr id="5" name="图片 4"/>
          <p:cNvPicPr>
            <a:picLocks noChangeAspect="1"/>
          </p:cNvPicPr>
          <p:nvPr/>
        </p:nvPicPr>
        <p:blipFill>
          <a:blip r:embed="rId2"/>
          <a:stretch>
            <a:fillRect/>
          </a:stretch>
        </p:blipFill>
        <p:spPr>
          <a:xfrm>
            <a:off x="325120" y="2160905"/>
            <a:ext cx="11541760" cy="12369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椭圆 41"/>
          <p:cNvSpPr/>
          <p:nvPr/>
        </p:nvSpPr>
        <p:spPr>
          <a:xfrm>
            <a:off x="-378878" y="1039571"/>
            <a:ext cx="4694660" cy="4694660"/>
          </a:xfrm>
          <a:prstGeom prst="ellipse">
            <a:avLst/>
          </a:prstGeom>
          <a:solidFill>
            <a:schemeClr val="bg2"/>
          </a:solidFill>
          <a:ln>
            <a:solidFill>
              <a:srgbClr val="009E9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1"/>
          <p:cNvSpPr/>
          <p:nvPr/>
        </p:nvSpPr>
        <p:spPr>
          <a:xfrm>
            <a:off x="-456728" y="2348880"/>
            <a:ext cx="1717289" cy="2098281"/>
          </a:xfrm>
          <a:custGeom>
            <a:avLst/>
            <a:gdLst>
              <a:gd name="connsiteX0" fmla="*/ 0 w 1705100"/>
              <a:gd name="connsiteY0" fmla="*/ 0 h 2088232"/>
              <a:gd name="connsiteX1" fmla="*/ 1705100 w 1705100"/>
              <a:gd name="connsiteY1" fmla="*/ 0 h 2088232"/>
              <a:gd name="connsiteX2" fmla="*/ 1705100 w 1705100"/>
              <a:gd name="connsiteY2" fmla="*/ 2088232 h 2088232"/>
              <a:gd name="connsiteX3" fmla="*/ 0 w 1705100"/>
              <a:gd name="connsiteY3" fmla="*/ 2088232 h 2088232"/>
              <a:gd name="connsiteX4" fmla="*/ 0 w 1705100"/>
              <a:gd name="connsiteY4" fmla="*/ 0 h 2088232"/>
              <a:gd name="connsiteX0-1" fmla="*/ 0 w 1705100"/>
              <a:gd name="connsiteY0-2" fmla="*/ 0 h 2088232"/>
              <a:gd name="connsiteX1-3" fmla="*/ 1705100 w 1705100"/>
              <a:gd name="connsiteY1-4" fmla="*/ 0 h 2088232"/>
              <a:gd name="connsiteX2-5" fmla="*/ 922602 w 1705100"/>
              <a:gd name="connsiteY2-6" fmla="*/ 1013988 h 2088232"/>
              <a:gd name="connsiteX3-7" fmla="*/ 1705100 w 1705100"/>
              <a:gd name="connsiteY3-8" fmla="*/ 2088232 h 2088232"/>
              <a:gd name="connsiteX4-9" fmla="*/ 0 w 1705100"/>
              <a:gd name="connsiteY4-10" fmla="*/ 2088232 h 2088232"/>
              <a:gd name="connsiteX5" fmla="*/ 0 w 1705100"/>
              <a:gd name="connsiteY5" fmla="*/ 0 h 2088232"/>
              <a:gd name="connsiteX0-11" fmla="*/ 0 w 1705100"/>
              <a:gd name="connsiteY0-12" fmla="*/ 0 h 2088232"/>
              <a:gd name="connsiteX1-13" fmla="*/ 1705100 w 1705100"/>
              <a:gd name="connsiteY1-14" fmla="*/ 0 h 2088232"/>
              <a:gd name="connsiteX2-15" fmla="*/ 1090721 w 1705100"/>
              <a:gd name="connsiteY2-16" fmla="*/ 1075495 h 2088232"/>
              <a:gd name="connsiteX3-17" fmla="*/ 1705100 w 1705100"/>
              <a:gd name="connsiteY3-18" fmla="*/ 2088232 h 2088232"/>
              <a:gd name="connsiteX4-19" fmla="*/ 0 w 1705100"/>
              <a:gd name="connsiteY4-20" fmla="*/ 2088232 h 2088232"/>
              <a:gd name="connsiteX5-21" fmla="*/ 0 w 1705100"/>
              <a:gd name="connsiteY5-22" fmla="*/ 0 h 2088232"/>
              <a:gd name="connsiteX0-23" fmla="*/ 0 w 1705100"/>
              <a:gd name="connsiteY0-24" fmla="*/ 0 h 2088232"/>
              <a:gd name="connsiteX1-25" fmla="*/ 1705100 w 1705100"/>
              <a:gd name="connsiteY1-26" fmla="*/ 0 h 2088232"/>
              <a:gd name="connsiteX2-27" fmla="*/ 1090721 w 1705100"/>
              <a:gd name="connsiteY2-28" fmla="*/ 1075495 h 2088232"/>
              <a:gd name="connsiteX3-29" fmla="*/ 1705100 w 1705100"/>
              <a:gd name="connsiteY3-30" fmla="*/ 2088232 h 2088232"/>
              <a:gd name="connsiteX4-31" fmla="*/ 0 w 1705100"/>
              <a:gd name="connsiteY4-32" fmla="*/ 2088232 h 2088232"/>
              <a:gd name="connsiteX5-33" fmla="*/ 0 w 1705100"/>
              <a:gd name="connsiteY5-34" fmla="*/ 0 h 2088232"/>
              <a:gd name="connsiteX0-35" fmla="*/ 0 w 1705100"/>
              <a:gd name="connsiteY0-36" fmla="*/ 0 h 2088232"/>
              <a:gd name="connsiteX1-37" fmla="*/ 1705100 w 1705100"/>
              <a:gd name="connsiteY1-38" fmla="*/ 0 h 2088232"/>
              <a:gd name="connsiteX2-39" fmla="*/ 1090721 w 1705100"/>
              <a:gd name="connsiteY2-40" fmla="*/ 1075495 h 2088232"/>
              <a:gd name="connsiteX3-41" fmla="*/ 1705100 w 1705100"/>
              <a:gd name="connsiteY3-42" fmla="*/ 2088232 h 2088232"/>
              <a:gd name="connsiteX4-43" fmla="*/ 0 w 1705100"/>
              <a:gd name="connsiteY4-44" fmla="*/ 2088232 h 2088232"/>
              <a:gd name="connsiteX5-45" fmla="*/ 0 w 1705100"/>
              <a:gd name="connsiteY5-46" fmla="*/ 0 h 2088232"/>
              <a:gd name="connsiteX0-47" fmla="*/ 0 w 1705100"/>
              <a:gd name="connsiteY0-48" fmla="*/ 0 h 2088232"/>
              <a:gd name="connsiteX1-49" fmla="*/ 1705100 w 1705100"/>
              <a:gd name="connsiteY1-50" fmla="*/ 0 h 2088232"/>
              <a:gd name="connsiteX2-51" fmla="*/ 1090721 w 1705100"/>
              <a:gd name="connsiteY2-52" fmla="*/ 1075495 h 2088232"/>
              <a:gd name="connsiteX3-53" fmla="*/ 1705100 w 1705100"/>
              <a:gd name="connsiteY3-54" fmla="*/ 2088232 h 2088232"/>
              <a:gd name="connsiteX4-55" fmla="*/ 0 w 1705100"/>
              <a:gd name="connsiteY4-56" fmla="*/ 2088232 h 2088232"/>
              <a:gd name="connsiteX5-57" fmla="*/ 0 w 1705100"/>
              <a:gd name="connsiteY5-58" fmla="*/ 0 h 2088232"/>
              <a:gd name="connsiteX0-59" fmla="*/ 0 w 1705100"/>
              <a:gd name="connsiteY0-60" fmla="*/ 0 h 2088232"/>
              <a:gd name="connsiteX1-61" fmla="*/ 1705100 w 1705100"/>
              <a:gd name="connsiteY1-62" fmla="*/ 0 h 2088232"/>
              <a:gd name="connsiteX2-63" fmla="*/ 1090721 w 1705100"/>
              <a:gd name="connsiteY2-64" fmla="*/ 1075495 h 2088232"/>
              <a:gd name="connsiteX3-65" fmla="*/ 1705100 w 1705100"/>
              <a:gd name="connsiteY3-66" fmla="*/ 2088232 h 2088232"/>
              <a:gd name="connsiteX4-67" fmla="*/ 0 w 1705100"/>
              <a:gd name="connsiteY4-68" fmla="*/ 2088232 h 2088232"/>
              <a:gd name="connsiteX5-69" fmla="*/ 0 w 1705100"/>
              <a:gd name="connsiteY5-70" fmla="*/ 0 h 2088232"/>
              <a:gd name="connsiteX0-71" fmla="*/ 0 w 1705100"/>
              <a:gd name="connsiteY0-72" fmla="*/ 0 h 2088232"/>
              <a:gd name="connsiteX1-73" fmla="*/ 1705100 w 1705100"/>
              <a:gd name="connsiteY1-74" fmla="*/ 0 h 2088232"/>
              <a:gd name="connsiteX2-75" fmla="*/ 1090721 w 1705100"/>
              <a:gd name="connsiteY2-76" fmla="*/ 1075495 h 2088232"/>
              <a:gd name="connsiteX3-77" fmla="*/ 1705100 w 1705100"/>
              <a:gd name="connsiteY3-78" fmla="*/ 2088232 h 2088232"/>
              <a:gd name="connsiteX4-79" fmla="*/ 0 w 1705100"/>
              <a:gd name="connsiteY4-80" fmla="*/ 2088232 h 2088232"/>
              <a:gd name="connsiteX5-81" fmla="*/ 0 w 1705100"/>
              <a:gd name="connsiteY5-82" fmla="*/ 0 h 2088232"/>
              <a:gd name="connsiteX0-83" fmla="*/ 0 w 1705100"/>
              <a:gd name="connsiteY0-84" fmla="*/ 0 h 2088232"/>
              <a:gd name="connsiteX1-85" fmla="*/ 1705100 w 1705100"/>
              <a:gd name="connsiteY1-86" fmla="*/ 0 h 2088232"/>
              <a:gd name="connsiteX2-87" fmla="*/ 1090721 w 1705100"/>
              <a:gd name="connsiteY2-88" fmla="*/ 1075495 h 2088232"/>
              <a:gd name="connsiteX3-89" fmla="*/ 1705100 w 1705100"/>
              <a:gd name="connsiteY3-90" fmla="*/ 2088232 h 2088232"/>
              <a:gd name="connsiteX4-91" fmla="*/ 0 w 1705100"/>
              <a:gd name="connsiteY4-92" fmla="*/ 2088232 h 2088232"/>
              <a:gd name="connsiteX5-93" fmla="*/ 0 w 1705100"/>
              <a:gd name="connsiteY5-94" fmla="*/ 0 h 2088232"/>
              <a:gd name="connsiteX0-95" fmla="*/ 0 w 1705100"/>
              <a:gd name="connsiteY0-96" fmla="*/ 0 h 2088232"/>
              <a:gd name="connsiteX1-97" fmla="*/ 1705100 w 1705100"/>
              <a:gd name="connsiteY1-98" fmla="*/ 0 h 2088232"/>
              <a:gd name="connsiteX2-99" fmla="*/ 1090721 w 1705100"/>
              <a:gd name="connsiteY2-100" fmla="*/ 1075495 h 2088232"/>
              <a:gd name="connsiteX3-101" fmla="*/ 1705100 w 1705100"/>
              <a:gd name="connsiteY3-102" fmla="*/ 2088232 h 2088232"/>
              <a:gd name="connsiteX4-103" fmla="*/ 0 w 1705100"/>
              <a:gd name="connsiteY4-104" fmla="*/ 2088232 h 2088232"/>
              <a:gd name="connsiteX5-105" fmla="*/ 0 w 1705100"/>
              <a:gd name="connsiteY5-106" fmla="*/ 0 h 2088232"/>
              <a:gd name="connsiteX0-107" fmla="*/ 0 w 1705100"/>
              <a:gd name="connsiteY0-108" fmla="*/ 0 h 2088232"/>
              <a:gd name="connsiteX1-109" fmla="*/ 1705100 w 1705100"/>
              <a:gd name="connsiteY1-110" fmla="*/ 0 h 2088232"/>
              <a:gd name="connsiteX2-111" fmla="*/ 1705100 w 1705100"/>
              <a:gd name="connsiteY2-112" fmla="*/ 2088232 h 2088232"/>
              <a:gd name="connsiteX3-113" fmla="*/ 0 w 1705100"/>
              <a:gd name="connsiteY3-114" fmla="*/ 2088232 h 2088232"/>
              <a:gd name="connsiteX4-115" fmla="*/ 0 w 1705100"/>
              <a:gd name="connsiteY4-116" fmla="*/ 0 h 2088232"/>
              <a:gd name="connsiteX0-117" fmla="*/ 0 w 1739059"/>
              <a:gd name="connsiteY0-118" fmla="*/ 0 h 2088232"/>
              <a:gd name="connsiteX1-119" fmla="*/ 1705100 w 1739059"/>
              <a:gd name="connsiteY1-120" fmla="*/ 0 h 2088232"/>
              <a:gd name="connsiteX2-121" fmla="*/ 1705100 w 1739059"/>
              <a:gd name="connsiteY2-122" fmla="*/ 2088232 h 2088232"/>
              <a:gd name="connsiteX3-123" fmla="*/ 0 w 1739059"/>
              <a:gd name="connsiteY3-124" fmla="*/ 2088232 h 2088232"/>
              <a:gd name="connsiteX4-125" fmla="*/ 0 w 1739059"/>
              <a:gd name="connsiteY4-126" fmla="*/ 0 h 2088232"/>
              <a:gd name="connsiteX0-127" fmla="*/ 0 w 1705100"/>
              <a:gd name="connsiteY0-128" fmla="*/ 0 h 2088232"/>
              <a:gd name="connsiteX1-129" fmla="*/ 1705100 w 1705100"/>
              <a:gd name="connsiteY1-130" fmla="*/ 0 h 2088232"/>
              <a:gd name="connsiteX2-131" fmla="*/ 1705100 w 1705100"/>
              <a:gd name="connsiteY2-132" fmla="*/ 2088232 h 2088232"/>
              <a:gd name="connsiteX3-133" fmla="*/ 0 w 1705100"/>
              <a:gd name="connsiteY3-134" fmla="*/ 2088232 h 2088232"/>
              <a:gd name="connsiteX4-135" fmla="*/ 0 w 1705100"/>
              <a:gd name="connsiteY4-136" fmla="*/ 0 h 2088232"/>
              <a:gd name="connsiteX0-137" fmla="*/ 0 w 1705100"/>
              <a:gd name="connsiteY0-138" fmla="*/ 0 h 2088232"/>
              <a:gd name="connsiteX1-139" fmla="*/ 1705100 w 1705100"/>
              <a:gd name="connsiteY1-140" fmla="*/ 0 h 2088232"/>
              <a:gd name="connsiteX2-141" fmla="*/ 1705100 w 1705100"/>
              <a:gd name="connsiteY2-142" fmla="*/ 2088232 h 2088232"/>
              <a:gd name="connsiteX3-143" fmla="*/ 0 w 1705100"/>
              <a:gd name="connsiteY3-144" fmla="*/ 2088232 h 2088232"/>
              <a:gd name="connsiteX4-145" fmla="*/ 0 w 1705100"/>
              <a:gd name="connsiteY4-146" fmla="*/ 0 h 2088232"/>
              <a:gd name="connsiteX0-147" fmla="*/ 0 w 1705100"/>
              <a:gd name="connsiteY0-148" fmla="*/ 0 h 2088232"/>
              <a:gd name="connsiteX1-149" fmla="*/ 1705100 w 1705100"/>
              <a:gd name="connsiteY1-150" fmla="*/ 0 h 2088232"/>
              <a:gd name="connsiteX2-151" fmla="*/ 1705100 w 1705100"/>
              <a:gd name="connsiteY2-152" fmla="*/ 2088232 h 2088232"/>
              <a:gd name="connsiteX3-153" fmla="*/ 0 w 1705100"/>
              <a:gd name="connsiteY3-154" fmla="*/ 2088232 h 2088232"/>
              <a:gd name="connsiteX4-155" fmla="*/ 0 w 1705100"/>
              <a:gd name="connsiteY4-156" fmla="*/ 0 h 2088232"/>
              <a:gd name="connsiteX0-157" fmla="*/ 0 w 1746105"/>
              <a:gd name="connsiteY0-158" fmla="*/ 0 h 2088232"/>
              <a:gd name="connsiteX1-159" fmla="*/ 1746105 w 1746105"/>
              <a:gd name="connsiteY1-160" fmla="*/ 0 h 2088232"/>
              <a:gd name="connsiteX2-161" fmla="*/ 1705100 w 1746105"/>
              <a:gd name="connsiteY2-162" fmla="*/ 2088232 h 2088232"/>
              <a:gd name="connsiteX3-163" fmla="*/ 0 w 1746105"/>
              <a:gd name="connsiteY3-164" fmla="*/ 2088232 h 2088232"/>
              <a:gd name="connsiteX4-165" fmla="*/ 0 w 1746105"/>
              <a:gd name="connsiteY4-166" fmla="*/ 0 h 2088232"/>
              <a:gd name="connsiteX0-167" fmla="*/ 0 w 1746105"/>
              <a:gd name="connsiteY0-168" fmla="*/ 0 h 2088232"/>
              <a:gd name="connsiteX1-169" fmla="*/ 1746105 w 1746105"/>
              <a:gd name="connsiteY1-170" fmla="*/ 0 h 2088232"/>
              <a:gd name="connsiteX2-171" fmla="*/ 1705100 w 1746105"/>
              <a:gd name="connsiteY2-172" fmla="*/ 2088232 h 2088232"/>
              <a:gd name="connsiteX3-173" fmla="*/ 0 w 1746105"/>
              <a:gd name="connsiteY3-174" fmla="*/ 2088232 h 2088232"/>
              <a:gd name="connsiteX4-175" fmla="*/ 0 w 1746105"/>
              <a:gd name="connsiteY4-176" fmla="*/ 0 h 2088232"/>
              <a:gd name="connsiteX0-177" fmla="*/ 0 w 1746105"/>
              <a:gd name="connsiteY0-178" fmla="*/ 0 h 2088232"/>
              <a:gd name="connsiteX1-179" fmla="*/ 1746105 w 1746105"/>
              <a:gd name="connsiteY1-180" fmla="*/ 0 h 2088232"/>
              <a:gd name="connsiteX2-181" fmla="*/ 1705100 w 1746105"/>
              <a:gd name="connsiteY2-182" fmla="*/ 2088232 h 2088232"/>
              <a:gd name="connsiteX3-183" fmla="*/ 0 w 1746105"/>
              <a:gd name="connsiteY3-184" fmla="*/ 2088232 h 2088232"/>
              <a:gd name="connsiteX4-185" fmla="*/ 0 w 1746105"/>
              <a:gd name="connsiteY4-186" fmla="*/ 0 h 2088232"/>
              <a:gd name="connsiteX0-187" fmla="*/ 0 w 1762506"/>
              <a:gd name="connsiteY0-188" fmla="*/ 0 h 2088232"/>
              <a:gd name="connsiteX1-189" fmla="*/ 1746105 w 1762506"/>
              <a:gd name="connsiteY1-190" fmla="*/ 0 h 2088232"/>
              <a:gd name="connsiteX2-191" fmla="*/ 1762506 w 1762506"/>
              <a:gd name="connsiteY2-192" fmla="*/ 2088232 h 2088232"/>
              <a:gd name="connsiteX3-193" fmla="*/ 0 w 1762506"/>
              <a:gd name="connsiteY3-194" fmla="*/ 2088232 h 2088232"/>
              <a:gd name="connsiteX4-195" fmla="*/ 0 w 1762506"/>
              <a:gd name="connsiteY4-196" fmla="*/ 0 h 2088232"/>
              <a:gd name="connsiteX0-197" fmla="*/ 0 w 1762506"/>
              <a:gd name="connsiteY0-198" fmla="*/ 0 h 2088232"/>
              <a:gd name="connsiteX1-199" fmla="*/ 1746105 w 1762506"/>
              <a:gd name="connsiteY1-200" fmla="*/ 0 h 2088232"/>
              <a:gd name="connsiteX2-201" fmla="*/ 1762506 w 1762506"/>
              <a:gd name="connsiteY2-202" fmla="*/ 2088232 h 2088232"/>
              <a:gd name="connsiteX3-203" fmla="*/ 0 w 1762506"/>
              <a:gd name="connsiteY3-204" fmla="*/ 2088232 h 2088232"/>
              <a:gd name="connsiteX4-205" fmla="*/ 0 w 1762506"/>
              <a:gd name="connsiteY4-206" fmla="*/ 0 h 2088232"/>
              <a:gd name="connsiteX0-207" fmla="*/ 0 w 1762506"/>
              <a:gd name="connsiteY0-208" fmla="*/ 0 h 2088232"/>
              <a:gd name="connsiteX1-209" fmla="*/ 1746105 w 1762506"/>
              <a:gd name="connsiteY1-210" fmla="*/ 0 h 2088232"/>
              <a:gd name="connsiteX2-211" fmla="*/ 1762506 w 1762506"/>
              <a:gd name="connsiteY2-212" fmla="*/ 2088232 h 2088232"/>
              <a:gd name="connsiteX3-213" fmla="*/ 0 w 1762506"/>
              <a:gd name="connsiteY3-214" fmla="*/ 2088232 h 2088232"/>
              <a:gd name="connsiteX4-215" fmla="*/ 0 w 1762506"/>
              <a:gd name="connsiteY4-216" fmla="*/ 0 h 2088232"/>
              <a:gd name="connsiteX0-217" fmla="*/ 0 w 1762506"/>
              <a:gd name="connsiteY0-218" fmla="*/ 0 h 2088232"/>
              <a:gd name="connsiteX1-219" fmla="*/ 1746105 w 1762506"/>
              <a:gd name="connsiteY1-220" fmla="*/ 0 h 2088232"/>
              <a:gd name="connsiteX2-221" fmla="*/ 1762506 w 1762506"/>
              <a:gd name="connsiteY2-222" fmla="*/ 2088232 h 2088232"/>
              <a:gd name="connsiteX3-223" fmla="*/ 0 w 1762506"/>
              <a:gd name="connsiteY3-224" fmla="*/ 2088232 h 2088232"/>
              <a:gd name="connsiteX4-225" fmla="*/ 0 w 1762506"/>
              <a:gd name="connsiteY4-226" fmla="*/ 0 h 2088232"/>
              <a:gd name="connsiteX0-227" fmla="*/ 0 w 1762506"/>
              <a:gd name="connsiteY0-228" fmla="*/ 0 h 2088232"/>
              <a:gd name="connsiteX1-229" fmla="*/ 1746105 w 1762506"/>
              <a:gd name="connsiteY1-230" fmla="*/ 0 h 2088232"/>
              <a:gd name="connsiteX2-231" fmla="*/ 1762506 w 1762506"/>
              <a:gd name="connsiteY2-232" fmla="*/ 2088232 h 2088232"/>
              <a:gd name="connsiteX3-233" fmla="*/ 0 w 1762506"/>
              <a:gd name="connsiteY3-234" fmla="*/ 2088232 h 2088232"/>
              <a:gd name="connsiteX4-235" fmla="*/ 0 w 1762506"/>
              <a:gd name="connsiteY4-236" fmla="*/ 0 h 2088232"/>
              <a:gd name="connsiteX0-237" fmla="*/ 0 w 1762506"/>
              <a:gd name="connsiteY0-238" fmla="*/ 0 h 2088232"/>
              <a:gd name="connsiteX1-239" fmla="*/ 1746105 w 1762506"/>
              <a:gd name="connsiteY1-240" fmla="*/ 0 h 2088232"/>
              <a:gd name="connsiteX2-241" fmla="*/ 1762506 w 1762506"/>
              <a:gd name="connsiteY2-242" fmla="*/ 2088232 h 2088232"/>
              <a:gd name="connsiteX3-243" fmla="*/ 0 w 1762506"/>
              <a:gd name="connsiteY3-244" fmla="*/ 2088232 h 2088232"/>
              <a:gd name="connsiteX4-245" fmla="*/ 0 w 1762506"/>
              <a:gd name="connsiteY4-246" fmla="*/ 0 h 2088232"/>
              <a:gd name="connsiteX0-247" fmla="*/ 0 w 1762506"/>
              <a:gd name="connsiteY0-248" fmla="*/ 0 h 2088232"/>
              <a:gd name="connsiteX1-249" fmla="*/ 1746105 w 1762506"/>
              <a:gd name="connsiteY1-250" fmla="*/ 0 h 2088232"/>
              <a:gd name="connsiteX2-251" fmla="*/ 1762506 w 1762506"/>
              <a:gd name="connsiteY2-252" fmla="*/ 2088232 h 2088232"/>
              <a:gd name="connsiteX3-253" fmla="*/ 0 w 1762506"/>
              <a:gd name="connsiteY3-254" fmla="*/ 2088232 h 2088232"/>
              <a:gd name="connsiteX4-255" fmla="*/ 0 w 1762506"/>
              <a:gd name="connsiteY4-256" fmla="*/ 0 h 2088232"/>
              <a:gd name="connsiteX0-257" fmla="*/ 0 w 1762506"/>
              <a:gd name="connsiteY0-258" fmla="*/ 0 h 2088232"/>
              <a:gd name="connsiteX1-259" fmla="*/ 1746105 w 1762506"/>
              <a:gd name="connsiteY1-260" fmla="*/ 0 h 2088232"/>
              <a:gd name="connsiteX2-261" fmla="*/ 1762506 w 1762506"/>
              <a:gd name="connsiteY2-262" fmla="*/ 2088232 h 2088232"/>
              <a:gd name="connsiteX3-263" fmla="*/ 0 w 1762506"/>
              <a:gd name="connsiteY3-264" fmla="*/ 2088232 h 2088232"/>
              <a:gd name="connsiteX4-265" fmla="*/ 0 w 1762506"/>
              <a:gd name="connsiteY4-266" fmla="*/ 0 h 2088232"/>
              <a:gd name="connsiteX0-267" fmla="*/ 0 w 1762506"/>
              <a:gd name="connsiteY0-268" fmla="*/ 0 h 2088237"/>
              <a:gd name="connsiteX1-269" fmla="*/ 1746105 w 1762506"/>
              <a:gd name="connsiteY1-270" fmla="*/ 0 h 2088237"/>
              <a:gd name="connsiteX2-271" fmla="*/ 1762506 w 1762506"/>
              <a:gd name="connsiteY2-272" fmla="*/ 2088232 h 2088237"/>
              <a:gd name="connsiteX3-273" fmla="*/ 0 w 1762506"/>
              <a:gd name="connsiteY3-274" fmla="*/ 2088232 h 2088237"/>
              <a:gd name="connsiteX4-275" fmla="*/ 0 w 1762506"/>
              <a:gd name="connsiteY4-276" fmla="*/ 0 h 2088237"/>
              <a:gd name="connsiteX0-277" fmla="*/ 0 w 1762506"/>
              <a:gd name="connsiteY0-278" fmla="*/ 0 h 2088236"/>
              <a:gd name="connsiteX1-279" fmla="*/ 1746105 w 1762506"/>
              <a:gd name="connsiteY1-280" fmla="*/ 0 h 2088236"/>
              <a:gd name="connsiteX2-281" fmla="*/ 1762506 w 1762506"/>
              <a:gd name="connsiteY2-282" fmla="*/ 2088232 h 2088236"/>
              <a:gd name="connsiteX3-283" fmla="*/ 0 w 1762506"/>
              <a:gd name="connsiteY3-284" fmla="*/ 2088232 h 2088236"/>
              <a:gd name="connsiteX4-285" fmla="*/ 0 w 1762506"/>
              <a:gd name="connsiteY4-286" fmla="*/ 0 h 2088236"/>
              <a:gd name="connsiteX0-287" fmla="*/ 0 w 1762506"/>
              <a:gd name="connsiteY0-288" fmla="*/ 0 h 2088237"/>
              <a:gd name="connsiteX1-289" fmla="*/ 1746105 w 1762506"/>
              <a:gd name="connsiteY1-290" fmla="*/ 0 h 2088237"/>
              <a:gd name="connsiteX2-291" fmla="*/ 1762506 w 1762506"/>
              <a:gd name="connsiteY2-292" fmla="*/ 2088232 h 2088237"/>
              <a:gd name="connsiteX3-293" fmla="*/ 0 w 1762506"/>
              <a:gd name="connsiteY3-294" fmla="*/ 2088232 h 2088237"/>
              <a:gd name="connsiteX4-295" fmla="*/ 0 w 1762506"/>
              <a:gd name="connsiteY4-296" fmla="*/ 0 h 2088237"/>
              <a:gd name="connsiteX0-297" fmla="*/ 0 w 1762506"/>
              <a:gd name="connsiteY0-298" fmla="*/ 0 h 2088685"/>
              <a:gd name="connsiteX1-299" fmla="*/ 1746105 w 1762506"/>
              <a:gd name="connsiteY1-300" fmla="*/ 0 h 2088685"/>
              <a:gd name="connsiteX2-301" fmla="*/ 1762506 w 1762506"/>
              <a:gd name="connsiteY2-302" fmla="*/ 2088232 h 2088685"/>
              <a:gd name="connsiteX3-303" fmla="*/ 0 w 1762506"/>
              <a:gd name="connsiteY3-304" fmla="*/ 2088232 h 2088685"/>
              <a:gd name="connsiteX4-305" fmla="*/ 0 w 1762506"/>
              <a:gd name="connsiteY4-306" fmla="*/ 0 h 2088685"/>
              <a:gd name="connsiteX0-307" fmla="*/ 0 w 1762506"/>
              <a:gd name="connsiteY0-308" fmla="*/ 0 h 2088685"/>
              <a:gd name="connsiteX1-309" fmla="*/ 1690839 w 1762506"/>
              <a:gd name="connsiteY1-310" fmla="*/ 0 h 2088685"/>
              <a:gd name="connsiteX2-311" fmla="*/ 1762506 w 1762506"/>
              <a:gd name="connsiteY2-312" fmla="*/ 2088232 h 2088685"/>
              <a:gd name="connsiteX3-313" fmla="*/ 0 w 1762506"/>
              <a:gd name="connsiteY3-314" fmla="*/ 2088232 h 2088685"/>
              <a:gd name="connsiteX4-315" fmla="*/ 0 w 1762506"/>
              <a:gd name="connsiteY4-316" fmla="*/ 0 h 2088685"/>
              <a:gd name="connsiteX0-317" fmla="*/ 0 w 1762506"/>
              <a:gd name="connsiteY0-318" fmla="*/ 0 h 2088676"/>
              <a:gd name="connsiteX1-319" fmla="*/ 1690839 w 1762506"/>
              <a:gd name="connsiteY1-320" fmla="*/ 0 h 2088676"/>
              <a:gd name="connsiteX2-321" fmla="*/ 1762506 w 1762506"/>
              <a:gd name="connsiteY2-322" fmla="*/ 2088232 h 2088676"/>
              <a:gd name="connsiteX3-323" fmla="*/ 0 w 1762506"/>
              <a:gd name="connsiteY3-324" fmla="*/ 2088232 h 2088676"/>
              <a:gd name="connsiteX4-325" fmla="*/ 0 w 1762506"/>
              <a:gd name="connsiteY4-326" fmla="*/ 0 h 2088676"/>
              <a:gd name="connsiteX0-327" fmla="*/ 0 w 1762506"/>
              <a:gd name="connsiteY0-328" fmla="*/ 0 h 2088845"/>
              <a:gd name="connsiteX1-329" fmla="*/ 1690839 w 1762506"/>
              <a:gd name="connsiteY1-330" fmla="*/ 0 h 2088845"/>
              <a:gd name="connsiteX2-331" fmla="*/ 1762506 w 1762506"/>
              <a:gd name="connsiteY2-332" fmla="*/ 2088232 h 2088845"/>
              <a:gd name="connsiteX3-333" fmla="*/ 0 w 1762506"/>
              <a:gd name="connsiteY3-334" fmla="*/ 2088232 h 2088845"/>
              <a:gd name="connsiteX4-335" fmla="*/ 0 w 1762506"/>
              <a:gd name="connsiteY4-336" fmla="*/ 0 h 2088845"/>
              <a:gd name="connsiteX0-337" fmla="*/ 0 w 1717289"/>
              <a:gd name="connsiteY0-338" fmla="*/ 0 h 2098890"/>
              <a:gd name="connsiteX1-339" fmla="*/ 1690839 w 1717289"/>
              <a:gd name="connsiteY1-340" fmla="*/ 0 h 2098890"/>
              <a:gd name="connsiteX2-341" fmla="*/ 1717289 w 1717289"/>
              <a:gd name="connsiteY2-342" fmla="*/ 2098281 h 2098890"/>
              <a:gd name="connsiteX3-343" fmla="*/ 0 w 1717289"/>
              <a:gd name="connsiteY3-344" fmla="*/ 2088232 h 2098890"/>
              <a:gd name="connsiteX4-345" fmla="*/ 0 w 1717289"/>
              <a:gd name="connsiteY4-346" fmla="*/ 0 h 2098890"/>
              <a:gd name="connsiteX0-347" fmla="*/ 0 w 1717289"/>
              <a:gd name="connsiteY0-348" fmla="*/ 0 h 2098281"/>
              <a:gd name="connsiteX1-349" fmla="*/ 1690839 w 1717289"/>
              <a:gd name="connsiteY1-350" fmla="*/ 0 h 2098281"/>
              <a:gd name="connsiteX2-351" fmla="*/ 1717289 w 1717289"/>
              <a:gd name="connsiteY2-352" fmla="*/ 2098281 h 2098281"/>
              <a:gd name="connsiteX3-353" fmla="*/ 0 w 1717289"/>
              <a:gd name="connsiteY3-354" fmla="*/ 2088232 h 2098281"/>
              <a:gd name="connsiteX4-355" fmla="*/ 0 w 1717289"/>
              <a:gd name="connsiteY4-356" fmla="*/ 0 h 2098281"/>
              <a:gd name="connsiteX0-357" fmla="*/ 0 w 1717289"/>
              <a:gd name="connsiteY0-358" fmla="*/ 0 h 2098281"/>
              <a:gd name="connsiteX1-359" fmla="*/ 1690839 w 1717289"/>
              <a:gd name="connsiteY1-360" fmla="*/ 0 h 2098281"/>
              <a:gd name="connsiteX2-361" fmla="*/ 1717289 w 1717289"/>
              <a:gd name="connsiteY2-362" fmla="*/ 2098281 h 2098281"/>
              <a:gd name="connsiteX3-363" fmla="*/ 0 w 1717289"/>
              <a:gd name="connsiteY3-364" fmla="*/ 2088232 h 2098281"/>
              <a:gd name="connsiteX4-365" fmla="*/ 0 w 1717289"/>
              <a:gd name="connsiteY4-366" fmla="*/ 0 h 2098281"/>
              <a:gd name="connsiteX0-367" fmla="*/ 0 w 1717289"/>
              <a:gd name="connsiteY0-368" fmla="*/ 0 h 2098281"/>
              <a:gd name="connsiteX1-369" fmla="*/ 1690839 w 1717289"/>
              <a:gd name="connsiteY1-370" fmla="*/ 0 h 2098281"/>
              <a:gd name="connsiteX2-371" fmla="*/ 1717289 w 1717289"/>
              <a:gd name="connsiteY2-372" fmla="*/ 2098281 h 2098281"/>
              <a:gd name="connsiteX3-373" fmla="*/ 0 w 1717289"/>
              <a:gd name="connsiteY3-374" fmla="*/ 2088232 h 2098281"/>
              <a:gd name="connsiteX4-375" fmla="*/ 0 w 1717289"/>
              <a:gd name="connsiteY4-376" fmla="*/ 0 h 2098281"/>
              <a:gd name="connsiteX0-377" fmla="*/ 0 w 1717289"/>
              <a:gd name="connsiteY0-378" fmla="*/ 0 h 2098281"/>
              <a:gd name="connsiteX1-379" fmla="*/ 1690839 w 1717289"/>
              <a:gd name="connsiteY1-380" fmla="*/ 0 h 2098281"/>
              <a:gd name="connsiteX2-381" fmla="*/ 1717289 w 1717289"/>
              <a:gd name="connsiteY2-382" fmla="*/ 2098281 h 2098281"/>
              <a:gd name="connsiteX3-383" fmla="*/ 0 w 1717289"/>
              <a:gd name="connsiteY3-384" fmla="*/ 2088232 h 2098281"/>
              <a:gd name="connsiteX4-385" fmla="*/ 0 w 1717289"/>
              <a:gd name="connsiteY4-386" fmla="*/ 0 h 2098281"/>
              <a:gd name="connsiteX0-387" fmla="*/ 0 w 1717289"/>
              <a:gd name="connsiteY0-388" fmla="*/ 0 h 2098281"/>
              <a:gd name="connsiteX1-389" fmla="*/ 1690839 w 1717289"/>
              <a:gd name="connsiteY1-390" fmla="*/ 0 h 2098281"/>
              <a:gd name="connsiteX2-391" fmla="*/ 1717289 w 1717289"/>
              <a:gd name="connsiteY2-392" fmla="*/ 2098281 h 2098281"/>
              <a:gd name="connsiteX3-393" fmla="*/ 0 w 1717289"/>
              <a:gd name="connsiteY3-394" fmla="*/ 2088232 h 2098281"/>
              <a:gd name="connsiteX4-395" fmla="*/ 0 w 1717289"/>
              <a:gd name="connsiteY4-396" fmla="*/ 0 h 2098281"/>
              <a:gd name="connsiteX0-397" fmla="*/ 0 w 1717289"/>
              <a:gd name="connsiteY0-398" fmla="*/ 0 h 2098281"/>
              <a:gd name="connsiteX1-399" fmla="*/ 1690839 w 1717289"/>
              <a:gd name="connsiteY1-400" fmla="*/ 0 h 2098281"/>
              <a:gd name="connsiteX2-401" fmla="*/ 1717289 w 1717289"/>
              <a:gd name="connsiteY2-402" fmla="*/ 2098281 h 2098281"/>
              <a:gd name="connsiteX3-403" fmla="*/ 0 w 1717289"/>
              <a:gd name="connsiteY3-404" fmla="*/ 2088232 h 2098281"/>
              <a:gd name="connsiteX4-405" fmla="*/ 0 w 1717289"/>
              <a:gd name="connsiteY4-406" fmla="*/ 0 h 2098281"/>
              <a:gd name="connsiteX0-407" fmla="*/ 0 w 1717289"/>
              <a:gd name="connsiteY0-408" fmla="*/ 0 h 2098281"/>
              <a:gd name="connsiteX1-409" fmla="*/ 1674437 w 1717289"/>
              <a:gd name="connsiteY1-410" fmla="*/ 4101 h 2098281"/>
              <a:gd name="connsiteX2-411" fmla="*/ 1717289 w 1717289"/>
              <a:gd name="connsiteY2-412" fmla="*/ 2098281 h 2098281"/>
              <a:gd name="connsiteX3-413" fmla="*/ 0 w 1717289"/>
              <a:gd name="connsiteY3-414" fmla="*/ 2088232 h 2098281"/>
              <a:gd name="connsiteX4-415" fmla="*/ 0 w 1717289"/>
              <a:gd name="connsiteY4-416" fmla="*/ 0 h 2098281"/>
              <a:gd name="connsiteX0-417" fmla="*/ 0 w 1717289"/>
              <a:gd name="connsiteY0-418" fmla="*/ 0 h 2098281"/>
              <a:gd name="connsiteX1-419" fmla="*/ 1674437 w 1717289"/>
              <a:gd name="connsiteY1-420" fmla="*/ 4101 h 2098281"/>
              <a:gd name="connsiteX2-421" fmla="*/ 1717289 w 1717289"/>
              <a:gd name="connsiteY2-422" fmla="*/ 2098281 h 2098281"/>
              <a:gd name="connsiteX3-423" fmla="*/ 0 w 1717289"/>
              <a:gd name="connsiteY3-424" fmla="*/ 2088232 h 2098281"/>
              <a:gd name="connsiteX4-425" fmla="*/ 0 w 1717289"/>
              <a:gd name="connsiteY4-426" fmla="*/ 0 h 209828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717289" h="2098281">
                <a:moveTo>
                  <a:pt x="0" y="0"/>
                </a:moveTo>
                <a:lnTo>
                  <a:pt x="1674437" y="4101"/>
                </a:lnTo>
                <a:cubicBezTo>
                  <a:pt x="536394" y="826531"/>
                  <a:pt x="1385887" y="2096234"/>
                  <a:pt x="1717289" y="2098281"/>
                </a:cubicBezTo>
                <a:lnTo>
                  <a:pt x="0" y="2088232"/>
                </a:lnTo>
                <a:lnTo>
                  <a:pt x="0" y="0"/>
                </a:lnTo>
                <a:close/>
              </a:path>
            </a:pathLst>
          </a:custGeom>
          <a:solidFill>
            <a:srgbClr val="009E9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70C0"/>
              </a:solidFill>
              <a:effectLst/>
              <a:uLnTx/>
              <a:uFillTx/>
              <a:cs typeface="+mn-ea"/>
              <a:sym typeface="+mn-lt"/>
            </a:endParaRPr>
          </a:p>
        </p:txBody>
      </p:sp>
      <p:sp>
        <p:nvSpPr>
          <p:cNvPr id="10" name="椭圆 9"/>
          <p:cNvSpPr/>
          <p:nvPr/>
        </p:nvSpPr>
        <p:spPr>
          <a:xfrm>
            <a:off x="744316" y="2204864"/>
            <a:ext cx="2376264" cy="2376264"/>
          </a:xfrm>
          <a:prstGeom prst="ellipse">
            <a:avLst/>
          </a:prstGeom>
          <a:solidFill>
            <a:srgbClr val="009E9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grpSp>
        <p:nvGrpSpPr>
          <p:cNvPr id="11" name="组合 10"/>
          <p:cNvGrpSpPr/>
          <p:nvPr/>
        </p:nvGrpSpPr>
        <p:grpSpPr>
          <a:xfrm>
            <a:off x="1375536" y="2492896"/>
            <a:ext cx="1062068" cy="1025712"/>
            <a:chOff x="5512720" y="2152017"/>
            <a:chExt cx="583915" cy="496874"/>
          </a:xfrm>
        </p:grpSpPr>
        <p:sp>
          <p:nvSpPr>
            <p:cNvPr id="12" name="Freeform 159"/>
            <p:cNvSpPr/>
            <p:nvPr/>
          </p:nvSpPr>
          <p:spPr bwMode="auto">
            <a:xfrm>
              <a:off x="5574376" y="2246314"/>
              <a:ext cx="460603" cy="402577"/>
            </a:xfrm>
            <a:custGeom>
              <a:avLst/>
              <a:gdLst>
                <a:gd name="T0" fmla="*/ 29 w 54"/>
                <a:gd name="T1" fmla="*/ 1 h 47"/>
                <a:gd name="T2" fmla="*/ 24 w 54"/>
                <a:gd name="T3" fmla="*/ 1 h 47"/>
                <a:gd name="T4" fmla="*/ 2 w 54"/>
                <a:gd name="T5" fmla="*/ 15 h 47"/>
                <a:gd name="T6" fmla="*/ 0 w 54"/>
                <a:gd name="T7" fmla="*/ 20 h 47"/>
                <a:gd name="T8" fmla="*/ 0 w 54"/>
                <a:gd name="T9" fmla="*/ 44 h 47"/>
                <a:gd name="T10" fmla="*/ 3 w 54"/>
                <a:gd name="T11" fmla="*/ 47 h 47"/>
                <a:gd name="T12" fmla="*/ 13 w 54"/>
                <a:gd name="T13" fmla="*/ 47 h 47"/>
                <a:gd name="T14" fmla="*/ 16 w 54"/>
                <a:gd name="T15" fmla="*/ 44 h 47"/>
                <a:gd name="T16" fmla="*/ 16 w 54"/>
                <a:gd name="T17" fmla="*/ 27 h 47"/>
                <a:gd name="T18" fmla="*/ 19 w 54"/>
                <a:gd name="T19" fmla="*/ 24 h 47"/>
                <a:gd name="T20" fmla="*/ 35 w 54"/>
                <a:gd name="T21" fmla="*/ 24 h 47"/>
                <a:gd name="T22" fmla="*/ 38 w 54"/>
                <a:gd name="T23" fmla="*/ 27 h 47"/>
                <a:gd name="T24" fmla="*/ 38 w 54"/>
                <a:gd name="T25" fmla="*/ 44 h 47"/>
                <a:gd name="T26" fmla="*/ 41 w 54"/>
                <a:gd name="T27" fmla="*/ 47 h 47"/>
                <a:gd name="T28" fmla="*/ 51 w 54"/>
                <a:gd name="T29" fmla="*/ 47 h 47"/>
                <a:gd name="T30" fmla="*/ 54 w 54"/>
                <a:gd name="T31" fmla="*/ 44 h 47"/>
                <a:gd name="T32" fmla="*/ 54 w 54"/>
                <a:gd name="T33" fmla="*/ 20 h 47"/>
                <a:gd name="T34" fmla="*/ 52 w 54"/>
                <a:gd name="T35" fmla="*/ 16 h 47"/>
                <a:gd name="T36" fmla="*/ 29 w 54"/>
                <a:gd name="T37" fmla="*/ 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4" h="47">
                  <a:moveTo>
                    <a:pt x="29" y="1"/>
                  </a:moveTo>
                  <a:cubicBezTo>
                    <a:pt x="28" y="0"/>
                    <a:pt x="25" y="0"/>
                    <a:pt x="24" y="1"/>
                  </a:cubicBezTo>
                  <a:cubicBezTo>
                    <a:pt x="2" y="15"/>
                    <a:pt x="2" y="15"/>
                    <a:pt x="2" y="15"/>
                  </a:cubicBezTo>
                  <a:cubicBezTo>
                    <a:pt x="1" y="16"/>
                    <a:pt x="0" y="18"/>
                    <a:pt x="0" y="20"/>
                  </a:cubicBezTo>
                  <a:cubicBezTo>
                    <a:pt x="0" y="44"/>
                    <a:pt x="0" y="44"/>
                    <a:pt x="0" y="44"/>
                  </a:cubicBezTo>
                  <a:cubicBezTo>
                    <a:pt x="0" y="46"/>
                    <a:pt x="1" y="47"/>
                    <a:pt x="3" y="47"/>
                  </a:cubicBezTo>
                  <a:cubicBezTo>
                    <a:pt x="13" y="47"/>
                    <a:pt x="13" y="47"/>
                    <a:pt x="13" y="47"/>
                  </a:cubicBezTo>
                  <a:cubicBezTo>
                    <a:pt x="14" y="47"/>
                    <a:pt x="16" y="46"/>
                    <a:pt x="16" y="44"/>
                  </a:cubicBezTo>
                  <a:cubicBezTo>
                    <a:pt x="16" y="27"/>
                    <a:pt x="16" y="27"/>
                    <a:pt x="16" y="27"/>
                  </a:cubicBezTo>
                  <a:cubicBezTo>
                    <a:pt x="16" y="26"/>
                    <a:pt x="17" y="24"/>
                    <a:pt x="19" y="24"/>
                  </a:cubicBezTo>
                  <a:cubicBezTo>
                    <a:pt x="35" y="24"/>
                    <a:pt x="35" y="24"/>
                    <a:pt x="35" y="24"/>
                  </a:cubicBezTo>
                  <a:cubicBezTo>
                    <a:pt x="37" y="24"/>
                    <a:pt x="38" y="26"/>
                    <a:pt x="38" y="27"/>
                  </a:cubicBezTo>
                  <a:cubicBezTo>
                    <a:pt x="38" y="44"/>
                    <a:pt x="38" y="44"/>
                    <a:pt x="38" y="44"/>
                  </a:cubicBezTo>
                  <a:cubicBezTo>
                    <a:pt x="38" y="46"/>
                    <a:pt x="39" y="47"/>
                    <a:pt x="41" y="47"/>
                  </a:cubicBezTo>
                  <a:cubicBezTo>
                    <a:pt x="51" y="47"/>
                    <a:pt x="51" y="47"/>
                    <a:pt x="51" y="47"/>
                  </a:cubicBezTo>
                  <a:cubicBezTo>
                    <a:pt x="53" y="47"/>
                    <a:pt x="54" y="46"/>
                    <a:pt x="54" y="44"/>
                  </a:cubicBezTo>
                  <a:cubicBezTo>
                    <a:pt x="54" y="20"/>
                    <a:pt x="54" y="20"/>
                    <a:pt x="54" y="20"/>
                  </a:cubicBezTo>
                  <a:cubicBezTo>
                    <a:pt x="54" y="19"/>
                    <a:pt x="53" y="17"/>
                    <a:pt x="52" y="16"/>
                  </a:cubicBezTo>
                  <a:lnTo>
                    <a:pt x="29"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90">
                <a:solidFill>
                  <a:prstClr val="black"/>
                </a:solidFill>
                <a:cs typeface="+mn-ea"/>
                <a:sym typeface="+mn-lt"/>
              </a:endParaRPr>
            </a:p>
          </p:txBody>
        </p:sp>
        <p:sp>
          <p:nvSpPr>
            <p:cNvPr id="13" name="Freeform 160"/>
            <p:cNvSpPr/>
            <p:nvPr/>
          </p:nvSpPr>
          <p:spPr bwMode="auto">
            <a:xfrm>
              <a:off x="5512720" y="2152017"/>
              <a:ext cx="583915" cy="224863"/>
            </a:xfrm>
            <a:custGeom>
              <a:avLst/>
              <a:gdLst>
                <a:gd name="T0" fmla="*/ 64 w 68"/>
                <a:gd name="T1" fmla="*/ 20 h 26"/>
                <a:gd name="T2" fmla="*/ 61 w 68"/>
                <a:gd name="T3" fmla="*/ 15 h 26"/>
                <a:gd name="T4" fmla="*/ 61 w 68"/>
                <a:gd name="T5" fmla="*/ 10 h 26"/>
                <a:gd name="T6" fmla="*/ 58 w 68"/>
                <a:gd name="T7" fmla="*/ 7 h 26"/>
                <a:gd name="T8" fmla="*/ 57 w 68"/>
                <a:gd name="T9" fmla="*/ 7 h 26"/>
                <a:gd name="T10" fmla="*/ 54 w 68"/>
                <a:gd name="T11" fmla="*/ 10 h 26"/>
                <a:gd name="T12" fmla="*/ 54 w 68"/>
                <a:gd name="T13" fmla="*/ 10 h 26"/>
                <a:gd name="T14" fmla="*/ 52 w 68"/>
                <a:gd name="T15" fmla="*/ 12 h 26"/>
                <a:gd name="T16" fmla="*/ 36 w 68"/>
                <a:gd name="T17" fmla="*/ 1 h 26"/>
                <a:gd name="T18" fmla="*/ 33 w 68"/>
                <a:gd name="T19" fmla="*/ 0 h 26"/>
                <a:gd name="T20" fmla="*/ 30 w 68"/>
                <a:gd name="T21" fmla="*/ 1 h 26"/>
                <a:gd name="T22" fmla="*/ 2 w 68"/>
                <a:gd name="T23" fmla="*/ 20 h 26"/>
                <a:gd name="T24" fmla="*/ 1 w 68"/>
                <a:gd name="T25" fmla="*/ 24 h 26"/>
                <a:gd name="T26" fmla="*/ 5 w 68"/>
                <a:gd name="T27" fmla="*/ 24 h 26"/>
                <a:gd name="T28" fmla="*/ 31 w 68"/>
                <a:gd name="T29" fmla="*/ 7 h 26"/>
                <a:gd name="T30" fmla="*/ 36 w 68"/>
                <a:gd name="T31" fmla="*/ 7 h 26"/>
                <a:gd name="T32" fmla="*/ 63 w 68"/>
                <a:gd name="T33" fmla="*/ 25 h 26"/>
                <a:gd name="T34" fmla="*/ 67 w 68"/>
                <a:gd name="T35" fmla="*/ 25 h 26"/>
                <a:gd name="T36" fmla="*/ 66 w 68"/>
                <a:gd name="T37" fmla="*/ 21 h 26"/>
                <a:gd name="T38" fmla="*/ 64 w 68"/>
                <a:gd name="T39" fmla="*/ 2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 h="26">
                  <a:moveTo>
                    <a:pt x="64" y="20"/>
                  </a:moveTo>
                  <a:cubicBezTo>
                    <a:pt x="62" y="19"/>
                    <a:pt x="61" y="17"/>
                    <a:pt x="61" y="15"/>
                  </a:cubicBezTo>
                  <a:cubicBezTo>
                    <a:pt x="61" y="10"/>
                    <a:pt x="61" y="10"/>
                    <a:pt x="61" y="10"/>
                  </a:cubicBezTo>
                  <a:cubicBezTo>
                    <a:pt x="61" y="8"/>
                    <a:pt x="60" y="7"/>
                    <a:pt x="58" y="7"/>
                  </a:cubicBezTo>
                  <a:cubicBezTo>
                    <a:pt x="57" y="7"/>
                    <a:pt x="57" y="7"/>
                    <a:pt x="57" y="7"/>
                  </a:cubicBezTo>
                  <a:cubicBezTo>
                    <a:pt x="56" y="7"/>
                    <a:pt x="54" y="8"/>
                    <a:pt x="54" y="10"/>
                  </a:cubicBezTo>
                  <a:cubicBezTo>
                    <a:pt x="54" y="10"/>
                    <a:pt x="54" y="10"/>
                    <a:pt x="54" y="10"/>
                  </a:cubicBezTo>
                  <a:cubicBezTo>
                    <a:pt x="54" y="12"/>
                    <a:pt x="53" y="13"/>
                    <a:pt x="52" y="12"/>
                  </a:cubicBezTo>
                  <a:cubicBezTo>
                    <a:pt x="36" y="1"/>
                    <a:pt x="36" y="1"/>
                    <a:pt x="36" y="1"/>
                  </a:cubicBezTo>
                  <a:cubicBezTo>
                    <a:pt x="35" y="1"/>
                    <a:pt x="33" y="0"/>
                    <a:pt x="33" y="0"/>
                  </a:cubicBezTo>
                  <a:cubicBezTo>
                    <a:pt x="33" y="0"/>
                    <a:pt x="32" y="1"/>
                    <a:pt x="30" y="1"/>
                  </a:cubicBezTo>
                  <a:cubicBezTo>
                    <a:pt x="2" y="20"/>
                    <a:pt x="2" y="20"/>
                    <a:pt x="2" y="20"/>
                  </a:cubicBezTo>
                  <a:cubicBezTo>
                    <a:pt x="1" y="21"/>
                    <a:pt x="0" y="23"/>
                    <a:pt x="1" y="24"/>
                  </a:cubicBezTo>
                  <a:cubicBezTo>
                    <a:pt x="2" y="25"/>
                    <a:pt x="3" y="25"/>
                    <a:pt x="5" y="24"/>
                  </a:cubicBezTo>
                  <a:cubicBezTo>
                    <a:pt x="31" y="7"/>
                    <a:pt x="31" y="7"/>
                    <a:pt x="31" y="7"/>
                  </a:cubicBezTo>
                  <a:cubicBezTo>
                    <a:pt x="32" y="6"/>
                    <a:pt x="34" y="6"/>
                    <a:pt x="36" y="7"/>
                  </a:cubicBezTo>
                  <a:cubicBezTo>
                    <a:pt x="63" y="25"/>
                    <a:pt x="63" y="25"/>
                    <a:pt x="63" y="25"/>
                  </a:cubicBezTo>
                  <a:cubicBezTo>
                    <a:pt x="64" y="26"/>
                    <a:pt x="66" y="26"/>
                    <a:pt x="67" y="25"/>
                  </a:cubicBezTo>
                  <a:cubicBezTo>
                    <a:pt x="68" y="24"/>
                    <a:pt x="67" y="22"/>
                    <a:pt x="66" y="21"/>
                  </a:cubicBezTo>
                  <a:lnTo>
                    <a:pt x="64" y="2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90">
                <a:solidFill>
                  <a:prstClr val="black"/>
                </a:solidFill>
                <a:cs typeface="+mn-ea"/>
                <a:sym typeface="+mn-lt"/>
              </a:endParaRPr>
            </a:p>
          </p:txBody>
        </p:sp>
      </p:grpSp>
      <p:sp>
        <p:nvSpPr>
          <p:cNvPr id="14" name="标题 4"/>
          <p:cNvSpPr txBox="1"/>
          <p:nvPr/>
        </p:nvSpPr>
        <p:spPr>
          <a:xfrm>
            <a:off x="1320380" y="3628028"/>
            <a:ext cx="1296144" cy="803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2800" b="1" dirty="0">
                <a:solidFill>
                  <a:prstClr val="white"/>
                </a:solidFill>
                <a:latin typeface="+mn-lt"/>
                <a:ea typeface="+mn-ea"/>
                <a:cs typeface="+mn-ea"/>
                <a:sym typeface="+mn-lt"/>
              </a:rPr>
              <a:t>目   录</a:t>
            </a:r>
            <a:endParaRPr lang="en-US" altLang="zh-CN" sz="2800" b="1" dirty="0">
              <a:solidFill>
                <a:prstClr val="white"/>
              </a:solidFill>
              <a:latin typeface="+mn-lt"/>
              <a:ea typeface="+mn-ea"/>
              <a:cs typeface="+mn-ea"/>
              <a:sym typeface="+mn-lt"/>
            </a:endParaRPr>
          </a:p>
          <a:p>
            <a:pPr algn="l"/>
            <a:r>
              <a:rPr lang="en-US" altLang="zh-CN" sz="1400" b="1" dirty="0">
                <a:solidFill>
                  <a:prstClr val="white"/>
                </a:solidFill>
                <a:latin typeface="+mn-lt"/>
                <a:ea typeface="+mn-ea"/>
                <a:cs typeface="+mn-ea"/>
                <a:sym typeface="+mn-lt"/>
              </a:rPr>
              <a:t>CONTENTS</a:t>
            </a:r>
            <a:endParaRPr lang="zh-CN" altLang="en-US" sz="1100" b="1" dirty="0">
              <a:solidFill>
                <a:prstClr val="white"/>
              </a:solidFill>
              <a:latin typeface="+mn-lt"/>
              <a:ea typeface="+mn-ea"/>
              <a:cs typeface="+mn-ea"/>
              <a:sym typeface="+mn-lt"/>
            </a:endParaRPr>
          </a:p>
          <a:p>
            <a:pPr algn="l"/>
            <a:endParaRPr lang="en-US" altLang="zh-CN" sz="1400" b="1" dirty="0">
              <a:solidFill>
                <a:prstClr val="white"/>
              </a:solidFill>
              <a:latin typeface="+mn-lt"/>
              <a:ea typeface="+mn-ea"/>
              <a:cs typeface="+mn-ea"/>
              <a:sym typeface="+mn-lt"/>
            </a:endParaRPr>
          </a:p>
        </p:txBody>
      </p:sp>
      <p:sp>
        <p:nvSpPr>
          <p:cNvPr id="15" name="椭圆 14"/>
          <p:cNvSpPr/>
          <p:nvPr/>
        </p:nvSpPr>
        <p:spPr>
          <a:xfrm>
            <a:off x="888332" y="2336691"/>
            <a:ext cx="2100421" cy="2100421"/>
          </a:xfrm>
          <a:prstGeom prst="ellipse">
            <a:avLst/>
          </a:prstGeom>
          <a:noFill/>
          <a:ln w="12700" cap="flat" cmpd="sng" algn="ctr">
            <a:solidFill>
              <a:sysClr val="window" lastClr="FFFFFF"/>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nvGrpSpPr>
          <p:cNvPr id="43" name="组合 42"/>
          <p:cNvGrpSpPr/>
          <p:nvPr/>
        </p:nvGrpSpPr>
        <p:grpSpPr>
          <a:xfrm>
            <a:off x="3120256" y="1830588"/>
            <a:ext cx="6416172" cy="662314"/>
            <a:chOff x="3136212" y="1289857"/>
            <a:chExt cx="6416172" cy="662314"/>
          </a:xfrm>
        </p:grpSpPr>
        <p:sp>
          <p:nvSpPr>
            <p:cNvPr id="41" name="圆角矩形 40">
              <a:hlinkClick r:id="rId3" action="ppaction://hlinksldjump"/>
            </p:cNvPr>
            <p:cNvSpPr/>
            <p:nvPr/>
          </p:nvSpPr>
          <p:spPr>
            <a:xfrm>
              <a:off x="3359696" y="1381223"/>
              <a:ext cx="6192688" cy="411556"/>
            </a:xfrm>
            <a:prstGeom prst="roundRect">
              <a:avLst>
                <a:gd name="adj" fmla="val 50000"/>
              </a:avLst>
            </a:prstGeom>
            <a:solidFill>
              <a:srgbClr val="009E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rgbClr val="FFFFFF"/>
                  </a:solidFill>
                </a:rPr>
                <a:t> 考点一        椭圆</a:t>
              </a:r>
              <a:endParaRPr lang="zh-CN" altLang="en-US" sz="3200" dirty="0">
                <a:solidFill>
                  <a:srgbClr val="FFFFFF"/>
                </a:solidFill>
                <a:cs typeface="+mn-ea"/>
                <a:sym typeface="+mn-lt"/>
              </a:endParaRPr>
            </a:p>
          </p:txBody>
        </p:sp>
        <p:grpSp>
          <p:nvGrpSpPr>
            <p:cNvPr id="30" name="组合 29"/>
            <p:cNvGrpSpPr/>
            <p:nvPr/>
          </p:nvGrpSpPr>
          <p:grpSpPr>
            <a:xfrm>
              <a:off x="3136212" y="1289857"/>
              <a:ext cx="576064" cy="662314"/>
              <a:chOff x="3865339" y="1484784"/>
              <a:chExt cx="576064" cy="662314"/>
            </a:xfrm>
            <a:effectLst>
              <a:outerShdw blurRad="63500" sx="102000" sy="102000" algn="ctr" rotWithShape="0">
                <a:prstClr val="black">
                  <a:alpha val="40000"/>
                </a:prstClr>
              </a:outerShdw>
            </a:effectLst>
          </p:grpSpPr>
          <p:sp>
            <p:nvSpPr>
              <p:cNvPr id="31" name="椭圆 30"/>
              <p:cNvSpPr/>
              <p:nvPr/>
            </p:nvSpPr>
            <p:spPr>
              <a:xfrm>
                <a:off x="3865339" y="1484784"/>
                <a:ext cx="576064" cy="576064"/>
              </a:xfrm>
              <a:prstGeom prst="ellipse">
                <a:avLst/>
              </a:prstGeom>
              <a:solidFill>
                <a:srgbClr val="009E96"/>
              </a:solidFill>
              <a:ln w="571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sp>
            <p:nvSpPr>
              <p:cNvPr id="32" name="标题 4"/>
              <p:cNvSpPr txBox="1"/>
              <p:nvPr/>
            </p:nvSpPr>
            <p:spPr>
              <a:xfrm>
                <a:off x="3865339" y="1649292"/>
                <a:ext cx="576064" cy="4978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altLang="zh-CN" sz="2800" b="1" i="0" u="none" strike="noStrike" kern="1200" cap="none" spc="0" normalizeH="0" baseline="0" noProof="0" dirty="0">
                    <a:ln>
                      <a:noFill/>
                    </a:ln>
                    <a:solidFill>
                      <a:prstClr val="white"/>
                    </a:solidFill>
                    <a:effectLst/>
                    <a:uLnTx/>
                    <a:uFillTx/>
                    <a:latin typeface="+mn-lt"/>
                    <a:ea typeface="+mn-ea"/>
                    <a:cs typeface="+mn-ea"/>
                    <a:sym typeface="+mn-lt"/>
                  </a:rPr>
                  <a:t>1</a:t>
                </a:r>
                <a:endParaRPr kumimoji="0" lang="zh-CN" altLang="en-US" sz="1100" b="1" i="0" u="none" strike="noStrike" kern="1200" cap="none" spc="0" normalizeH="0" baseline="0" noProof="0" dirty="0">
                  <a:ln>
                    <a:noFill/>
                  </a:ln>
                  <a:solidFill>
                    <a:prstClr val="white"/>
                  </a:solidFill>
                  <a:effectLst/>
                  <a:uLnTx/>
                  <a:uFillTx/>
                  <a:latin typeface="+mn-lt"/>
                  <a:ea typeface="+mn-ea"/>
                  <a:cs typeface="+mn-ea"/>
                  <a:sym typeface="+mn-lt"/>
                </a:endParaRPr>
              </a:p>
              <a:p>
                <a:pPr marL="0" marR="0" lvl="0" indent="0" algn="ctr" defTabSz="914400" rtl="0" eaLnBrk="1" fontAlgn="auto" latinLnBrk="0" hangingPunct="1">
                  <a:lnSpc>
                    <a:spcPct val="100000"/>
                  </a:lnSpc>
                  <a:spcBef>
                    <a:spcPct val="0"/>
                  </a:spcBef>
                  <a:spcAft>
                    <a:spcPts val="0"/>
                  </a:spcAft>
                  <a:buClrTx/>
                  <a:buSzTx/>
                  <a:buFontTx/>
                  <a:buNone/>
                  <a:defRPr/>
                </a:pPr>
                <a:endParaRPr kumimoji="0" lang="en-US" altLang="zh-CN" sz="1400" b="1" i="0" u="none" strike="noStrike" kern="1200" cap="none" spc="0" normalizeH="0" baseline="0" noProof="0" dirty="0">
                  <a:ln>
                    <a:noFill/>
                  </a:ln>
                  <a:solidFill>
                    <a:prstClr val="white"/>
                  </a:solidFill>
                  <a:effectLst/>
                  <a:uLnTx/>
                  <a:uFillTx/>
                  <a:latin typeface="+mn-lt"/>
                  <a:ea typeface="+mn-ea"/>
                  <a:cs typeface="+mn-ea"/>
                  <a:sym typeface="+mn-lt"/>
                </a:endParaRPr>
              </a:p>
            </p:txBody>
          </p:sp>
        </p:grpSp>
      </p:grpSp>
      <p:grpSp>
        <p:nvGrpSpPr>
          <p:cNvPr id="79" name="组合 78"/>
          <p:cNvGrpSpPr/>
          <p:nvPr/>
        </p:nvGrpSpPr>
        <p:grpSpPr>
          <a:xfrm>
            <a:off x="3344074" y="3055746"/>
            <a:ext cx="6487500" cy="662314"/>
            <a:chOff x="3136212" y="1289857"/>
            <a:chExt cx="6487500" cy="662314"/>
          </a:xfrm>
        </p:grpSpPr>
        <p:sp>
          <p:nvSpPr>
            <p:cNvPr id="80" name="圆角矩形 79">
              <a:hlinkClick r:id="" action="ppaction://noaction"/>
            </p:cNvPr>
            <p:cNvSpPr/>
            <p:nvPr/>
          </p:nvSpPr>
          <p:spPr>
            <a:xfrm>
              <a:off x="3431024" y="1394425"/>
              <a:ext cx="6192688" cy="411556"/>
            </a:xfrm>
            <a:prstGeom prst="roundRect">
              <a:avLst>
                <a:gd name="adj" fmla="val 50000"/>
              </a:avLst>
            </a:prstGeom>
            <a:solidFill>
              <a:srgbClr val="009E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rgbClr val="FFFFFF"/>
                  </a:solidFill>
                  <a:sym typeface="+mn-lt"/>
                </a:rPr>
                <a:t>考点二</a:t>
              </a:r>
              <a:r>
                <a:rPr lang="zh-CN" altLang="en-US" sz="3200" dirty="0">
                  <a:solidFill>
                    <a:schemeClr val="bg2"/>
                  </a:solidFill>
                  <a:cs typeface="+mn-ea"/>
                  <a:sym typeface="+mn-lt"/>
                </a:rPr>
                <a:t>     双曲线</a:t>
              </a:r>
            </a:p>
          </p:txBody>
        </p:sp>
        <p:grpSp>
          <p:nvGrpSpPr>
            <p:cNvPr id="81" name="组合 80"/>
            <p:cNvGrpSpPr/>
            <p:nvPr/>
          </p:nvGrpSpPr>
          <p:grpSpPr>
            <a:xfrm>
              <a:off x="3136212" y="1289857"/>
              <a:ext cx="576064" cy="662314"/>
              <a:chOff x="3865339" y="1484784"/>
              <a:chExt cx="576064" cy="662314"/>
            </a:xfrm>
            <a:effectLst>
              <a:outerShdw blurRad="63500" sx="102000" sy="102000" algn="ctr" rotWithShape="0">
                <a:prstClr val="black">
                  <a:alpha val="40000"/>
                </a:prstClr>
              </a:outerShdw>
            </a:effectLst>
          </p:grpSpPr>
          <p:sp>
            <p:nvSpPr>
              <p:cNvPr id="82" name="椭圆 81"/>
              <p:cNvSpPr/>
              <p:nvPr/>
            </p:nvSpPr>
            <p:spPr>
              <a:xfrm>
                <a:off x="3865339" y="1484784"/>
                <a:ext cx="576064" cy="576064"/>
              </a:xfrm>
              <a:prstGeom prst="ellipse">
                <a:avLst/>
              </a:prstGeom>
              <a:solidFill>
                <a:srgbClr val="009E96"/>
              </a:solidFill>
              <a:ln w="571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83" name="标题 4"/>
              <p:cNvSpPr txBox="1"/>
              <p:nvPr/>
            </p:nvSpPr>
            <p:spPr>
              <a:xfrm>
                <a:off x="3865339" y="1649292"/>
                <a:ext cx="576064" cy="4978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defRPr/>
                </a:pPr>
                <a:r>
                  <a:rPr lang="en-US" altLang="zh-CN" sz="2800" b="1" dirty="0">
                    <a:solidFill>
                      <a:prstClr val="white"/>
                    </a:solidFill>
                    <a:latin typeface="+mn-lt"/>
                    <a:ea typeface="+mn-ea"/>
                    <a:cs typeface="+mn-ea"/>
                    <a:sym typeface="+mn-lt"/>
                  </a:rPr>
                  <a:t>2</a:t>
                </a:r>
                <a:endParaRPr kumimoji="0" lang="zh-CN" altLang="en-US" sz="1100" b="1" i="0" u="none" strike="noStrike" kern="1200" cap="none" spc="0" normalizeH="0" baseline="0" noProof="0" dirty="0">
                  <a:ln>
                    <a:noFill/>
                  </a:ln>
                  <a:solidFill>
                    <a:prstClr val="white"/>
                  </a:solidFill>
                  <a:effectLst/>
                  <a:uLnTx/>
                  <a:uFillTx/>
                  <a:latin typeface="+mn-lt"/>
                  <a:ea typeface="+mn-ea"/>
                  <a:cs typeface="+mn-ea"/>
                  <a:sym typeface="+mn-lt"/>
                </a:endParaRPr>
              </a:p>
              <a:p>
                <a:pPr marL="0" marR="0" lvl="0" indent="0" algn="ctr" defTabSz="914400" rtl="0" eaLnBrk="1" fontAlgn="auto" latinLnBrk="0" hangingPunct="1">
                  <a:lnSpc>
                    <a:spcPct val="100000"/>
                  </a:lnSpc>
                  <a:spcBef>
                    <a:spcPct val="0"/>
                  </a:spcBef>
                  <a:spcAft>
                    <a:spcPts val="0"/>
                  </a:spcAft>
                  <a:buClrTx/>
                  <a:buSzTx/>
                  <a:buFontTx/>
                  <a:buNone/>
                  <a:defRPr/>
                </a:pPr>
                <a:endParaRPr kumimoji="0" lang="en-US" altLang="zh-CN" sz="1400" b="1" i="0" u="none" strike="noStrike" kern="1200" cap="none" spc="0" normalizeH="0" baseline="0" noProof="0" dirty="0">
                  <a:ln>
                    <a:noFill/>
                  </a:ln>
                  <a:solidFill>
                    <a:prstClr val="white"/>
                  </a:solidFill>
                  <a:effectLst/>
                  <a:uLnTx/>
                  <a:uFillTx/>
                  <a:latin typeface="+mn-lt"/>
                  <a:ea typeface="+mn-ea"/>
                  <a:cs typeface="+mn-ea"/>
                  <a:sym typeface="+mn-lt"/>
                </a:endParaRPr>
              </a:p>
            </p:txBody>
          </p:sp>
        </p:grpSp>
      </p:grpSp>
      <p:grpSp>
        <p:nvGrpSpPr>
          <p:cNvPr id="2" name="组合 1"/>
          <p:cNvGrpSpPr/>
          <p:nvPr/>
        </p:nvGrpSpPr>
        <p:grpSpPr>
          <a:xfrm>
            <a:off x="3196119" y="4241926"/>
            <a:ext cx="6487500" cy="662314"/>
            <a:chOff x="3136212" y="1289857"/>
            <a:chExt cx="6487500" cy="662314"/>
          </a:xfrm>
        </p:grpSpPr>
        <p:sp>
          <p:nvSpPr>
            <p:cNvPr id="3" name="圆角矩形 2">
              <a:hlinkClick r:id="" action="ppaction://noaction"/>
            </p:cNvPr>
            <p:cNvSpPr/>
            <p:nvPr/>
          </p:nvSpPr>
          <p:spPr>
            <a:xfrm>
              <a:off x="3431024" y="1394425"/>
              <a:ext cx="6192688" cy="411556"/>
            </a:xfrm>
            <a:prstGeom prst="roundRect">
              <a:avLst>
                <a:gd name="adj" fmla="val 50000"/>
              </a:avLst>
            </a:prstGeom>
            <a:solidFill>
              <a:srgbClr val="009E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rgbClr val="FFFFFF"/>
                  </a:solidFill>
                  <a:sym typeface="+mn-lt"/>
                </a:rPr>
                <a:t>考点三</a:t>
              </a:r>
              <a:r>
                <a:rPr lang="zh-CN" altLang="en-US" sz="3200" dirty="0">
                  <a:solidFill>
                    <a:schemeClr val="bg2"/>
                  </a:solidFill>
                  <a:cs typeface="+mn-ea"/>
                  <a:sym typeface="+mn-lt"/>
                </a:rPr>
                <a:t>      抛物线</a:t>
              </a:r>
            </a:p>
          </p:txBody>
        </p:sp>
        <p:grpSp>
          <p:nvGrpSpPr>
            <p:cNvPr id="4" name="组合 3"/>
            <p:cNvGrpSpPr/>
            <p:nvPr/>
          </p:nvGrpSpPr>
          <p:grpSpPr>
            <a:xfrm>
              <a:off x="3136212" y="1289857"/>
              <a:ext cx="576064" cy="662314"/>
              <a:chOff x="3865339" y="1484784"/>
              <a:chExt cx="576064" cy="662314"/>
            </a:xfrm>
            <a:effectLst>
              <a:outerShdw blurRad="63500" sx="102000" sy="102000" algn="ctr" rotWithShape="0">
                <a:prstClr val="black">
                  <a:alpha val="40000"/>
                </a:prstClr>
              </a:outerShdw>
            </a:effectLst>
          </p:grpSpPr>
          <p:sp>
            <p:nvSpPr>
              <p:cNvPr id="5" name="椭圆 4"/>
              <p:cNvSpPr/>
              <p:nvPr/>
            </p:nvSpPr>
            <p:spPr>
              <a:xfrm>
                <a:off x="3865339" y="1484784"/>
                <a:ext cx="576064" cy="576064"/>
              </a:xfrm>
              <a:prstGeom prst="ellipse">
                <a:avLst/>
              </a:prstGeom>
              <a:solidFill>
                <a:srgbClr val="009E96"/>
              </a:solidFill>
              <a:ln w="571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6" name="标题 4"/>
              <p:cNvSpPr txBox="1"/>
              <p:nvPr/>
            </p:nvSpPr>
            <p:spPr>
              <a:xfrm>
                <a:off x="3865339" y="1649292"/>
                <a:ext cx="576064" cy="4978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defRPr/>
                </a:pPr>
                <a:r>
                  <a:rPr lang="en-US" altLang="zh-CN" sz="2800" b="1" dirty="0">
                    <a:solidFill>
                      <a:prstClr val="white"/>
                    </a:solidFill>
                    <a:latin typeface="+mn-lt"/>
                    <a:ea typeface="+mn-ea"/>
                    <a:cs typeface="+mn-ea"/>
                    <a:sym typeface="+mn-lt"/>
                  </a:rPr>
                  <a:t>3</a:t>
                </a:r>
                <a:endParaRPr kumimoji="0" lang="zh-CN" altLang="en-US" sz="1100" b="1" i="0" u="none" strike="noStrike" kern="1200" cap="none" spc="0" normalizeH="0" baseline="0" noProof="0" dirty="0">
                  <a:ln>
                    <a:noFill/>
                  </a:ln>
                  <a:solidFill>
                    <a:prstClr val="white"/>
                  </a:solidFill>
                  <a:effectLst/>
                  <a:uLnTx/>
                  <a:uFillTx/>
                  <a:latin typeface="+mn-lt"/>
                  <a:ea typeface="+mn-ea"/>
                  <a:cs typeface="+mn-ea"/>
                  <a:sym typeface="+mn-lt"/>
                </a:endParaRPr>
              </a:p>
              <a:p>
                <a:pPr marL="0" marR="0" lvl="0" indent="0" algn="ctr" defTabSz="914400" rtl="0" eaLnBrk="1" fontAlgn="auto" latinLnBrk="0" hangingPunct="1">
                  <a:lnSpc>
                    <a:spcPct val="100000"/>
                  </a:lnSpc>
                  <a:spcBef>
                    <a:spcPct val="0"/>
                  </a:spcBef>
                  <a:spcAft>
                    <a:spcPts val="0"/>
                  </a:spcAft>
                  <a:buClrTx/>
                  <a:buSzTx/>
                  <a:buFontTx/>
                  <a:buNone/>
                  <a:defRPr/>
                </a:pPr>
                <a:endParaRPr kumimoji="0" lang="en-US" altLang="zh-CN" sz="1400" b="1" i="0" u="none" strike="noStrike" kern="1200" cap="none" spc="0" normalizeH="0" baseline="0" noProof="0" dirty="0">
                  <a:ln>
                    <a:noFill/>
                  </a:ln>
                  <a:solidFill>
                    <a:prstClr val="white"/>
                  </a:solidFill>
                  <a:effectLst/>
                  <a:uLnTx/>
                  <a:uFillTx/>
                  <a:latin typeface="+mn-lt"/>
                  <a:ea typeface="+mn-ea"/>
                  <a:cs typeface="+mn-ea"/>
                  <a:sym typeface="+mn-lt"/>
                </a:endParaRPr>
              </a:p>
            </p:txBody>
          </p:sp>
        </p:grpSp>
      </p:grpSp>
    </p:spTree>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250" fill="hold"/>
                                            <p:tgtEl>
                                              <p:spTgt spid="10"/>
                                            </p:tgtEl>
                                            <p:attrNameLst>
                                              <p:attrName>ppt_x</p:attrName>
                                            </p:attrNameLst>
                                          </p:cBhvr>
                                          <p:tavLst>
                                            <p:tav tm="0">
                                              <p:val>
                                                <p:strVal val="0-#ppt_w/2"/>
                                              </p:val>
                                            </p:tav>
                                            <p:tav tm="100000">
                                              <p:val>
                                                <p:strVal val="#ppt_x"/>
                                              </p:val>
                                            </p:tav>
                                          </p:tavLst>
                                        </p:anim>
                                        <p:anim calcmode="lin" valueType="num">
                                          <p:cBhvr additive="base">
                                            <p:cTn id="8" dur="25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1" presetClass="entr" presetSubtype="1"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heel(1)">
                                          <p:cBhvr>
                                            <p:cTn id="12" dur="500"/>
                                            <p:tgtEl>
                                              <p:spTgt spid="15"/>
                                            </p:tgtEl>
                                          </p:cBhvr>
                                        </p:animEffect>
                                      </p:childTnLst>
                                    </p:cTn>
                                  </p:par>
                                  <p:par>
                                    <p:cTn id="13" presetID="8" presetClass="emph" presetSubtype="0" repeatCount="indefinite" fill="hold" grpId="1" nodeType="withEffect">
                                      <p:stCondLst>
                                        <p:cond delay="0"/>
                                      </p:stCondLst>
                                      <p:childTnLst>
                                        <p:animRot by="21600000">
                                          <p:cBhvr>
                                            <p:cTn id="14" dur="500" fill="hold"/>
                                            <p:tgtEl>
                                              <p:spTgt spid="15"/>
                                            </p:tgtEl>
                                            <p:attrNameLst>
                                              <p:attrName>r</p:attrName>
                                            </p:attrNameLst>
                                          </p:cBhvr>
                                        </p:animRot>
                                      </p:childTnLst>
                                    </p:cTn>
                                  </p:par>
                                </p:childTnLst>
                              </p:cTn>
                            </p:par>
                            <p:par>
                              <p:cTn id="15" fill="hold">
                                <p:stCondLst>
                                  <p:cond delay="1000"/>
                                </p:stCondLst>
                                <p:childTnLst>
                                  <p:par>
                                    <p:cTn id="16" presetID="53" presetClass="entr" presetSubtype="16" fill="hold"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ppt_w</p:attrName>
                                            </p:attrNameLst>
                                          </p:cBhvr>
                                          <p:tavLst>
                                            <p:tav tm="0">
                                              <p:val>
                                                <p:fltVal val="0"/>
                                              </p:val>
                                            </p:tav>
                                            <p:tav tm="100000">
                                              <p:val>
                                                <p:strVal val="#ppt_w"/>
                                              </p:val>
                                            </p:tav>
                                          </p:tavLst>
                                        </p:anim>
                                        <p:anim calcmode="lin" valueType="num">
                                          <p:cBhvr>
                                            <p:cTn id="19" dur="500" fill="hold"/>
                                            <p:tgtEl>
                                              <p:spTgt spid="11"/>
                                            </p:tgtEl>
                                            <p:attrNameLst>
                                              <p:attrName>ppt_h</p:attrName>
                                            </p:attrNameLst>
                                          </p:cBhvr>
                                          <p:tavLst>
                                            <p:tav tm="0">
                                              <p:val>
                                                <p:fltVal val="0"/>
                                              </p:val>
                                            </p:tav>
                                            <p:tav tm="100000">
                                              <p:val>
                                                <p:strVal val="#ppt_h"/>
                                              </p:val>
                                            </p:tav>
                                          </p:tavLst>
                                        </p:anim>
                                        <p:animEffect transition="in" filter="fade">
                                          <p:cBhvr>
                                            <p:cTn id="20" dur="500"/>
                                            <p:tgtEl>
                                              <p:spTgt spid="11"/>
                                            </p:tgtEl>
                                          </p:cBhvr>
                                        </p:animEffect>
                                      </p:childTnLst>
                                    </p:cTn>
                                  </p:par>
                                </p:childTnLst>
                              </p:cTn>
                            </p:par>
                            <p:par>
                              <p:cTn id="21" fill="hold">
                                <p:stCondLst>
                                  <p:cond delay="15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14"/>
                                            </p:tgtEl>
                                            <p:attrNameLst>
                                              <p:attrName>ppt_y</p:attrName>
                                            </p:attrNameLst>
                                          </p:cBhvr>
                                          <p:tavLst>
                                            <p:tav tm="0">
                                              <p:val>
                                                <p:strVal val="#ppt_y"/>
                                              </p:val>
                                            </p:tav>
                                            <p:tav tm="100000">
                                              <p:val>
                                                <p:strVal val="#ppt_y"/>
                                              </p:val>
                                            </p:tav>
                                          </p:tavLst>
                                        </p:anim>
                                        <p:anim calcmode="lin" valueType="num">
                                          <p:cBhvr>
                                            <p:cTn id="26"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14"/>
                                            </p:tgtEl>
                                          </p:cBhvr>
                                        </p:animEffect>
                                      </p:childTnLst>
                                    </p:cTn>
                                  </p:par>
                                </p:childTnLst>
                              </p:cTn>
                            </p:par>
                            <p:par>
                              <p:cTn id="29" fill="hold">
                                <p:stCondLst>
                                  <p:cond delay="2349"/>
                                </p:stCondLst>
                                <p:childTnLst>
                                  <p:par>
                                    <p:cTn id="30" presetID="2" presetClass="entr" presetSubtype="8" fill="hold" grpId="0" nodeType="afterEffect" p14:presetBounceEnd="60000">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14:bounceEnd="60000">
                                          <p:cBhvr additive="base">
                                            <p:cTn id="32" dur="250" fill="hold"/>
                                            <p:tgtEl>
                                              <p:spTgt spid="9"/>
                                            </p:tgtEl>
                                            <p:attrNameLst>
                                              <p:attrName>ppt_x</p:attrName>
                                            </p:attrNameLst>
                                          </p:cBhvr>
                                          <p:tavLst>
                                            <p:tav tm="0">
                                              <p:val>
                                                <p:strVal val="0-#ppt_w/2"/>
                                              </p:val>
                                            </p:tav>
                                            <p:tav tm="100000">
                                              <p:val>
                                                <p:strVal val="#ppt_x"/>
                                              </p:val>
                                            </p:tav>
                                          </p:tavLst>
                                        </p:anim>
                                        <p:anim calcmode="lin" valueType="num" p14:bounceEnd="60000">
                                          <p:cBhvr additive="base">
                                            <p:cTn id="33" dur="250" fill="hold"/>
                                            <p:tgtEl>
                                              <p:spTgt spid="9"/>
                                            </p:tgtEl>
                                            <p:attrNameLst>
                                              <p:attrName>ppt_y</p:attrName>
                                            </p:attrNameLst>
                                          </p:cBhvr>
                                          <p:tavLst>
                                            <p:tav tm="0">
                                              <p:val>
                                                <p:strVal val="#ppt_y"/>
                                              </p:val>
                                            </p:tav>
                                            <p:tav tm="100000">
                                              <p:val>
                                                <p:strVal val="#ppt_y"/>
                                              </p:val>
                                            </p:tav>
                                          </p:tavLst>
                                        </p:anim>
                                      </p:childTnLst>
                                    </p:cTn>
                                  </p:par>
                                </p:childTnLst>
                              </p:cTn>
                            </p:par>
                            <p:par>
                              <p:cTn id="34" fill="hold">
                                <p:stCondLst>
                                  <p:cond delay="2849"/>
                                </p:stCondLst>
                                <p:childTnLst>
                                  <p:par>
                                    <p:cTn id="35" presetID="21" presetClass="entr" presetSubtype="1"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wheel(1)">
                                          <p:cBhvr>
                                            <p:cTn id="37" dur="500"/>
                                            <p:tgtEl>
                                              <p:spTgt spid="42"/>
                                            </p:tgtEl>
                                          </p:cBhvr>
                                        </p:animEffect>
                                      </p:childTnLst>
                                    </p:cTn>
                                  </p:par>
                                  <p:par>
                                    <p:cTn id="38" presetID="8" presetClass="emph" presetSubtype="0" repeatCount="indefinite" fill="hold" grpId="1" nodeType="withEffect">
                                      <p:stCondLst>
                                        <p:cond delay="0"/>
                                      </p:stCondLst>
                                      <p:childTnLst>
                                        <p:animRot by="21600000">
                                          <p:cBhvr>
                                            <p:cTn id="39" dur="500" fill="hold"/>
                                            <p:tgtEl>
                                              <p:spTgt spid="42"/>
                                            </p:tgtEl>
                                            <p:attrNameLst>
                                              <p:attrName>r</p:attrName>
                                            </p:attrNameLst>
                                          </p:cBhvr>
                                        </p:animRot>
                                      </p:childTnLst>
                                    </p:cTn>
                                  </p:par>
                                </p:childTnLst>
                              </p:cTn>
                            </p:par>
                            <p:par>
                              <p:cTn id="40" fill="hold">
                                <p:stCondLst>
                                  <p:cond delay="3349"/>
                                </p:stCondLst>
                                <p:childTnLst>
                                  <p:par>
                                    <p:cTn id="41" presetID="22" presetClass="entr" presetSubtype="8"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wipe(left)">
                                          <p:cBhvr>
                                            <p:cTn id="43" dur="500"/>
                                            <p:tgtEl>
                                              <p:spTgt spid="43"/>
                                            </p:tgtEl>
                                          </p:cBhvr>
                                        </p:animEffect>
                                      </p:childTnLst>
                                    </p:cTn>
                                  </p:par>
                                </p:childTnLst>
                              </p:cTn>
                            </p:par>
                            <p:par>
                              <p:cTn id="44" fill="hold">
                                <p:stCondLst>
                                  <p:cond delay="3849"/>
                                </p:stCondLst>
                                <p:childTnLst>
                                  <p:par>
                                    <p:cTn id="45" presetID="22" presetClass="entr" presetSubtype="8" fill="hold" nodeType="afterEffect">
                                      <p:stCondLst>
                                        <p:cond delay="0"/>
                                      </p:stCondLst>
                                      <p:childTnLst>
                                        <p:set>
                                          <p:cBhvr>
                                            <p:cTn id="46" dur="1" fill="hold">
                                              <p:stCondLst>
                                                <p:cond delay="0"/>
                                              </p:stCondLst>
                                            </p:cTn>
                                            <p:tgtEl>
                                              <p:spTgt spid="79"/>
                                            </p:tgtEl>
                                            <p:attrNameLst>
                                              <p:attrName>style.visibility</p:attrName>
                                            </p:attrNameLst>
                                          </p:cBhvr>
                                          <p:to>
                                            <p:strVal val="visible"/>
                                          </p:to>
                                        </p:set>
                                        <p:animEffect transition="in" filter="wipe(left)">
                                          <p:cBhvr>
                                            <p:cTn id="47" dur="500"/>
                                            <p:tgtEl>
                                              <p:spTgt spid="79"/>
                                            </p:tgtEl>
                                          </p:cBhvr>
                                        </p:animEffect>
                                      </p:childTnLst>
                                    </p:cTn>
                                  </p:par>
                                </p:childTnLst>
                              </p:cTn>
                            </p:par>
                            <p:par>
                              <p:cTn id="48" fill="hold">
                                <p:stCondLst>
                                  <p:cond delay="4349"/>
                                </p:stCondLst>
                                <p:childTnLst>
                                  <p:par>
                                    <p:cTn id="49" presetID="22" presetClass="entr" presetSubtype="8" fill="hold"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wipe(left)">
                                          <p:cBhvr>
                                            <p:cTn id="5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42" grpId="1" bldLvl="0" animBg="1"/>
          <p:bldP spid="9" grpId="0" bldLvl="0" animBg="1"/>
          <p:bldP spid="10" grpId="0" bldLvl="0" animBg="1"/>
          <p:bldP spid="14" grpId="0"/>
          <p:bldP spid="15" grpId="0" bldLvl="0" animBg="1"/>
          <p:bldP spid="15" grpId="1" bldLvl="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250" fill="hold"/>
                                            <p:tgtEl>
                                              <p:spTgt spid="10"/>
                                            </p:tgtEl>
                                            <p:attrNameLst>
                                              <p:attrName>ppt_x</p:attrName>
                                            </p:attrNameLst>
                                          </p:cBhvr>
                                          <p:tavLst>
                                            <p:tav tm="0">
                                              <p:val>
                                                <p:strVal val="0-#ppt_w/2"/>
                                              </p:val>
                                            </p:tav>
                                            <p:tav tm="100000">
                                              <p:val>
                                                <p:strVal val="#ppt_x"/>
                                              </p:val>
                                            </p:tav>
                                          </p:tavLst>
                                        </p:anim>
                                        <p:anim calcmode="lin" valueType="num">
                                          <p:cBhvr additive="base">
                                            <p:cTn id="8" dur="25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1" presetClass="entr" presetSubtype="1"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heel(1)">
                                          <p:cBhvr>
                                            <p:cTn id="12" dur="500"/>
                                            <p:tgtEl>
                                              <p:spTgt spid="15"/>
                                            </p:tgtEl>
                                          </p:cBhvr>
                                        </p:animEffect>
                                      </p:childTnLst>
                                    </p:cTn>
                                  </p:par>
                                  <p:par>
                                    <p:cTn id="13" presetID="8" presetClass="emph" presetSubtype="0" repeatCount="indefinite" fill="hold" grpId="1" nodeType="withEffect">
                                      <p:stCondLst>
                                        <p:cond delay="0"/>
                                      </p:stCondLst>
                                      <p:childTnLst>
                                        <p:animRot by="21600000">
                                          <p:cBhvr>
                                            <p:cTn id="14" dur="500" fill="hold"/>
                                            <p:tgtEl>
                                              <p:spTgt spid="15"/>
                                            </p:tgtEl>
                                            <p:attrNameLst>
                                              <p:attrName>r</p:attrName>
                                            </p:attrNameLst>
                                          </p:cBhvr>
                                        </p:animRot>
                                      </p:childTnLst>
                                    </p:cTn>
                                  </p:par>
                                </p:childTnLst>
                              </p:cTn>
                            </p:par>
                            <p:par>
                              <p:cTn id="15" fill="hold">
                                <p:stCondLst>
                                  <p:cond delay="1000"/>
                                </p:stCondLst>
                                <p:childTnLst>
                                  <p:par>
                                    <p:cTn id="16" presetID="53" presetClass="entr" presetSubtype="16" fill="hold"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ppt_w</p:attrName>
                                            </p:attrNameLst>
                                          </p:cBhvr>
                                          <p:tavLst>
                                            <p:tav tm="0">
                                              <p:val>
                                                <p:fltVal val="0"/>
                                              </p:val>
                                            </p:tav>
                                            <p:tav tm="100000">
                                              <p:val>
                                                <p:strVal val="#ppt_w"/>
                                              </p:val>
                                            </p:tav>
                                          </p:tavLst>
                                        </p:anim>
                                        <p:anim calcmode="lin" valueType="num">
                                          <p:cBhvr>
                                            <p:cTn id="19" dur="500" fill="hold"/>
                                            <p:tgtEl>
                                              <p:spTgt spid="11"/>
                                            </p:tgtEl>
                                            <p:attrNameLst>
                                              <p:attrName>ppt_h</p:attrName>
                                            </p:attrNameLst>
                                          </p:cBhvr>
                                          <p:tavLst>
                                            <p:tav tm="0">
                                              <p:val>
                                                <p:fltVal val="0"/>
                                              </p:val>
                                            </p:tav>
                                            <p:tav tm="100000">
                                              <p:val>
                                                <p:strVal val="#ppt_h"/>
                                              </p:val>
                                            </p:tav>
                                          </p:tavLst>
                                        </p:anim>
                                        <p:animEffect transition="in" filter="fade">
                                          <p:cBhvr>
                                            <p:cTn id="20" dur="500"/>
                                            <p:tgtEl>
                                              <p:spTgt spid="11"/>
                                            </p:tgtEl>
                                          </p:cBhvr>
                                        </p:animEffect>
                                      </p:childTnLst>
                                    </p:cTn>
                                  </p:par>
                                </p:childTnLst>
                              </p:cTn>
                            </p:par>
                            <p:par>
                              <p:cTn id="21" fill="hold">
                                <p:stCondLst>
                                  <p:cond delay="15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14"/>
                                            </p:tgtEl>
                                            <p:attrNameLst>
                                              <p:attrName>ppt_y</p:attrName>
                                            </p:attrNameLst>
                                          </p:cBhvr>
                                          <p:tavLst>
                                            <p:tav tm="0">
                                              <p:val>
                                                <p:strVal val="#ppt_y"/>
                                              </p:val>
                                            </p:tav>
                                            <p:tav tm="100000">
                                              <p:val>
                                                <p:strVal val="#ppt_y"/>
                                              </p:val>
                                            </p:tav>
                                          </p:tavLst>
                                        </p:anim>
                                        <p:anim calcmode="lin" valueType="num">
                                          <p:cBhvr>
                                            <p:cTn id="26"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14"/>
                                            </p:tgtEl>
                                          </p:cBhvr>
                                        </p:animEffect>
                                      </p:childTnLst>
                                    </p:cTn>
                                  </p:par>
                                </p:childTnLst>
                              </p:cTn>
                            </p:par>
                            <p:par>
                              <p:cTn id="29" fill="hold">
                                <p:stCondLst>
                                  <p:cond delay="2349"/>
                                </p:stCondLst>
                                <p:childTnLst>
                                  <p:par>
                                    <p:cTn id="30" presetID="2" presetClass="entr" presetSubtype="8" fill="hold" grpId="0"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250" fill="hold"/>
                                            <p:tgtEl>
                                              <p:spTgt spid="9"/>
                                            </p:tgtEl>
                                            <p:attrNameLst>
                                              <p:attrName>ppt_x</p:attrName>
                                            </p:attrNameLst>
                                          </p:cBhvr>
                                          <p:tavLst>
                                            <p:tav tm="0">
                                              <p:val>
                                                <p:strVal val="0-#ppt_w/2"/>
                                              </p:val>
                                            </p:tav>
                                            <p:tav tm="100000">
                                              <p:val>
                                                <p:strVal val="#ppt_x"/>
                                              </p:val>
                                            </p:tav>
                                          </p:tavLst>
                                        </p:anim>
                                        <p:anim calcmode="lin" valueType="num">
                                          <p:cBhvr additive="base">
                                            <p:cTn id="33" dur="250" fill="hold"/>
                                            <p:tgtEl>
                                              <p:spTgt spid="9"/>
                                            </p:tgtEl>
                                            <p:attrNameLst>
                                              <p:attrName>ppt_y</p:attrName>
                                            </p:attrNameLst>
                                          </p:cBhvr>
                                          <p:tavLst>
                                            <p:tav tm="0">
                                              <p:val>
                                                <p:strVal val="#ppt_y"/>
                                              </p:val>
                                            </p:tav>
                                            <p:tav tm="100000">
                                              <p:val>
                                                <p:strVal val="#ppt_y"/>
                                              </p:val>
                                            </p:tav>
                                          </p:tavLst>
                                        </p:anim>
                                      </p:childTnLst>
                                    </p:cTn>
                                  </p:par>
                                </p:childTnLst>
                              </p:cTn>
                            </p:par>
                            <p:par>
                              <p:cTn id="34" fill="hold">
                                <p:stCondLst>
                                  <p:cond delay="2849"/>
                                </p:stCondLst>
                                <p:childTnLst>
                                  <p:par>
                                    <p:cTn id="35" presetID="21" presetClass="entr" presetSubtype="1"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wheel(1)">
                                          <p:cBhvr>
                                            <p:cTn id="37" dur="500"/>
                                            <p:tgtEl>
                                              <p:spTgt spid="42"/>
                                            </p:tgtEl>
                                          </p:cBhvr>
                                        </p:animEffect>
                                      </p:childTnLst>
                                    </p:cTn>
                                  </p:par>
                                  <p:par>
                                    <p:cTn id="38" presetID="8" presetClass="emph" presetSubtype="0" repeatCount="indefinite" fill="hold" grpId="1" nodeType="withEffect">
                                      <p:stCondLst>
                                        <p:cond delay="0"/>
                                      </p:stCondLst>
                                      <p:childTnLst>
                                        <p:animRot by="21600000">
                                          <p:cBhvr>
                                            <p:cTn id="39" dur="500" fill="hold"/>
                                            <p:tgtEl>
                                              <p:spTgt spid="42"/>
                                            </p:tgtEl>
                                            <p:attrNameLst>
                                              <p:attrName>r</p:attrName>
                                            </p:attrNameLst>
                                          </p:cBhvr>
                                        </p:animRot>
                                      </p:childTnLst>
                                    </p:cTn>
                                  </p:par>
                                </p:childTnLst>
                              </p:cTn>
                            </p:par>
                            <p:par>
                              <p:cTn id="40" fill="hold">
                                <p:stCondLst>
                                  <p:cond delay="3349"/>
                                </p:stCondLst>
                                <p:childTnLst>
                                  <p:par>
                                    <p:cTn id="41" presetID="22" presetClass="entr" presetSubtype="8"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wipe(left)">
                                          <p:cBhvr>
                                            <p:cTn id="43" dur="500"/>
                                            <p:tgtEl>
                                              <p:spTgt spid="43"/>
                                            </p:tgtEl>
                                          </p:cBhvr>
                                        </p:animEffect>
                                      </p:childTnLst>
                                    </p:cTn>
                                  </p:par>
                                </p:childTnLst>
                              </p:cTn>
                            </p:par>
                            <p:par>
                              <p:cTn id="44" fill="hold">
                                <p:stCondLst>
                                  <p:cond delay="3849"/>
                                </p:stCondLst>
                                <p:childTnLst>
                                  <p:par>
                                    <p:cTn id="45" presetID="22" presetClass="entr" presetSubtype="8" fill="hold" nodeType="afterEffect">
                                      <p:stCondLst>
                                        <p:cond delay="0"/>
                                      </p:stCondLst>
                                      <p:childTnLst>
                                        <p:set>
                                          <p:cBhvr>
                                            <p:cTn id="46" dur="1" fill="hold">
                                              <p:stCondLst>
                                                <p:cond delay="0"/>
                                              </p:stCondLst>
                                            </p:cTn>
                                            <p:tgtEl>
                                              <p:spTgt spid="79"/>
                                            </p:tgtEl>
                                            <p:attrNameLst>
                                              <p:attrName>style.visibility</p:attrName>
                                            </p:attrNameLst>
                                          </p:cBhvr>
                                          <p:to>
                                            <p:strVal val="visible"/>
                                          </p:to>
                                        </p:set>
                                        <p:animEffect transition="in" filter="wipe(left)">
                                          <p:cBhvr>
                                            <p:cTn id="47" dur="500"/>
                                            <p:tgtEl>
                                              <p:spTgt spid="79"/>
                                            </p:tgtEl>
                                          </p:cBhvr>
                                        </p:animEffect>
                                      </p:childTnLst>
                                    </p:cTn>
                                  </p:par>
                                </p:childTnLst>
                              </p:cTn>
                            </p:par>
                            <p:par>
                              <p:cTn id="48" fill="hold">
                                <p:stCondLst>
                                  <p:cond delay="4349"/>
                                </p:stCondLst>
                                <p:childTnLst>
                                  <p:par>
                                    <p:cTn id="49" presetID="22" presetClass="entr" presetSubtype="8" fill="hold"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wipe(left)">
                                          <p:cBhvr>
                                            <p:cTn id="5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42" grpId="1" bldLvl="0" animBg="1"/>
          <p:bldP spid="9" grpId="0" bldLvl="0" animBg="1"/>
          <p:bldP spid="10" grpId="0" bldLvl="0" animBg="1"/>
          <p:bldP spid="14" grpId="0"/>
          <p:bldP spid="15" grpId="0" bldLvl="0" animBg="1"/>
          <p:bldP spid="15" grpId="1" bldLvl="0" animBg="1"/>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组合 27"/>
          <p:cNvGrpSpPr/>
          <p:nvPr/>
        </p:nvGrpSpPr>
        <p:grpSpPr>
          <a:xfrm>
            <a:off x="8760296" y="2510452"/>
            <a:ext cx="2300976" cy="2307326"/>
            <a:chOff x="6609209" y="790981"/>
            <a:chExt cx="2301875" cy="2308226"/>
          </a:xfrm>
          <a:effectLst>
            <a:outerShdw blurRad="63500" sx="102000" sy="102000" algn="ctr" rotWithShape="0">
              <a:prstClr val="black">
                <a:alpha val="40000"/>
              </a:prstClr>
            </a:outerShdw>
          </a:effectLst>
        </p:grpSpPr>
        <p:sp>
          <p:nvSpPr>
            <p:cNvPr id="29" name="Oval 5"/>
            <p:cNvSpPr>
              <a:spLocks noChangeArrowheads="1"/>
            </p:cNvSpPr>
            <p:nvPr/>
          </p:nvSpPr>
          <p:spPr bwMode="auto">
            <a:xfrm>
              <a:off x="6609209" y="790981"/>
              <a:ext cx="2301875" cy="2308226"/>
            </a:xfrm>
            <a:prstGeom prst="ellipse">
              <a:avLst/>
            </a:prstGeom>
            <a:solidFill>
              <a:srgbClr val="FFFFFF"/>
            </a:solidFill>
            <a:ln w="57150">
              <a:noFill/>
              <a:round/>
            </a:ln>
            <a:effectLst>
              <a:innerShdw blurRad="114300">
                <a:prstClr val="black"/>
              </a:innerShdw>
            </a:effectLst>
          </p:spPr>
          <p:txBody>
            <a:bodyPr vert="horz" wrap="square" lIns="91404" tIns="45702" rIns="91404" bIns="45702" numCol="1" anchor="t" anchorCtr="0" compatLnSpc="1"/>
            <a:lstStyle/>
            <a:p>
              <a:pPr fontAlgn="base">
                <a:spcBef>
                  <a:spcPct val="0"/>
                </a:spcBef>
                <a:spcAft>
                  <a:spcPct val="0"/>
                </a:spcAft>
                <a:buFont typeface="Arial" panose="020B0604020202020204" pitchFamily="34" charset="0"/>
                <a:buNone/>
              </a:pPr>
              <a:endParaRPr lang="zh-CN" altLang="en-US" sz="1800">
                <a:solidFill>
                  <a:srgbClr val="294A5A"/>
                </a:solidFill>
                <a:cs typeface="+mn-ea"/>
                <a:sym typeface="+mn-lt"/>
              </a:endParaRPr>
            </a:p>
          </p:txBody>
        </p:sp>
        <p:sp>
          <p:nvSpPr>
            <p:cNvPr id="30" name="Freeform 6"/>
            <p:cNvSpPr>
              <a:spLocks noEditPoints="1"/>
            </p:cNvSpPr>
            <p:nvPr/>
          </p:nvSpPr>
          <p:spPr bwMode="auto">
            <a:xfrm>
              <a:off x="6733034" y="914806"/>
              <a:ext cx="2054225" cy="2058988"/>
            </a:xfrm>
            <a:custGeom>
              <a:avLst/>
              <a:gdLst>
                <a:gd name="T0" fmla="*/ 1653 w 3306"/>
                <a:gd name="T1" fmla="*/ 0 h 3306"/>
                <a:gd name="T2" fmla="*/ 3306 w 3306"/>
                <a:gd name="T3" fmla="*/ 1653 h 3306"/>
                <a:gd name="T4" fmla="*/ 1653 w 3306"/>
                <a:gd name="T5" fmla="*/ 3306 h 3306"/>
                <a:gd name="T6" fmla="*/ 0 w 3306"/>
                <a:gd name="T7" fmla="*/ 1653 h 3306"/>
                <a:gd name="T8" fmla="*/ 1653 w 3306"/>
                <a:gd name="T9" fmla="*/ 0 h 3306"/>
                <a:gd name="T10" fmla="*/ 1653 w 3306"/>
                <a:gd name="T11" fmla="*/ 112 h 3306"/>
                <a:gd name="T12" fmla="*/ 3193 w 3306"/>
                <a:gd name="T13" fmla="*/ 1653 h 3306"/>
                <a:gd name="T14" fmla="*/ 1653 w 3306"/>
                <a:gd name="T15" fmla="*/ 3193 h 3306"/>
                <a:gd name="T16" fmla="*/ 112 w 3306"/>
                <a:gd name="T17" fmla="*/ 1653 h 3306"/>
                <a:gd name="T18" fmla="*/ 1653 w 3306"/>
                <a:gd name="T19" fmla="*/ 112 h 3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6" h="3306">
                  <a:moveTo>
                    <a:pt x="1653" y="0"/>
                  </a:moveTo>
                  <a:cubicBezTo>
                    <a:pt x="2565" y="0"/>
                    <a:pt x="3306" y="740"/>
                    <a:pt x="3306" y="1653"/>
                  </a:cubicBezTo>
                  <a:cubicBezTo>
                    <a:pt x="3306" y="2565"/>
                    <a:pt x="2565" y="3306"/>
                    <a:pt x="1653" y="3306"/>
                  </a:cubicBezTo>
                  <a:cubicBezTo>
                    <a:pt x="740" y="3306"/>
                    <a:pt x="0" y="2565"/>
                    <a:pt x="0" y="1653"/>
                  </a:cubicBezTo>
                  <a:cubicBezTo>
                    <a:pt x="0" y="740"/>
                    <a:pt x="740" y="0"/>
                    <a:pt x="1653" y="0"/>
                  </a:cubicBezTo>
                  <a:close/>
                  <a:moveTo>
                    <a:pt x="1653" y="112"/>
                  </a:moveTo>
                  <a:cubicBezTo>
                    <a:pt x="2503" y="112"/>
                    <a:pt x="3193" y="802"/>
                    <a:pt x="3193" y="1653"/>
                  </a:cubicBezTo>
                  <a:cubicBezTo>
                    <a:pt x="3193" y="2503"/>
                    <a:pt x="2503" y="3193"/>
                    <a:pt x="1653" y="3193"/>
                  </a:cubicBezTo>
                  <a:cubicBezTo>
                    <a:pt x="802" y="3193"/>
                    <a:pt x="112" y="2503"/>
                    <a:pt x="112" y="1653"/>
                  </a:cubicBezTo>
                  <a:cubicBezTo>
                    <a:pt x="112" y="802"/>
                    <a:pt x="802" y="112"/>
                    <a:pt x="1653" y="112"/>
                  </a:cubicBezTo>
                  <a:close/>
                </a:path>
              </a:pathLst>
            </a:custGeom>
            <a:solidFill>
              <a:srgbClr val="009E96"/>
            </a:solidFill>
            <a:ln>
              <a:noFill/>
            </a:ln>
          </p:spPr>
          <p:txBody>
            <a:bodyPr vert="horz" wrap="square" lIns="91404" tIns="45702" rIns="91404" bIns="45702" numCol="1" anchor="t" anchorCtr="0" compatLnSpc="1"/>
            <a:lstStyle/>
            <a:p>
              <a:pPr fontAlgn="base">
                <a:spcBef>
                  <a:spcPct val="0"/>
                </a:spcBef>
                <a:spcAft>
                  <a:spcPct val="0"/>
                </a:spcAft>
                <a:buFont typeface="Arial" panose="020B0604020202020204" pitchFamily="34" charset="0"/>
                <a:buNone/>
              </a:pPr>
              <a:endParaRPr lang="zh-CN" altLang="en-US" sz="1800">
                <a:solidFill>
                  <a:srgbClr val="294A5A"/>
                </a:solidFill>
                <a:cs typeface="+mn-ea"/>
                <a:sym typeface="+mn-lt"/>
              </a:endParaRPr>
            </a:p>
          </p:txBody>
        </p:sp>
      </p:grpSp>
      <p:sp>
        <p:nvSpPr>
          <p:cNvPr id="31" name="TextBox 12"/>
          <p:cNvSpPr txBox="1"/>
          <p:nvPr/>
        </p:nvSpPr>
        <p:spPr>
          <a:xfrm>
            <a:off x="281305" y="1068070"/>
            <a:ext cx="6433820" cy="828675"/>
          </a:xfrm>
          <a:prstGeom prst="rect">
            <a:avLst/>
          </a:prstGeom>
          <a:noFill/>
        </p:spPr>
        <p:txBody>
          <a:bodyPr wrap="square" lIns="91398" tIns="45699" rIns="91398" bIns="45699" rtlCol="0">
            <a:spAutoFit/>
          </a:bodyPr>
          <a:lstStyle/>
          <a:p>
            <a:pPr algn="ctr" fontAlgn="base">
              <a:spcBef>
                <a:spcPct val="0"/>
              </a:spcBef>
              <a:spcAft>
                <a:spcPct val="0"/>
              </a:spcAft>
              <a:buFont typeface="Arial" panose="020B0604020202020204" pitchFamily="34" charset="0"/>
              <a:buNone/>
            </a:pPr>
            <a:r>
              <a:rPr lang="zh-CN" altLang="en-US" sz="4800" b="1" dirty="0">
                <a:cs typeface="+mn-ea"/>
                <a:sym typeface="+mn-lt"/>
              </a:rPr>
              <a:t>考点一    椭圆</a:t>
            </a:r>
          </a:p>
        </p:txBody>
      </p:sp>
      <p:sp>
        <p:nvSpPr>
          <p:cNvPr id="36" name="Freeform 27"/>
          <p:cNvSpPr>
            <a:spLocks noEditPoints="1"/>
          </p:cNvSpPr>
          <p:nvPr/>
        </p:nvSpPr>
        <p:spPr bwMode="auto">
          <a:xfrm>
            <a:off x="9231421" y="3063457"/>
            <a:ext cx="1358726" cy="1199728"/>
          </a:xfrm>
          <a:custGeom>
            <a:avLst/>
            <a:gdLst>
              <a:gd name="T0" fmla="*/ 284 w 683"/>
              <a:gd name="T1" fmla="*/ 381 h 601"/>
              <a:gd name="T2" fmla="*/ 595 w 683"/>
              <a:gd name="T3" fmla="*/ 392 h 601"/>
              <a:gd name="T4" fmla="*/ 589 w 683"/>
              <a:gd name="T5" fmla="*/ 359 h 601"/>
              <a:gd name="T6" fmla="*/ 285 w 683"/>
              <a:gd name="T7" fmla="*/ 371 h 601"/>
              <a:gd name="T8" fmla="*/ 589 w 683"/>
              <a:gd name="T9" fmla="*/ 359 h 601"/>
              <a:gd name="T10" fmla="*/ 282 w 683"/>
              <a:gd name="T11" fmla="*/ 338 h 601"/>
              <a:gd name="T12" fmla="*/ 591 w 683"/>
              <a:gd name="T13" fmla="*/ 349 h 601"/>
              <a:gd name="T14" fmla="*/ 269 w 683"/>
              <a:gd name="T15" fmla="*/ 324 h 601"/>
              <a:gd name="T16" fmla="*/ 607 w 683"/>
              <a:gd name="T17" fmla="*/ 408 h 601"/>
              <a:gd name="T18" fmla="*/ 261 w 683"/>
              <a:gd name="T19" fmla="*/ 432 h 601"/>
              <a:gd name="T20" fmla="*/ 242 w 683"/>
              <a:gd name="T21" fmla="*/ 316 h 601"/>
              <a:gd name="T22" fmla="*/ 607 w 683"/>
              <a:gd name="T23" fmla="*/ 300 h 601"/>
              <a:gd name="T24" fmla="*/ 269 w 683"/>
              <a:gd name="T25" fmla="*/ 324 h 601"/>
              <a:gd name="T26" fmla="*/ 345 w 683"/>
              <a:gd name="T27" fmla="*/ 39 h 601"/>
              <a:gd name="T28" fmla="*/ 335 w 683"/>
              <a:gd name="T29" fmla="*/ 3 h 601"/>
              <a:gd name="T30" fmla="*/ 350 w 683"/>
              <a:gd name="T31" fmla="*/ 1 h 601"/>
              <a:gd name="T32" fmla="*/ 411 w 683"/>
              <a:gd name="T33" fmla="*/ 39 h 601"/>
              <a:gd name="T34" fmla="*/ 367 w 683"/>
              <a:gd name="T35" fmla="*/ 56 h 601"/>
              <a:gd name="T36" fmla="*/ 366 w 683"/>
              <a:gd name="T37" fmla="*/ 105 h 601"/>
              <a:gd name="T38" fmla="*/ 353 w 683"/>
              <a:gd name="T39" fmla="*/ 218 h 601"/>
              <a:gd name="T40" fmla="*/ 380 w 683"/>
              <a:gd name="T41" fmla="*/ 107 h 601"/>
              <a:gd name="T42" fmla="*/ 486 w 683"/>
              <a:gd name="T43" fmla="*/ 87 h 601"/>
              <a:gd name="T44" fmla="*/ 441 w 683"/>
              <a:gd name="T45" fmla="*/ 285 h 601"/>
              <a:gd name="T46" fmla="*/ 406 w 683"/>
              <a:gd name="T47" fmla="*/ 285 h 601"/>
              <a:gd name="T48" fmla="*/ 361 w 683"/>
              <a:gd name="T49" fmla="*/ 87 h 601"/>
              <a:gd name="T50" fmla="*/ 430 w 683"/>
              <a:gd name="T51" fmla="*/ 30 h 601"/>
              <a:gd name="T52" fmla="*/ 429 w 683"/>
              <a:gd name="T53" fmla="*/ 88 h 601"/>
              <a:gd name="T54" fmla="*/ 237 w 683"/>
              <a:gd name="T55" fmla="*/ 540 h 601"/>
              <a:gd name="T56" fmla="*/ 637 w 683"/>
              <a:gd name="T57" fmla="*/ 553 h 601"/>
              <a:gd name="T58" fmla="*/ 237 w 683"/>
              <a:gd name="T59" fmla="*/ 540 h 601"/>
              <a:gd name="T60" fmla="*/ 634 w 683"/>
              <a:gd name="T61" fmla="*/ 515 h 601"/>
              <a:gd name="T62" fmla="*/ 239 w 683"/>
              <a:gd name="T63" fmla="*/ 528 h 601"/>
              <a:gd name="T64" fmla="*/ 231 w 683"/>
              <a:gd name="T65" fmla="*/ 491 h 601"/>
              <a:gd name="T66" fmla="*/ 635 w 683"/>
              <a:gd name="T67" fmla="*/ 504 h 601"/>
              <a:gd name="T68" fmla="*/ 231 w 683"/>
              <a:gd name="T69" fmla="*/ 491 h 601"/>
              <a:gd name="T70" fmla="*/ 652 w 683"/>
              <a:gd name="T71" fmla="*/ 570 h 601"/>
              <a:gd name="T72" fmla="*/ 219 w 683"/>
              <a:gd name="T73" fmla="*/ 598 h 601"/>
              <a:gd name="T74" fmla="*/ 683 w 683"/>
              <a:gd name="T75" fmla="*/ 580 h 601"/>
              <a:gd name="T76" fmla="*/ 662 w 683"/>
              <a:gd name="T77" fmla="*/ 447 h 601"/>
              <a:gd name="T78" fmla="*/ 219 w 683"/>
              <a:gd name="T79" fmla="*/ 475 h 601"/>
              <a:gd name="T80" fmla="*/ 223 w 683"/>
              <a:gd name="T81" fmla="*/ 189 h 601"/>
              <a:gd name="T82" fmla="*/ 103 w 683"/>
              <a:gd name="T83" fmla="*/ 549 h 601"/>
              <a:gd name="T84" fmla="*/ 223 w 683"/>
              <a:gd name="T85" fmla="*/ 189 h 601"/>
              <a:gd name="T86" fmla="*/ 72 w 683"/>
              <a:gd name="T87" fmla="*/ 534 h 601"/>
              <a:gd name="T88" fmla="*/ 213 w 683"/>
              <a:gd name="T89" fmla="*/ 187 h 601"/>
              <a:gd name="T90" fmla="*/ 183 w 683"/>
              <a:gd name="T91" fmla="*/ 168 h 601"/>
              <a:gd name="T92" fmla="*/ 62 w 683"/>
              <a:gd name="T93" fmla="*/ 531 h 601"/>
              <a:gd name="T94" fmla="*/ 183 w 683"/>
              <a:gd name="T95" fmla="*/ 168 h 601"/>
              <a:gd name="T96" fmla="*/ 114 w 683"/>
              <a:gd name="T97" fmla="*/ 568 h 601"/>
              <a:gd name="T98" fmla="*/ 280 w 683"/>
              <a:gd name="T99" fmla="*/ 192 h 601"/>
              <a:gd name="T100" fmla="*/ 112 w 683"/>
              <a:gd name="T101" fmla="*/ 597 h 601"/>
              <a:gd name="T102" fmla="*/ 4 w 683"/>
              <a:gd name="T103" fmla="*/ 536 h 601"/>
              <a:gd name="T104" fmla="*/ 173 w 683"/>
              <a:gd name="T105" fmla="*/ 152 h 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83" h="601">
                <a:moveTo>
                  <a:pt x="591" y="381"/>
                </a:moveTo>
                <a:lnTo>
                  <a:pt x="284" y="381"/>
                </a:lnTo>
                <a:cubicBezTo>
                  <a:pt x="284" y="385"/>
                  <a:pt x="283" y="389"/>
                  <a:pt x="282" y="392"/>
                </a:cubicBezTo>
                <a:lnTo>
                  <a:pt x="595" y="392"/>
                </a:lnTo>
                <a:cubicBezTo>
                  <a:pt x="593" y="389"/>
                  <a:pt x="592" y="385"/>
                  <a:pt x="591" y="381"/>
                </a:cubicBezTo>
                <a:close/>
                <a:moveTo>
                  <a:pt x="589" y="359"/>
                </a:moveTo>
                <a:lnTo>
                  <a:pt x="285" y="359"/>
                </a:lnTo>
                <a:cubicBezTo>
                  <a:pt x="285" y="363"/>
                  <a:pt x="285" y="367"/>
                  <a:pt x="285" y="371"/>
                </a:cubicBezTo>
                <a:lnTo>
                  <a:pt x="589" y="371"/>
                </a:lnTo>
                <a:cubicBezTo>
                  <a:pt x="588" y="367"/>
                  <a:pt x="588" y="363"/>
                  <a:pt x="589" y="359"/>
                </a:cubicBezTo>
                <a:close/>
                <a:moveTo>
                  <a:pt x="595" y="338"/>
                </a:moveTo>
                <a:lnTo>
                  <a:pt x="282" y="338"/>
                </a:lnTo>
                <a:cubicBezTo>
                  <a:pt x="283" y="342"/>
                  <a:pt x="284" y="345"/>
                  <a:pt x="284" y="349"/>
                </a:cubicBezTo>
                <a:lnTo>
                  <a:pt x="591" y="349"/>
                </a:lnTo>
                <a:cubicBezTo>
                  <a:pt x="592" y="345"/>
                  <a:pt x="593" y="341"/>
                  <a:pt x="595" y="338"/>
                </a:cubicBezTo>
                <a:close/>
                <a:moveTo>
                  <a:pt x="269" y="324"/>
                </a:moveTo>
                <a:lnTo>
                  <a:pt x="269" y="408"/>
                </a:lnTo>
                <a:lnTo>
                  <a:pt x="607" y="408"/>
                </a:lnTo>
                <a:lnTo>
                  <a:pt x="607" y="432"/>
                </a:lnTo>
                <a:lnTo>
                  <a:pt x="261" y="432"/>
                </a:lnTo>
                <a:cubicBezTo>
                  <a:pt x="251" y="432"/>
                  <a:pt x="242" y="425"/>
                  <a:pt x="242" y="416"/>
                </a:cubicBezTo>
                <a:lnTo>
                  <a:pt x="242" y="316"/>
                </a:lnTo>
                <a:cubicBezTo>
                  <a:pt x="242" y="307"/>
                  <a:pt x="251" y="300"/>
                  <a:pt x="261" y="300"/>
                </a:cubicBezTo>
                <a:lnTo>
                  <a:pt x="607" y="300"/>
                </a:lnTo>
                <a:lnTo>
                  <a:pt x="607" y="324"/>
                </a:lnTo>
                <a:lnTo>
                  <a:pt x="269" y="324"/>
                </a:lnTo>
                <a:close/>
                <a:moveTo>
                  <a:pt x="367" y="56"/>
                </a:moveTo>
                <a:cubicBezTo>
                  <a:pt x="354" y="55"/>
                  <a:pt x="348" y="48"/>
                  <a:pt x="345" y="39"/>
                </a:cubicBezTo>
                <a:cubicBezTo>
                  <a:pt x="342" y="31"/>
                  <a:pt x="343" y="26"/>
                  <a:pt x="343" y="18"/>
                </a:cubicBezTo>
                <a:cubicBezTo>
                  <a:pt x="342" y="8"/>
                  <a:pt x="336" y="5"/>
                  <a:pt x="335" y="3"/>
                </a:cubicBezTo>
                <a:cubicBezTo>
                  <a:pt x="335" y="2"/>
                  <a:pt x="337" y="1"/>
                  <a:pt x="341" y="1"/>
                </a:cubicBezTo>
                <a:cubicBezTo>
                  <a:pt x="344" y="1"/>
                  <a:pt x="347" y="0"/>
                  <a:pt x="350" y="1"/>
                </a:cubicBezTo>
                <a:cubicBezTo>
                  <a:pt x="356" y="1"/>
                  <a:pt x="365" y="2"/>
                  <a:pt x="366" y="2"/>
                </a:cubicBezTo>
                <a:cubicBezTo>
                  <a:pt x="385" y="6"/>
                  <a:pt x="409" y="16"/>
                  <a:pt x="411" y="39"/>
                </a:cubicBezTo>
                <a:cubicBezTo>
                  <a:pt x="413" y="49"/>
                  <a:pt x="412" y="61"/>
                  <a:pt x="402" y="65"/>
                </a:cubicBezTo>
                <a:cubicBezTo>
                  <a:pt x="395" y="55"/>
                  <a:pt x="378" y="57"/>
                  <a:pt x="367" y="56"/>
                </a:cubicBezTo>
                <a:close/>
                <a:moveTo>
                  <a:pt x="394" y="102"/>
                </a:moveTo>
                <a:cubicBezTo>
                  <a:pt x="385" y="99"/>
                  <a:pt x="378" y="99"/>
                  <a:pt x="366" y="105"/>
                </a:cubicBezTo>
                <a:cubicBezTo>
                  <a:pt x="342" y="116"/>
                  <a:pt x="331" y="144"/>
                  <a:pt x="333" y="169"/>
                </a:cubicBezTo>
                <a:cubicBezTo>
                  <a:pt x="334" y="186"/>
                  <a:pt x="341" y="205"/>
                  <a:pt x="353" y="218"/>
                </a:cubicBezTo>
                <a:cubicBezTo>
                  <a:pt x="349" y="207"/>
                  <a:pt x="346" y="195"/>
                  <a:pt x="345" y="184"/>
                </a:cubicBezTo>
                <a:cubicBezTo>
                  <a:pt x="343" y="154"/>
                  <a:pt x="354" y="121"/>
                  <a:pt x="380" y="107"/>
                </a:cubicBezTo>
                <a:cubicBezTo>
                  <a:pt x="385" y="105"/>
                  <a:pt x="390" y="103"/>
                  <a:pt x="394" y="102"/>
                </a:cubicBezTo>
                <a:close/>
                <a:moveTo>
                  <a:pt x="486" y="87"/>
                </a:moveTo>
                <a:cubicBezTo>
                  <a:pt x="519" y="102"/>
                  <a:pt x="539" y="139"/>
                  <a:pt x="537" y="182"/>
                </a:cubicBezTo>
                <a:cubicBezTo>
                  <a:pt x="533" y="239"/>
                  <a:pt x="490" y="285"/>
                  <a:pt x="441" y="285"/>
                </a:cubicBezTo>
                <a:cubicBezTo>
                  <a:pt x="435" y="285"/>
                  <a:pt x="429" y="280"/>
                  <a:pt x="424" y="278"/>
                </a:cubicBezTo>
                <a:cubicBezTo>
                  <a:pt x="418" y="280"/>
                  <a:pt x="412" y="285"/>
                  <a:pt x="406" y="285"/>
                </a:cubicBezTo>
                <a:cubicBezTo>
                  <a:pt x="357" y="285"/>
                  <a:pt x="315" y="239"/>
                  <a:pt x="311" y="182"/>
                </a:cubicBezTo>
                <a:cubicBezTo>
                  <a:pt x="308" y="139"/>
                  <a:pt x="329" y="102"/>
                  <a:pt x="361" y="87"/>
                </a:cubicBezTo>
                <a:cubicBezTo>
                  <a:pt x="385" y="75"/>
                  <a:pt x="397" y="79"/>
                  <a:pt x="417" y="88"/>
                </a:cubicBezTo>
                <a:cubicBezTo>
                  <a:pt x="415" y="72"/>
                  <a:pt x="414" y="48"/>
                  <a:pt x="430" y="30"/>
                </a:cubicBezTo>
                <a:cubicBezTo>
                  <a:pt x="434" y="28"/>
                  <a:pt x="443" y="32"/>
                  <a:pt x="443" y="40"/>
                </a:cubicBezTo>
                <a:cubicBezTo>
                  <a:pt x="430" y="55"/>
                  <a:pt x="429" y="76"/>
                  <a:pt x="429" y="88"/>
                </a:cubicBezTo>
                <a:cubicBezTo>
                  <a:pt x="450" y="79"/>
                  <a:pt x="462" y="75"/>
                  <a:pt x="486" y="87"/>
                </a:cubicBezTo>
                <a:close/>
                <a:moveTo>
                  <a:pt x="237" y="540"/>
                </a:moveTo>
                <a:lnTo>
                  <a:pt x="635" y="540"/>
                </a:lnTo>
                <a:cubicBezTo>
                  <a:pt x="635" y="544"/>
                  <a:pt x="636" y="549"/>
                  <a:pt x="637" y="553"/>
                </a:cubicBezTo>
                <a:lnTo>
                  <a:pt x="231" y="553"/>
                </a:lnTo>
                <a:cubicBezTo>
                  <a:pt x="234" y="549"/>
                  <a:pt x="236" y="545"/>
                  <a:pt x="237" y="540"/>
                </a:cubicBezTo>
                <a:close/>
                <a:moveTo>
                  <a:pt x="239" y="515"/>
                </a:moveTo>
                <a:lnTo>
                  <a:pt x="634" y="515"/>
                </a:lnTo>
                <a:cubicBezTo>
                  <a:pt x="634" y="520"/>
                  <a:pt x="634" y="524"/>
                  <a:pt x="634" y="528"/>
                </a:cubicBezTo>
                <a:lnTo>
                  <a:pt x="239" y="528"/>
                </a:lnTo>
                <a:cubicBezTo>
                  <a:pt x="240" y="524"/>
                  <a:pt x="240" y="520"/>
                  <a:pt x="239" y="515"/>
                </a:cubicBezTo>
                <a:close/>
                <a:moveTo>
                  <a:pt x="231" y="491"/>
                </a:moveTo>
                <a:lnTo>
                  <a:pt x="637" y="491"/>
                </a:lnTo>
                <a:cubicBezTo>
                  <a:pt x="636" y="495"/>
                  <a:pt x="635" y="499"/>
                  <a:pt x="635" y="504"/>
                </a:cubicBezTo>
                <a:lnTo>
                  <a:pt x="237" y="504"/>
                </a:lnTo>
                <a:cubicBezTo>
                  <a:pt x="236" y="499"/>
                  <a:pt x="234" y="495"/>
                  <a:pt x="231" y="491"/>
                </a:cubicBezTo>
                <a:close/>
                <a:moveTo>
                  <a:pt x="652" y="475"/>
                </a:moveTo>
                <a:lnTo>
                  <a:pt x="652" y="570"/>
                </a:lnTo>
                <a:lnTo>
                  <a:pt x="219" y="570"/>
                </a:lnTo>
                <a:lnTo>
                  <a:pt x="219" y="598"/>
                </a:lnTo>
                <a:lnTo>
                  <a:pt x="662" y="598"/>
                </a:lnTo>
                <a:cubicBezTo>
                  <a:pt x="674" y="598"/>
                  <a:pt x="683" y="590"/>
                  <a:pt x="683" y="580"/>
                </a:cubicBezTo>
                <a:lnTo>
                  <a:pt x="683" y="465"/>
                </a:lnTo>
                <a:cubicBezTo>
                  <a:pt x="683" y="455"/>
                  <a:pt x="674" y="447"/>
                  <a:pt x="662" y="447"/>
                </a:cubicBezTo>
                <a:lnTo>
                  <a:pt x="219" y="447"/>
                </a:lnTo>
                <a:lnTo>
                  <a:pt x="219" y="475"/>
                </a:lnTo>
                <a:lnTo>
                  <a:pt x="652" y="475"/>
                </a:lnTo>
                <a:close/>
                <a:moveTo>
                  <a:pt x="223" y="189"/>
                </a:moveTo>
                <a:lnTo>
                  <a:pt x="93" y="543"/>
                </a:lnTo>
                <a:cubicBezTo>
                  <a:pt x="97" y="545"/>
                  <a:pt x="100" y="547"/>
                  <a:pt x="103" y="549"/>
                </a:cubicBezTo>
                <a:lnTo>
                  <a:pt x="236" y="188"/>
                </a:lnTo>
                <a:cubicBezTo>
                  <a:pt x="232" y="189"/>
                  <a:pt x="228" y="189"/>
                  <a:pt x="223" y="189"/>
                </a:cubicBezTo>
                <a:close/>
                <a:moveTo>
                  <a:pt x="201" y="183"/>
                </a:moveTo>
                <a:lnTo>
                  <a:pt x="72" y="534"/>
                </a:lnTo>
                <a:cubicBezTo>
                  <a:pt x="76" y="535"/>
                  <a:pt x="79" y="537"/>
                  <a:pt x="83" y="538"/>
                </a:cubicBezTo>
                <a:lnTo>
                  <a:pt x="213" y="187"/>
                </a:lnTo>
                <a:cubicBezTo>
                  <a:pt x="209" y="186"/>
                  <a:pt x="205" y="185"/>
                  <a:pt x="201" y="183"/>
                </a:cubicBezTo>
                <a:close/>
                <a:moveTo>
                  <a:pt x="183" y="168"/>
                </a:moveTo>
                <a:lnTo>
                  <a:pt x="50" y="529"/>
                </a:lnTo>
                <a:cubicBezTo>
                  <a:pt x="53" y="530"/>
                  <a:pt x="57" y="531"/>
                  <a:pt x="62" y="531"/>
                </a:cubicBezTo>
                <a:lnTo>
                  <a:pt x="192" y="177"/>
                </a:lnTo>
                <a:cubicBezTo>
                  <a:pt x="189" y="175"/>
                  <a:pt x="185" y="172"/>
                  <a:pt x="183" y="168"/>
                </a:cubicBezTo>
                <a:close/>
                <a:moveTo>
                  <a:pt x="31" y="537"/>
                </a:moveTo>
                <a:lnTo>
                  <a:pt x="114" y="568"/>
                </a:lnTo>
                <a:lnTo>
                  <a:pt x="256" y="183"/>
                </a:lnTo>
                <a:lnTo>
                  <a:pt x="280" y="192"/>
                </a:lnTo>
                <a:lnTo>
                  <a:pt x="135" y="585"/>
                </a:lnTo>
                <a:cubicBezTo>
                  <a:pt x="131" y="595"/>
                  <a:pt x="121" y="601"/>
                  <a:pt x="112" y="597"/>
                </a:cubicBezTo>
                <a:lnTo>
                  <a:pt x="13" y="561"/>
                </a:lnTo>
                <a:cubicBezTo>
                  <a:pt x="4" y="558"/>
                  <a:pt x="0" y="547"/>
                  <a:pt x="4" y="536"/>
                </a:cubicBezTo>
                <a:lnTo>
                  <a:pt x="149" y="144"/>
                </a:lnTo>
                <a:lnTo>
                  <a:pt x="173" y="152"/>
                </a:lnTo>
                <a:lnTo>
                  <a:pt x="31" y="537"/>
                </a:lnTo>
                <a:close/>
              </a:path>
            </a:pathLst>
          </a:custGeom>
          <a:solidFill>
            <a:srgbClr val="009E96"/>
          </a:solidFill>
          <a:ln>
            <a:noFill/>
          </a:ln>
          <a:effectLst>
            <a:outerShdw blurRad="63500" sx="102000" sy="102000" algn="ctr" rotWithShape="0">
              <a:prstClr val="black">
                <a:alpha val="40000"/>
              </a:prstClr>
            </a:outerShdw>
          </a:effectLst>
        </p:spPr>
        <p:txBody>
          <a:bodyPr vert="horz" wrap="square" lIns="91398" tIns="45699" rIns="91398" bIns="45699" numCol="1" anchor="t" anchorCtr="0" compatLnSpc="1"/>
          <a:lstStyle/>
          <a:p>
            <a:pPr fontAlgn="base">
              <a:spcBef>
                <a:spcPct val="0"/>
              </a:spcBef>
              <a:spcAft>
                <a:spcPct val="0"/>
              </a:spcAft>
              <a:buFont typeface="Arial" panose="020B0604020202020204" pitchFamily="34" charset="0"/>
              <a:buNone/>
            </a:pPr>
            <a:endParaRPr lang="zh-CN" altLang="en-US" sz="1800">
              <a:cs typeface="+mn-ea"/>
              <a:sym typeface="+mn-lt"/>
            </a:endParaRPr>
          </a:p>
        </p:txBody>
      </p:sp>
      <p:sp>
        <p:nvSpPr>
          <p:cNvPr id="7" name="文本框 6">
            <a:hlinkClick r:id="rId3" action="ppaction://hlinksldjump"/>
          </p:cNvPr>
          <p:cNvSpPr txBox="1"/>
          <p:nvPr/>
        </p:nvSpPr>
        <p:spPr>
          <a:xfrm>
            <a:off x="2562736" y="2610485"/>
            <a:ext cx="3376245" cy="553998"/>
          </a:xfrm>
          <a:prstGeom prst="rect">
            <a:avLst/>
          </a:prstGeom>
          <a:noFill/>
        </p:spPr>
        <p:txBody>
          <a:bodyPr wrap="none" rtlCol="0">
            <a:spAutoFit/>
          </a:bodyPr>
          <a:lstStyle/>
          <a:p>
            <a:r>
              <a:rPr lang="zh-CN" altLang="en-US" sz="3000" dirty="0">
                <a:solidFill>
                  <a:schemeClr val="tx1"/>
                </a:solidFill>
                <a:latin typeface="微软雅黑" panose="020B0503020204020204" charset="-122"/>
                <a:ea typeface="微软雅黑" panose="020B0503020204020204" charset="-122"/>
                <a:hlinkClick r:id="rId3" action="ppaction://hlinksldjump"/>
              </a:rPr>
              <a:t>必备知识 全面把握</a:t>
            </a:r>
          </a:p>
        </p:txBody>
      </p:sp>
      <p:sp>
        <p:nvSpPr>
          <p:cNvPr id="8" name="文本框 7"/>
          <p:cNvSpPr txBox="1"/>
          <p:nvPr/>
        </p:nvSpPr>
        <p:spPr>
          <a:xfrm>
            <a:off x="2562736" y="3493135"/>
            <a:ext cx="3376245" cy="553998"/>
          </a:xfrm>
          <a:prstGeom prst="rect">
            <a:avLst/>
          </a:prstGeom>
          <a:noFill/>
        </p:spPr>
        <p:txBody>
          <a:bodyPr wrap="none" rtlCol="0">
            <a:spAutoFit/>
          </a:bodyPr>
          <a:lstStyle/>
          <a:p>
            <a:r>
              <a:rPr lang="zh-CN" altLang="en-US" sz="3000" dirty="0">
                <a:solidFill>
                  <a:srgbClr val="FF0000"/>
                </a:solidFill>
                <a:latin typeface="微软雅黑" panose="020B0503020204020204" charset="-122"/>
                <a:ea typeface="微软雅黑" panose="020B0503020204020204" charset="-122"/>
                <a:hlinkClick r:id="rId4" action="ppaction://hlinksldjump"/>
              </a:rPr>
              <a:t>核心方法 重点突破</a:t>
            </a:r>
          </a:p>
        </p:txBody>
      </p:sp>
      <p:sp>
        <p:nvSpPr>
          <p:cNvPr id="9" name="文本框 8"/>
          <p:cNvSpPr txBox="1"/>
          <p:nvPr/>
        </p:nvSpPr>
        <p:spPr>
          <a:xfrm>
            <a:off x="2562736" y="4460875"/>
            <a:ext cx="3376245" cy="553998"/>
          </a:xfrm>
          <a:prstGeom prst="rect">
            <a:avLst/>
          </a:prstGeom>
          <a:noFill/>
        </p:spPr>
        <p:txBody>
          <a:bodyPr wrap="none" rtlCol="0">
            <a:spAutoFit/>
          </a:bodyPr>
          <a:lstStyle/>
          <a:p>
            <a:r>
              <a:rPr lang="zh-CN" altLang="en-US" sz="3000" dirty="0">
                <a:solidFill>
                  <a:srgbClr val="FF0000"/>
                </a:solidFill>
                <a:latin typeface="微软雅黑" panose="020B0503020204020204" charset="-122"/>
                <a:ea typeface="微软雅黑" panose="020B0503020204020204" charset="-122"/>
                <a:hlinkClick r:id="rId4" action="ppaction://hlinksldjump"/>
              </a:rPr>
              <a:t>考法例析 成就能力</a:t>
            </a:r>
          </a:p>
        </p:txBody>
      </p:sp>
      <p:sp>
        <p:nvSpPr>
          <p:cNvPr id="10" name="Freeform 9"/>
          <p:cNvSpPr>
            <a:spLocks noEditPoints="1"/>
          </p:cNvSpPr>
          <p:nvPr/>
        </p:nvSpPr>
        <p:spPr bwMode="auto">
          <a:xfrm>
            <a:off x="1525899" y="4405190"/>
            <a:ext cx="627540" cy="664453"/>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009E96"/>
          </a:solidFill>
          <a:ln>
            <a:noFill/>
          </a:ln>
        </p:spPr>
        <p:txBody>
          <a:bodyPr vert="horz" wrap="square" lIns="91398" tIns="45699" rIns="91398" bIns="45699" numCol="1" anchor="t" anchorCtr="0" compatLnSpc="1"/>
          <a:lstStyle/>
          <a:p>
            <a:pPr fontAlgn="base">
              <a:spcBef>
                <a:spcPct val="0"/>
              </a:spcBef>
              <a:spcAft>
                <a:spcPct val="0"/>
              </a:spcAft>
              <a:buFont typeface="Arial" panose="020B0604020202020204" pitchFamily="34" charset="0"/>
              <a:buNone/>
            </a:pPr>
            <a:endParaRPr lang="zh-CN" altLang="en-US" sz="1800">
              <a:solidFill>
                <a:srgbClr val="294A5A"/>
              </a:solidFill>
              <a:cs typeface="+mn-ea"/>
              <a:sym typeface="+mn-lt"/>
            </a:endParaRPr>
          </a:p>
        </p:txBody>
      </p:sp>
      <p:sp>
        <p:nvSpPr>
          <p:cNvPr id="12" name="Freeform 25"/>
          <p:cNvSpPr>
            <a:spLocks noEditPoints="1"/>
          </p:cNvSpPr>
          <p:nvPr/>
        </p:nvSpPr>
        <p:spPr bwMode="auto">
          <a:xfrm>
            <a:off x="1525899" y="3334525"/>
            <a:ext cx="482519" cy="659180"/>
          </a:xfrm>
          <a:custGeom>
            <a:avLst/>
            <a:gdLst>
              <a:gd name="T0" fmla="*/ 58 w 443"/>
              <a:gd name="T1" fmla="*/ 98 h 605"/>
              <a:gd name="T2" fmla="*/ 49 w 443"/>
              <a:gd name="T3" fmla="*/ 605 h 605"/>
              <a:gd name="T4" fmla="*/ 443 w 443"/>
              <a:gd name="T5" fmla="*/ 149 h 605"/>
              <a:gd name="T6" fmla="*/ 410 w 443"/>
              <a:gd name="T7" fmla="*/ 159 h 605"/>
              <a:gd name="T8" fmla="*/ 51 w 443"/>
              <a:gd name="T9" fmla="*/ 570 h 605"/>
              <a:gd name="T10" fmla="*/ 192 w 443"/>
              <a:gd name="T11" fmla="*/ 64 h 605"/>
              <a:gd name="T12" fmla="*/ 252 w 443"/>
              <a:gd name="T13" fmla="*/ 64 h 605"/>
              <a:gd name="T14" fmla="*/ 221 w 443"/>
              <a:gd name="T15" fmla="*/ 96 h 605"/>
              <a:gd name="T16" fmla="*/ 155 w 443"/>
              <a:gd name="T17" fmla="*/ 66 h 605"/>
              <a:gd name="T18" fmla="*/ 81 w 443"/>
              <a:gd name="T19" fmla="*/ 153 h 605"/>
              <a:gd name="T20" fmla="*/ 362 w 443"/>
              <a:gd name="T21" fmla="*/ 153 h 605"/>
              <a:gd name="T22" fmla="*/ 288 w 443"/>
              <a:gd name="T23" fmla="*/ 66 h 605"/>
              <a:gd name="T24" fmla="*/ 155 w 443"/>
              <a:gd name="T25" fmla="*/ 66 h 605"/>
              <a:gd name="T26" fmla="*/ 156 w 443"/>
              <a:gd name="T27" fmla="*/ 459 h 605"/>
              <a:gd name="T28" fmla="*/ 107 w 443"/>
              <a:gd name="T29" fmla="*/ 473 h 605"/>
              <a:gd name="T30" fmla="*/ 97 w 443"/>
              <a:gd name="T31" fmla="*/ 484 h 605"/>
              <a:gd name="T32" fmla="*/ 156 w 443"/>
              <a:gd name="T33" fmla="*/ 489 h 605"/>
              <a:gd name="T34" fmla="*/ 94 w 443"/>
              <a:gd name="T35" fmla="*/ 519 h 605"/>
              <a:gd name="T36" fmla="*/ 172 w 443"/>
              <a:gd name="T37" fmla="*/ 481 h 605"/>
              <a:gd name="T38" fmla="*/ 172 w 443"/>
              <a:gd name="T39" fmla="*/ 456 h 605"/>
              <a:gd name="T40" fmla="*/ 78 w 443"/>
              <a:gd name="T41" fmla="*/ 461 h 605"/>
              <a:gd name="T42" fmla="*/ 152 w 443"/>
              <a:gd name="T43" fmla="*/ 539 h 605"/>
              <a:gd name="T44" fmla="*/ 152 w 443"/>
              <a:gd name="T45" fmla="*/ 237 h 605"/>
              <a:gd name="T46" fmla="*/ 107 w 443"/>
              <a:gd name="T47" fmla="*/ 251 h 605"/>
              <a:gd name="T48" fmla="*/ 123 w 443"/>
              <a:gd name="T49" fmla="*/ 291 h 605"/>
              <a:gd name="T50" fmla="*/ 94 w 443"/>
              <a:gd name="T51" fmla="*/ 302 h 605"/>
              <a:gd name="T52" fmla="*/ 152 w 443"/>
              <a:gd name="T53" fmla="*/ 222 h 605"/>
              <a:gd name="T54" fmla="*/ 78 w 443"/>
              <a:gd name="T55" fmla="*/ 300 h 605"/>
              <a:gd name="T56" fmla="*/ 171 w 443"/>
              <a:gd name="T57" fmla="*/ 255 h 605"/>
              <a:gd name="T58" fmla="*/ 170 w 443"/>
              <a:gd name="T59" fmla="*/ 234 h 605"/>
              <a:gd name="T60" fmla="*/ 156 w 443"/>
              <a:gd name="T61" fmla="*/ 357 h 605"/>
              <a:gd name="T62" fmla="*/ 97 w 443"/>
              <a:gd name="T63" fmla="*/ 372 h 605"/>
              <a:gd name="T64" fmla="*/ 156 w 443"/>
              <a:gd name="T65" fmla="*/ 412 h 605"/>
              <a:gd name="T66" fmla="*/ 171 w 443"/>
              <a:gd name="T67" fmla="*/ 345 h 605"/>
              <a:gd name="T68" fmla="*/ 78 w 443"/>
              <a:gd name="T69" fmla="*/ 349 h 605"/>
              <a:gd name="T70" fmla="*/ 156 w 443"/>
              <a:gd name="T71" fmla="*/ 427 h 605"/>
              <a:gd name="T72" fmla="*/ 205 w 443"/>
              <a:gd name="T73" fmla="*/ 330 h 605"/>
              <a:gd name="T74" fmla="*/ 232 w 443"/>
              <a:gd name="T75" fmla="*/ 513 h 605"/>
              <a:gd name="T76" fmla="*/ 356 w 443"/>
              <a:gd name="T77" fmla="*/ 475 h 605"/>
              <a:gd name="T78" fmla="*/ 227 w 443"/>
              <a:gd name="T79" fmla="*/ 508 h 605"/>
              <a:gd name="T80" fmla="*/ 356 w 443"/>
              <a:gd name="T81" fmla="*/ 360 h 605"/>
              <a:gd name="T82" fmla="*/ 227 w 443"/>
              <a:gd name="T83" fmla="*/ 291 h 605"/>
              <a:gd name="T84" fmla="*/ 227 w 443"/>
              <a:gd name="T85" fmla="*/ 250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43" h="605">
                <a:moveTo>
                  <a:pt x="34" y="159"/>
                </a:moveTo>
                <a:cubicBezTo>
                  <a:pt x="34" y="142"/>
                  <a:pt x="42" y="134"/>
                  <a:pt x="58" y="133"/>
                </a:cubicBezTo>
                <a:lnTo>
                  <a:pt x="58" y="98"/>
                </a:lnTo>
                <a:cubicBezTo>
                  <a:pt x="27" y="99"/>
                  <a:pt x="0" y="118"/>
                  <a:pt x="0" y="149"/>
                </a:cubicBezTo>
                <a:lnTo>
                  <a:pt x="0" y="556"/>
                </a:lnTo>
                <a:cubicBezTo>
                  <a:pt x="0" y="581"/>
                  <a:pt x="24" y="605"/>
                  <a:pt x="49" y="605"/>
                </a:cubicBezTo>
                <a:lnTo>
                  <a:pt x="394" y="605"/>
                </a:lnTo>
                <a:cubicBezTo>
                  <a:pt x="419" y="605"/>
                  <a:pt x="443" y="581"/>
                  <a:pt x="443" y="556"/>
                </a:cubicBezTo>
                <a:lnTo>
                  <a:pt x="443" y="149"/>
                </a:lnTo>
                <a:cubicBezTo>
                  <a:pt x="443" y="118"/>
                  <a:pt x="416" y="99"/>
                  <a:pt x="385" y="98"/>
                </a:cubicBezTo>
                <a:lnTo>
                  <a:pt x="385" y="133"/>
                </a:lnTo>
                <a:cubicBezTo>
                  <a:pt x="402" y="134"/>
                  <a:pt x="410" y="142"/>
                  <a:pt x="410" y="159"/>
                </a:cubicBezTo>
                <a:lnTo>
                  <a:pt x="410" y="545"/>
                </a:lnTo>
                <a:cubicBezTo>
                  <a:pt x="410" y="557"/>
                  <a:pt x="404" y="570"/>
                  <a:pt x="393" y="570"/>
                </a:cubicBezTo>
                <a:lnTo>
                  <a:pt x="51" y="570"/>
                </a:lnTo>
                <a:cubicBezTo>
                  <a:pt x="37" y="570"/>
                  <a:pt x="34" y="556"/>
                  <a:pt x="34" y="542"/>
                </a:cubicBezTo>
                <a:lnTo>
                  <a:pt x="34" y="159"/>
                </a:lnTo>
                <a:close/>
                <a:moveTo>
                  <a:pt x="192" y="64"/>
                </a:moveTo>
                <a:cubicBezTo>
                  <a:pt x="192" y="50"/>
                  <a:pt x="205" y="37"/>
                  <a:pt x="219" y="37"/>
                </a:cubicBezTo>
                <a:lnTo>
                  <a:pt x="224" y="37"/>
                </a:lnTo>
                <a:cubicBezTo>
                  <a:pt x="238" y="37"/>
                  <a:pt x="252" y="50"/>
                  <a:pt x="252" y="64"/>
                </a:cubicBezTo>
                <a:lnTo>
                  <a:pt x="252" y="67"/>
                </a:lnTo>
                <a:cubicBezTo>
                  <a:pt x="252" y="83"/>
                  <a:pt x="238" y="96"/>
                  <a:pt x="222" y="96"/>
                </a:cubicBezTo>
                <a:lnTo>
                  <a:pt x="221" y="96"/>
                </a:lnTo>
                <a:cubicBezTo>
                  <a:pt x="205" y="96"/>
                  <a:pt x="192" y="83"/>
                  <a:pt x="192" y="67"/>
                </a:cubicBezTo>
                <a:lnTo>
                  <a:pt x="192" y="64"/>
                </a:lnTo>
                <a:close/>
                <a:moveTo>
                  <a:pt x="155" y="66"/>
                </a:moveTo>
                <a:lnTo>
                  <a:pt x="106" y="66"/>
                </a:lnTo>
                <a:cubicBezTo>
                  <a:pt x="89" y="66"/>
                  <a:pt x="81" y="74"/>
                  <a:pt x="81" y="90"/>
                </a:cubicBezTo>
                <a:lnTo>
                  <a:pt x="81" y="153"/>
                </a:lnTo>
                <a:cubicBezTo>
                  <a:pt x="81" y="164"/>
                  <a:pt x="88" y="175"/>
                  <a:pt x="98" y="175"/>
                </a:cubicBezTo>
                <a:lnTo>
                  <a:pt x="345" y="175"/>
                </a:lnTo>
                <a:cubicBezTo>
                  <a:pt x="355" y="175"/>
                  <a:pt x="362" y="164"/>
                  <a:pt x="362" y="153"/>
                </a:cubicBezTo>
                <a:lnTo>
                  <a:pt x="362" y="90"/>
                </a:lnTo>
                <a:cubicBezTo>
                  <a:pt x="362" y="74"/>
                  <a:pt x="354" y="66"/>
                  <a:pt x="337" y="66"/>
                </a:cubicBezTo>
                <a:lnTo>
                  <a:pt x="288" y="66"/>
                </a:lnTo>
                <a:cubicBezTo>
                  <a:pt x="288" y="32"/>
                  <a:pt x="260" y="0"/>
                  <a:pt x="227" y="0"/>
                </a:cubicBezTo>
                <a:lnTo>
                  <a:pt x="216" y="0"/>
                </a:lnTo>
                <a:cubicBezTo>
                  <a:pt x="184" y="0"/>
                  <a:pt x="155" y="32"/>
                  <a:pt x="155" y="66"/>
                </a:cubicBezTo>
                <a:close/>
                <a:moveTo>
                  <a:pt x="94" y="464"/>
                </a:moveTo>
                <a:cubicBezTo>
                  <a:pt x="94" y="460"/>
                  <a:pt x="95" y="459"/>
                  <a:pt x="98" y="459"/>
                </a:cubicBezTo>
                <a:lnTo>
                  <a:pt x="156" y="459"/>
                </a:lnTo>
                <a:lnTo>
                  <a:pt x="156" y="464"/>
                </a:lnTo>
                <a:cubicBezTo>
                  <a:pt x="156" y="469"/>
                  <a:pt x="132" y="483"/>
                  <a:pt x="127" y="485"/>
                </a:cubicBezTo>
                <a:cubicBezTo>
                  <a:pt x="123" y="482"/>
                  <a:pt x="114" y="473"/>
                  <a:pt x="107" y="473"/>
                </a:cubicBezTo>
                <a:lnTo>
                  <a:pt x="106" y="473"/>
                </a:lnTo>
                <a:cubicBezTo>
                  <a:pt x="102" y="473"/>
                  <a:pt x="97" y="479"/>
                  <a:pt x="97" y="482"/>
                </a:cubicBezTo>
                <a:lnTo>
                  <a:pt x="97" y="484"/>
                </a:lnTo>
                <a:cubicBezTo>
                  <a:pt x="97" y="488"/>
                  <a:pt x="118" y="511"/>
                  <a:pt x="123" y="511"/>
                </a:cubicBezTo>
                <a:lnTo>
                  <a:pt x="124" y="511"/>
                </a:lnTo>
                <a:cubicBezTo>
                  <a:pt x="128" y="511"/>
                  <a:pt x="152" y="492"/>
                  <a:pt x="156" y="489"/>
                </a:cubicBezTo>
                <a:cubicBezTo>
                  <a:pt x="156" y="497"/>
                  <a:pt x="160" y="524"/>
                  <a:pt x="152" y="524"/>
                </a:cubicBezTo>
                <a:lnTo>
                  <a:pt x="98" y="524"/>
                </a:lnTo>
                <a:cubicBezTo>
                  <a:pt x="95" y="524"/>
                  <a:pt x="94" y="523"/>
                  <a:pt x="94" y="519"/>
                </a:cubicBezTo>
                <a:lnTo>
                  <a:pt x="94" y="464"/>
                </a:lnTo>
                <a:close/>
                <a:moveTo>
                  <a:pt x="152" y="539"/>
                </a:moveTo>
                <a:cubicBezTo>
                  <a:pt x="181" y="539"/>
                  <a:pt x="170" y="508"/>
                  <a:pt x="172" y="481"/>
                </a:cubicBezTo>
                <a:cubicBezTo>
                  <a:pt x="173" y="467"/>
                  <a:pt x="207" y="455"/>
                  <a:pt x="210" y="443"/>
                </a:cubicBezTo>
                <a:lnTo>
                  <a:pt x="206" y="443"/>
                </a:lnTo>
                <a:cubicBezTo>
                  <a:pt x="195" y="443"/>
                  <a:pt x="179" y="452"/>
                  <a:pt x="172" y="456"/>
                </a:cubicBezTo>
                <a:cubicBezTo>
                  <a:pt x="168" y="451"/>
                  <a:pt x="164" y="444"/>
                  <a:pt x="155" y="444"/>
                </a:cubicBezTo>
                <a:lnTo>
                  <a:pt x="95" y="444"/>
                </a:lnTo>
                <a:cubicBezTo>
                  <a:pt x="86" y="444"/>
                  <a:pt x="78" y="452"/>
                  <a:pt x="78" y="461"/>
                </a:cubicBezTo>
                <a:lnTo>
                  <a:pt x="78" y="522"/>
                </a:lnTo>
                <a:cubicBezTo>
                  <a:pt x="78" y="533"/>
                  <a:pt x="87" y="539"/>
                  <a:pt x="98" y="539"/>
                </a:cubicBezTo>
                <a:lnTo>
                  <a:pt x="152" y="539"/>
                </a:lnTo>
                <a:close/>
                <a:moveTo>
                  <a:pt x="94" y="242"/>
                </a:moveTo>
                <a:cubicBezTo>
                  <a:pt x="94" y="238"/>
                  <a:pt x="95" y="237"/>
                  <a:pt x="98" y="237"/>
                </a:cubicBezTo>
                <a:lnTo>
                  <a:pt x="152" y="237"/>
                </a:lnTo>
                <a:cubicBezTo>
                  <a:pt x="155" y="237"/>
                  <a:pt x="156" y="238"/>
                  <a:pt x="156" y="242"/>
                </a:cubicBezTo>
                <a:cubicBezTo>
                  <a:pt x="156" y="246"/>
                  <a:pt x="130" y="263"/>
                  <a:pt x="127" y="263"/>
                </a:cubicBezTo>
                <a:cubicBezTo>
                  <a:pt x="124" y="263"/>
                  <a:pt x="116" y="251"/>
                  <a:pt x="107" y="251"/>
                </a:cubicBezTo>
                <a:cubicBezTo>
                  <a:pt x="103" y="251"/>
                  <a:pt x="97" y="256"/>
                  <a:pt x="97" y="260"/>
                </a:cubicBezTo>
                <a:lnTo>
                  <a:pt x="97" y="262"/>
                </a:lnTo>
                <a:cubicBezTo>
                  <a:pt x="97" y="268"/>
                  <a:pt x="118" y="288"/>
                  <a:pt x="123" y="291"/>
                </a:cubicBezTo>
                <a:lnTo>
                  <a:pt x="156" y="266"/>
                </a:lnTo>
                <a:lnTo>
                  <a:pt x="156" y="302"/>
                </a:lnTo>
                <a:lnTo>
                  <a:pt x="94" y="302"/>
                </a:lnTo>
                <a:lnTo>
                  <a:pt x="94" y="242"/>
                </a:lnTo>
                <a:close/>
                <a:moveTo>
                  <a:pt x="170" y="234"/>
                </a:moveTo>
                <a:cubicBezTo>
                  <a:pt x="168" y="226"/>
                  <a:pt x="162" y="222"/>
                  <a:pt x="152" y="222"/>
                </a:cubicBezTo>
                <a:lnTo>
                  <a:pt x="98" y="222"/>
                </a:lnTo>
                <a:cubicBezTo>
                  <a:pt x="87" y="222"/>
                  <a:pt x="78" y="229"/>
                  <a:pt x="78" y="239"/>
                </a:cubicBezTo>
                <a:lnTo>
                  <a:pt x="78" y="300"/>
                </a:lnTo>
                <a:cubicBezTo>
                  <a:pt x="78" y="309"/>
                  <a:pt x="86" y="317"/>
                  <a:pt x="95" y="317"/>
                </a:cubicBezTo>
                <a:lnTo>
                  <a:pt x="155" y="317"/>
                </a:lnTo>
                <a:cubicBezTo>
                  <a:pt x="179" y="317"/>
                  <a:pt x="172" y="279"/>
                  <a:pt x="171" y="255"/>
                </a:cubicBezTo>
                <a:lnTo>
                  <a:pt x="210" y="222"/>
                </a:lnTo>
                <a:cubicBezTo>
                  <a:pt x="210" y="222"/>
                  <a:pt x="207" y="221"/>
                  <a:pt x="207" y="221"/>
                </a:cubicBezTo>
                <a:cubicBezTo>
                  <a:pt x="192" y="221"/>
                  <a:pt x="180" y="234"/>
                  <a:pt x="170" y="234"/>
                </a:cubicBezTo>
                <a:close/>
                <a:moveTo>
                  <a:pt x="94" y="349"/>
                </a:moveTo>
                <a:lnTo>
                  <a:pt x="156" y="349"/>
                </a:lnTo>
                <a:lnTo>
                  <a:pt x="156" y="357"/>
                </a:lnTo>
                <a:lnTo>
                  <a:pt x="127" y="375"/>
                </a:lnTo>
                <a:lnTo>
                  <a:pt x="108" y="361"/>
                </a:lnTo>
                <a:cubicBezTo>
                  <a:pt x="103" y="364"/>
                  <a:pt x="97" y="365"/>
                  <a:pt x="97" y="372"/>
                </a:cubicBezTo>
                <a:cubicBezTo>
                  <a:pt x="97" y="377"/>
                  <a:pt x="118" y="401"/>
                  <a:pt x="123" y="401"/>
                </a:cubicBezTo>
                <a:cubicBezTo>
                  <a:pt x="130" y="401"/>
                  <a:pt x="148" y="380"/>
                  <a:pt x="156" y="378"/>
                </a:cubicBezTo>
                <a:lnTo>
                  <a:pt x="156" y="412"/>
                </a:lnTo>
                <a:lnTo>
                  <a:pt x="94" y="412"/>
                </a:lnTo>
                <a:lnTo>
                  <a:pt x="94" y="349"/>
                </a:lnTo>
                <a:close/>
                <a:moveTo>
                  <a:pt x="171" y="345"/>
                </a:moveTo>
                <a:cubicBezTo>
                  <a:pt x="169" y="340"/>
                  <a:pt x="165" y="334"/>
                  <a:pt x="156" y="334"/>
                </a:cubicBezTo>
                <a:lnTo>
                  <a:pt x="94" y="334"/>
                </a:lnTo>
                <a:cubicBezTo>
                  <a:pt x="86" y="334"/>
                  <a:pt x="78" y="341"/>
                  <a:pt x="78" y="349"/>
                </a:cubicBezTo>
                <a:lnTo>
                  <a:pt x="78" y="412"/>
                </a:lnTo>
                <a:cubicBezTo>
                  <a:pt x="78" y="420"/>
                  <a:pt x="86" y="427"/>
                  <a:pt x="94" y="427"/>
                </a:cubicBezTo>
                <a:lnTo>
                  <a:pt x="156" y="427"/>
                </a:lnTo>
                <a:cubicBezTo>
                  <a:pt x="179" y="427"/>
                  <a:pt x="172" y="388"/>
                  <a:pt x="171" y="365"/>
                </a:cubicBezTo>
                <a:lnTo>
                  <a:pt x="210" y="333"/>
                </a:lnTo>
                <a:lnTo>
                  <a:pt x="205" y="330"/>
                </a:lnTo>
                <a:lnTo>
                  <a:pt x="171" y="345"/>
                </a:lnTo>
                <a:close/>
                <a:moveTo>
                  <a:pt x="227" y="508"/>
                </a:moveTo>
                <a:cubicBezTo>
                  <a:pt x="227" y="512"/>
                  <a:pt x="228" y="513"/>
                  <a:pt x="232" y="513"/>
                </a:cubicBezTo>
                <a:lnTo>
                  <a:pt x="351" y="513"/>
                </a:lnTo>
                <a:cubicBezTo>
                  <a:pt x="355" y="513"/>
                  <a:pt x="356" y="512"/>
                  <a:pt x="356" y="508"/>
                </a:cubicBezTo>
                <a:lnTo>
                  <a:pt x="356" y="475"/>
                </a:lnTo>
                <a:cubicBezTo>
                  <a:pt x="356" y="471"/>
                  <a:pt x="355" y="470"/>
                  <a:pt x="351" y="470"/>
                </a:cubicBezTo>
                <a:lnTo>
                  <a:pt x="227" y="470"/>
                </a:lnTo>
                <a:lnTo>
                  <a:pt x="227" y="508"/>
                </a:lnTo>
                <a:close/>
                <a:moveTo>
                  <a:pt x="227" y="401"/>
                </a:moveTo>
                <a:lnTo>
                  <a:pt x="356" y="401"/>
                </a:lnTo>
                <a:lnTo>
                  <a:pt x="356" y="360"/>
                </a:lnTo>
                <a:lnTo>
                  <a:pt x="227" y="360"/>
                </a:lnTo>
                <a:lnTo>
                  <a:pt x="227" y="401"/>
                </a:lnTo>
                <a:close/>
                <a:moveTo>
                  <a:pt x="227" y="291"/>
                </a:moveTo>
                <a:lnTo>
                  <a:pt x="321" y="291"/>
                </a:lnTo>
                <a:lnTo>
                  <a:pt x="321" y="250"/>
                </a:lnTo>
                <a:lnTo>
                  <a:pt x="227" y="250"/>
                </a:lnTo>
                <a:lnTo>
                  <a:pt x="227" y="291"/>
                </a:lnTo>
                <a:close/>
              </a:path>
            </a:pathLst>
          </a:custGeom>
          <a:solidFill>
            <a:srgbClr val="009E96"/>
          </a:solidFill>
          <a:ln>
            <a:noFill/>
          </a:ln>
        </p:spPr>
        <p:txBody>
          <a:bodyPr vert="horz" wrap="square" lIns="91398" tIns="45699" rIns="91398" bIns="45699" numCol="1" anchor="t" anchorCtr="0" compatLnSpc="1"/>
          <a:lstStyle/>
          <a:p>
            <a:pPr fontAlgn="base">
              <a:spcBef>
                <a:spcPct val="0"/>
              </a:spcBef>
              <a:spcAft>
                <a:spcPct val="0"/>
              </a:spcAft>
              <a:buFont typeface="Arial" panose="020B0604020202020204" pitchFamily="34" charset="0"/>
              <a:buNone/>
            </a:pPr>
            <a:endParaRPr lang="zh-CN" altLang="en-US" sz="1800">
              <a:solidFill>
                <a:srgbClr val="294A5A"/>
              </a:solidFill>
              <a:cs typeface="+mn-ea"/>
              <a:sym typeface="+mn-lt"/>
            </a:endParaRPr>
          </a:p>
        </p:txBody>
      </p:sp>
      <p:sp>
        <p:nvSpPr>
          <p:cNvPr id="13" name="Freeform 26"/>
          <p:cNvSpPr>
            <a:spLocks noEditPoints="1"/>
          </p:cNvSpPr>
          <p:nvPr/>
        </p:nvSpPr>
        <p:spPr bwMode="auto">
          <a:xfrm>
            <a:off x="1470528" y="2431994"/>
            <a:ext cx="738282" cy="685547"/>
          </a:xfrm>
          <a:custGeom>
            <a:avLst/>
            <a:gdLst>
              <a:gd name="T0" fmla="*/ 373 w 678"/>
              <a:gd name="T1" fmla="*/ 551 h 630"/>
              <a:gd name="T2" fmla="*/ 280 w 678"/>
              <a:gd name="T3" fmla="*/ 593 h 630"/>
              <a:gd name="T4" fmla="*/ 190 w 678"/>
              <a:gd name="T5" fmla="*/ 21 h 630"/>
              <a:gd name="T6" fmla="*/ 210 w 678"/>
              <a:gd name="T7" fmla="*/ 34 h 630"/>
              <a:gd name="T8" fmla="*/ 342 w 678"/>
              <a:gd name="T9" fmla="*/ 1 h 630"/>
              <a:gd name="T10" fmla="*/ 169 w 678"/>
              <a:gd name="T11" fmla="*/ 25 h 630"/>
              <a:gd name="T12" fmla="*/ 207 w 678"/>
              <a:gd name="T13" fmla="*/ 62 h 630"/>
              <a:gd name="T14" fmla="*/ 199 w 678"/>
              <a:gd name="T15" fmla="*/ 340 h 630"/>
              <a:gd name="T16" fmla="*/ 161 w 678"/>
              <a:gd name="T17" fmla="*/ 304 h 630"/>
              <a:gd name="T18" fmla="*/ 169 w 678"/>
              <a:gd name="T19" fmla="*/ 25 h 630"/>
              <a:gd name="T20" fmla="*/ 309 w 678"/>
              <a:gd name="T21" fmla="*/ 120 h 630"/>
              <a:gd name="T22" fmla="*/ 467 w 678"/>
              <a:gd name="T23" fmla="*/ 102 h 630"/>
              <a:gd name="T24" fmla="*/ 291 w 678"/>
              <a:gd name="T25" fmla="*/ 109 h 630"/>
              <a:gd name="T26" fmla="*/ 300 w 678"/>
              <a:gd name="T27" fmla="*/ 133 h 630"/>
              <a:gd name="T28" fmla="*/ 308 w 678"/>
              <a:gd name="T29" fmla="*/ 422 h 630"/>
              <a:gd name="T30" fmla="*/ 270 w 678"/>
              <a:gd name="T31" fmla="*/ 410 h 630"/>
              <a:gd name="T32" fmla="*/ 263 w 678"/>
              <a:gd name="T33" fmla="*/ 122 h 630"/>
              <a:gd name="T34" fmla="*/ 322 w 678"/>
              <a:gd name="T35" fmla="*/ 145 h 630"/>
              <a:gd name="T36" fmla="*/ 511 w 678"/>
              <a:gd name="T37" fmla="*/ 145 h 630"/>
              <a:gd name="T38" fmla="*/ 486 w 678"/>
              <a:gd name="T39" fmla="*/ 406 h 630"/>
              <a:gd name="T40" fmla="*/ 322 w 678"/>
              <a:gd name="T41" fmla="*/ 145 h 630"/>
              <a:gd name="T42" fmla="*/ 481 w 678"/>
              <a:gd name="T43" fmla="*/ 166 h 630"/>
              <a:gd name="T44" fmla="*/ 354 w 678"/>
              <a:gd name="T45" fmla="*/ 240 h 630"/>
              <a:gd name="T46" fmla="*/ 221 w 678"/>
              <a:gd name="T47" fmla="*/ 56 h 630"/>
              <a:gd name="T48" fmla="*/ 410 w 678"/>
              <a:gd name="T49" fmla="*/ 56 h 630"/>
              <a:gd name="T50" fmla="*/ 255 w 678"/>
              <a:gd name="T51" fmla="*/ 83 h 630"/>
              <a:gd name="T52" fmla="*/ 240 w 678"/>
              <a:gd name="T53" fmla="*/ 335 h 630"/>
              <a:gd name="T54" fmla="*/ 221 w 678"/>
              <a:gd name="T55" fmla="*/ 56 h 630"/>
              <a:gd name="T56" fmla="*/ 134 w 678"/>
              <a:gd name="T57" fmla="*/ 188 h 630"/>
              <a:gd name="T58" fmla="*/ 104 w 678"/>
              <a:gd name="T59" fmla="*/ 135 h 630"/>
              <a:gd name="T60" fmla="*/ 54 w 678"/>
              <a:gd name="T61" fmla="*/ 467 h 630"/>
              <a:gd name="T62" fmla="*/ 90 w 678"/>
              <a:gd name="T63" fmla="*/ 515 h 630"/>
              <a:gd name="T64" fmla="*/ 0 w 678"/>
              <a:gd name="T65" fmla="*/ 630 h 630"/>
              <a:gd name="T66" fmla="*/ 678 w 678"/>
              <a:gd name="T67" fmla="*/ 586 h 630"/>
              <a:gd name="T68" fmla="*/ 621 w 678"/>
              <a:gd name="T69" fmla="*/ 467 h 630"/>
              <a:gd name="T70" fmla="*/ 571 w 678"/>
              <a:gd name="T71" fmla="*/ 135 h 630"/>
              <a:gd name="T72" fmla="*/ 541 w 678"/>
              <a:gd name="T73" fmla="*/ 188 h 630"/>
              <a:gd name="T74" fmla="*/ 573 w 678"/>
              <a:gd name="T75" fmla="*/ 474 h 630"/>
              <a:gd name="T76" fmla="*/ 101 w 678"/>
              <a:gd name="T77" fmla="*/ 188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78" h="630">
                <a:moveTo>
                  <a:pt x="301" y="551"/>
                </a:moveTo>
                <a:lnTo>
                  <a:pt x="373" y="551"/>
                </a:lnTo>
                <a:lnTo>
                  <a:pt x="398" y="593"/>
                </a:lnTo>
                <a:lnTo>
                  <a:pt x="280" y="593"/>
                </a:lnTo>
                <a:lnTo>
                  <a:pt x="301" y="551"/>
                </a:lnTo>
                <a:close/>
                <a:moveTo>
                  <a:pt x="190" y="21"/>
                </a:moveTo>
                <a:lnTo>
                  <a:pt x="207" y="32"/>
                </a:lnTo>
                <a:cubicBezTo>
                  <a:pt x="208" y="32"/>
                  <a:pt x="209" y="33"/>
                  <a:pt x="210" y="34"/>
                </a:cubicBezTo>
                <a:lnTo>
                  <a:pt x="366" y="14"/>
                </a:lnTo>
                <a:cubicBezTo>
                  <a:pt x="362" y="5"/>
                  <a:pt x="353" y="0"/>
                  <a:pt x="342" y="1"/>
                </a:cubicBezTo>
                <a:lnTo>
                  <a:pt x="190" y="21"/>
                </a:lnTo>
                <a:close/>
                <a:moveTo>
                  <a:pt x="169" y="25"/>
                </a:moveTo>
                <a:lnTo>
                  <a:pt x="199" y="44"/>
                </a:lnTo>
                <a:cubicBezTo>
                  <a:pt x="203" y="47"/>
                  <a:pt x="207" y="55"/>
                  <a:pt x="207" y="62"/>
                </a:cubicBezTo>
                <a:lnTo>
                  <a:pt x="207" y="333"/>
                </a:lnTo>
                <a:cubicBezTo>
                  <a:pt x="207" y="340"/>
                  <a:pt x="203" y="343"/>
                  <a:pt x="199" y="340"/>
                </a:cubicBezTo>
                <a:lnTo>
                  <a:pt x="169" y="322"/>
                </a:lnTo>
                <a:cubicBezTo>
                  <a:pt x="165" y="319"/>
                  <a:pt x="161" y="311"/>
                  <a:pt x="161" y="304"/>
                </a:cubicBezTo>
                <a:lnTo>
                  <a:pt x="161" y="33"/>
                </a:lnTo>
                <a:cubicBezTo>
                  <a:pt x="161" y="26"/>
                  <a:pt x="165" y="23"/>
                  <a:pt x="169" y="25"/>
                </a:cubicBezTo>
                <a:close/>
                <a:moveTo>
                  <a:pt x="291" y="109"/>
                </a:moveTo>
                <a:lnTo>
                  <a:pt x="309" y="120"/>
                </a:lnTo>
                <a:cubicBezTo>
                  <a:pt x="310" y="121"/>
                  <a:pt x="310" y="122"/>
                  <a:pt x="311" y="122"/>
                </a:cubicBezTo>
                <a:lnTo>
                  <a:pt x="467" y="102"/>
                </a:lnTo>
                <a:cubicBezTo>
                  <a:pt x="464" y="94"/>
                  <a:pt x="454" y="88"/>
                  <a:pt x="443" y="90"/>
                </a:cubicBezTo>
                <a:lnTo>
                  <a:pt x="291" y="109"/>
                </a:lnTo>
                <a:close/>
                <a:moveTo>
                  <a:pt x="270" y="114"/>
                </a:moveTo>
                <a:lnTo>
                  <a:pt x="300" y="133"/>
                </a:lnTo>
                <a:cubicBezTo>
                  <a:pt x="304" y="136"/>
                  <a:pt x="308" y="144"/>
                  <a:pt x="308" y="151"/>
                </a:cubicBezTo>
                <a:lnTo>
                  <a:pt x="308" y="422"/>
                </a:lnTo>
                <a:cubicBezTo>
                  <a:pt x="308" y="428"/>
                  <a:pt x="304" y="432"/>
                  <a:pt x="300" y="429"/>
                </a:cubicBezTo>
                <a:lnTo>
                  <a:pt x="270" y="410"/>
                </a:lnTo>
                <a:cubicBezTo>
                  <a:pt x="266" y="407"/>
                  <a:pt x="263" y="400"/>
                  <a:pt x="263" y="393"/>
                </a:cubicBezTo>
                <a:lnTo>
                  <a:pt x="263" y="122"/>
                </a:lnTo>
                <a:cubicBezTo>
                  <a:pt x="263" y="115"/>
                  <a:pt x="266" y="111"/>
                  <a:pt x="270" y="114"/>
                </a:cubicBezTo>
                <a:close/>
                <a:moveTo>
                  <a:pt x="322" y="145"/>
                </a:moveTo>
                <a:lnTo>
                  <a:pt x="486" y="124"/>
                </a:lnTo>
                <a:cubicBezTo>
                  <a:pt x="500" y="122"/>
                  <a:pt x="511" y="131"/>
                  <a:pt x="511" y="145"/>
                </a:cubicBezTo>
                <a:lnTo>
                  <a:pt x="511" y="378"/>
                </a:lnTo>
                <a:cubicBezTo>
                  <a:pt x="511" y="391"/>
                  <a:pt x="500" y="404"/>
                  <a:pt x="486" y="406"/>
                </a:cubicBezTo>
                <a:lnTo>
                  <a:pt x="322" y="426"/>
                </a:lnTo>
                <a:lnTo>
                  <a:pt x="322" y="145"/>
                </a:lnTo>
                <a:close/>
                <a:moveTo>
                  <a:pt x="354" y="183"/>
                </a:moveTo>
                <a:lnTo>
                  <a:pt x="481" y="166"/>
                </a:lnTo>
                <a:lnTo>
                  <a:pt x="481" y="224"/>
                </a:lnTo>
                <a:lnTo>
                  <a:pt x="354" y="240"/>
                </a:lnTo>
                <a:lnTo>
                  <a:pt x="354" y="183"/>
                </a:lnTo>
                <a:close/>
                <a:moveTo>
                  <a:pt x="221" y="56"/>
                </a:moveTo>
                <a:lnTo>
                  <a:pt x="384" y="35"/>
                </a:lnTo>
                <a:cubicBezTo>
                  <a:pt x="398" y="33"/>
                  <a:pt x="410" y="43"/>
                  <a:pt x="410" y="56"/>
                </a:cubicBezTo>
                <a:lnTo>
                  <a:pt x="410" y="63"/>
                </a:lnTo>
                <a:lnTo>
                  <a:pt x="255" y="83"/>
                </a:lnTo>
                <a:cubicBezTo>
                  <a:pt x="244" y="86"/>
                  <a:pt x="240" y="93"/>
                  <a:pt x="240" y="107"/>
                </a:cubicBezTo>
                <a:lnTo>
                  <a:pt x="240" y="335"/>
                </a:lnTo>
                <a:lnTo>
                  <a:pt x="221" y="338"/>
                </a:lnTo>
                <a:lnTo>
                  <a:pt x="221" y="56"/>
                </a:lnTo>
                <a:close/>
                <a:moveTo>
                  <a:pt x="101" y="188"/>
                </a:moveTo>
                <a:lnTo>
                  <a:pt x="134" y="188"/>
                </a:lnTo>
                <a:lnTo>
                  <a:pt x="134" y="135"/>
                </a:lnTo>
                <a:lnTo>
                  <a:pt x="104" y="135"/>
                </a:lnTo>
                <a:cubicBezTo>
                  <a:pt x="76" y="135"/>
                  <a:pt x="54" y="158"/>
                  <a:pt x="54" y="186"/>
                </a:cubicBezTo>
                <a:lnTo>
                  <a:pt x="54" y="467"/>
                </a:lnTo>
                <a:cubicBezTo>
                  <a:pt x="54" y="490"/>
                  <a:pt x="69" y="509"/>
                  <a:pt x="90" y="515"/>
                </a:cubicBezTo>
                <a:lnTo>
                  <a:pt x="90" y="515"/>
                </a:lnTo>
                <a:lnTo>
                  <a:pt x="0" y="586"/>
                </a:lnTo>
                <a:lnTo>
                  <a:pt x="0" y="630"/>
                </a:lnTo>
                <a:lnTo>
                  <a:pt x="678" y="630"/>
                </a:lnTo>
                <a:lnTo>
                  <a:pt x="678" y="586"/>
                </a:lnTo>
                <a:lnTo>
                  <a:pt x="582" y="516"/>
                </a:lnTo>
                <a:cubicBezTo>
                  <a:pt x="604" y="511"/>
                  <a:pt x="621" y="491"/>
                  <a:pt x="621" y="467"/>
                </a:cubicBezTo>
                <a:lnTo>
                  <a:pt x="621" y="186"/>
                </a:lnTo>
                <a:cubicBezTo>
                  <a:pt x="621" y="158"/>
                  <a:pt x="598" y="135"/>
                  <a:pt x="571" y="135"/>
                </a:cubicBezTo>
                <a:lnTo>
                  <a:pt x="541" y="135"/>
                </a:lnTo>
                <a:lnTo>
                  <a:pt x="541" y="188"/>
                </a:lnTo>
                <a:lnTo>
                  <a:pt x="573" y="188"/>
                </a:lnTo>
                <a:lnTo>
                  <a:pt x="573" y="474"/>
                </a:lnTo>
                <a:lnTo>
                  <a:pt x="101" y="474"/>
                </a:lnTo>
                <a:lnTo>
                  <a:pt x="101" y="188"/>
                </a:lnTo>
                <a:close/>
              </a:path>
            </a:pathLst>
          </a:custGeom>
          <a:solidFill>
            <a:srgbClr val="009E96"/>
          </a:solidFill>
          <a:ln>
            <a:noFill/>
          </a:ln>
        </p:spPr>
        <p:txBody>
          <a:bodyPr vert="horz" wrap="square" lIns="91398" tIns="45699" rIns="91398" bIns="45699" numCol="1" anchor="t" anchorCtr="0" compatLnSpc="1"/>
          <a:lstStyle/>
          <a:p>
            <a:pPr fontAlgn="base">
              <a:spcBef>
                <a:spcPct val="0"/>
              </a:spcBef>
              <a:spcAft>
                <a:spcPct val="0"/>
              </a:spcAft>
              <a:buFont typeface="Arial" panose="020B0604020202020204" pitchFamily="34" charset="0"/>
              <a:buNone/>
            </a:pPr>
            <a:endParaRPr lang="zh-CN" altLang="en-US" sz="1800">
              <a:solidFill>
                <a:srgbClr val="294A5A"/>
              </a:solidFill>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ppt_w</p:attrName>
                                        </p:attrNameLst>
                                      </p:cBhvr>
                                      <p:tavLst>
                                        <p:tav tm="0">
                                          <p:val>
                                            <p:fltVal val="0"/>
                                          </p:val>
                                        </p:tav>
                                        <p:tav tm="100000">
                                          <p:val>
                                            <p:strVal val="#ppt_w"/>
                                          </p:val>
                                        </p:tav>
                                      </p:tavLst>
                                    </p:anim>
                                    <p:anim calcmode="lin" valueType="num">
                                      <p:cBhvr>
                                        <p:cTn id="8" dur="500" fill="hold"/>
                                        <p:tgtEl>
                                          <p:spTgt spid="28"/>
                                        </p:tgtEl>
                                        <p:attrNameLst>
                                          <p:attrName>ppt_h</p:attrName>
                                        </p:attrNameLst>
                                      </p:cBhvr>
                                      <p:tavLst>
                                        <p:tav tm="0">
                                          <p:val>
                                            <p:fltVal val="0"/>
                                          </p:val>
                                        </p:tav>
                                        <p:tav tm="100000">
                                          <p:val>
                                            <p:strVal val="#ppt_h"/>
                                          </p:val>
                                        </p:tav>
                                      </p:tavLst>
                                    </p:anim>
                                    <p:animEffect transition="in" filter="fade">
                                      <p:cBhvr>
                                        <p:cTn id="9" dur="500"/>
                                        <p:tgtEl>
                                          <p:spTgt spid="28"/>
                                        </p:tgtEl>
                                      </p:cBhvr>
                                    </p:animEffect>
                                  </p:childTnLst>
                                </p:cTn>
                              </p:par>
                            </p:childTnLst>
                          </p:cTn>
                        </p:par>
                        <p:par>
                          <p:cTn id="10" fill="hold">
                            <p:stCondLst>
                              <p:cond delay="500"/>
                            </p:stCondLst>
                            <p:childTnLst>
                              <p:par>
                                <p:cTn id="11" presetID="31" presetClass="entr" presetSubtype="0"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p:cTn id="13" dur="500" fill="hold"/>
                                        <p:tgtEl>
                                          <p:spTgt spid="36"/>
                                        </p:tgtEl>
                                        <p:attrNameLst>
                                          <p:attrName>ppt_w</p:attrName>
                                        </p:attrNameLst>
                                      </p:cBhvr>
                                      <p:tavLst>
                                        <p:tav tm="0">
                                          <p:val>
                                            <p:fltVal val="0"/>
                                          </p:val>
                                        </p:tav>
                                        <p:tav tm="100000">
                                          <p:val>
                                            <p:strVal val="#ppt_w"/>
                                          </p:val>
                                        </p:tav>
                                      </p:tavLst>
                                    </p:anim>
                                    <p:anim calcmode="lin" valueType="num">
                                      <p:cBhvr>
                                        <p:cTn id="14" dur="500" fill="hold"/>
                                        <p:tgtEl>
                                          <p:spTgt spid="36"/>
                                        </p:tgtEl>
                                        <p:attrNameLst>
                                          <p:attrName>ppt_h</p:attrName>
                                        </p:attrNameLst>
                                      </p:cBhvr>
                                      <p:tavLst>
                                        <p:tav tm="0">
                                          <p:val>
                                            <p:fltVal val="0"/>
                                          </p:val>
                                        </p:tav>
                                        <p:tav tm="100000">
                                          <p:val>
                                            <p:strVal val="#ppt_h"/>
                                          </p:val>
                                        </p:tav>
                                      </p:tavLst>
                                    </p:anim>
                                    <p:anim calcmode="lin" valueType="num">
                                      <p:cBhvr>
                                        <p:cTn id="15" dur="500" fill="hold"/>
                                        <p:tgtEl>
                                          <p:spTgt spid="36"/>
                                        </p:tgtEl>
                                        <p:attrNameLst>
                                          <p:attrName>style.rotation</p:attrName>
                                        </p:attrNameLst>
                                      </p:cBhvr>
                                      <p:tavLst>
                                        <p:tav tm="0">
                                          <p:val>
                                            <p:fltVal val="90"/>
                                          </p:val>
                                        </p:tav>
                                        <p:tav tm="100000">
                                          <p:val>
                                            <p:fltVal val="0"/>
                                          </p:val>
                                        </p:tav>
                                      </p:tavLst>
                                    </p:anim>
                                    <p:animEffect transition="in" filter="fade">
                                      <p:cBhvr>
                                        <p:cTn id="16" dur="500"/>
                                        <p:tgtEl>
                                          <p:spTgt spid="36"/>
                                        </p:tgtEl>
                                      </p:cBhvr>
                                    </p:animEffect>
                                  </p:childTnLst>
                                </p:cTn>
                              </p:par>
                            </p:childTnLst>
                          </p:cTn>
                        </p:par>
                        <p:par>
                          <p:cTn id="17" fill="hold">
                            <p:stCondLst>
                              <p:cond delay="1000"/>
                            </p:stCondLst>
                            <p:childTnLst>
                              <p:par>
                                <p:cTn id="18" presetID="41" presetClass="entr" presetSubtype="0" fill="hold" grpId="0" nodeType="afterEffect">
                                  <p:stCondLst>
                                    <p:cond delay="0"/>
                                  </p:stCondLst>
                                  <p:iterate type="lt">
                                    <p:tmPct val="10000"/>
                                  </p:iterate>
                                  <p:childTnLst>
                                    <p:set>
                                      <p:cBhvr>
                                        <p:cTn id="19" dur="1" fill="hold">
                                          <p:stCondLst>
                                            <p:cond delay="0"/>
                                          </p:stCondLst>
                                        </p:cTn>
                                        <p:tgtEl>
                                          <p:spTgt spid="31"/>
                                        </p:tgtEl>
                                        <p:attrNameLst>
                                          <p:attrName>style.visibility</p:attrName>
                                        </p:attrNameLst>
                                      </p:cBhvr>
                                      <p:to>
                                        <p:strVal val="visible"/>
                                      </p:to>
                                    </p:set>
                                    <p:anim calcmode="lin" valueType="num">
                                      <p:cBhvr>
                                        <p:cTn id="20"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31"/>
                                        </p:tgtEl>
                                        <p:attrNameLst>
                                          <p:attrName>ppt_y</p:attrName>
                                        </p:attrNameLst>
                                      </p:cBhvr>
                                      <p:tavLst>
                                        <p:tav tm="0">
                                          <p:val>
                                            <p:strVal val="#ppt_y"/>
                                          </p:val>
                                        </p:tav>
                                        <p:tav tm="100000">
                                          <p:val>
                                            <p:strVal val="#ppt_y"/>
                                          </p:val>
                                        </p:tav>
                                      </p:tavLst>
                                    </p:anim>
                                    <p:anim calcmode="lin" valueType="num">
                                      <p:cBhvr>
                                        <p:cTn id="22"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31"/>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linds(horizontal)">
                                      <p:cBhvr>
                                        <p:cTn id="35" dur="500"/>
                                        <p:tgtEl>
                                          <p:spTgt spid="9"/>
                                        </p:tgtEl>
                                      </p:cBhvr>
                                    </p:animEffect>
                                  </p:childTnLst>
                                </p:cTn>
                              </p:par>
                              <p:par>
                                <p:cTn id="36" presetID="42" presetClass="entr" presetSubtype="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1000"/>
                                        <p:tgtEl>
                                          <p:spTgt spid="10"/>
                                        </p:tgtEl>
                                      </p:cBhvr>
                                    </p:animEffect>
                                    <p:anim calcmode="lin" valueType="num">
                                      <p:cBhvr>
                                        <p:cTn id="39" dur="1000" fill="hold"/>
                                        <p:tgtEl>
                                          <p:spTgt spid="10"/>
                                        </p:tgtEl>
                                        <p:attrNameLst>
                                          <p:attrName>ppt_x</p:attrName>
                                        </p:attrNameLst>
                                      </p:cBhvr>
                                      <p:tavLst>
                                        <p:tav tm="0">
                                          <p:val>
                                            <p:strVal val="#ppt_x"/>
                                          </p:val>
                                        </p:tav>
                                        <p:tav tm="100000">
                                          <p:val>
                                            <p:strVal val="#ppt_x"/>
                                          </p:val>
                                        </p:tav>
                                      </p:tavLst>
                                    </p:anim>
                                    <p:anim calcmode="lin" valueType="num">
                                      <p:cBhvr>
                                        <p:cTn id="40" dur="1000" fill="hold"/>
                                        <p:tgtEl>
                                          <p:spTgt spid="10"/>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1000"/>
                                        <p:tgtEl>
                                          <p:spTgt spid="12"/>
                                        </p:tgtEl>
                                      </p:cBhvr>
                                    </p:animEffect>
                                    <p:anim calcmode="lin" valueType="num">
                                      <p:cBhvr>
                                        <p:cTn id="44" dur="1000" fill="hold"/>
                                        <p:tgtEl>
                                          <p:spTgt spid="12"/>
                                        </p:tgtEl>
                                        <p:attrNameLst>
                                          <p:attrName>ppt_x</p:attrName>
                                        </p:attrNameLst>
                                      </p:cBhvr>
                                      <p:tavLst>
                                        <p:tav tm="0">
                                          <p:val>
                                            <p:strVal val="#ppt_x"/>
                                          </p:val>
                                        </p:tav>
                                        <p:tav tm="100000">
                                          <p:val>
                                            <p:strVal val="#ppt_x"/>
                                          </p:val>
                                        </p:tav>
                                      </p:tavLst>
                                    </p:anim>
                                    <p:anim calcmode="lin" valueType="num">
                                      <p:cBhvr>
                                        <p:cTn id="45" dur="1000" fill="hold"/>
                                        <p:tgtEl>
                                          <p:spTgt spid="12"/>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1000"/>
                                        <p:tgtEl>
                                          <p:spTgt spid="13"/>
                                        </p:tgtEl>
                                      </p:cBhvr>
                                    </p:animEffect>
                                    <p:anim calcmode="lin" valueType="num">
                                      <p:cBhvr>
                                        <p:cTn id="49" dur="1000" fill="hold"/>
                                        <p:tgtEl>
                                          <p:spTgt spid="13"/>
                                        </p:tgtEl>
                                        <p:attrNameLst>
                                          <p:attrName>ppt_x</p:attrName>
                                        </p:attrNameLst>
                                      </p:cBhvr>
                                      <p:tavLst>
                                        <p:tav tm="0">
                                          <p:val>
                                            <p:strVal val="#ppt_x"/>
                                          </p:val>
                                        </p:tav>
                                        <p:tav tm="100000">
                                          <p:val>
                                            <p:strVal val="#ppt_x"/>
                                          </p:val>
                                        </p:tav>
                                      </p:tavLst>
                                    </p:anim>
                                    <p:anim calcmode="lin" valueType="num">
                                      <p:cBhvr>
                                        <p:cTn id="5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6" grpId="0" bldLvl="0" animBg="1"/>
      <p:bldP spid="7" grpId="0"/>
      <p:bldP spid="8" grpId="0"/>
      <p:bldP spid="9" grpId="0"/>
      <p:bldP spid="10" grpId="0" bldLvl="0" animBg="1"/>
      <p:bldP spid="12" grpId="0" bldLvl="0" animBg="1"/>
      <p:bldP spid="13"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文本框 45"/>
          <p:cNvSpPr txBox="1"/>
          <p:nvPr/>
        </p:nvSpPr>
        <p:spPr>
          <a:xfrm>
            <a:off x="973907" y="966498"/>
            <a:ext cx="3814468" cy="523220"/>
          </a:xfrm>
          <a:prstGeom prst="rect">
            <a:avLst/>
          </a:prstGeom>
          <a:noFill/>
        </p:spPr>
        <p:txBody>
          <a:bodyPr wrap="square" rtlCol="0">
            <a:spAutoFit/>
          </a:bodyPr>
          <a:lstStyle/>
          <a:p>
            <a:r>
              <a:rPr lang="zh-CN" altLang="en-US" sz="2800" b="1" dirty="0">
                <a:cs typeface="+mn-ea"/>
                <a:sym typeface="+mn-lt"/>
              </a:rPr>
              <a:t>必备知识 全面把握</a:t>
            </a:r>
          </a:p>
        </p:txBody>
      </p:sp>
      <p:sp>
        <p:nvSpPr>
          <p:cNvPr id="8" name="Freeform 27"/>
          <p:cNvSpPr>
            <a:spLocks noEditPoints="1"/>
          </p:cNvSpPr>
          <p:nvPr/>
        </p:nvSpPr>
        <p:spPr bwMode="auto">
          <a:xfrm>
            <a:off x="103536" y="839572"/>
            <a:ext cx="681991" cy="602184"/>
          </a:xfrm>
          <a:custGeom>
            <a:avLst/>
            <a:gdLst>
              <a:gd name="T0" fmla="*/ 284 w 683"/>
              <a:gd name="T1" fmla="*/ 381 h 601"/>
              <a:gd name="T2" fmla="*/ 595 w 683"/>
              <a:gd name="T3" fmla="*/ 392 h 601"/>
              <a:gd name="T4" fmla="*/ 589 w 683"/>
              <a:gd name="T5" fmla="*/ 359 h 601"/>
              <a:gd name="T6" fmla="*/ 285 w 683"/>
              <a:gd name="T7" fmla="*/ 371 h 601"/>
              <a:gd name="T8" fmla="*/ 589 w 683"/>
              <a:gd name="T9" fmla="*/ 359 h 601"/>
              <a:gd name="T10" fmla="*/ 282 w 683"/>
              <a:gd name="T11" fmla="*/ 338 h 601"/>
              <a:gd name="T12" fmla="*/ 591 w 683"/>
              <a:gd name="T13" fmla="*/ 349 h 601"/>
              <a:gd name="T14" fmla="*/ 269 w 683"/>
              <a:gd name="T15" fmla="*/ 324 h 601"/>
              <a:gd name="T16" fmla="*/ 607 w 683"/>
              <a:gd name="T17" fmla="*/ 408 h 601"/>
              <a:gd name="T18" fmla="*/ 261 w 683"/>
              <a:gd name="T19" fmla="*/ 432 h 601"/>
              <a:gd name="T20" fmla="*/ 242 w 683"/>
              <a:gd name="T21" fmla="*/ 316 h 601"/>
              <a:gd name="T22" fmla="*/ 607 w 683"/>
              <a:gd name="T23" fmla="*/ 300 h 601"/>
              <a:gd name="T24" fmla="*/ 269 w 683"/>
              <a:gd name="T25" fmla="*/ 324 h 601"/>
              <a:gd name="T26" fmla="*/ 345 w 683"/>
              <a:gd name="T27" fmla="*/ 39 h 601"/>
              <a:gd name="T28" fmla="*/ 335 w 683"/>
              <a:gd name="T29" fmla="*/ 3 h 601"/>
              <a:gd name="T30" fmla="*/ 350 w 683"/>
              <a:gd name="T31" fmla="*/ 1 h 601"/>
              <a:gd name="T32" fmla="*/ 411 w 683"/>
              <a:gd name="T33" fmla="*/ 39 h 601"/>
              <a:gd name="T34" fmla="*/ 367 w 683"/>
              <a:gd name="T35" fmla="*/ 56 h 601"/>
              <a:gd name="T36" fmla="*/ 366 w 683"/>
              <a:gd name="T37" fmla="*/ 105 h 601"/>
              <a:gd name="T38" fmla="*/ 353 w 683"/>
              <a:gd name="T39" fmla="*/ 218 h 601"/>
              <a:gd name="T40" fmla="*/ 380 w 683"/>
              <a:gd name="T41" fmla="*/ 107 h 601"/>
              <a:gd name="T42" fmla="*/ 486 w 683"/>
              <a:gd name="T43" fmla="*/ 87 h 601"/>
              <a:gd name="T44" fmla="*/ 441 w 683"/>
              <a:gd name="T45" fmla="*/ 285 h 601"/>
              <a:gd name="T46" fmla="*/ 406 w 683"/>
              <a:gd name="T47" fmla="*/ 285 h 601"/>
              <a:gd name="T48" fmla="*/ 361 w 683"/>
              <a:gd name="T49" fmla="*/ 87 h 601"/>
              <a:gd name="T50" fmla="*/ 430 w 683"/>
              <a:gd name="T51" fmla="*/ 30 h 601"/>
              <a:gd name="T52" fmla="*/ 429 w 683"/>
              <a:gd name="T53" fmla="*/ 88 h 601"/>
              <a:gd name="T54" fmla="*/ 237 w 683"/>
              <a:gd name="T55" fmla="*/ 540 h 601"/>
              <a:gd name="T56" fmla="*/ 637 w 683"/>
              <a:gd name="T57" fmla="*/ 553 h 601"/>
              <a:gd name="T58" fmla="*/ 237 w 683"/>
              <a:gd name="T59" fmla="*/ 540 h 601"/>
              <a:gd name="T60" fmla="*/ 634 w 683"/>
              <a:gd name="T61" fmla="*/ 515 h 601"/>
              <a:gd name="T62" fmla="*/ 239 w 683"/>
              <a:gd name="T63" fmla="*/ 528 h 601"/>
              <a:gd name="T64" fmla="*/ 231 w 683"/>
              <a:gd name="T65" fmla="*/ 491 h 601"/>
              <a:gd name="T66" fmla="*/ 635 w 683"/>
              <a:gd name="T67" fmla="*/ 504 h 601"/>
              <a:gd name="T68" fmla="*/ 231 w 683"/>
              <a:gd name="T69" fmla="*/ 491 h 601"/>
              <a:gd name="T70" fmla="*/ 652 w 683"/>
              <a:gd name="T71" fmla="*/ 570 h 601"/>
              <a:gd name="T72" fmla="*/ 219 w 683"/>
              <a:gd name="T73" fmla="*/ 598 h 601"/>
              <a:gd name="T74" fmla="*/ 683 w 683"/>
              <a:gd name="T75" fmla="*/ 580 h 601"/>
              <a:gd name="T76" fmla="*/ 662 w 683"/>
              <a:gd name="T77" fmla="*/ 447 h 601"/>
              <a:gd name="T78" fmla="*/ 219 w 683"/>
              <a:gd name="T79" fmla="*/ 475 h 601"/>
              <a:gd name="T80" fmla="*/ 223 w 683"/>
              <a:gd name="T81" fmla="*/ 189 h 601"/>
              <a:gd name="T82" fmla="*/ 103 w 683"/>
              <a:gd name="T83" fmla="*/ 549 h 601"/>
              <a:gd name="T84" fmla="*/ 223 w 683"/>
              <a:gd name="T85" fmla="*/ 189 h 601"/>
              <a:gd name="T86" fmla="*/ 72 w 683"/>
              <a:gd name="T87" fmla="*/ 534 h 601"/>
              <a:gd name="T88" fmla="*/ 213 w 683"/>
              <a:gd name="T89" fmla="*/ 187 h 601"/>
              <a:gd name="T90" fmla="*/ 183 w 683"/>
              <a:gd name="T91" fmla="*/ 168 h 601"/>
              <a:gd name="T92" fmla="*/ 62 w 683"/>
              <a:gd name="T93" fmla="*/ 531 h 601"/>
              <a:gd name="T94" fmla="*/ 183 w 683"/>
              <a:gd name="T95" fmla="*/ 168 h 601"/>
              <a:gd name="T96" fmla="*/ 114 w 683"/>
              <a:gd name="T97" fmla="*/ 568 h 601"/>
              <a:gd name="T98" fmla="*/ 280 w 683"/>
              <a:gd name="T99" fmla="*/ 192 h 601"/>
              <a:gd name="T100" fmla="*/ 112 w 683"/>
              <a:gd name="T101" fmla="*/ 597 h 601"/>
              <a:gd name="T102" fmla="*/ 4 w 683"/>
              <a:gd name="T103" fmla="*/ 536 h 601"/>
              <a:gd name="T104" fmla="*/ 173 w 683"/>
              <a:gd name="T105" fmla="*/ 152 h 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83" h="601">
                <a:moveTo>
                  <a:pt x="591" y="381"/>
                </a:moveTo>
                <a:lnTo>
                  <a:pt x="284" y="381"/>
                </a:lnTo>
                <a:cubicBezTo>
                  <a:pt x="284" y="385"/>
                  <a:pt x="283" y="389"/>
                  <a:pt x="282" y="392"/>
                </a:cubicBezTo>
                <a:lnTo>
                  <a:pt x="595" y="392"/>
                </a:lnTo>
                <a:cubicBezTo>
                  <a:pt x="593" y="389"/>
                  <a:pt x="592" y="385"/>
                  <a:pt x="591" y="381"/>
                </a:cubicBezTo>
                <a:close/>
                <a:moveTo>
                  <a:pt x="589" y="359"/>
                </a:moveTo>
                <a:lnTo>
                  <a:pt x="285" y="359"/>
                </a:lnTo>
                <a:cubicBezTo>
                  <a:pt x="285" y="363"/>
                  <a:pt x="285" y="367"/>
                  <a:pt x="285" y="371"/>
                </a:cubicBezTo>
                <a:lnTo>
                  <a:pt x="589" y="371"/>
                </a:lnTo>
                <a:cubicBezTo>
                  <a:pt x="588" y="367"/>
                  <a:pt x="588" y="363"/>
                  <a:pt x="589" y="359"/>
                </a:cubicBezTo>
                <a:close/>
                <a:moveTo>
                  <a:pt x="595" y="338"/>
                </a:moveTo>
                <a:lnTo>
                  <a:pt x="282" y="338"/>
                </a:lnTo>
                <a:cubicBezTo>
                  <a:pt x="283" y="342"/>
                  <a:pt x="284" y="345"/>
                  <a:pt x="284" y="349"/>
                </a:cubicBezTo>
                <a:lnTo>
                  <a:pt x="591" y="349"/>
                </a:lnTo>
                <a:cubicBezTo>
                  <a:pt x="592" y="345"/>
                  <a:pt x="593" y="341"/>
                  <a:pt x="595" y="338"/>
                </a:cubicBezTo>
                <a:close/>
                <a:moveTo>
                  <a:pt x="269" y="324"/>
                </a:moveTo>
                <a:lnTo>
                  <a:pt x="269" y="408"/>
                </a:lnTo>
                <a:lnTo>
                  <a:pt x="607" y="408"/>
                </a:lnTo>
                <a:lnTo>
                  <a:pt x="607" y="432"/>
                </a:lnTo>
                <a:lnTo>
                  <a:pt x="261" y="432"/>
                </a:lnTo>
                <a:cubicBezTo>
                  <a:pt x="251" y="432"/>
                  <a:pt x="242" y="425"/>
                  <a:pt x="242" y="416"/>
                </a:cubicBezTo>
                <a:lnTo>
                  <a:pt x="242" y="316"/>
                </a:lnTo>
                <a:cubicBezTo>
                  <a:pt x="242" y="307"/>
                  <a:pt x="251" y="300"/>
                  <a:pt x="261" y="300"/>
                </a:cubicBezTo>
                <a:lnTo>
                  <a:pt x="607" y="300"/>
                </a:lnTo>
                <a:lnTo>
                  <a:pt x="607" y="324"/>
                </a:lnTo>
                <a:lnTo>
                  <a:pt x="269" y="324"/>
                </a:lnTo>
                <a:close/>
                <a:moveTo>
                  <a:pt x="367" y="56"/>
                </a:moveTo>
                <a:cubicBezTo>
                  <a:pt x="354" y="55"/>
                  <a:pt x="348" y="48"/>
                  <a:pt x="345" y="39"/>
                </a:cubicBezTo>
                <a:cubicBezTo>
                  <a:pt x="342" y="31"/>
                  <a:pt x="343" y="26"/>
                  <a:pt x="343" y="18"/>
                </a:cubicBezTo>
                <a:cubicBezTo>
                  <a:pt x="342" y="8"/>
                  <a:pt x="336" y="5"/>
                  <a:pt x="335" y="3"/>
                </a:cubicBezTo>
                <a:cubicBezTo>
                  <a:pt x="335" y="2"/>
                  <a:pt x="337" y="1"/>
                  <a:pt x="341" y="1"/>
                </a:cubicBezTo>
                <a:cubicBezTo>
                  <a:pt x="344" y="1"/>
                  <a:pt x="347" y="0"/>
                  <a:pt x="350" y="1"/>
                </a:cubicBezTo>
                <a:cubicBezTo>
                  <a:pt x="356" y="1"/>
                  <a:pt x="365" y="2"/>
                  <a:pt x="366" y="2"/>
                </a:cubicBezTo>
                <a:cubicBezTo>
                  <a:pt x="385" y="6"/>
                  <a:pt x="409" y="16"/>
                  <a:pt x="411" y="39"/>
                </a:cubicBezTo>
                <a:cubicBezTo>
                  <a:pt x="413" y="49"/>
                  <a:pt x="412" y="61"/>
                  <a:pt x="402" y="65"/>
                </a:cubicBezTo>
                <a:cubicBezTo>
                  <a:pt x="395" y="55"/>
                  <a:pt x="378" y="57"/>
                  <a:pt x="367" y="56"/>
                </a:cubicBezTo>
                <a:close/>
                <a:moveTo>
                  <a:pt x="394" y="102"/>
                </a:moveTo>
                <a:cubicBezTo>
                  <a:pt x="385" y="99"/>
                  <a:pt x="378" y="99"/>
                  <a:pt x="366" y="105"/>
                </a:cubicBezTo>
                <a:cubicBezTo>
                  <a:pt x="342" y="116"/>
                  <a:pt x="331" y="144"/>
                  <a:pt x="333" y="169"/>
                </a:cubicBezTo>
                <a:cubicBezTo>
                  <a:pt x="334" y="186"/>
                  <a:pt x="341" y="205"/>
                  <a:pt x="353" y="218"/>
                </a:cubicBezTo>
                <a:cubicBezTo>
                  <a:pt x="349" y="207"/>
                  <a:pt x="346" y="195"/>
                  <a:pt x="345" y="184"/>
                </a:cubicBezTo>
                <a:cubicBezTo>
                  <a:pt x="343" y="154"/>
                  <a:pt x="354" y="121"/>
                  <a:pt x="380" y="107"/>
                </a:cubicBezTo>
                <a:cubicBezTo>
                  <a:pt x="385" y="105"/>
                  <a:pt x="390" y="103"/>
                  <a:pt x="394" y="102"/>
                </a:cubicBezTo>
                <a:close/>
                <a:moveTo>
                  <a:pt x="486" y="87"/>
                </a:moveTo>
                <a:cubicBezTo>
                  <a:pt x="519" y="102"/>
                  <a:pt x="539" y="139"/>
                  <a:pt x="537" y="182"/>
                </a:cubicBezTo>
                <a:cubicBezTo>
                  <a:pt x="533" y="239"/>
                  <a:pt x="490" y="285"/>
                  <a:pt x="441" y="285"/>
                </a:cubicBezTo>
                <a:cubicBezTo>
                  <a:pt x="435" y="285"/>
                  <a:pt x="429" y="280"/>
                  <a:pt x="424" y="278"/>
                </a:cubicBezTo>
                <a:cubicBezTo>
                  <a:pt x="418" y="280"/>
                  <a:pt x="412" y="285"/>
                  <a:pt x="406" y="285"/>
                </a:cubicBezTo>
                <a:cubicBezTo>
                  <a:pt x="357" y="285"/>
                  <a:pt x="315" y="239"/>
                  <a:pt x="311" y="182"/>
                </a:cubicBezTo>
                <a:cubicBezTo>
                  <a:pt x="308" y="139"/>
                  <a:pt x="329" y="102"/>
                  <a:pt x="361" y="87"/>
                </a:cubicBezTo>
                <a:cubicBezTo>
                  <a:pt x="385" y="75"/>
                  <a:pt x="397" y="79"/>
                  <a:pt x="417" y="88"/>
                </a:cubicBezTo>
                <a:cubicBezTo>
                  <a:pt x="415" y="72"/>
                  <a:pt x="414" y="48"/>
                  <a:pt x="430" y="30"/>
                </a:cubicBezTo>
                <a:cubicBezTo>
                  <a:pt x="434" y="28"/>
                  <a:pt x="443" y="32"/>
                  <a:pt x="443" y="40"/>
                </a:cubicBezTo>
                <a:cubicBezTo>
                  <a:pt x="430" y="55"/>
                  <a:pt x="429" y="76"/>
                  <a:pt x="429" y="88"/>
                </a:cubicBezTo>
                <a:cubicBezTo>
                  <a:pt x="450" y="79"/>
                  <a:pt x="462" y="75"/>
                  <a:pt x="486" y="87"/>
                </a:cubicBezTo>
                <a:close/>
                <a:moveTo>
                  <a:pt x="237" y="540"/>
                </a:moveTo>
                <a:lnTo>
                  <a:pt x="635" y="540"/>
                </a:lnTo>
                <a:cubicBezTo>
                  <a:pt x="635" y="544"/>
                  <a:pt x="636" y="549"/>
                  <a:pt x="637" y="553"/>
                </a:cubicBezTo>
                <a:lnTo>
                  <a:pt x="231" y="553"/>
                </a:lnTo>
                <a:cubicBezTo>
                  <a:pt x="234" y="549"/>
                  <a:pt x="236" y="545"/>
                  <a:pt x="237" y="540"/>
                </a:cubicBezTo>
                <a:close/>
                <a:moveTo>
                  <a:pt x="239" y="515"/>
                </a:moveTo>
                <a:lnTo>
                  <a:pt x="634" y="515"/>
                </a:lnTo>
                <a:cubicBezTo>
                  <a:pt x="634" y="520"/>
                  <a:pt x="634" y="524"/>
                  <a:pt x="634" y="528"/>
                </a:cubicBezTo>
                <a:lnTo>
                  <a:pt x="239" y="528"/>
                </a:lnTo>
                <a:cubicBezTo>
                  <a:pt x="240" y="524"/>
                  <a:pt x="240" y="520"/>
                  <a:pt x="239" y="515"/>
                </a:cubicBezTo>
                <a:close/>
                <a:moveTo>
                  <a:pt x="231" y="491"/>
                </a:moveTo>
                <a:lnTo>
                  <a:pt x="637" y="491"/>
                </a:lnTo>
                <a:cubicBezTo>
                  <a:pt x="636" y="495"/>
                  <a:pt x="635" y="499"/>
                  <a:pt x="635" y="504"/>
                </a:cubicBezTo>
                <a:lnTo>
                  <a:pt x="237" y="504"/>
                </a:lnTo>
                <a:cubicBezTo>
                  <a:pt x="236" y="499"/>
                  <a:pt x="234" y="495"/>
                  <a:pt x="231" y="491"/>
                </a:cubicBezTo>
                <a:close/>
                <a:moveTo>
                  <a:pt x="652" y="475"/>
                </a:moveTo>
                <a:lnTo>
                  <a:pt x="652" y="570"/>
                </a:lnTo>
                <a:lnTo>
                  <a:pt x="219" y="570"/>
                </a:lnTo>
                <a:lnTo>
                  <a:pt x="219" y="598"/>
                </a:lnTo>
                <a:lnTo>
                  <a:pt x="662" y="598"/>
                </a:lnTo>
                <a:cubicBezTo>
                  <a:pt x="674" y="598"/>
                  <a:pt x="683" y="590"/>
                  <a:pt x="683" y="580"/>
                </a:cubicBezTo>
                <a:lnTo>
                  <a:pt x="683" y="465"/>
                </a:lnTo>
                <a:cubicBezTo>
                  <a:pt x="683" y="455"/>
                  <a:pt x="674" y="447"/>
                  <a:pt x="662" y="447"/>
                </a:cubicBezTo>
                <a:lnTo>
                  <a:pt x="219" y="447"/>
                </a:lnTo>
                <a:lnTo>
                  <a:pt x="219" y="475"/>
                </a:lnTo>
                <a:lnTo>
                  <a:pt x="652" y="475"/>
                </a:lnTo>
                <a:close/>
                <a:moveTo>
                  <a:pt x="223" y="189"/>
                </a:moveTo>
                <a:lnTo>
                  <a:pt x="93" y="543"/>
                </a:lnTo>
                <a:cubicBezTo>
                  <a:pt x="97" y="545"/>
                  <a:pt x="100" y="547"/>
                  <a:pt x="103" y="549"/>
                </a:cubicBezTo>
                <a:lnTo>
                  <a:pt x="236" y="188"/>
                </a:lnTo>
                <a:cubicBezTo>
                  <a:pt x="232" y="189"/>
                  <a:pt x="228" y="189"/>
                  <a:pt x="223" y="189"/>
                </a:cubicBezTo>
                <a:close/>
                <a:moveTo>
                  <a:pt x="201" y="183"/>
                </a:moveTo>
                <a:lnTo>
                  <a:pt x="72" y="534"/>
                </a:lnTo>
                <a:cubicBezTo>
                  <a:pt x="76" y="535"/>
                  <a:pt x="79" y="537"/>
                  <a:pt x="83" y="538"/>
                </a:cubicBezTo>
                <a:lnTo>
                  <a:pt x="213" y="187"/>
                </a:lnTo>
                <a:cubicBezTo>
                  <a:pt x="209" y="186"/>
                  <a:pt x="205" y="185"/>
                  <a:pt x="201" y="183"/>
                </a:cubicBezTo>
                <a:close/>
                <a:moveTo>
                  <a:pt x="183" y="168"/>
                </a:moveTo>
                <a:lnTo>
                  <a:pt x="50" y="529"/>
                </a:lnTo>
                <a:cubicBezTo>
                  <a:pt x="53" y="530"/>
                  <a:pt x="57" y="531"/>
                  <a:pt x="62" y="531"/>
                </a:cubicBezTo>
                <a:lnTo>
                  <a:pt x="192" y="177"/>
                </a:lnTo>
                <a:cubicBezTo>
                  <a:pt x="189" y="175"/>
                  <a:pt x="185" y="172"/>
                  <a:pt x="183" y="168"/>
                </a:cubicBezTo>
                <a:close/>
                <a:moveTo>
                  <a:pt x="31" y="537"/>
                </a:moveTo>
                <a:lnTo>
                  <a:pt x="114" y="568"/>
                </a:lnTo>
                <a:lnTo>
                  <a:pt x="256" y="183"/>
                </a:lnTo>
                <a:lnTo>
                  <a:pt x="280" y="192"/>
                </a:lnTo>
                <a:lnTo>
                  <a:pt x="135" y="585"/>
                </a:lnTo>
                <a:cubicBezTo>
                  <a:pt x="131" y="595"/>
                  <a:pt x="121" y="601"/>
                  <a:pt x="112" y="597"/>
                </a:cubicBezTo>
                <a:lnTo>
                  <a:pt x="13" y="561"/>
                </a:lnTo>
                <a:cubicBezTo>
                  <a:pt x="4" y="558"/>
                  <a:pt x="0" y="547"/>
                  <a:pt x="4" y="536"/>
                </a:cubicBezTo>
                <a:lnTo>
                  <a:pt x="149" y="144"/>
                </a:lnTo>
                <a:lnTo>
                  <a:pt x="173" y="152"/>
                </a:lnTo>
                <a:lnTo>
                  <a:pt x="31" y="537"/>
                </a:lnTo>
                <a:close/>
              </a:path>
            </a:pathLst>
          </a:custGeom>
          <a:solidFill>
            <a:srgbClr val="C00000"/>
          </a:solidFill>
          <a:ln>
            <a:noFill/>
          </a:ln>
        </p:spPr>
        <p:txBody>
          <a:bodyPr vert="horz" wrap="square" lIns="91398" tIns="45699" rIns="91398" bIns="45699" numCol="1" anchor="t" anchorCtr="0" compatLnSpc="1"/>
          <a:lstStyle/>
          <a:p>
            <a:pPr fontAlgn="base">
              <a:spcBef>
                <a:spcPct val="0"/>
              </a:spcBef>
              <a:spcAft>
                <a:spcPct val="0"/>
              </a:spcAft>
              <a:buFont typeface="Arial" panose="020B0604020202020204" pitchFamily="34" charset="0"/>
              <a:buNone/>
            </a:pPr>
            <a:endParaRPr lang="zh-CN" altLang="en-US" sz="1800" dirty="0">
              <a:solidFill>
                <a:srgbClr val="294A5A"/>
              </a:solidFill>
              <a:cs typeface="+mn-ea"/>
              <a:sym typeface="+mn-lt"/>
            </a:endParaRPr>
          </a:p>
        </p:txBody>
      </p:sp>
      <p:sp>
        <p:nvSpPr>
          <p:cNvPr id="9" name="矩形 8"/>
          <p:cNvSpPr/>
          <p:nvPr/>
        </p:nvSpPr>
        <p:spPr>
          <a:xfrm>
            <a:off x="798784" y="1489712"/>
            <a:ext cx="2524760" cy="763270"/>
          </a:xfrm>
          <a:prstGeom prst="rect">
            <a:avLst/>
          </a:prstGeom>
        </p:spPr>
        <p:txBody>
          <a:bodyPr wrap="none">
            <a:spAutoFit/>
          </a:bodyPr>
          <a:lstStyle/>
          <a:p>
            <a:pPr algn="just">
              <a:lnSpc>
                <a:spcPct val="156000"/>
              </a:lnSpc>
              <a:spcBef>
                <a:spcPts val="1400"/>
              </a:spcBef>
              <a:spcAft>
                <a:spcPts val="1450"/>
              </a:spcAft>
            </a:pPr>
            <a:r>
              <a:rPr lang="en-US" altLang="zh-CN" sz="2800" kern="100" dirty="0">
                <a:solidFill>
                  <a:schemeClr val="tx1"/>
                </a:solidFill>
                <a:latin typeface="+mn-ea"/>
              </a:rPr>
              <a:t>1</a:t>
            </a:r>
            <a:r>
              <a:rPr lang="zh-CN" altLang="zh-CN" sz="2800" kern="100" dirty="0">
                <a:solidFill>
                  <a:schemeClr val="tx1"/>
                </a:solidFill>
                <a:latin typeface="+mn-ea"/>
              </a:rPr>
              <a:t>．椭圆的定义</a:t>
            </a:r>
          </a:p>
        </p:txBody>
      </p:sp>
      <p:sp>
        <p:nvSpPr>
          <p:cNvPr id="3" name="文本框 2"/>
          <p:cNvSpPr txBox="1"/>
          <p:nvPr/>
        </p:nvSpPr>
        <p:spPr>
          <a:xfrm>
            <a:off x="798830" y="4123690"/>
            <a:ext cx="9986010" cy="1938020"/>
          </a:xfrm>
          <a:prstGeom prst="rect">
            <a:avLst/>
          </a:prstGeom>
          <a:noFill/>
        </p:spPr>
        <p:txBody>
          <a:bodyPr wrap="square" rtlCol="0">
            <a:spAutoFit/>
          </a:bodyPr>
          <a:lstStyle/>
          <a:p>
            <a:r>
              <a:rPr lang="zh-CN" altLang="en-US" sz="2400">
                <a:solidFill>
                  <a:schemeClr val="bg1"/>
                </a:solidFill>
                <a:latin typeface="Times New Roman" panose="02020603050405020304" charset="0"/>
                <a:ea typeface="宋体" panose="02010600030101010101" pitchFamily="2" charset="-122"/>
                <a:cs typeface="宋体" panose="02010600030101010101" pitchFamily="2" charset="-122"/>
              </a:rPr>
              <a:t>                </a:t>
            </a:r>
            <a:r>
              <a:rPr lang="zh-CN" altLang="zh-CN" sz="2400" dirty="0">
                <a:solidFill>
                  <a:srgbClr val="0070C0"/>
                </a:solidFill>
                <a:latin typeface="Times New Roman" panose="02020603050405020304" charset="0"/>
                <a:ea typeface="楷体" panose="02010609060101010101" pitchFamily="49" charset="-122"/>
              </a:rPr>
              <a:t>(1)注意：若2a＝|F</a:t>
            </a:r>
            <a:r>
              <a:rPr lang="zh-CN" altLang="zh-CN" sz="2400" baseline="-25000" dirty="0">
                <a:solidFill>
                  <a:srgbClr val="0070C0"/>
                </a:solidFill>
                <a:uFillTx/>
                <a:latin typeface="Times New Roman" panose="02020603050405020304" charset="0"/>
                <a:ea typeface="楷体" panose="02010609060101010101" pitchFamily="49" charset="-122"/>
              </a:rPr>
              <a:t>1</a:t>
            </a:r>
            <a:r>
              <a:rPr lang="zh-CN" altLang="zh-CN" sz="2400" dirty="0">
                <a:solidFill>
                  <a:srgbClr val="0070C0"/>
                </a:solidFill>
                <a:latin typeface="Times New Roman" panose="02020603050405020304" charset="0"/>
                <a:ea typeface="楷体" panose="02010609060101010101" pitchFamily="49" charset="-122"/>
              </a:rPr>
              <a:t>F</a:t>
            </a:r>
            <a:r>
              <a:rPr lang="zh-CN" altLang="zh-CN" sz="2400" baseline="-25000" dirty="0">
                <a:solidFill>
                  <a:srgbClr val="0070C0"/>
                </a:solidFill>
                <a:uFillTx/>
                <a:latin typeface="Times New Roman" panose="02020603050405020304" charset="0"/>
                <a:ea typeface="楷体" panose="02010609060101010101" pitchFamily="49" charset="-122"/>
              </a:rPr>
              <a:t>2</a:t>
            </a:r>
            <a:r>
              <a:rPr lang="zh-CN" altLang="zh-CN" sz="2400" dirty="0">
                <a:solidFill>
                  <a:srgbClr val="0070C0"/>
                </a:solidFill>
                <a:latin typeface="Times New Roman" panose="02020603050405020304" charset="0"/>
                <a:ea typeface="楷体" panose="02010609060101010101" pitchFamily="49" charset="-122"/>
              </a:rPr>
              <a:t>|，则动点的轨迹是线段</a:t>
            </a:r>
            <a:r>
              <a:rPr lang="zh-CN" altLang="zh-CN" sz="2400" dirty="0">
                <a:solidFill>
                  <a:srgbClr val="0070C0"/>
                </a:solidFill>
                <a:latin typeface="Times New Roman" panose="02020603050405020304" charset="0"/>
                <a:ea typeface="楷体" panose="02010609060101010101" pitchFamily="49" charset="-122"/>
                <a:sym typeface="+mn-ea"/>
              </a:rPr>
              <a:t>F</a:t>
            </a:r>
            <a:r>
              <a:rPr lang="zh-CN" altLang="zh-CN" sz="2400" baseline="-25000" dirty="0">
                <a:solidFill>
                  <a:srgbClr val="0070C0"/>
                </a:solidFill>
                <a:uFillTx/>
                <a:latin typeface="Times New Roman" panose="02020603050405020304" charset="0"/>
                <a:ea typeface="楷体" panose="02010609060101010101" pitchFamily="49" charset="-122"/>
                <a:sym typeface="+mn-ea"/>
              </a:rPr>
              <a:t>1</a:t>
            </a:r>
            <a:r>
              <a:rPr lang="zh-CN" altLang="zh-CN" sz="2400" dirty="0">
                <a:solidFill>
                  <a:srgbClr val="0070C0"/>
                </a:solidFill>
                <a:latin typeface="Times New Roman" panose="02020603050405020304" charset="0"/>
                <a:ea typeface="楷体" panose="02010609060101010101" pitchFamily="49" charset="-122"/>
                <a:sym typeface="+mn-ea"/>
              </a:rPr>
              <a:t>F</a:t>
            </a:r>
            <a:r>
              <a:rPr lang="zh-CN" altLang="zh-CN" sz="2400" baseline="-25000" dirty="0">
                <a:solidFill>
                  <a:srgbClr val="0070C0"/>
                </a:solidFill>
                <a:uFillTx/>
                <a:latin typeface="Times New Roman" panose="02020603050405020304" charset="0"/>
                <a:ea typeface="楷体" panose="02010609060101010101" pitchFamily="49" charset="-122"/>
                <a:sym typeface="+mn-ea"/>
              </a:rPr>
              <a:t>2</a:t>
            </a:r>
            <a:r>
              <a:rPr lang="zh-CN" altLang="zh-CN" sz="2400" dirty="0">
                <a:solidFill>
                  <a:srgbClr val="0070C0"/>
                </a:solidFill>
                <a:latin typeface="Times New Roman" panose="02020603050405020304" charset="0"/>
                <a:ea typeface="楷体" panose="02010609060101010101" pitchFamily="49" charset="-122"/>
              </a:rPr>
              <a:t>；若2a&lt;|</a:t>
            </a:r>
            <a:r>
              <a:rPr lang="zh-CN" altLang="zh-CN" sz="2400" dirty="0">
                <a:solidFill>
                  <a:srgbClr val="0070C0"/>
                </a:solidFill>
                <a:latin typeface="Times New Roman" panose="02020603050405020304" charset="0"/>
                <a:ea typeface="楷体" panose="02010609060101010101" pitchFamily="49" charset="-122"/>
                <a:sym typeface="+mn-ea"/>
              </a:rPr>
              <a:t>F</a:t>
            </a:r>
            <a:r>
              <a:rPr lang="zh-CN" altLang="zh-CN" sz="2400" baseline="-25000" dirty="0">
                <a:solidFill>
                  <a:srgbClr val="0070C0"/>
                </a:solidFill>
                <a:uFillTx/>
                <a:latin typeface="Times New Roman" panose="02020603050405020304" charset="0"/>
                <a:ea typeface="楷体" panose="02010609060101010101" pitchFamily="49" charset="-122"/>
                <a:sym typeface="+mn-ea"/>
              </a:rPr>
              <a:t>1</a:t>
            </a:r>
            <a:r>
              <a:rPr lang="zh-CN" altLang="zh-CN" sz="2400" dirty="0">
                <a:solidFill>
                  <a:srgbClr val="0070C0"/>
                </a:solidFill>
                <a:latin typeface="Times New Roman" panose="02020603050405020304" charset="0"/>
                <a:ea typeface="楷体" panose="02010609060101010101" pitchFamily="49" charset="-122"/>
                <a:sym typeface="+mn-ea"/>
              </a:rPr>
              <a:t>F</a:t>
            </a:r>
            <a:r>
              <a:rPr lang="zh-CN" altLang="zh-CN" sz="2400" baseline="-25000" dirty="0">
                <a:solidFill>
                  <a:srgbClr val="0070C0"/>
                </a:solidFill>
                <a:uFillTx/>
                <a:latin typeface="Times New Roman" panose="02020603050405020304" charset="0"/>
                <a:ea typeface="楷体" panose="02010609060101010101" pitchFamily="49" charset="-122"/>
                <a:sym typeface="+mn-ea"/>
              </a:rPr>
              <a:t>2</a:t>
            </a:r>
            <a:r>
              <a:rPr lang="zh-CN" altLang="zh-CN" sz="2400" dirty="0">
                <a:solidFill>
                  <a:srgbClr val="0070C0"/>
                </a:solidFill>
                <a:latin typeface="Times New Roman" panose="02020603050405020304" charset="0"/>
                <a:ea typeface="楷体" panose="02010609060101010101" pitchFamily="49" charset="-122"/>
              </a:rPr>
              <a:t>|，则动点的轨迹不存在．</a:t>
            </a:r>
          </a:p>
          <a:p>
            <a:r>
              <a:rPr lang="zh-CN" altLang="zh-CN" sz="2400" dirty="0">
                <a:solidFill>
                  <a:srgbClr val="0070C0"/>
                </a:solidFill>
                <a:latin typeface="Times New Roman" panose="02020603050405020304" charset="0"/>
                <a:ea typeface="楷体" panose="02010609060101010101" pitchFamily="49" charset="-122"/>
              </a:rPr>
              <a:t>(2)定义是解决椭圆问题的常用工具，如果题目中的条件能转化为动点到两定点距离和为常数的问题可考虑能否利用椭圆的定义求解，或者有关椭圆上的点到焦点的距离问题，也可考虑利用椭圆的定义求解．</a:t>
            </a:r>
            <a:endParaRPr lang="zh-CN" altLang="en-US" sz="2400">
              <a:solidFill>
                <a:schemeClr val="bg1"/>
              </a:solidFill>
              <a:latin typeface="Times New Roman" panose="02020603050405020304" charset="0"/>
              <a:ea typeface="宋体" panose="02010600030101010101" pitchFamily="2" charset="-122"/>
              <a:cs typeface="宋体" panose="02010600030101010101" pitchFamily="2" charset="-122"/>
            </a:endParaRPr>
          </a:p>
        </p:txBody>
      </p:sp>
      <p:pic>
        <p:nvPicPr>
          <p:cNvPr id="6" name="图片 5"/>
          <p:cNvPicPr>
            <a:picLocks noChangeAspect="1"/>
          </p:cNvPicPr>
          <p:nvPr/>
        </p:nvPicPr>
        <p:blipFill>
          <a:blip r:embed="rId3"/>
          <a:stretch>
            <a:fillRect/>
          </a:stretch>
        </p:blipFill>
        <p:spPr>
          <a:xfrm>
            <a:off x="893897" y="4180850"/>
            <a:ext cx="1133475" cy="419100"/>
          </a:xfrm>
          <a:prstGeom prst="rect">
            <a:avLst/>
          </a:prstGeom>
        </p:spPr>
      </p:pic>
      <p:sp>
        <p:nvSpPr>
          <p:cNvPr id="2" name="文本框 1"/>
          <p:cNvSpPr txBox="1"/>
          <p:nvPr/>
        </p:nvSpPr>
        <p:spPr>
          <a:xfrm>
            <a:off x="894080" y="2252980"/>
            <a:ext cx="9928860" cy="1863725"/>
          </a:xfrm>
          <a:prstGeom prst="rect">
            <a:avLst/>
          </a:prstGeom>
          <a:noFill/>
        </p:spPr>
        <p:txBody>
          <a:bodyPr wrap="square" rtlCol="0">
            <a:spAutoFit/>
          </a:bodyPr>
          <a:lstStyle/>
          <a:p>
            <a:pPr fontAlgn="auto">
              <a:lnSpc>
                <a:spcPct val="120000"/>
              </a:lnSpc>
            </a:pPr>
            <a:r>
              <a:rPr lang="en-US" altLang="zh-CN" sz="24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        </a:t>
            </a:r>
            <a:r>
              <a:rPr lang="zh-CN" altLang="en-US" sz="24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平面内与两个定点F</a:t>
            </a:r>
            <a:r>
              <a:rPr lang="zh-CN" altLang="en-US" sz="2400" baseline="-250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1</a:t>
            </a:r>
            <a:r>
              <a:rPr lang="zh-CN" altLang="en-US" sz="24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，F</a:t>
            </a:r>
            <a:r>
              <a:rPr lang="zh-CN" altLang="en-US" sz="2400" baseline="-250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2</a:t>
            </a:r>
            <a:r>
              <a:rPr lang="zh-CN" altLang="en-US" sz="24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的距离之和等于常数(大于|F</a:t>
            </a:r>
            <a:r>
              <a:rPr lang="zh-CN" altLang="en-US" sz="2400" baseline="-250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1</a:t>
            </a:r>
            <a:r>
              <a:rPr lang="zh-CN" altLang="en-US" sz="24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F</a:t>
            </a:r>
            <a:r>
              <a:rPr lang="zh-CN" altLang="en-US" sz="2400" baseline="-250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2</a:t>
            </a:r>
            <a:r>
              <a:rPr lang="zh-CN" altLang="en-US" sz="24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|)的点的轨迹叫做椭圆．这两个定点叫做椭圆的焦点，两焦点间的距离叫做焦距．</a:t>
            </a:r>
            <a:endParaRPr lang="zh-CN" altLang="en-US" sz="2400">
              <a:solidFill>
                <a:schemeClr val="tx1"/>
              </a:solidFill>
              <a:uFillTx/>
              <a:latin typeface="Times New Roman" panose="02020603050405020304" charset="0"/>
              <a:ea typeface="宋体" panose="02010600030101010101" pitchFamily="2" charset="-122"/>
              <a:cs typeface="宋体" panose="02010600030101010101" pitchFamily="2" charset="-122"/>
            </a:endParaRPr>
          </a:p>
          <a:p>
            <a:pPr fontAlgn="auto">
              <a:lnSpc>
                <a:spcPct val="120000"/>
              </a:lnSpc>
            </a:pPr>
            <a:r>
              <a:rPr lang="zh-CN" altLang="en-US" sz="2400">
                <a:solidFill>
                  <a:schemeClr val="tx1"/>
                </a:solidFill>
                <a:uFillTx/>
                <a:latin typeface="Times New Roman" panose="02020603050405020304" charset="0"/>
                <a:ea typeface="宋体" panose="02010600030101010101" pitchFamily="2" charset="-122"/>
                <a:cs typeface="宋体" panose="02010600030101010101" pitchFamily="2" charset="-122"/>
                <a:sym typeface="+mn-ea"/>
              </a:rPr>
              <a:t>集合语言：</a:t>
            </a:r>
            <a:r>
              <a:rPr lang="zh-CN" altLang="en-US" sz="24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P＝{M||MF</a:t>
            </a:r>
            <a:r>
              <a:rPr lang="zh-CN" altLang="en-US" sz="2400" baseline="-250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1</a:t>
            </a:r>
            <a:r>
              <a:rPr lang="zh-CN" altLang="en-US" sz="24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|＋|MF</a:t>
            </a:r>
            <a:r>
              <a:rPr lang="zh-CN" altLang="en-US" sz="2400" baseline="-250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2</a:t>
            </a:r>
            <a:r>
              <a:rPr lang="zh-CN" altLang="en-US" sz="24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|＝2a，2a&gt;|F</a:t>
            </a:r>
            <a:r>
              <a:rPr lang="zh-CN" altLang="en-US" sz="2400" baseline="-250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1</a:t>
            </a:r>
            <a:r>
              <a:rPr lang="zh-CN" altLang="en-US" sz="24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F</a:t>
            </a:r>
            <a:r>
              <a:rPr lang="zh-CN" altLang="en-US" sz="2400" baseline="-250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2</a:t>
            </a:r>
            <a:r>
              <a:rPr lang="zh-CN" altLang="en-US" sz="24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|，|F</a:t>
            </a:r>
            <a:r>
              <a:rPr lang="zh-CN" altLang="en-US" sz="2400" baseline="-250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1</a:t>
            </a:r>
            <a:r>
              <a:rPr lang="zh-CN" altLang="en-US" sz="24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F</a:t>
            </a:r>
            <a:r>
              <a:rPr lang="zh-CN" altLang="en-US" sz="2400" baseline="-250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2</a:t>
            </a:r>
            <a:r>
              <a:rPr lang="zh-CN" altLang="en-US" sz="2400">
                <a:solidFill>
                  <a:srgbClr val="FF0000"/>
                </a:solidFill>
                <a:uFillTx/>
                <a:latin typeface="Times New Roman" panose="02020603050405020304" charset="0"/>
                <a:ea typeface="宋体" panose="02010600030101010101" pitchFamily="2" charset="-122"/>
                <a:cs typeface="宋体" panose="02010600030101010101" pitchFamily="2" charset="-122"/>
                <a:sym typeface="+mn-ea"/>
              </a:rPr>
              <a:t>|＝2c，其中a&gt;c&gt;0，且a，c为常数}</a:t>
            </a:r>
            <a:r>
              <a:rPr lang="zh-CN" altLang="en-US" sz="2400">
                <a:solidFill>
                  <a:schemeClr val="bg1"/>
                </a:solidFill>
                <a:uFillTx/>
                <a:latin typeface="Times New Roman" panose="02020603050405020304" charset="0"/>
                <a:ea typeface="宋体" panose="02010600030101010101" pitchFamily="2" charset="-122"/>
                <a:cs typeface="宋体" panose="02010600030101010101" pitchFamily="2" charset="-122"/>
                <a:sym typeface="+mn-ea"/>
              </a:rPr>
              <a:t>．</a:t>
            </a:r>
          </a:p>
        </p:txBody>
      </p:sp>
      <p:sp>
        <p:nvSpPr>
          <p:cNvPr id="4" name="文本框 3"/>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8" grpId="0" bldLvl="0" animBg="1"/>
      <p:bldP spid="9" grpId="0"/>
      <p:bldP spid="3"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827561" y="1556792"/>
            <a:ext cx="9577064" cy="1753235"/>
          </a:xfrm>
          <a:prstGeom prst="rect">
            <a:avLst/>
          </a:prstGeom>
        </p:spPr>
        <p:txBody>
          <a:bodyPr wrap="square">
            <a:spAutoFit/>
          </a:bodyPr>
          <a:lstStyle/>
          <a:p>
            <a:pPr indent="266700" algn="just">
              <a:lnSpc>
                <a:spcPct val="150000"/>
              </a:lnSpc>
              <a:spcAft>
                <a:spcPts val="0"/>
              </a:spcAft>
            </a:pPr>
            <a:endParaRPr lang="en-US" altLang="zh-CN" sz="2400" dirty="0">
              <a:solidFill>
                <a:schemeClr val="bg1"/>
              </a:solidFill>
              <a:latin typeface="宋体" panose="02010600030101010101" pitchFamily="2" charset="-122"/>
              <a:ea typeface="宋体" panose="02010600030101010101" pitchFamily="2" charset="-122"/>
            </a:endParaRPr>
          </a:p>
          <a:p>
            <a:pPr indent="266700" algn="just">
              <a:lnSpc>
                <a:spcPct val="150000"/>
              </a:lnSpc>
              <a:spcAft>
                <a:spcPts val="0"/>
              </a:spcAft>
            </a:pPr>
            <a:r>
              <a:rPr lang="en-US" altLang="zh-CN" sz="2400" dirty="0">
                <a:solidFill>
                  <a:srgbClr val="0070C0"/>
                </a:solidFill>
                <a:latin typeface="宋体" panose="02010600030101010101" pitchFamily="2" charset="-122"/>
                <a:ea typeface="宋体" panose="02010600030101010101" pitchFamily="2" charset="-122"/>
              </a:rPr>
              <a:t>      </a:t>
            </a:r>
            <a:endParaRPr lang="en-US" altLang="zh-CN" sz="2400" dirty="0">
              <a:solidFill>
                <a:srgbClr val="0070C0"/>
              </a:solidFill>
              <a:latin typeface="楷体" panose="02010609060101010101" pitchFamily="49" charset="-122"/>
              <a:ea typeface="楷体" panose="02010609060101010101" pitchFamily="49" charset="-122"/>
            </a:endParaRPr>
          </a:p>
          <a:p>
            <a:pPr indent="266700" algn="just">
              <a:lnSpc>
                <a:spcPct val="150000"/>
              </a:lnSpc>
            </a:pPr>
            <a:endParaRPr lang="zh-CN" altLang="zh-CN" sz="2400" dirty="0">
              <a:solidFill>
                <a:schemeClr val="bg1"/>
              </a:solidFill>
              <a:latin typeface="宋体" panose="02010600030101010101" pitchFamily="2" charset="-122"/>
              <a:ea typeface="宋体" panose="02010600030101010101" pitchFamily="2" charset="-122"/>
            </a:endParaRPr>
          </a:p>
        </p:txBody>
      </p:sp>
      <p:sp>
        <p:nvSpPr>
          <p:cNvPr id="2" name="矩形 1"/>
          <p:cNvSpPr/>
          <p:nvPr/>
        </p:nvSpPr>
        <p:spPr>
          <a:xfrm>
            <a:off x="567758" y="793804"/>
            <a:ext cx="2966085" cy="763270"/>
          </a:xfrm>
          <a:prstGeom prst="rect">
            <a:avLst/>
          </a:prstGeom>
        </p:spPr>
        <p:txBody>
          <a:bodyPr wrap="none">
            <a:spAutoFit/>
          </a:bodyPr>
          <a:lstStyle/>
          <a:p>
            <a:pPr algn="just">
              <a:lnSpc>
                <a:spcPct val="156000"/>
              </a:lnSpc>
              <a:spcBef>
                <a:spcPts val="1400"/>
              </a:spcBef>
              <a:spcAft>
                <a:spcPts val="1450"/>
              </a:spcAft>
            </a:pPr>
            <a:r>
              <a:rPr lang="en-US" altLang="zh-CN" sz="2800" kern="100" dirty="0">
                <a:solidFill>
                  <a:schemeClr val="tx1"/>
                </a:solidFill>
                <a:latin typeface="+mn-ea"/>
              </a:rPr>
              <a:t>2.</a:t>
            </a:r>
            <a:r>
              <a:rPr lang="zh-CN" altLang="zh-CN" sz="2800" kern="100" dirty="0">
                <a:solidFill>
                  <a:schemeClr val="tx1"/>
                </a:solidFill>
                <a:latin typeface="+mn-ea"/>
              </a:rPr>
              <a:t>椭圆的标准方程</a:t>
            </a:r>
          </a:p>
        </p:txBody>
      </p:sp>
      <p:pic>
        <p:nvPicPr>
          <p:cNvPr id="3" name="图片 2"/>
          <p:cNvPicPr>
            <a:picLocks noChangeAspect="1"/>
          </p:cNvPicPr>
          <p:nvPr/>
        </p:nvPicPr>
        <p:blipFill>
          <a:blip r:embed="rId3"/>
          <a:stretch>
            <a:fillRect/>
          </a:stretch>
        </p:blipFill>
        <p:spPr>
          <a:xfrm>
            <a:off x="827405" y="1647825"/>
            <a:ext cx="4181475" cy="1257300"/>
          </a:xfrm>
          <a:prstGeom prst="rect">
            <a:avLst/>
          </a:prstGeom>
        </p:spPr>
      </p:pic>
      <p:pic>
        <p:nvPicPr>
          <p:cNvPr id="10" name="图片 9"/>
          <p:cNvPicPr>
            <a:picLocks noChangeAspect="1"/>
          </p:cNvPicPr>
          <p:nvPr/>
        </p:nvPicPr>
        <p:blipFill>
          <a:blip r:embed="rId4"/>
          <a:stretch>
            <a:fillRect/>
          </a:stretch>
        </p:blipFill>
        <p:spPr>
          <a:xfrm>
            <a:off x="827405" y="3143250"/>
            <a:ext cx="9782175" cy="723900"/>
          </a:xfrm>
          <a:prstGeom prst="rect">
            <a:avLst/>
          </a:prstGeom>
        </p:spPr>
      </p:pic>
      <p:pic>
        <p:nvPicPr>
          <p:cNvPr id="11" name="图片 10"/>
          <p:cNvPicPr>
            <a:picLocks noChangeAspect="1"/>
          </p:cNvPicPr>
          <p:nvPr/>
        </p:nvPicPr>
        <p:blipFill>
          <a:blip r:embed="rId5"/>
          <a:stretch>
            <a:fillRect/>
          </a:stretch>
        </p:blipFill>
        <p:spPr>
          <a:xfrm>
            <a:off x="855980" y="4052570"/>
            <a:ext cx="9753600" cy="1838325"/>
          </a:xfrm>
          <a:prstGeom prst="rect">
            <a:avLst/>
          </a:prstGeom>
        </p:spPr>
      </p:pic>
      <p:sp>
        <p:nvSpPr>
          <p:cNvPr id="4" name="文本框 3"/>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81894" y="144147"/>
            <a:ext cx="3235960" cy="763270"/>
          </a:xfrm>
          <a:prstGeom prst="rect">
            <a:avLst/>
          </a:prstGeom>
        </p:spPr>
        <p:txBody>
          <a:bodyPr wrap="none">
            <a:spAutoFit/>
          </a:bodyPr>
          <a:lstStyle/>
          <a:p>
            <a:pPr algn="just">
              <a:lnSpc>
                <a:spcPct val="156000"/>
              </a:lnSpc>
              <a:spcBef>
                <a:spcPts val="1400"/>
              </a:spcBef>
              <a:spcAft>
                <a:spcPts val="1450"/>
              </a:spcAft>
            </a:pPr>
            <a:r>
              <a:rPr lang="en-US" altLang="zh-CN" sz="2800" kern="100" dirty="0">
                <a:solidFill>
                  <a:schemeClr val="tx1"/>
                </a:solidFill>
                <a:latin typeface="+mn-ea"/>
              </a:rPr>
              <a:t>3</a:t>
            </a:r>
            <a:r>
              <a:rPr lang="zh-CN" altLang="zh-CN" sz="2800" kern="100" dirty="0">
                <a:solidFill>
                  <a:schemeClr val="tx1"/>
                </a:solidFill>
                <a:latin typeface="+mn-ea"/>
              </a:rPr>
              <a:t>．椭圆的几何性质</a:t>
            </a:r>
          </a:p>
        </p:txBody>
      </p:sp>
      <p:pic>
        <p:nvPicPr>
          <p:cNvPr id="12" name="图片 11"/>
          <p:cNvPicPr>
            <a:picLocks noChangeAspect="1"/>
          </p:cNvPicPr>
          <p:nvPr/>
        </p:nvPicPr>
        <p:blipFill>
          <a:blip r:embed="rId3"/>
          <a:stretch>
            <a:fillRect/>
          </a:stretch>
        </p:blipFill>
        <p:spPr>
          <a:xfrm>
            <a:off x="2461895" y="1130300"/>
            <a:ext cx="7058025" cy="4962525"/>
          </a:xfrm>
          <a:prstGeom prst="rect">
            <a:avLst/>
          </a:prstGeom>
        </p:spPr>
      </p:pic>
      <p:pic>
        <p:nvPicPr>
          <p:cNvPr id="13" name="图片 12"/>
          <p:cNvPicPr>
            <a:picLocks noChangeAspect="1"/>
          </p:cNvPicPr>
          <p:nvPr/>
        </p:nvPicPr>
        <p:blipFill>
          <a:blip r:embed="rId4"/>
          <a:stretch>
            <a:fillRect/>
          </a:stretch>
        </p:blipFill>
        <p:spPr>
          <a:xfrm>
            <a:off x="2632710" y="4759960"/>
            <a:ext cx="371475" cy="11144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0C913308-F349-4B6D-A68A-DD1791B4A57B}" type="slidenum">
              <a:rPr lang="zh-CN" altLang="en-US" smtClean="0"/>
              <a:t>7</a:t>
            </a:fld>
            <a:endParaRPr lang="zh-CN" altLang="en-US"/>
          </a:p>
        </p:txBody>
      </p:sp>
      <p:sp>
        <p:nvSpPr>
          <p:cNvPr id="6" name="文本框 5"/>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pic>
        <p:nvPicPr>
          <p:cNvPr id="9" name="图片 8"/>
          <p:cNvPicPr>
            <a:picLocks noChangeAspect="1"/>
          </p:cNvPicPr>
          <p:nvPr/>
        </p:nvPicPr>
        <p:blipFill>
          <a:blip r:embed="rId2"/>
          <a:stretch>
            <a:fillRect/>
          </a:stretch>
        </p:blipFill>
        <p:spPr>
          <a:xfrm>
            <a:off x="2044700" y="1564640"/>
            <a:ext cx="7019925" cy="4276725"/>
          </a:xfrm>
          <a:prstGeom prst="rect">
            <a:avLst/>
          </a:prstGeom>
        </p:spPr>
      </p:pic>
      <p:sp>
        <p:nvSpPr>
          <p:cNvPr id="10" name="矩形 9"/>
          <p:cNvSpPr/>
          <p:nvPr/>
        </p:nvSpPr>
        <p:spPr>
          <a:xfrm>
            <a:off x="343489" y="323217"/>
            <a:ext cx="3235960" cy="763270"/>
          </a:xfrm>
          <a:prstGeom prst="rect">
            <a:avLst/>
          </a:prstGeom>
        </p:spPr>
        <p:txBody>
          <a:bodyPr wrap="none">
            <a:spAutoFit/>
          </a:bodyPr>
          <a:lstStyle/>
          <a:p>
            <a:pPr algn="just">
              <a:lnSpc>
                <a:spcPct val="156000"/>
              </a:lnSpc>
              <a:spcBef>
                <a:spcPts val="1400"/>
              </a:spcBef>
              <a:spcAft>
                <a:spcPts val="1450"/>
              </a:spcAft>
            </a:pPr>
            <a:r>
              <a:rPr lang="en-US" altLang="zh-CN" sz="2800" kern="100" dirty="0">
                <a:solidFill>
                  <a:schemeClr val="tx1"/>
                </a:solidFill>
                <a:latin typeface="+mn-ea"/>
              </a:rPr>
              <a:t>3</a:t>
            </a:r>
            <a:r>
              <a:rPr lang="zh-CN" altLang="zh-CN" sz="2800" kern="100" dirty="0">
                <a:solidFill>
                  <a:schemeClr val="tx1"/>
                </a:solidFill>
                <a:latin typeface="+mn-ea"/>
              </a:rPr>
              <a:t>．椭圆的几何性质</a:t>
            </a:r>
          </a:p>
        </p:txBody>
      </p:sp>
      <p:pic>
        <p:nvPicPr>
          <p:cNvPr id="11" name="图片 10"/>
          <p:cNvPicPr>
            <a:picLocks noChangeAspect="1"/>
          </p:cNvPicPr>
          <p:nvPr/>
        </p:nvPicPr>
        <p:blipFill>
          <a:blip r:embed="rId3"/>
          <a:stretch>
            <a:fillRect/>
          </a:stretch>
        </p:blipFill>
        <p:spPr>
          <a:xfrm>
            <a:off x="2054225" y="1564640"/>
            <a:ext cx="7010400" cy="114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0C913308-F349-4B6D-A68A-DD1791B4A57B}" type="slidenum">
              <a:rPr lang="zh-CN" altLang="en-US" smtClean="0"/>
              <a:t>8</a:t>
            </a:fld>
            <a:endParaRPr lang="zh-CN" altLang="en-US"/>
          </a:p>
        </p:txBody>
      </p:sp>
      <p:sp>
        <p:nvSpPr>
          <p:cNvPr id="100" name="文本框 99"/>
          <p:cNvSpPr txBox="1"/>
          <p:nvPr/>
        </p:nvSpPr>
        <p:spPr>
          <a:xfrm>
            <a:off x="1367790" y="1457960"/>
            <a:ext cx="9456420" cy="4523105"/>
          </a:xfrm>
          <a:prstGeom prst="rect">
            <a:avLst/>
          </a:prstGeom>
          <a:noFill/>
          <a:ln w="9525">
            <a:noFill/>
          </a:ln>
        </p:spPr>
        <p:txBody>
          <a:bodyPr wrap="square">
            <a:spAutoFit/>
          </a:bodyPr>
          <a:lstStyle/>
          <a:p>
            <a:pPr algn="l" fontAlgn="auto">
              <a:lnSpc>
                <a:spcPct val="150000"/>
              </a:lnSpc>
              <a:buNone/>
            </a:pPr>
            <a:r>
              <a:rPr lang="en-US" sz="2400" b="1">
                <a:solidFill>
                  <a:schemeClr val="bg1"/>
                </a:solidFill>
                <a:latin typeface="宋体" panose="02010600030101010101" pitchFamily="2" charset="-122"/>
                <a:ea typeface="宋体" panose="02010600030101010101" pitchFamily="2" charset="-122"/>
                <a:cs typeface="宋体" panose="02010600030101010101" pitchFamily="2" charset="-122"/>
              </a:rPr>
              <a:t>    </a:t>
            </a:r>
            <a:r>
              <a:rPr lang="en-US" sz="2400" b="1">
                <a:solidFill>
                  <a:schemeClr val="bg1"/>
                </a:solidFill>
                <a:latin typeface="Times New Roman" panose="02020603050405020304" charset="0"/>
                <a:ea typeface="楷体" panose="02010609060101010101" pitchFamily="49" charset="-122"/>
                <a:cs typeface="宋体" panose="02010600030101010101" pitchFamily="2" charset="-122"/>
              </a:rPr>
              <a:t>       </a:t>
            </a:r>
            <a:r>
              <a:rPr lang="zh-CN" altLang="zh-CN" sz="2400" b="0" dirty="0">
                <a:solidFill>
                  <a:srgbClr val="0070C0"/>
                </a:solidFill>
                <a:latin typeface="Times New Roman" panose="02020603050405020304" charset="0"/>
                <a:ea typeface="楷体" panose="02010609060101010101" pitchFamily="49" charset="-122"/>
              </a:rPr>
              <a:t>(1)椭圆的焦点总在长轴上；离心率表示椭圆的扁平程度．当e越大时，椭圆越扁；当e越小时，椭圆越圆．</a:t>
            </a:r>
          </a:p>
          <a:p>
            <a:pPr algn="l" fontAlgn="auto">
              <a:lnSpc>
                <a:spcPct val="150000"/>
              </a:lnSpc>
              <a:buNone/>
            </a:pPr>
            <a:r>
              <a:rPr lang="zh-CN" altLang="zh-CN" sz="2400" b="0" dirty="0">
                <a:solidFill>
                  <a:srgbClr val="0070C0"/>
                </a:solidFill>
                <a:latin typeface="Times New Roman" panose="02020603050405020304" charset="0"/>
                <a:ea typeface="楷体" panose="02010609060101010101" pitchFamily="49" charset="-122"/>
              </a:rPr>
              <a:t>(2)椭圆的几何性质分类</a:t>
            </a:r>
          </a:p>
          <a:p>
            <a:pPr algn="l" fontAlgn="auto">
              <a:lnSpc>
                <a:spcPct val="150000"/>
              </a:lnSpc>
              <a:buNone/>
            </a:pPr>
            <a:r>
              <a:rPr lang="zh-CN" altLang="zh-CN" sz="2400" b="0" dirty="0">
                <a:solidFill>
                  <a:srgbClr val="0070C0"/>
                </a:solidFill>
                <a:latin typeface="Times New Roman" panose="02020603050405020304" charset="0"/>
                <a:ea typeface="楷体" panose="02010609060101010101" pitchFamily="49" charset="-122"/>
              </a:rPr>
              <a:t>①椭圆本身固有的性质(与坐标系无关)，如：长轴长、短轴长、焦距、离心率等；</a:t>
            </a:r>
          </a:p>
          <a:p>
            <a:pPr algn="l" fontAlgn="auto">
              <a:lnSpc>
                <a:spcPct val="150000"/>
              </a:lnSpc>
              <a:buNone/>
            </a:pPr>
            <a:r>
              <a:rPr lang="zh-CN" altLang="zh-CN" sz="2400" b="0" dirty="0">
                <a:solidFill>
                  <a:srgbClr val="0070C0"/>
                </a:solidFill>
                <a:latin typeface="Times New Roman" panose="02020603050405020304" charset="0"/>
                <a:ea typeface="楷体" panose="02010609060101010101" pitchFamily="49" charset="-122"/>
              </a:rPr>
              <a:t>②与坐标系有关的性质，如：顶点坐标、焦点坐标等．</a:t>
            </a:r>
          </a:p>
          <a:p>
            <a:pPr algn="l" fontAlgn="auto">
              <a:lnSpc>
                <a:spcPct val="150000"/>
              </a:lnSpc>
              <a:buNone/>
            </a:pPr>
            <a:r>
              <a:rPr lang="zh-CN" altLang="zh-CN" sz="2400" b="0" dirty="0">
                <a:solidFill>
                  <a:srgbClr val="0070C0"/>
                </a:solidFill>
                <a:latin typeface="Times New Roman" panose="02020603050405020304" charset="0"/>
                <a:ea typeface="楷体" panose="02010609060101010101" pitchFamily="49" charset="-122"/>
              </a:rPr>
              <a:t>在解题时要特别注意第②类性质，先根据椭圆方程的形式判断出椭圆的焦点在哪个坐标轴上，然后再进行求解</a:t>
            </a:r>
            <a:r>
              <a:rPr lang="zh-CN" altLang="zh-CN" sz="2400" b="0" dirty="0">
                <a:solidFill>
                  <a:srgbClr val="0070C0"/>
                </a:solidFill>
                <a:latin typeface="楷体" panose="02010609060101010101" pitchFamily="49" charset="-122"/>
                <a:ea typeface="楷体" panose="02010609060101010101" pitchFamily="49" charset="-122"/>
              </a:rPr>
              <a:t>．</a:t>
            </a:r>
            <a:endParaRPr lang="zh-CN" altLang="zh-CN" sz="2400" dirty="0">
              <a:solidFill>
                <a:srgbClr val="0070C0"/>
              </a:solidFill>
              <a:latin typeface="楷体" panose="02010609060101010101" pitchFamily="49" charset="-122"/>
              <a:ea typeface="楷体" panose="02010609060101010101" pitchFamily="49" charset="-122"/>
            </a:endParaRPr>
          </a:p>
        </p:txBody>
      </p:sp>
      <p:pic>
        <p:nvPicPr>
          <p:cNvPr id="6" name="图片 5"/>
          <p:cNvPicPr>
            <a:picLocks noChangeAspect="1"/>
          </p:cNvPicPr>
          <p:nvPr/>
        </p:nvPicPr>
        <p:blipFill>
          <a:blip r:embed="rId2"/>
          <a:stretch>
            <a:fillRect/>
          </a:stretch>
        </p:blipFill>
        <p:spPr>
          <a:xfrm>
            <a:off x="1367607" y="1637675"/>
            <a:ext cx="1133475" cy="419100"/>
          </a:xfrm>
          <a:prstGeom prst="rect">
            <a:avLst/>
          </a:prstGeom>
        </p:spPr>
      </p:pic>
      <p:sp>
        <p:nvSpPr>
          <p:cNvPr id="4" name="文本框 3"/>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sp>
        <p:nvSpPr>
          <p:cNvPr id="10" name="矩形 9"/>
          <p:cNvSpPr/>
          <p:nvPr/>
        </p:nvSpPr>
        <p:spPr>
          <a:xfrm>
            <a:off x="437469" y="461647"/>
            <a:ext cx="3235960" cy="763270"/>
          </a:xfrm>
          <a:prstGeom prst="rect">
            <a:avLst/>
          </a:prstGeom>
        </p:spPr>
        <p:txBody>
          <a:bodyPr wrap="none">
            <a:spAutoFit/>
          </a:bodyPr>
          <a:lstStyle/>
          <a:p>
            <a:pPr algn="just">
              <a:lnSpc>
                <a:spcPct val="156000"/>
              </a:lnSpc>
              <a:spcBef>
                <a:spcPts val="1400"/>
              </a:spcBef>
              <a:spcAft>
                <a:spcPts val="1450"/>
              </a:spcAft>
            </a:pPr>
            <a:r>
              <a:rPr lang="en-US" altLang="zh-CN" sz="2800" kern="100" dirty="0">
                <a:solidFill>
                  <a:schemeClr val="tx1"/>
                </a:solidFill>
                <a:latin typeface="+mn-ea"/>
              </a:rPr>
              <a:t>3</a:t>
            </a:r>
            <a:r>
              <a:rPr lang="zh-CN" altLang="zh-CN" sz="2800" kern="100" dirty="0">
                <a:solidFill>
                  <a:schemeClr val="tx1"/>
                </a:solidFill>
                <a:latin typeface="+mn-ea"/>
              </a:rPr>
              <a:t>．椭圆的几何性质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0"/>
                                        </p:tgtEl>
                                        <p:attrNameLst>
                                          <p:attrName>style.visibility</p:attrName>
                                        </p:attrNameLst>
                                      </p:cBhvr>
                                      <p:to>
                                        <p:strVal val="visible"/>
                                      </p:to>
                                    </p:set>
                                    <p:anim calcmode="lin" valueType="num">
                                      <p:cBhvr additive="base">
                                        <p:cTn id="17" dur="500" fill="hold"/>
                                        <p:tgtEl>
                                          <p:spTgt spid="100"/>
                                        </p:tgtEl>
                                        <p:attrNameLst>
                                          <p:attrName>ppt_x</p:attrName>
                                        </p:attrNameLst>
                                      </p:cBhvr>
                                      <p:tavLst>
                                        <p:tav tm="0">
                                          <p:val>
                                            <p:strVal val="#ppt_x"/>
                                          </p:val>
                                        </p:tav>
                                        <p:tav tm="100000">
                                          <p:val>
                                            <p:strVal val="#ppt_x"/>
                                          </p:val>
                                        </p:tav>
                                      </p:tavLst>
                                    </p:anim>
                                    <p:anim calcmode="lin" valueType="num">
                                      <p:cBhvr additive="base">
                                        <p:cTn id="1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405765" y="240030"/>
            <a:ext cx="5617845" cy="1400175"/>
          </a:xfrm>
          <a:prstGeom prst="rect">
            <a:avLst/>
          </a:prstGeom>
        </p:spPr>
        <p:txBody>
          <a:bodyPr wrap="none">
            <a:noAutofit/>
          </a:bodyPr>
          <a:lstStyle/>
          <a:p>
            <a:pPr algn="just">
              <a:lnSpc>
                <a:spcPct val="156000"/>
              </a:lnSpc>
              <a:spcBef>
                <a:spcPts val="1400"/>
              </a:spcBef>
              <a:spcAft>
                <a:spcPts val="1450"/>
              </a:spcAft>
            </a:pPr>
            <a:r>
              <a:rPr lang="en-US" altLang="zh-CN" sz="2800" kern="100" dirty="0">
                <a:solidFill>
                  <a:schemeClr val="tx1"/>
                </a:solidFill>
                <a:latin typeface="+mn-ea"/>
              </a:rPr>
              <a:t>4</a:t>
            </a:r>
            <a:r>
              <a:rPr lang="zh-CN" altLang="zh-CN" sz="2800" kern="100" dirty="0">
                <a:solidFill>
                  <a:schemeClr val="tx1"/>
                </a:solidFill>
                <a:latin typeface="+mn-ea"/>
              </a:rPr>
              <a:t>．椭圆中的特殊量</a:t>
            </a:r>
          </a:p>
        </p:txBody>
      </p:sp>
      <p:sp>
        <p:nvSpPr>
          <p:cNvPr id="3" name="文本框 2"/>
          <p:cNvSpPr txBox="1"/>
          <p:nvPr/>
        </p:nvSpPr>
        <p:spPr>
          <a:xfrm>
            <a:off x="424180" y="144145"/>
            <a:ext cx="3727450" cy="521970"/>
          </a:xfrm>
          <a:prstGeom prst="rect">
            <a:avLst/>
          </a:prstGeom>
          <a:noFill/>
        </p:spPr>
        <p:txBody>
          <a:bodyPr wrap="square" rtlCol="0">
            <a:spAutoFit/>
          </a:bodyPr>
          <a:lstStyle/>
          <a:p>
            <a:r>
              <a:rPr lang="zh-CN" altLang="en-US" sz="2800">
                <a:solidFill>
                  <a:srgbClr val="FFFFFF"/>
                </a:solidFill>
              </a:rPr>
              <a:t>考点一    椭圆</a:t>
            </a:r>
          </a:p>
        </p:txBody>
      </p:sp>
      <p:pic>
        <p:nvPicPr>
          <p:cNvPr id="5" name="图片 4"/>
          <p:cNvPicPr>
            <a:picLocks noChangeAspect="1"/>
          </p:cNvPicPr>
          <p:nvPr/>
        </p:nvPicPr>
        <p:blipFill>
          <a:blip r:embed="rId3"/>
          <a:stretch>
            <a:fillRect/>
          </a:stretch>
        </p:blipFill>
        <p:spPr>
          <a:xfrm>
            <a:off x="1816100" y="1639570"/>
            <a:ext cx="7480300" cy="880745"/>
          </a:xfrm>
          <a:prstGeom prst="rect">
            <a:avLst/>
          </a:prstGeom>
        </p:spPr>
      </p:pic>
      <p:pic>
        <p:nvPicPr>
          <p:cNvPr id="6" name="图片 5"/>
          <p:cNvPicPr>
            <a:picLocks noChangeAspect="1"/>
          </p:cNvPicPr>
          <p:nvPr/>
        </p:nvPicPr>
        <p:blipFill>
          <a:blip r:embed="rId4"/>
          <a:stretch>
            <a:fillRect/>
          </a:stretch>
        </p:blipFill>
        <p:spPr>
          <a:xfrm>
            <a:off x="1816100" y="2520315"/>
            <a:ext cx="4604385" cy="379095"/>
          </a:xfrm>
          <a:prstGeom prst="rect">
            <a:avLst/>
          </a:prstGeom>
        </p:spPr>
      </p:pic>
      <p:pic>
        <p:nvPicPr>
          <p:cNvPr id="7" name="图片 6"/>
          <p:cNvPicPr>
            <a:picLocks noChangeAspect="1"/>
          </p:cNvPicPr>
          <p:nvPr/>
        </p:nvPicPr>
        <p:blipFill>
          <a:blip r:embed="rId5"/>
          <a:stretch>
            <a:fillRect/>
          </a:stretch>
        </p:blipFill>
        <p:spPr>
          <a:xfrm>
            <a:off x="1766570" y="2935605"/>
            <a:ext cx="3432175" cy="323215"/>
          </a:xfrm>
          <a:prstGeom prst="rect">
            <a:avLst/>
          </a:prstGeom>
        </p:spPr>
      </p:pic>
      <p:pic>
        <p:nvPicPr>
          <p:cNvPr id="8" name="图片 7"/>
          <p:cNvPicPr>
            <a:picLocks noChangeAspect="1"/>
          </p:cNvPicPr>
          <p:nvPr/>
        </p:nvPicPr>
        <p:blipFill>
          <a:blip r:embed="rId6"/>
          <a:stretch>
            <a:fillRect/>
          </a:stretch>
        </p:blipFill>
        <p:spPr>
          <a:xfrm>
            <a:off x="5248275" y="2935605"/>
            <a:ext cx="1494155" cy="334645"/>
          </a:xfrm>
          <a:prstGeom prst="rect">
            <a:avLst/>
          </a:prstGeom>
        </p:spPr>
      </p:pic>
      <p:pic>
        <p:nvPicPr>
          <p:cNvPr id="10" name="图片 9"/>
          <p:cNvPicPr>
            <a:picLocks noChangeAspect="1"/>
          </p:cNvPicPr>
          <p:nvPr/>
        </p:nvPicPr>
        <p:blipFill>
          <a:blip r:embed="rId7"/>
          <a:srcRect b="32148"/>
          <a:stretch>
            <a:fillRect/>
          </a:stretch>
        </p:blipFill>
        <p:spPr>
          <a:xfrm>
            <a:off x="1816100" y="3362325"/>
            <a:ext cx="7496175" cy="17030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1223</Words>
  <Application>Microsoft Office PowerPoint</Application>
  <PresentationFormat>宽屏</PresentationFormat>
  <Paragraphs>96</Paragraphs>
  <Slides>17</Slides>
  <Notes>7</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楷体</vt:lpstr>
      <vt:lpstr>宋体</vt:lpstr>
      <vt:lpstr>微软雅黑</vt:lpstr>
      <vt:lpstr>Arial</vt:lpstr>
      <vt:lpstr>Calibri</vt:lpstr>
      <vt:lpstr>Times New Roman</vt:lpstr>
      <vt:lpstr>Wingdings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H</cp:lastModifiedBy>
  <cp:revision>156</cp:revision>
  <dcterms:created xsi:type="dcterms:W3CDTF">2019-06-19T02:08:00Z</dcterms:created>
  <dcterms:modified xsi:type="dcterms:W3CDTF">2025-07-04T07:12:17Z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2052-12.1.0.19302</vt:lpwstr>
  </property>
  <property fmtid="{D5CDD505-2E9C-101B-9397-08002B2CF9AE}" pid="3" name="ICV">
    <vt:lpwstr>E154877BC7ED4955B3A3E3B7E78D1E09_11</vt:lpwstr>
  </property>
</Properties>
</file>