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5" r:id="rId2"/>
  </p:sldMasterIdLst>
  <p:notesMasterIdLst>
    <p:notesMasterId r:id="rId21"/>
  </p:notesMasterIdLst>
  <p:sldIdLst>
    <p:sldId id="469" r:id="rId3"/>
    <p:sldId id="553" r:id="rId4"/>
    <p:sldId id="554" r:id="rId5"/>
    <p:sldId id="555" r:id="rId6"/>
    <p:sldId id="557" r:id="rId7"/>
    <p:sldId id="558" r:id="rId8"/>
    <p:sldId id="559" r:id="rId9"/>
    <p:sldId id="561" r:id="rId10"/>
    <p:sldId id="562" r:id="rId11"/>
    <p:sldId id="564" r:id="rId12"/>
    <p:sldId id="566" r:id="rId13"/>
    <p:sldId id="567" r:id="rId14"/>
    <p:sldId id="568" r:id="rId15"/>
    <p:sldId id="569" r:id="rId16"/>
    <p:sldId id="570" r:id="rId17"/>
    <p:sldId id="571" r:id="rId18"/>
    <p:sldId id="572" r:id="rId19"/>
    <p:sldId id="574" r:id="rId20"/>
  </p:sldIdLst>
  <p:sldSz cx="12192000" cy="6858000"/>
  <p:notesSz cx="6858000" cy="9144000"/>
  <p:custDataLst>
    <p:tags r:id="rId22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28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8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8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8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8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1382" autoAdjust="0"/>
  </p:normalViewPr>
  <p:slideViewPr>
    <p:cSldViewPr showGuides="1">
      <p:cViewPr varScale="1">
        <p:scale>
          <a:sx n="101" d="100"/>
          <a:sy n="101" d="100"/>
        </p:scale>
        <p:origin x="954" y="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795EA8-0A02-4075-8F53-F04DE32B86E4}" type="datetimeFigureOut">
              <a:rPr lang="zh-CN" altLang="en-US" smtClean="0"/>
              <a:t>2025/7/4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B73262-AA7A-4869-A14A-583D09C763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rgbClr val="E6E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箭头: 五边形 15"/>
          <p:cNvSpPr/>
          <p:nvPr userDrawn="1"/>
        </p:nvSpPr>
        <p:spPr>
          <a:xfrm>
            <a:off x="7625" y="2049172"/>
            <a:ext cx="1109065" cy="1688400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73284" cy="6858000"/>
          </a:xfrm>
          <a:prstGeom prst="rect">
            <a:avLst/>
          </a:prstGeom>
        </p:spPr>
      </p:pic>
      <p:sp>
        <p:nvSpPr>
          <p:cNvPr id="12" name="流程图: 准备 11"/>
          <p:cNvSpPr/>
          <p:nvPr userDrawn="1"/>
        </p:nvSpPr>
        <p:spPr>
          <a:xfrm>
            <a:off x="2783632" y="1288"/>
            <a:ext cx="9415993" cy="6869859"/>
          </a:xfrm>
          <a:prstGeom prst="flowChartPreparation">
            <a:avLst/>
          </a:prstGeom>
          <a:solidFill>
            <a:srgbClr val="E6E9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 userDrawn="1"/>
        </p:nvGrpSpPr>
        <p:grpSpPr>
          <a:xfrm>
            <a:off x="3651479" y="-234250"/>
            <a:ext cx="1004927" cy="3924000"/>
            <a:chOff x="3651479" y="-234250"/>
            <a:chExt cx="1004927" cy="3924000"/>
          </a:xfrm>
          <a:solidFill>
            <a:srgbClr val="A8C8D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矩形 14"/>
            <p:cNvSpPr/>
            <p:nvPr userDrawn="1"/>
          </p:nvSpPr>
          <p:spPr>
            <a:xfrm rot="1721875">
              <a:off x="3651479" y="-234250"/>
              <a:ext cx="72000" cy="392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等腰三角形 16"/>
            <p:cNvSpPr/>
            <p:nvPr userDrawn="1"/>
          </p:nvSpPr>
          <p:spPr>
            <a:xfrm rot="18061926">
              <a:off x="4550140" y="-8358"/>
              <a:ext cx="140531" cy="72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 userDrawn="1"/>
        </p:nvGrpSpPr>
        <p:grpSpPr>
          <a:xfrm flipV="1">
            <a:off x="3677782" y="3184000"/>
            <a:ext cx="1004927" cy="3924000"/>
            <a:chOff x="3651479" y="-234250"/>
            <a:chExt cx="1004927" cy="3924000"/>
          </a:xfrm>
          <a:solidFill>
            <a:srgbClr val="A8C8DF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20" name="矩形 19"/>
            <p:cNvSpPr/>
            <p:nvPr userDrawn="1"/>
          </p:nvSpPr>
          <p:spPr>
            <a:xfrm rot="1721875">
              <a:off x="3651479" y="-234250"/>
              <a:ext cx="72000" cy="392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等腰三角形 20"/>
            <p:cNvSpPr/>
            <p:nvPr userDrawn="1"/>
          </p:nvSpPr>
          <p:spPr>
            <a:xfrm rot="18061926">
              <a:off x="4550140" y="-8358"/>
              <a:ext cx="140531" cy="72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396000"/>
          </a:xfrm>
          <a:prstGeom prst="rect">
            <a:avLst/>
          </a:prstGeom>
          <a:solidFill>
            <a:srgbClr val="1065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0" y="6472409"/>
            <a:ext cx="12192000" cy="396000"/>
          </a:xfrm>
          <a:prstGeom prst="rect">
            <a:avLst/>
          </a:prstGeom>
          <a:solidFill>
            <a:srgbClr val="1065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bg>
      <p:bgPr>
        <a:blipFill dpi="0"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 userDrawn="1"/>
        </p:nvSpPr>
        <p:spPr bwMode="auto">
          <a:xfrm>
            <a:off x="1" y="6489785"/>
            <a:ext cx="12192000" cy="368215"/>
          </a:xfrm>
          <a:prstGeom prst="rect">
            <a:avLst/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28" tIns="48364" rIns="96728" bIns="48364" anchor="ctr"/>
          <a:lstStyle>
            <a:lvl1pPr defTabSz="9683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86130" indent="-301625" defTabSz="9683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09675" indent="-241300" defTabSz="9683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94180" indent="-243205" defTabSz="9683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176780" indent="-241300" defTabSz="9683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633980" indent="-2413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91180" indent="-2413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548380" indent="-2413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4005580" indent="-2413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 sz="1700" b="0">
              <a:solidFill>
                <a:srgbClr val="FFFFFF"/>
              </a:solidFill>
            </a:endParaRPr>
          </a:p>
        </p:txBody>
      </p:sp>
      <p:pic>
        <p:nvPicPr>
          <p:cNvPr id="5" name="Picture 14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39376" y="-31743"/>
            <a:ext cx="657311" cy="50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169"/>
          <p:cNvGrpSpPr/>
          <p:nvPr userDrawn="1"/>
        </p:nvGrpSpPr>
        <p:grpSpPr>
          <a:xfrm>
            <a:off x="-409628" y="3615489"/>
            <a:ext cx="384225" cy="2334672"/>
            <a:chOff x="211" y="2047"/>
            <a:chExt cx="242" cy="1470"/>
          </a:xfrm>
        </p:grpSpPr>
        <p:sp>
          <p:nvSpPr>
            <p:cNvPr id="7" name="AutoShape 170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211" y="2047"/>
              <a:ext cx="204" cy="1470"/>
            </a:xfrm>
            <a:prstGeom prst="roundRect">
              <a:avLst>
                <a:gd name="adj" fmla="val 50000"/>
              </a:avLst>
            </a:prstGeom>
            <a:solidFill>
              <a:srgbClr val="969696"/>
            </a:solidFill>
            <a:ln>
              <a:noFill/>
            </a:ln>
            <a:effectLst>
              <a:prstShdw prst="shdw17" dist="17961" dir="2700000">
                <a:srgbClr val="969696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</a:extLst>
          </p:spPr>
          <p:txBody>
            <a:bodyPr wrap="none" lIns="96750" tIns="48375" rIns="96750" bIns="48375" anchor="ctr"/>
            <a:lstStyle>
              <a:lvl1pPr defTabSz="9683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482600" defTabSz="9683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965200" indent="3175" defTabSz="9683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449705" defTabSz="9683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933575" defTabSz="9683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390775" indent="1905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847975" indent="1905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305175" indent="1905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762375" indent="1905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en-US" altLang="zh-CN" sz="1900" b="0">
                <a:latin typeface="Arial" panose="020B0604020202020204" pitchFamily="34" charset="0"/>
              </a:endParaRPr>
            </a:p>
          </p:txBody>
        </p:sp>
        <p:sp>
          <p:nvSpPr>
            <p:cNvPr id="8" name="Text Box 171">
              <a:hlinkClick r:id="" action="ppaction://noaction"/>
            </p:cNvPr>
            <p:cNvSpPr txBox="1">
              <a:spLocks noChangeArrowheads="1"/>
            </p:cNvSpPr>
            <p:nvPr userDrawn="1"/>
          </p:nvSpPr>
          <p:spPr bwMode="auto">
            <a:xfrm>
              <a:off x="249" y="2079"/>
              <a:ext cx="204" cy="1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lIns="96750" tIns="48375" rIns="96750" bIns="48375"/>
            <a:lstStyle>
              <a:lvl1pPr defTabSz="9683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482600" defTabSz="9683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965200" indent="3175" defTabSz="9683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449705" defTabSz="9683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933575" defTabSz="9683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390775" indent="1905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847975" indent="1905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305175" indent="1905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762375" indent="1905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>
                <a:spcBef>
                  <a:spcPct val="50000"/>
                </a:spcBef>
              </a:pPr>
              <a:r>
                <a:rPr lang="zh-CN" altLang="en-US" sz="1900">
                  <a:solidFill>
                    <a:schemeClr val="bg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合作探究</a:t>
              </a:r>
              <a:r>
                <a:rPr lang="en-US" altLang="zh-CN" sz="1900">
                  <a:solidFill>
                    <a:schemeClr val="bg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·</a:t>
              </a:r>
              <a:r>
                <a:rPr lang="zh-CN" altLang="en-US" sz="1900">
                  <a:solidFill>
                    <a:schemeClr val="bg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提素养</a:t>
              </a:r>
            </a:p>
          </p:txBody>
        </p:sp>
      </p:grpSp>
      <p:grpSp>
        <p:nvGrpSpPr>
          <p:cNvPr id="9" name="Group 184"/>
          <p:cNvGrpSpPr/>
          <p:nvPr userDrawn="1"/>
        </p:nvGrpSpPr>
        <p:grpSpPr>
          <a:xfrm>
            <a:off x="10907545" y="6461220"/>
            <a:ext cx="1284455" cy="427658"/>
            <a:chOff x="6493" y="3846"/>
            <a:chExt cx="765" cy="255"/>
          </a:xfrm>
        </p:grpSpPr>
        <p:grpSp>
          <p:nvGrpSpPr>
            <p:cNvPr id="10" name="Group 166"/>
            <p:cNvGrpSpPr/>
            <p:nvPr userDrawn="1"/>
          </p:nvGrpSpPr>
          <p:grpSpPr>
            <a:xfrm>
              <a:off x="6493" y="3868"/>
              <a:ext cx="765" cy="233"/>
              <a:chOff x="6871" y="4089"/>
              <a:chExt cx="809" cy="247"/>
            </a:xfrm>
          </p:grpSpPr>
          <p:pic>
            <p:nvPicPr>
              <p:cNvPr id="13" name="Picture 167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902" y="4097"/>
                <a:ext cx="778" cy="2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Rectangle 168"/>
              <p:cNvSpPr>
                <a:spLocks noChangeArrowheads="1"/>
              </p:cNvSpPr>
              <p:nvPr userDrawn="1"/>
            </p:nvSpPr>
            <p:spPr bwMode="auto">
              <a:xfrm>
                <a:off x="6871" y="4089"/>
                <a:ext cx="737" cy="2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6750" tIns="48375" rIns="96750" bIns="48375">
                <a:spAutoFit/>
              </a:bodyPr>
              <a:lstStyle>
                <a:lvl1pPr defTabSz="96837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482600" defTabSz="96837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965200" indent="3175" defTabSz="96837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449705" defTabSz="96837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1933575" defTabSz="96837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390775" indent="1905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847975" indent="1905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305175" indent="1905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762375" indent="1905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1900">
                    <a:solidFill>
                      <a:srgbClr val="006600"/>
                    </a:solidFill>
                    <a:latin typeface="Arial" panose="020B0604020202020204" pitchFamily="34" charset="0"/>
                    <a:ea typeface="隶书" panose="02010509060101010101" pitchFamily="49" charset="-122"/>
                  </a:rPr>
                  <a:t>栏目导航</a:t>
                </a:r>
              </a:p>
            </p:txBody>
          </p:sp>
        </p:grpSp>
        <p:pic>
          <p:nvPicPr>
            <p:cNvPr id="11" name="Picture 173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22" y="3872"/>
              <a:ext cx="736" cy="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74"/>
            <p:cNvSpPr>
              <a:spLocks noChangeArrowheads="1"/>
            </p:cNvSpPr>
            <p:nvPr userDrawn="1"/>
          </p:nvSpPr>
          <p:spPr bwMode="auto">
            <a:xfrm>
              <a:off x="6493" y="3846"/>
              <a:ext cx="6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750" tIns="48375" rIns="96750" bIns="48375">
              <a:spAutoFit/>
            </a:bodyPr>
            <a:lstStyle>
              <a:lvl1pPr defTabSz="9683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482600" defTabSz="9683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965200" indent="3175" defTabSz="9683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449705" defTabSz="9683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933575" defTabSz="9683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390775" indent="1905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847975" indent="1905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305175" indent="1905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762375" indent="1905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900">
                  <a:solidFill>
                    <a:srgbClr val="006600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栏目导航</a:t>
              </a:r>
            </a:p>
          </p:txBody>
        </p:sp>
      </p:grpSp>
      <p:grpSp>
        <p:nvGrpSpPr>
          <p:cNvPr id="15" name="Group 175"/>
          <p:cNvGrpSpPr/>
          <p:nvPr userDrawn="1"/>
        </p:nvGrpSpPr>
        <p:grpSpPr>
          <a:xfrm>
            <a:off x="-409628" y="915776"/>
            <a:ext cx="384225" cy="2333085"/>
            <a:chOff x="211" y="2047"/>
            <a:chExt cx="242" cy="1470"/>
          </a:xfrm>
        </p:grpSpPr>
        <p:sp>
          <p:nvSpPr>
            <p:cNvPr id="16" name="AutoShape 176"/>
            <p:cNvSpPr>
              <a:spLocks noChangeArrowheads="1"/>
            </p:cNvSpPr>
            <p:nvPr userDrawn="1"/>
          </p:nvSpPr>
          <p:spPr bwMode="auto">
            <a:xfrm>
              <a:off x="211" y="2047"/>
              <a:ext cx="204" cy="1470"/>
            </a:xfrm>
            <a:prstGeom prst="roundRect">
              <a:avLst>
                <a:gd name="adj" fmla="val 50000"/>
              </a:avLst>
            </a:prstGeom>
            <a:solidFill>
              <a:srgbClr val="969696"/>
            </a:solidFill>
            <a:ln>
              <a:noFill/>
            </a:ln>
            <a:effectLst>
              <a:prstShdw prst="shdw17" dist="17961" dir="2700000">
                <a:srgbClr val="969696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</a:extLst>
          </p:spPr>
          <p:txBody>
            <a:bodyPr wrap="none" lIns="96750" tIns="48375" rIns="96750" bIns="48375" anchor="ctr"/>
            <a:lstStyle>
              <a:lvl1pPr defTabSz="9683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482600" defTabSz="9683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965200" indent="3175" defTabSz="9683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449705" defTabSz="9683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933575" defTabSz="9683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390775" indent="1905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847975" indent="1905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305175" indent="1905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762375" indent="1905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en-US" altLang="zh-CN" sz="1900" b="0">
                <a:latin typeface="Arial" panose="020B0604020202020204" pitchFamily="34" charset="0"/>
              </a:endParaRPr>
            </a:p>
          </p:txBody>
        </p:sp>
        <p:sp>
          <p:nvSpPr>
            <p:cNvPr id="17" name="Text Box 177">
              <a:hlinkClick r:id="rId6" action="ppaction://hlinksldjump"/>
            </p:cNvPr>
            <p:cNvSpPr txBox="1">
              <a:spLocks noChangeArrowheads="1"/>
            </p:cNvSpPr>
            <p:nvPr userDrawn="1"/>
          </p:nvSpPr>
          <p:spPr bwMode="auto">
            <a:xfrm>
              <a:off x="249" y="2079"/>
              <a:ext cx="204" cy="1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lIns="96750" tIns="48375" rIns="96750" bIns="48375"/>
            <a:lstStyle>
              <a:lvl1pPr defTabSz="9683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482600" defTabSz="9683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965200" indent="3175" defTabSz="9683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449705" defTabSz="9683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933575" defTabSz="9683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390775" indent="1905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847975" indent="1905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305175" indent="1905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762375" indent="1905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>
                <a:spcBef>
                  <a:spcPct val="50000"/>
                </a:spcBef>
              </a:pPr>
              <a:r>
                <a:rPr lang="zh-CN" altLang="en-US" sz="1900">
                  <a:solidFill>
                    <a:schemeClr val="bg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自主预习</a:t>
              </a:r>
              <a:r>
                <a:rPr lang="en-US" altLang="zh-CN" sz="1900">
                  <a:solidFill>
                    <a:schemeClr val="bg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·</a:t>
              </a:r>
              <a:r>
                <a:rPr lang="zh-CN" altLang="en-US" sz="1900">
                  <a:solidFill>
                    <a:schemeClr val="bg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探新知</a:t>
              </a:r>
            </a:p>
          </p:txBody>
        </p:sp>
      </p:grpSp>
      <p:grpSp>
        <p:nvGrpSpPr>
          <p:cNvPr id="18" name="Group 178"/>
          <p:cNvGrpSpPr/>
          <p:nvPr userDrawn="1"/>
        </p:nvGrpSpPr>
        <p:grpSpPr>
          <a:xfrm>
            <a:off x="12320604" y="3621837"/>
            <a:ext cx="404866" cy="2334672"/>
            <a:chOff x="7335" y="1345"/>
            <a:chExt cx="240" cy="1389"/>
          </a:xfrm>
        </p:grpSpPr>
        <p:sp>
          <p:nvSpPr>
            <p:cNvPr id="19" name="AutoShape 179"/>
            <p:cNvSpPr>
              <a:spLocks noChangeArrowheads="1"/>
            </p:cNvSpPr>
            <p:nvPr userDrawn="1"/>
          </p:nvSpPr>
          <p:spPr bwMode="auto">
            <a:xfrm>
              <a:off x="7335" y="1345"/>
              <a:ext cx="192" cy="1389"/>
            </a:xfrm>
            <a:prstGeom prst="roundRect">
              <a:avLst>
                <a:gd name="adj" fmla="val 50000"/>
              </a:avLst>
            </a:prstGeom>
            <a:solidFill>
              <a:srgbClr val="969696"/>
            </a:solidFill>
            <a:ln>
              <a:noFill/>
            </a:ln>
            <a:effectLst>
              <a:prstShdw prst="shdw17" dist="17961" dir="2700000">
                <a:srgbClr val="969696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</a:extLst>
          </p:spPr>
          <p:txBody>
            <a:bodyPr wrap="none" lIns="96750" tIns="48375" rIns="96750" bIns="48375" anchor="ctr"/>
            <a:lstStyle>
              <a:lvl1pPr defTabSz="9683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482600" defTabSz="9683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965200" indent="3175" defTabSz="9683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449705" defTabSz="9683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933575" defTabSz="9683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390775" indent="1905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847975" indent="1905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305175" indent="1905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762375" indent="1905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en-US" altLang="zh-CN" sz="1900" b="0">
                <a:latin typeface="Arial" panose="020B0604020202020204" pitchFamily="34" charset="0"/>
              </a:endParaRPr>
            </a:p>
          </p:txBody>
        </p:sp>
        <p:sp>
          <p:nvSpPr>
            <p:cNvPr id="20" name="Text Box 180">
              <a:hlinkClick r:id="" action="ppaction://noaction"/>
            </p:cNvPr>
            <p:cNvSpPr txBox="1">
              <a:spLocks noChangeArrowheads="1"/>
            </p:cNvSpPr>
            <p:nvPr userDrawn="1"/>
          </p:nvSpPr>
          <p:spPr bwMode="auto">
            <a:xfrm>
              <a:off x="7383" y="1375"/>
              <a:ext cx="192" cy="1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lIns="96750" tIns="48375" rIns="96750" bIns="48375"/>
            <a:lstStyle>
              <a:lvl1pPr defTabSz="9683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482600" defTabSz="9683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965200" indent="3175" defTabSz="9683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449705" defTabSz="9683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933575" defTabSz="9683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390775" indent="1905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847975" indent="1905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305175" indent="1905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762375" indent="1905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>
                <a:spcBef>
                  <a:spcPct val="50000"/>
                </a:spcBef>
              </a:pPr>
              <a:r>
                <a:rPr lang="zh-CN" altLang="en-US" sz="1900">
                  <a:solidFill>
                    <a:schemeClr val="bg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课时分层作业</a:t>
              </a:r>
            </a:p>
          </p:txBody>
        </p:sp>
      </p:grpSp>
      <p:grpSp>
        <p:nvGrpSpPr>
          <p:cNvPr id="21" name="Group 181"/>
          <p:cNvGrpSpPr/>
          <p:nvPr userDrawn="1"/>
        </p:nvGrpSpPr>
        <p:grpSpPr>
          <a:xfrm>
            <a:off x="12336481" y="901492"/>
            <a:ext cx="404866" cy="2334672"/>
            <a:chOff x="7335" y="1345"/>
            <a:chExt cx="240" cy="1389"/>
          </a:xfrm>
        </p:grpSpPr>
        <p:sp>
          <p:nvSpPr>
            <p:cNvPr id="22" name="AutoShape 182"/>
            <p:cNvSpPr>
              <a:spLocks noChangeArrowheads="1"/>
            </p:cNvSpPr>
            <p:nvPr userDrawn="1"/>
          </p:nvSpPr>
          <p:spPr bwMode="auto">
            <a:xfrm>
              <a:off x="7335" y="1345"/>
              <a:ext cx="192" cy="1389"/>
            </a:xfrm>
            <a:prstGeom prst="roundRect">
              <a:avLst>
                <a:gd name="adj" fmla="val 50000"/>
              </a:avLst>
            </a:prstGeom>
            <a:solidFill>
              <a:srgbClr val="969696"/>
            </a:solidFill>
            <a:ln>
              <a:noFill/>
            </a:ln>
            <a:effectLst>
              <a:prstShdw prst="shdw17" dist="17961" dir="2700000">
                <a:srgbClr val="969696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</a:extLst>
          </p:spPr>
          <p:txBody>
            <a:bodyPr wrap="none" lIns="96750" tIns="48375" rIns="96750" bIns="48375" anchor="ctr"/>
            <a:lstStyle>
              <a:lvl1pPr defTabSz="9683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482600" defTabSz="9683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965200" indent="3175" defTabSz="9683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449705" defTabSz="9683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933575" defTabSz="9683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390775" indent="1905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847975" indent="1905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305175" indent="1905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762375" indent="1905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en-US" altLang="zh-CN" sz="1900" b="0">
                <a:latin typeface="Arial" panose="020B0604020202020204" pitchFamily="34" charset="0"/>
              </a:endParaRPr>
            </a:p>
          </p:txBody>
        </p:sp>
        <p:sp>
          <p:nvSpPr>
            <p:cNvPr id="23" name="Text Box 183">
              <a:hlinkClick r:id="" action="ppaction://noaction"/>
            </p:cNvPr>
            <p:cNvSpPr txBox="1">
              <a:spLocks noChangeArrowheads="1"/>
            </p:cNvSpPr>
            <p:nvPr userDrawn="1"/>
          </p:nvSpPr>
          <p:spPr bwMode="auto">
            <a:xfrm>
              <a:off x="7383" y="1375"/>
              <a:ext cx="192" cy="1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lIns="96750" tIns="48375" rIns="96750" bIns="48375"/>
            <a:lstStyle>
              <a:lvl1pPr defTabSz="9683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482600" defTabSz="9683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965200" indent="3175" defTabSz="9683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449705" defTabSz="9683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933575" defTabSz="9683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390775" indent="1905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847975" indent="1905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305175" indent="1905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762375" indent="1905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>
                <a:spcBef>
                  <a:spcPct val="50000"/>
                </a:spcBef>
              </a:pPr>
              <a:r>
                <a:rPr lang="zh-CN" altLang="en-US" sz="1900">
                  <a:solidFill>
                    <a:schemeClr val="bg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当堂达标</a:t>
              </a:r>
              <a:r>
                <a:rPr lang="en-US" altLang="zh-CN" sz="1900">
                  <a:solidFill>
                    <a:schemeClr val="bg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·</a:t>
              </a:r>
              <a:r>
                <a:rPr lang="zh-CN" altLang="en-US" sz="1900">
                  <a:solidFill>
                    <a:schemeClr val="bg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固双基</a:t>
              </a: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310" y="365041"/>
            <a:ext cx="10516970" cy="132525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310" y="1825202"/>
            <a:ext cx="10516970" cy="43503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24" name="Rectangle 142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11207622" y="101577"/>
            <a:ext cx="982790" cy="47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750" tIns="48375" rIns="96750" bIns="48375" numCol="1" anchor="t" anchorCtr="0" compatLnSpc="1"/>
          <a:lstStyle>
            <a:lvl1pPr algn="ctr" defTabSz="965200">
              <a:defRPr sz="1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58F5264-24AB-495E-A189-77BA069A4BB4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3.7037E-06 L 0.03451 -3.7037E-06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3.7037E-06 L 0.03555 -3.7037E-06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25 3.7037E-07 L -0.03984 3.7037E-07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2 -3.7037E-07 L -0.04089 -3.7037E-07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答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istrator\Desktop\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8" y="0"/>
            <a:ext cx="121904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>
            <a:hlinkClick r:id="rId3" action="ppaction://hlinksldjump"/>
          </p:cNvPr>
          <p:cNvSpPr/>
          <p:nvPr userDrawn="1"/>
        </p:nvSpPr>
        <p:spPr>
          <a:xfrm>
            <a:off x="1054100" y="6483350"/>
            <a:ext cx="1250950" cy="304800"/>
          </a:xfrm>
          <a:prstGeom prst="rect">
            <a:avLst/>
          </a:prstGeom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 b="1" u="sng">
                <a:solidFill>
                  <a:schemeClr val="hlink"/>
                </a:solidFill>
                <a:latin typeface="宋体" panose="02010600030101010101" pitchFamily="2" charset="-122"/>
              </a:rPr>
              <a:t>核心概念掌握</a:t>
            </a:r>
            <a:endParaRPr lang="zh-CN" altLang="en-US" sz="1400" b="1">
              <a:solidFill>
                <a:srgbClr val="0E6E8C"/>
              </a:solidFill>
              <a:latin typeface="宋体" panose="02010600030101010101" pitchFamily="2" charset="-122"/>
            </a:endParaRPr>
          </a:p>
        </p:txBody>
      </p:sp>
      <p:sp>
        <p:nvSpPr>
          <p:cNvPr id="4" name="矩形 3">
            <a:hlinkClick r:id="" action="ppaction://noaction"/>
          </p:cNvPr>
          <p:cNvSpPr/>
          <p:nvPr userDrawn="1"/>
        </p:nvSpPr>
        <p:spPr>
          <a:xfrm>
            <a:off x="3541713" y="6483350"/>
            <a:ext cx="1250950" cy="304800"/>
          </a:xfrm>
          <a:prstGeom prst="rect">
            <a:avLst/>
          </a:prstGeom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 b="1" u="sng">
                <a:solidFill>
                  <a:schemeClr val="hlink"/>
                </a:solidFill>
                <a:latin typeface="宋体" panose="02010600030101010101" pitchFamily="2" charset="-122"/>
              </a:rPr>
              <a:t>核心素养形成</a:t>
            </a:r>
            <a:endParaRPr lang="zh-CN" altLang="en-US" sz="1400" b="1">
              <a:solidFill>
                <a:srgbClr val="0E6E8C"/>
              </a:solidFill>
              <a:latin typeface="宋体" panose="02010600030101010101" pitchFamily="2" charset="-122"/>
            </a:endParaRPr>
          </a:p>
        </p:txBody>
      </p:sp>
      <p:sp>
        <p:nvSpPr>
          <p:cNvPr id="5" name="矩形 4">
            <a:hlinkClick r:id="" action="ppaction://noaction"/>
          </p:cNvPr>
          <p:cNvSpPr/>
          <p:nvPr userDrawn="1"/>
        </p:nvSpPr>
        <p:spPr>
          <a:xfrm>
            <a:off x="5922963" y="6483350"/>
            <a:ext cx="1250950" cy="304800"/>
          </a:xfrm>
          <a:prstGeom prst="rect">
            <a:avLst/>
          </a:prstGeom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 b="1" u="sng">
                <a:solidFill>
                  <a:schemeClr val="hlink"/>
                </a:solidFill>
                <a:latin typeface="宋体" panose="02010600030101010101" pitchFamily="2" charset="-122"/>
              </a:rPr>
              <a:t>随堂水平达标</a:t>
            </a:r>
            <a:endParaRPr lang="zh-CN" altLang="en-US" sz="1400" b="1">
              <a:solidFill>
                <a:srgbClr val="0E6E8C"/>
              </a:solidFill>
              <a:latin typeface="宋体" panose="02010600030101010101" pitchFamily="2" charset="-122"/>
            </a:endParaRPr>
          </a:p>
        </p:txBody>
      </p:sp>
      <p:sp>
        <p:nvSpPr>
          <p:cNvPr id="6" name="矩形 5">
            <a:hlinkClick r:id="" action="ppaction://noaction"/>
          </p:cNvPr>
          <p:cNvSpPr/>
          <p:nvPr userDrawn="1"/>
        </p:nvSpPr>
        <p:spPr>
          <a:xfrm>
            <a:off x="8301038" y="6483350"/>
            <a:ext cx="1250950" cy="304800"/>
          </a:xfrm>
          <a:prstGeom prst="rect">
            <a:avLst/>
          </a:prstGeom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 b="1" u="sng">
                <a:solidFill>
                  <a:schemeClr val="hlink"/>
                </a:solidFill>
                <a:latin typeface="宋体" panose="02010600030101010101" pitchFamily="2" charset="-122"/>
              </a:rPr>
              <a:t>课后课时精练</a:t>
            </a:r>
            <a:endParaRPr lang="zh-CN" altLang="en-US" sz="1400" b="1">
              <a:solidFill>
                <a:srgbClr val="0E6E8C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3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8C8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263352" y="506970"/>
            <a:ext cx="11665296" cy="6049360"/>
            <a:chOff x="788749" y="474696"/>
            <a:chExt cx="10729192" cy="6049360"/>
          </a:xfrm>
        </p:grpSpPr>
        <p:sp>
          <p:nvSpPr>
            <p:cNvPr id="4" name="矩形: 圆角 3"/>
            <p:cNvSpPr/>
            <p:nvPr userDrawn="1"/>
          </p:nvSpPr>
          <p:spPr>
            <a:xfrm>
              <a:off x="788749" y="474696"/>
              <a:ext cx="10729192" cy="5546591"/>
            </a:xfrm>
            <a:prstGeom prst="roundRect">
              <a:avLst>
                <a:gd name="adj" fmla="val 259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 userDrawn="1"/>
          </p:nvSpPr>
          <p:spPr>
            <a:xfrm>
              <a:off x="788749" y="4149080"/>
              <a:ext cx="10729192" cy="23749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21" y="-43647"/>
            <a:ext cx="12348643" cy="6945293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643" y="-87293"/>
            <a:ext cx="12348643" cy="6945293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3431704" y="1556792"/>
            <a:ext cx="583264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9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再见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rgbClr val="E6E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箭头: 五边形 15"/>
          <p:cNvSpPr/>
          <p:nvPr userDrawn="1"/>
        </p:nvSpPr>
        <p:spPr>
          <a:xfrm>
            <a:off x="7625" y="2049172"/>
            <a:ext cx="1109065" cy="1688400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73284" cy="6858000"/>
          </a:xfrm>
          <a:prstGeom prst="rect">
            <a:avLst/>
          </a:prstGeom>
        </p:spPr>
      </p:pic>
      <p:sp>
        <p:nvSpPr>
          <p:cNvPr id="12" name="流程图: 准备 11"/>
          <p:cNvSpPr/>
          <p:nvPr userDrawn="1"/>
        </p:nvSpPr>
        <p:spPr>
          <a:xfrm>
            <a:off x="2783632" y="1288"/>
            <a:ext cx="9415993" cy="6869859"/>
          </a:xfrm>
          <a:prstGeom prst="flowChartPreparation">
            <a:avLst/>
          </a:prstGeom>
          <a:solidFill>
            <a:srgbClr val="E6E9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 userDrawn="1"/>
        </p:nvGrpSpPr>
        <p:grpSpPr>
          <a:xfrm>
            <a:off x="3651479" y="-234250"/>
            <a:ext cx="1004927" cy="3924000"/>
            <a:chOff x="3651479" y="-234250"/>
            <a:chExt cx="1004927" cy="3924000"/>
          </a:xfrm>
          <a:solidFill>
            <a:srgbClr val="A8C8D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矩形 14"/>
            <p:cNvSpPr/>
            <p:nvPr userDrawn="1"/>
          </p:nvSpPr>
          <p:spPr>
            <a:xfrm rot="1721875">
              <a:off x="3651479" y="-234250"/>
              <a:ext cx="72000" cy="392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等腰三角形 16"/>
            <p:cNvSpPr/>
            <p:nvPr userDrawn="1"/>
          </p:nvSpPr>
          <p:spPr>
            <a:xfrm rot="18061926">
              <a:off x="4550140" y="-8358"/>
              <a:ext cx="140531" cy="72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 userDrawn="1"/>
        </p:nvGrpSpPr>
        <p:grpSpPr>
          <a:xfrm flipV="1">
            <a:off x="3677782" y="3184000"/>
            <a:ext cx="1004927" cy="3924000"/>
            <a:chOff x="3651479" y="-234250"/>
            <a:chExt cx="1004927" cy="3924000"/>
          </a:xfrm>
          <a:solidFill>
            <a:srgbClr val="A8C8DF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20" name="矩形 19"/>
            <p:cNvSpPr/>
            <p:nvPr userDrawn="1"/>
          </p:nvSpPr>
          <p:spPr>
            <a:xfrm rot="1721875">
              <a:off x="3651479" y="-234250"/>
              <a:ext cx="72000" cy="392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等腰三角形 20"/>
            <p:cNvSpPr/>
            <p:nvPr userDrawn="1"/>
          </p:nvSpPr>
          <p:spPr>
            <a:xfrm rot="18061926">
              <a:off x="4550140" y="-8358"/>
              <a:ext cx="140531" cy="72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文本框 13"/>
          <p:cNvSpPr txBox="1"/>
          <p:nvPr userDrawn="1"/>
        </p:nvSpPr>
        <p:spPr>
          <a:xfrm>
            <a:off x="6096000" y="2204864"/>
            <a:ext cx="368599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5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再见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18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26.xml"/><Relationship Id="rId19" Type="http://schemas.openxmlformats.org/officeDocument/2006/relationships/slide" Target="../slides/slide1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2050"/>
          <p:cNvSpPr>
            <a:spLocks noChangeArrowheads="1"/>
          </p:cNvSpPr>
          <p:nvPr userDrawn="1"/>
        </p:nvSpPr>
        <p:spPr bwMode="auto">
          <a:xfrm>
            <a:off x="0" y="-9525"/>
            <a:ext cx="12192000" cy="442913"/>
          </a:xfrm>
          <a:prstGeom prst="rect">
            <a:avLst/>
          </a:prstGeom>
          <a:solidFill>
            <a:srgbClr val="72BFC5"/>
          </a:solidFill>
          <a:ln w="19050">
            <a:noFill/>
            <a:miter lim="800000"/>
          </a:ln>
        </p:spPr>
        <p:txBody>
          <a:bodyPr/>
          <a:lstStyle/>
          <a:p>
            <a:pPr>
              <a:defRPr/>
            </a:pPr>
            <a:endParaRPr lang="zh-CN" altLang="en-US" sz="18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80228" name="TextBox 19"/>
          <p:cNvSpPr>
            <a:spLocks noChangeArrowheads="1"/>
          </p:cNvSpPr>
          <p:nvPr userDrawn="1"/>
        </p:nvSpPr>
        <p:spPr bwMode="auto">
          <a:xfrm>
            <a:off x="5903385" y="115888"/>
            <a:ext cx="6049433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zh-CN" altLang="en-US" sz="130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第一章　集合与常用逻辑用语</a:t>
            </a:r>
          </a:p>
        </p:txBody>
      </p:sp>
      <p:sp>
        <p:nvSpPr>
          <p:cNvPr id="12" name="动作按钮: 第一张 11">
            <a:hlinkClick r:id="rId19" action="ppaction://hlinksldjump" highlightClick="1"/>
          </p:cNvPr>
          <p:cNvSpPr/>
          <p:nvPr userDrawn="1"/>
        </p:nvSpPr>
        <p:spPr>
          <a:xfrm>
            <a:off x="11567584" y="6453189"/>
            <a:ext cx="480483" cy="2889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1800" b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0230" name="直接连接符 27"/>
          <p:cNvSpPr>
            <a:spLocks noChangeShapeType="1"/>
          </p:cNvSpPr>
          <p:nvPr userDrawn="1">
            <p:custDataLst>
              <p:tags r:id="rId13"/>
            </p:custDataLst>
          </p:nvPr>
        </p:nvSpPr>
        <p:spPr bwMode="auto">
          <a:xfrm flipH="1">
            <a:off x="7535333" y="6502401"/>
            <a:ext cx="0" cy="150813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800"/>
          </a:p>
        </p:txBody>
      </p:sp>
      <p:sp>
        <p:nvSpPr>
          <p:cNvPr id="180231" name="文本框 2066">
            <a:hlinkClick r:id="" action="ppaction://noaction"/>
          </p:cNvPr>
          <p:cNvSpPr txBox="1">
            <a:spLocks noChangeArrowheads="1"/>
          </p:cNvSpPr>
          <p:nvPr userDrawn="1">
            <p:custDataLst>
              <p:tags r:id="rId14"/>
            </p:custDataLst>
          </p:nvPr>
        </p:nvSpPr>
        <p:spPr bwMode="auto">
          <a:xfrm>
            <a:off x="7630584" y="6372226"/>
            <a:ext cx="1631949" cy="312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33450" eaLnBrk="0" hangingPunct="0">
              <a:tabLst>
                <a:tab pos="3676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33450" eaLnBrk="0" hangingPunct="0">
              <a:tabLst>
                <a:tab pos="3676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33450" eaLnBrk="0" hangingPunct="0">
              <a:tabLst>
                <a:tab pos="3676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33450" eaLnBrk="0" hangingPunct="0">
              <a:tabLst>
                <a:tab pos="3676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33450" eaLnBrk="0" hangingPunct="0">
              <a:tabLst>
                <a:tab pos="3676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40000"/>
              </a:lnSpc>
              <a:buClr>
                <a:schemeClr val="accent1"/>
              </a:buClr>
            </a:pPr>
            <a:r>
              <a:rPr lang="zh-CN" altLang="en-US" sz="1200">
                <a:latin typeface="黑体" panose="02010609060101010101" pitchFamily="49" charset="-122"/>
                <a:ea typeface="黑体" panose="02010609060101010101" pitchFamily="49" charset="-122"/>
              </a:rPr>
              <a:t>基础全梳理</a:t>
            </a:r>
          </a:p>
        </p:txBody>
      </p:sp>
      <p:sp>
        <p:nvSpPr>
          <p:cNvPr id="180232" name="文本框 2067">
            <a:hlinkClick r:id="" action="ppaction://noaction"/>
          </p:cNvPr>
          <p:cNvSpPr txBox="1">
            <a:spLocks noChangeArrowheads="1"/>
          </p:cNvSpPr>
          <p:nvPr userDrawn="1">
            <p:custDataLst>
              <p:tags r:id="rId15"/>
            </p:custDataLst>
          </p:nvPr>
        </p:nvSpPr>
        <p:spPr bwMode="auto">
          <a:xfrm>
            <a:off x="9455151" y="6372226"/>
            <a:ext cx="1439333" cy="312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33450" eaLnBrk="0" hangingPunct="0">
              <a:tabLst>
                <a:tab pos="3676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33450" eaLnBrk="0" hangingPunct="0">
              <a:tabLst>
                <a:tab pos="3676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33450" eaLnBrk="0" hangingPunct="0">
              <a:tabLst>
                <a:tab pos="3676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33450" eaLnBrk="0" hangingPunct="0">
              <a:tabLst>
                <a:tab pos="3676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33450" eaLnBrk="0" hangingPunct="0">
              <a:tabLst>
                <a:tab pos="3676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40000"/>
              </a:lnSpc>
              <a:buClr>
                <a:schemeClr val="accent1"/>
              </a:buClr>
            </a:pPr>
            <a:r>
              <a:rPr lang="zh-CN" altLang="en-US" sz="1200">
                <a:latin typeface="黑体" panose="02010609060101010101" pitchFamily="49" charset="-122"/>
                <a:ea typeface="黑体" panose="02010609060101010101" pitchFamily="49" charset="-122"/>
              </a:rPr>
              <a:t>考点全突破</a:t>
            </a:r>
          </a:p>
        </p:txBody>
      </p:sp>
      <p:sp>
        <p:nvSpPr>
          <p:cNvPr id="180233" name="直接连接符 2070"/>
          <p:cNvSpPr>
            <a:spLocks noChangeShapeType="1"/>
          </p:cNvSpPr>
          <p:nvPr userDrawn="1">
            <p:custDataLst>
              <p:tags r:id="rId16"/>
            </p:custDataLst>
          </p:nvPr>
        </p:nvSpPr>
        <p:spPr bwMode="auto">
          <a:xfrm flipH="1">
            <a:off x="9359900" y="6502401"/>
            <a:ext cx="0" cy="150813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800"/>
          </a:p>
        </p:txBody>
      </p:sp>
      <p:sp>
        <p:nvSpPr>
          <p:cNvPr id="180234" name="直接连接符 2070"/>
          <p:cNvSpPr>
            <a:spLocks noChangeShapeType="1"/>
          </p:cNvSpPr>
          <p:nvPr userDrawn="1">
            <p:custDataLst>
              <p:tags r:id="rId17"/>
            </p:custDataLst>
          </p:nvPr>
        </p:nvSpPr>
        <p:spPr bwMode="auto">
          <a:xfrm flipH="1">
            <a:off x="10991851" y="6505576"/>
            <a:ext cx="0" cy="150813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800"/>
          </a:p>
        </p:txBody>
      </p:sp>
      <p:sp>
        <p:nvSpPr>
          <p:cNvPr id="11" name="日期占位符 15"/>
          <p:cNvSpPr>
            <a:spLocks noGrp="1"/>
          </p:cNvSpPr>
          <p:nvPr userDrawn="1">
            <p:custDataLst>
              <p:tags r:id="rId18"/>
            </p:custDataLst>
          </p:nvPr>
        </p:nvSpPr>
        <p:spPr>
          <a:xfrm>
            <a:off x="292101" y="6502401"/>
            <a:ext cx="4364567" cy="315913"/>
          </a:xfrm>
          <a:prstGeom prst="rect">
            <a:avLst/>
          </a:prstGeom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>
                <a:solidFill>
                  <a:srgbClr val="46999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京师新教案</a:t>
            </a:r>
            <a:r>
              <a:rPr lang="en-US" altLang="zh-CN" sz="1200" b="0">
                <a:solidFill>
                  <a:srgbClr val="89898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1400">
                <a:solidFill>
                  <a:srgbClr val="606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数学  大一轮总复习</a:t>
            </a:r>
            <a:endParaRPr lang="en-US" altLang="zh-CN" sz="1400">
              <a:solidFill>
                <a:srgbClr val="606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359785" y="2564765"/>
            <a:ext cx="8603615" cy="16116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7200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直线的方程（一）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35360" y="620688"/>
            <a:ext cx="2496225" cy="646331"/>
            <a:chOff x="359415" y="559313"/>
            <a:chExt cx="2496225" cy="646331"/>
          </a:xfrm>
        </p:grpSpPr>
        <p:sp>
          <p:nvSpPr>
            <p:cNvPr id="3" name="矩形 2"/>
            <p:cNvSpPr/>
            <p:nvPr/>
          </p:nvSpPr>
          <p:spPr>
            <a:xfrm>
              <a:off x="666087" y="559313"/>
              <a:ext cx="218955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600">
                  <a:solidFill>
                    <a:srgbClr val="376589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变式探究</a:t>
              </a:r>
              <a:endParaRPr lang="zh-CN" altLang="zh-CN" sz="3600">
                <a:solidFill>
                  <a:srgbClr val="376589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" name="箭头: V 形 3"/>
            <p:cNvSpPr/>
            <p:nvPr/>
          </p:nvSpPr>
          <p:spPr>
            <a:xfrm>
              <a:off x="543418" y="680851"/>
              <a:ext cx="245337" cy="468000"/>
            </a:xfrm>
            <a:prstGeom prst="chevron">
              <a:avLst/>
            </a:prstGeom>
            <a:solidFill>
              <a:srgbClr val="2D84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箭头: V 形 4"/>
            <p:cNvSpPr/>
            <p:nvPr/>
          </p:nvSpPr>
          <p:spPr>
            <a:xfrm>
              <a:off x="359415" y="680851"/>
              <a:ext cx="245337" cy="468000"/>
            </a:xfrm>
            <a:prstGeom prst="chevron">
              <a:avLst/>
            </a:prstGeom>
            <a:solidFill>
              <a:srgbClr val="A8C8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487488" y="1365276"/>
            <a:ext cx="9217024" cy="576064"/>
            <a:chOff x="1487488" y="1365276"/>
            <a:chExt cx="9217024" cy="576064"/>
          </a:xfrm>
        </p:grpSpPr>
        <p:sp>
          <p:nvSpPr>
            <p:cNvPr id="13" name="矩形: 圆角 12"/>
            <p:cNvSpPr/>
            <p:nvPr/>
          </p:nvSpPr>
          <p:spPr>
            <a:xfrm>
              <a:off x="1487488" y="1365276"/>
              <a:ext cx="9001000" cy="576064"/>
            </a:xfrm>
            <a:prstGeom prst="roundRect">
              <a:avLst/>
            </a:prstGeom>
            <a:solidFill>
              <a:srgbClr val="E8F3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487488" y="1412776"/>
              <a:ext cx="921702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0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(</a:t>
              </a:r>
              <a:r>
                <a:rPr lang="zh-CN" altLang="zh-CN" sz="20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变问法</a:t>
              </a:r>
              <a:r>
                <a:rPr lang="en-US" altLang="zh-CN" sz="20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)</a:t>
              </a:r>
              <a:r>
                <a:rPr lang="zh-CN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本例条件不变，当</a:t>
              </a:r>
              <a:r>
                <a:rPr lang="en-US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|</a:t>
              </a:r>
              <a:r>
                <a:rPr lang="en-US" altLang="zh-CN" sz="2400" b="0" i="1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MA</a:t>
              </a:r>
              <a:r>
                <a:rPr lang="en-US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|·|</a:t>
              </a:r>
              <a:r>
                <a:rPr lang="en-US" altLang="zh-CN" sz="2400" b="0" i="1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MB</a:t>
              </a:r>
              <a:r>
                <a:rPr lang="en-US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|</a:t>
              </a:r>
              <a:r>
                <a:rPr lang="zh-CN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取得最小值时，求直线</a:t>
              </a:r>
              <a:r>
                <a:rPr lang="en-US" altLang="zh-CN" sz="2400" b="0" i="1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l</a:t>
              </a:r>
              <a:r>
                <a:rPr lang="zh-CN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的方程．</a:t>
              </a:r>
            </a:p>
          </p:txBody>
        </p:sp>
      </p:grp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35360" y="620688"/>
            <a:ext cx="2496225" cy="646331"/>
            <a:chOff x="359415" y="559313"/>
            <a:chExt cx="2496225" cy="646331"/>
          </a:xfrm>
        </p:grpSpPr>
        <p:sp>
          <p:nvSpPr>
            <p:cNvPr id="3" name="矩形 2"/>
            <p:cNvSpPr/>
            <p:nvPr/>
          </p:nvSpPr>
          <p:spPr>
            <a:xfrm>
              <a:off x="666087" y="559313"/>
              <a:ext cx="218955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600">
                  <a:solidFill>
                    <a:srgbClr val="376589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跟踪训练</a:t>
              </a:r>
              <a:endParaRPr lang="zh-CN" altLang="zh-CN" sz="3600">
                <a:solidFill>
                  <a:srgbClr val="376589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" name="箭头: V 形 3"/>
            <p:cNvSpPr/>
            <p:nvPr/>
          </p:nvSpPr>
          <p:spPr>
            <a:xfrm>
              <a:off x="543418" y="680851"/>
              <a:ext cx="245337" cy="468000"/>
            </a:xfrm>
            <a:prstGeom prst="chevron">
              <a:avLst/>
            </a:prstGeom>
            <a:solidFill>
              <a:srgbClr val="2D84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箭头: V 形 4"/>
            <p:cNvSpPr/>
            <p:nvPr/>
          </p:nvSpPr>
          <p:spPr>
            <a:xfrm>
              <a:off x="359415" y="680851"/>
              <a:ext cx="245337" cy="468000"/>
            </a:xfrm>
            <a:prstGeom prst="chevron">
              <a:avLst/>
            </a:prstGeom>
            <a:solidFill>
              <a:srgbClr val="A8C8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644740" y="1196752"/>
            <a:ext cx="8899108" cy="1154310"/>
            <a:chOff x="1644740" y="1196752"/>
            <a:chExt cx="8899108" cy="1154310"/>
          </a:xfrm>
        </p:grpSpPr>
        <p:sp>
          <p:nvSpPr>
            <p:cNvPr id="7" name="文本框 6"/>
            <p:cNvSpPr txBox="1"/>
            <p:nvPr/>
          </p:nvSpPr>
          <p:spPr>
            <a:xfrm>
              <a:off x="1648152" y="1196752"/>
              <a:ext cx="8895696" cy="11302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  <a:r>
                <a:rPr lang="zh-CN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．当</a:t>
              </a:r>
              <a:r>
                <a:rPr lang="en-US" altLang="zh-CN" sz="2400" b="0" i="1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k</a:t>
              </a:r>
              <a:r>
                <a:rPr lang="en-US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&gt;0</a:t>
              </a:r>
              <a:r>
                <a:rPr lang="zh-CN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时，两直线</a:t>
              </a:r>
              <a:r>
                <a:rPr lang="en-US" altLang="zh-CN" sz="2400" b="0" i="1" kern="100" err="1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kx</a:t>
              </a:r>
              <a:r>
                <a:rPr lang="zh-CN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b="0" i="1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y</a:t>
              </a:r>
              <a:r>
                <a:rPr lang="zh-CN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0</a:t>
              </a:r>
              <a:r>
                <a:rPr lang="zh-CN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2400" b="0" i="1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x</a:t>
              </a:r>
              <a:r>
                <a:rPr lang="zh-CN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b="0" i="1" kern="100" err="1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ky</a:t>
              </a:r>
              <a:r>
                <a:rPr lang="zh-CN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lang="zh-CN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0</a:t>
              </a:r>
              <a:r>
                <a:rPr lang="zh-CN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与</a:t>
              </a:r>
              <a:r>
                <a:rPr lang="en-US" altLang="zh-CN" sz="2400" b="0" i="1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x</a:t>
              </a:r>
              <a:r>
                <a:rPr lang="zh-CN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轴围成的三角形面积的最大值为</a:t>
              </a:r>
              <a:r>
                <a:rPr lang="en-US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________</a:t>
              </a:r>
              <a:r>
                <a:rPr lang="zh-CN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．</a:t>
              </a:r>
            </a:p>
          </p:txBody>
        </p:sp>
        <p:sp>
          <p:nvSpPr>
            <p:cNvPr id="14" name="矩形: 圆角 13"/>
            <p:cNvSpPr/>
            <p:nvPr/>
          </p:nvSpPr>
          <p:spPr>
            <a:xfrm>
              <a:off x="1644740" y="1291083"/>
              <a:ext cx="8699732" cy="1059979"/>
            </a:xfrm>
            <a:prstGeom prst="roundRect">
              <a:avLst/>
            </a:prstGeom>
            <a:noFill/>
            <a:ln w="19050">
              <a:solidFill>
                <a:srgbClr val="2D84C5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631504" y="620688"/>
            <a:ext cx="8820980" cy="1142278"/>
            <a:chOff x="1631504" y="620688"/>
            <a:chExt cx="8820980" cy="1142278"/>
          </a:xfrm>
        </p:grpSpPr>
        <p:sp>
          <p:nvSpPr>
            <p:cNvPr id="3" name="文本框 2"/>
            <p:cNvSpPr txBox="1"/>
            <p:nvPr/>
          </p:nvSpPr>
          <p:spPr>
            <a:xfrm>
              <a:off x="1739516" y="620688"/>
              <a:ext cx="8712968" cy="11302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lang="zh-CN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．已知直线</a:t>
              </a:r>
              <a:r>
                <a:rPr lang="en-US" altLang="zh-CN" sz="2400" b="0" i="1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x</a:t>
              </a:r>
              <a:r>
                <a:rPr lang="zh-CN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2400" b="0" i="1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y</a:t>
              </a:r>
              <a:r>
                <a:rPr lang="zh-CN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lang="zh-CN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分别与</a:t>
              </a:r>
              <a:r>
                <a:rPr lang="en-US" altLang="zh-CN" sz="2400" b="0" i="1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x</a:t>
              </a:r>
              <a:r>
                <a:rPr lang="zh-CN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轴、</a:t>
              </a:r>
              <a:r>
                <a:rPr lang="en-US" altLang="zh-CN" sz="2400" b="0" i="1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y</a:t>
              </a:r>
              <a:r>
                <a:rPr lang="zh-CN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轴相交于</a:t>
              </a:r>
              <a:r>
                <a:rPr lang="en-US" altLang="zh-CN" sz="2400" b="0" i="1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A</a:t>
              </a:r>
              <a:r>
                <a:rPr lang="zh-CN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b="0" i="1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B</a:t>
              </a:r>
              <a:r>
                <a:rPr lang="zh-CN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两点，若动点</a:t>
              </a:r>
              <a:r>
                <a:rPr lang="en-US" altLang="zh-CN" sz="2400" b="0" i="1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P</a:t>
              </a:r>
              <a:r>
                <a:rPr lang="en-US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(</a:t>
              </a:r>
              <a:r>
                <a:rPr lang="en-US" altLang="zh-CN" sz="2400" b="0" i="1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a</a:t>
              </a:r>
              <a:r>
                <a:rPr lang="zh-CN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b="0" i="1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b</a:t>
              </a:r>
              <a:r>
                <a:rPr lang="en-US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)</a:t>
              </a:r>
              <a:r>
                <a:rPr lang="zh-CN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在线段</a:t>
              </a:r>
              <a:r>
                <a:rPr lang="en-US" altLang="zh-CN" sz="2400" b="0" i="1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AB</a:t>
              </a:r>
              <a:r>
                <a:rPr lang="zh-CN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上，则</a:t>
              </a:r>
              <a:r>
                <a:rPr lang="en-US" altLang="zh-CN" sz="2400" b="0" i="1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ab</a:t>
              </a:r>
              <a:r>
                <a:rPr lang="zh-CN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的最大值为</a:t>
              </a:r>
              <a:r>
                <a:rPr lang="en-US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________</a:t>
              </a:r>
              <a:r>
                <a:rPr lang="zh-CN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．</a:t>
              </a:r>
            </a:p>
          </p:txBody>
        </p:sp>
        <p:sp>
          <p:nvSpPr>
            <p:cNvPr id="8" name="矩形: 圆角 7"/>
            <p:cNvSpPr/>
            <p:nvPr/>
          </p:nvSpPr>
          <p:spPr>
            <a:xfrm>
              <a:off x="1631504" y="702987"/>
              <a:ext cx="8699732" cy="1059979"/>
            </a:xfrm>
            <a:prstGeom prst="roundRect">
              <a:avLst/>
            </a:prstGeom>
            <a:noFill/>
            <a:ln w="19050">
              <a:solidFill>
                <a:srgbClr val="2D84C5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1559496" y="1267019"/>
            <a:ext cx="9001000" cy="3049249"/>
            <a:chOff x="1559496" y="1267019"/>
            <a:chExt cx="9001000" cy="3049249"/>
          </a:xfrm>
        </p:grpSpPr>
        <p:pic>
          <p:nvPicPr>
            <p:cNvPr id="5529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029751" y="2510364"/>
              <a:ext cx="1817176" cy="1470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" name="组合 16"/>
            <p:cNvGrpSpPr/>
            <p:nvPr/>
          </p:nvGrpSpPr>
          <p:grpSpPr>
            <a:xfrm>
              <a:off x="1559496" y="1267019"/>
              <a:ext cx="9001000" cy="3049249"/>
              <a:chOff x="1559496" y="1267019"/>
              <a:chExt cx="9001000" cy="3049249"/>
            </a:xfrm>
          </p:grpSpPr>
          <p:sp>
            <p:nvSpPr>
              <p:cNvPr id="7" name="文本框 6"/>
              <p:cNvSpPr txBox="1"/>
              <p:nvPr/>
            </p:nvSpPr>
            <p:spPr>
              <a:xfrm>
                <a:off x="1631504" y="1267019"/>
                <a:ext cx="8928992" cy="11302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．</a:t>
                </a:r>
                <a:r>
                  <a:rPr lang="en-US" altLang="zh-CN" sz="20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(2020·</a:t>
                </a:r>
                <a:r>
                  <a:rPr lang="zh-CN" altLang="zh-CN" sz="20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四川雅安中学月考</a:t>
                </a:r>
                <a:r>
                  <a:rPr lang="en-US" altLang="zh-CN" sz="20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已知直线</a:t>
                </a:r>
                <a:r>
                  <a:rPr lang="en-US" altLang="zh-CN" sz="2400" b="0" i="1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l</a:t>
                </a:r>
                <a:r>
                  <a:rPr lang="en-US" altLang="zh-CN" sz="2400" b="0" kern="100" baseline="-250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：</a:t>
                </a:r>
                <a:r>
                  <a:rPr lang="en-US" altLang="zh-CN" sz="2400" b="0" i="1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y</a:t>
                </a:r>
                <a:r>
                  <a:rPr lang="zh-CN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2400" b="0" i="1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400" b="0" kern="100" baseline="-250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400" b="0" i="1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＋</a:t>
                </a:r>
                <a:r>
                  <a:rPr lang="en-US" altLang="zh-CN" sz="2400" b="0" i="1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400" b="0" kern="100" baseline="-250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与</a:t>
                </a:r>
                <a:r>
                  <a:rPr lang="en-US" altLang="zh-CN" sz="2400" b="0" i="1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l</a:t>
                </a:r>
                <a:r>
                  <a:rPr lang="en-US" altLang="zh-CN" sz="2400" b="0" kern="100" baseline="-250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：</a:t>
                </a:r>
                <a:r>
                  <a:rPr lang="en-US" altLang="zh-CN" sz="2400" b="0" i="1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y</a:t>
                </a:r>
                <a:r>
                  <a:rPr lang="zh-CN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2400" b="0" i="1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400" b="0" kern="100" baseline="-250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400" b="0" i="1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＋</a:t>
                </a:r>
                <a:r>
                  <a:rPr lang="en-US" altLang="zh-CN" sz="2400" b="0" i="1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400" b="0" kern="100" baseline="-250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如图所示，则有</a:t>
                </a:r>
                <a:r>
                  <a:rPr lang="en-US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)</a:t>
                </a:r>
                <a:endParaRPr lang="zh-CN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文本框 9"/>
                  <p:cNvSpPr txBox="1"/>
                  <p:nvPr/>
                </p:nvSpPr>
                <p:spPr>
                  <a:xfrm>
                    <a:off x="1703780" y="2210631"/>
                    <a:ext cx="6093994" cy="2069541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en-US" altLang="zh-CN" sz="2400" b="0" kern="100">
                        <a:solidFill>
                          <a:schemeClr val="tx1"/>
                        </a:solidFill>
                        <a:effectLst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a:t>A. </a:t>
                    </a:r>
                    <a14:m>
                      <m:oMath xmlns:m="http://schemas.openxmlformats.org/officeDocument/2006/math">
                        <m:d>
                          <m:dPr>
                            <m:begChr m:val="{"/>
                            <m:ctrlPr>
                              <a:rPr lang="zh-CN" alt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zh-CN" alt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zh-CN" alt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zh-CN" altLang="en-US" sz="24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zh-CN" altLang="en-US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&lt;</m:t>
                                  </m:r>
                                  <m:sSub>
                                    <m:sSubPr>
                                      <m:ctrlPr>
                                        <a:rPr lang="zh-CN" alt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zh-CN" altLang="en-US" sz="24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zh-CN" alt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zh-CN" altLang="en-US" sz="24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zh-CN" altLang="en-US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&lt;</m:t>
                                  </m:r>
                                  <m:sSub>
                                    <m:sSubPr>
                                      <m:ctrlPr>
                                        <a:rPr lang="zh-CN" alt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zh-CN" altLang="en-US" sz="24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oMath>
                    </a14:m>
                    <a:r>
                      <a:rPr lang="en-US" altLang="zh-CN" sz="2400" b="0" kern="100">
                        <a:solidFill>
                          <a:schemeClr val="tx1"/>
                        </a:solidFill>
                        <a:effectLst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a:t>                B.</a:t>
                    </a:r>
                    <a:r>
                      <a:rPr lang="zh-CN" altLang="en-US" sz="2400">
                        <a:solidFill>
                          <a:schemeClr val="tx1"/>
                        </a:solidFill>
                      </a:rPr>
                      <a:t> </a:t>
                    </a:r>
                    <a14:m>
                      <m:oMath xmlns:m="http://schemas.openxmlformats.org/officeDocument/2006/math">
                        <m:d>
                          <m:dPr>
                            <m:begChr m:val="{"/>
                            <m:ctrlPr>
                              <a:rPr lang="zh-CN" alt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zh-CN" alt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zh-CN" alt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zh-CN" altLang="en-US" sz="24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zh-CN" altLang="en-US" sz="24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&lt;</m:t>
                                  </m:r>
                                  <m:sSub>
                                    <m:sSubPr>
                                      <m:ctrlPr>
                                        <a:rPr lang="zh-CN" alt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zh-CN" altLang="en-US" sz="24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zh-CN" alt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zh-CN" altLang="en-US" sz="24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CN" sz="2400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&gt;</m:t>
                                  </m:r>
                                  <m:sSub>
                                    <m:sSubPr>
                                      <m:ctrlPr>
                                        <a:rPr lang="zh-CN" alt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zh-CN" altLang="en-US" sz="24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oMath>
                    </a14:m>
                    <a:endParaRPr lang="zh-CN" altLang="zh-CN" sz="2400" b="0" kern="100">
                      <a:solidFill>
                        <a:schemeClr val="tx1"/>
                      </a:solidFill>
                      <a:effectLst/>
                      <a:ea typeface="楷体" panose="02010609060101010101" pitchFamily="49" charset="-122"/>
                      <a:cs typeface="Times New Roman" panose="02020603050405020304" pitchFamily="18" charset="0"/>
                    </a:endParaRPr>
                  </a:p>
                  <a:p>
                    <a:pPr>
                      <a:lnSpc>
                        <a:spcPct val="120000"/>
                      </a:lnSpc>
                    </a:pPr>
                    <a:r>
                      <a:rPr lang="en-US" altLang="zh-CN" sz="2400" b="0" kern="100">
                        <a:solidFill>
                          <a:schemeClr val="tx1"/>
                        </a:solidFill>
                        <a:effectLst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a:t>C. </a:t>
                    </a:r>
                    <a14:m>
                      <m:oMath xmlns:m="http://schemas.openxmlformats.org/officeDocument/2006/math">
                        <m:d>
                          <m:dPr>
                            <m:begChr m:val="{"/>
                            <m:ctrlPr>
                              <a:rPr lang="zh-CN" alt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zh-CN" alt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zh-CN" alt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zh-CN" altLang="en-US" sz="24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CN" sz="2400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&gt;</m:t>
                                  </m:r>
                                  <m:sSub>
                                    <m:sSubPr>
                                      <m:ctrlPr>
                                        <a:rPr lang="zh-CN" alt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zh-CN" altLang="en-US" sz="24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zh-CN" alt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zh-CN" altLang="en-US" sz="24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CN" sz="2400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&gt;</m:t>
                                  </m:r>
                                  <m:sSub>
                                    <m:sSubPr>
                                      <m:ctrlPr>
                                        <a:rPr lang="zh-CN" alt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zh-CN" altLang="en-US" sz="24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oMath>
                    </a14:m>
                    <a:r>
                      <a:rPr lang="en-US" altLang="zh-CN" sz="2400" b="0" kern="100">
                        <a:solidFill>
                          <a:schemeClr val="tx1"/>
                        </a:solidFill>
                        <a:effectLst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a:t>                 D.</a:t>
                    </a:r>
                    <a:r>
                      <a:rPr lang="zh-CN" altLang="en-US" sz="2400">
                        <a:solidFill>
                          <a:schemeClr val="tx1"/>
                        </a:solidFill>
                      </a:rPr>
                      <a:t> </a:t>
                    </a:r>
                    <a14:m>
                      <m:oMath xmlns:m="http://schemas.openxmlformats.org/officeDocument/2006/math">
                        <m:d>
                          <m:dPr>
                            <m:begChr m:val="{"/>
                            <m:ctrlPr>
                              <a:rPr lang="zh-CN" alt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zh-CN" alt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zh-CN" alt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zh-CN" altLang="en-US" sz="24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CN" sz="2400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&gt;</m:t>
                                  </m:r>
                                  <m:sSub>
                                    <m:sSubPr>
                                      <m:ctrlPr>
                                        <a:rPr lang="zh-CN" alt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zh-CN" altLang="en-US" sz="24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zh-CN" alt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zh-CN" altLang="en-US" sz="24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CN" sz="2400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&lt;</m:t>
                                  </m:r>
                                  <m:sSub>
                                    <m:sSubPr>
                                      <m:ctrlPr>
                                        <a:rPr lang="zh-CN" alt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zh-CN" altLang="en-US" sz="24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oMath>
                    </a14:m>
                    <a:endParaRPr lang="zh-CN" altLang="zh-CN" sz="2400" b="0" kern="100">
                      <a:solidFill>
                        <a:schemeClr val="tx1"/>
                      </a:solidFill>
                      <a:effectLst/>
                      <a:ea typeface="楷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0" name="文本框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03780" y="2210631"/>
                    <a:ext cx="6093994" cy="2069541"/>
                  </a:xfrm>
                  <a:prstGeom prst="rect">
                    <a:avLst/>
                  </a:prstGeom>
                  <a:blipFill rotWithShape="1">
                    <a:blip r:embed="rId3"/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" name="矩形: 圆角 14"/>
              <p:cNvSpPr/>
              <p:nvPr/>
            </p:nvSpPr>
            <p:spPr>
              <a:xfrm>
                <a:off x="1559496" y="1303115"/>
                <a:ext cx="8928724" cy="3013153"/>
              </a:xfrm>
              <a:prstGeom prst="roundRect">
                <a:avLst>
                  <a:gd name="adj" fmla="val 8282"/>
                </a:avLst>
              </a:prstGeom>
              <a:noFill/>
              <a:ln w="19050">
                <a:solidFill>
                  <a:srgbClr val="2D84C5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335360" y="620688"/>
            <a:ext cx="2496225" cy="646331"/>
            <a:chOff x="359415" y="559313"/>
            <a:chExt cx="2496225" cy="646331"/>
          </a:xfrm>
        </p:grpSpPr>
        <p:sp>
          <p:nvSpPr>
            <p:cNvPr id="3" name="矩形 2"/>
            <p:cNvSpPr/>
            <p:nvPr/>
          </p:nvSpPr>
          <p:spPr>
            <a:xfrm>
              <a:off x="666087" y="559313"/>
              <a:ext cx="218955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600">
                  <a:solidFill>
                    <a:srgbClr val="376589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随堂练习</a:t>
              </a:r>
              <a:endParaRPr lang="zh-CN" altLang="zh-CN" sz="3600">
                <a:solidFill>
                  <a:srgbClr val="376589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" name="箭头: V 形 3"/>
            <p:cNvSpPr/>
            <p:nvPr/>
          </p:nvSpPr>
          <p:spPr>
            <a:xfrm>
              <a:off x="543418" y="680851"/>
              <a:ext cx="245337" cy="468000"/>
            </a:xfrm>
            <a:prstGeom prst="chevron">
              <a:avLst/>
            </a:prstGeom>
            <a:solidFill>
              <a:srgbClr val="2D84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箭头: V 形 4"/>
            <p:cNvSpPr/>
            <p:nvPr/>
          </p:nvSpPr>
          <p:spPr>
            <a:xfrm>
              <a:off x="359415" y="680851"/>
              <a:ext cx="245337" cy="468000"/>
            </a:xfrm>
            <a:prstGeom prst="chevron">
              <a:avLst/>
            </a:prstGeom>
            <a:solidFill>
              <a:srgbClr val="A8C8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1883532" y="620688"/>
                <a:ext cx="8424936" cy="11825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．将直线</a:t>
                </a:r>
                <a:r>
                  <a:rPr lang="en-US" altLang="zh-CN" sz="2400" b="0" i="1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y</a:t>
                </a:r>
                <a:r>
                  <a:rPr lang="zh-CN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2400" b="0" i="1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＋</a:t>
                </a:r>
                <a:r>
                  <a:rPr lang="zh-CN" altLang="en-US" sz="240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zh-CN" alt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zh-CN" alt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－</a:t>
                </a:r>
                <a:r>
                  <a:rPr lang="en-US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1 </a:t>
                </a:r>
                <a:r>
                  <a:rPr lang="zh-CN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绕它上面一点</a:t>
                </a:r>
                <a:r>
                  <a:rPr lang="en-US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(1</a:t>
                </a:r>
                <a:r>
                  <a:rPr lang="zh-CN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zh-CN" altLang="en-US" sz="240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zh-CN" alt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沿逆时针方向旋转</a:t>
                </a:r>
                <a:r>
                  <a:rPr lang="en-US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15</a:t>
                </a:r>
                <a:r>
                  <a:rPr lang="zh-CN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°，所得到的直线方程是</a:t>
                </a:r>
                <a:r>
                  <a:rPr lang="en-US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________</a:t>
                </a:r>
                <a:r>
                  <a:rPr lang="zh-CN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．</a:t>
                </a: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3532" y="620688"/>
                <a:ext cx="8424936" cy="1182503"/>
              </a:xfrm>
              <a:prstGeom prst="rect">
                <a:avLst/>
              </a:prstGeom>
              <a:blipFill rotWithShape="1">
                <a:blip r:embed="rId2"/>
                <a:stretch>
                  <a:fillRect l="-1" t="-25" r="6" b="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: 圆角 9"/>
          <p:cNvSpPr/>
          <p:nvPr/>
        </p:nvSpPr>
        <p:spPr>
          <a:xfrm>
            <a:off x="1679632" y="751115"/>
            <a:ext cx="8699732" cy="1059979"/>
          </a:xfrm>
          <a:prstGeom prst="roundRect">
            <a:avLst/>
          </a:prstGeom>
          <a:noFill/>
          <a:ln w="19050">
            <a:solidFill>
              <a:srgbClr val="2D84C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739516" y="620688"/>
            <a:ext cx="8712968" cy="113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．直线</a:t>
            </a:r>
            <a:r>
              <a:rPr lang="en-US" altLang="zh-CN" sz="2400" b="0" i="1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l</a:t>
            </a:r>
            <a:r>
              <a:rPr lang="zh-CN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过原点且平分▱</a:t>
            </a:r>
            <a:r>
              <a:rPr lang="en-US" altLang="zh-CN" sz="2400" b="0" i="1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ABCD</a:t>
            </a:r>
            <a:r>
              <a:rPr lang="zh-CN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的面积，若平行四边形的两个顶点为</a:t>
            </a:r>
            <a:r>
              <a:rPr lang="en-US" altLang="zh-CN" sz="2400" b="0" i="1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en-US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(1</a:t>
            </a:r>
            <a:r>
              <a:rPr lang="zh-CN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4)</a:t>
            </a:r>
            <a:r>
              <a:rPr lang="zh-CN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0" i="1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D</a:t>
            </a:r>
            <a:r>
              <a:rPr lang="en-US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(5</a:t>
            </a:r>
            <a:r>
              <a:rPr lang="zh-CN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0)</a:t>
            </a:r>
            <a:r>
              <a:rPr lang="zh-CN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，则直线</a:t>
            </a:r>
            <a:r>
              <a:rPr lang="en-US" altLang="zh-CN" sz="2400" b="0" i="1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l</a:t>
            </a:r>
            <a:r>
              <a:rPr lang="zh-CN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的方程为</a:t>
            </a:r>
            <a:r>
              <a:rPr lang="en-US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________</a:t>
            </a:r>
            <a:r>
              <a:rPr lang="zh-CN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．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765192" y="620688"/>
            <a:ext cx="8661615" cy="113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．设点</a:t>
            </a:r>
            <a:r>
              <a:rPr lang="en-US" altLang="zh-CN" sz="2400" b="0" i="1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en-US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0)</a:t>
            </a:r>
            <a:r>
              <a:rPr lang="zh-CN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0" i="1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en-US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(1</a:t>
            </a:r>
            <a:r>
              <a:rPr lang="zh-CN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0)</a:t>
            </a:r>
            <a:r>
              <a:rPr lang="zh-CN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，直线</a:t>
            </a:r>
            <a:r>
              <a:rPr lang="en-US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b="0" i="1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400" b="0" i="1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y</a:t>
            </a:r>
            <a:r>
              <a:rPr lang="zh-CN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400" b="0" i="1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0</a:t>
            </a:r>
            <a:r>
              <a:rPr lang="zh-CN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与线段</a:t>
            </a:r>
            <a:r>
              <a:rPr lang="en-US" altLang="zh-CN" sz="2400" b="0" i="1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AB</a:t>
            </a:r>
            <a:r>
              <a:rPr lang="zh-CN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相交，则</a:t>
            </a:r>
            <a:r>
              <a:rPr lang="en-US" altLang="zh-CN" sz="2400" b="0" i="1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的取值范围是</a:t>
            </a:r>
            <a:r>
              <a:rPr lang="en-US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________</a:t>
            </a:r>
            <a:r>
              <a:rPr lang="zh-CN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．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07935" y="1276985"/>
            <a:ext cx="2609215" cy="277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487488" y="548680"/>
            <a:ext cx="9217024" cy="22382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．已知</a:t>
            </a:r>
            <a:r>
              <a:rPr lang="en-US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△</a:t>
            </a:r>
            <a:r>
              <a:rPr lang="en-US" altLang="zh-CN" sz="2400" b="0" i="1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ABC</a:t>
            </a:r>
            <a:r>
              <a:rPr lang="zh-CN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的三个顶点分别为</a:t>
            </a:r>
            <a:r>
              <a:rPr lang="en-US" altLang="zh-CN" sz="2400" b="0" i="1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en-US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0)</a:t>
            </a:r>
            <a:r>
              <a:rPr lang="zh-CN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0" i="1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en-US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(2</a:t>
            </a:r>
            <a:r>
              <a:rPr lang="zh-CN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1)</a:t>
            </a:r>
            <a:r>
              <a:rPr lang="zh-CN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0" i="1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en-US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3)</a:t>
            </a:r>
            <a:r>
              <a:rPr lang="zh-CN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，求：</a:t>
            </a:r>
          </a:p>
          <a:p>
            <a:pPr>
              <a:lnSpc>
                <a:spcPct val="150000"/>
              </a:lnSpc>
            </a:pPr>
            <a:r>
              <a:rPr lang="en-US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(1)</a:t>
            </a:r>
            <a:r>
              <a:rPr lang="en-US" altLang="zh-CN" sz="2400" b="0" i="1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BC</a:t>
            </a:r>
            <a:r>
              <a:rPr lang="zh-CN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边所在直线的方程；</a:t>
            </a:r>
          </a:p>
          <a:p>
            <a:pPr>
              <a:lnSpc>
                <a:spcPct val="150000"/>
              </a:lnSpc>
            </a:pPr>
            <a:r>
              <a:rPr lang="en-US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(2)</a:t>
            </a:r>
            <a:r>
              <a:rPr lang="en-US" altLang="zh-CN" sz="2400" b="0" i="1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BC</a:t>
            </a:r>
            <a:r>
              <a:rPr lang="zh-CN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边的垂直平分线</a:t>
            </a:r>
            <a:r>
              <a:rPr lang="en-US" altLang="zh-CN" sz="2400" b="0" i="1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DE</a:t>
            </a:r>
            <a:r>
              <a:rPr lang="zh-CN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的方程．</a:t>
            </a:r>
          </a:p>
        </p:txBody>
      </p:sp>
      <p:sp>
        <p:nvSpPr>
          <p:cNvPr id="6" name="矩形: 圆角 5"/>
          <p:cNvSpPr/>
          <p:nvPr/>
        </p:nvSpPr>
        <p:spPr>
          <a:xfrm>
            <a:off x="1343472" y="596808"/>
            <a:ext cx="9217024" cy="2238241"/>
          </a:xfrm>
          <a:prstGeom prst="roundRect">
            <a:avLst>
              <a:gd name="adj" fmla="val 9141"/>
            </a:avLst>
          </a:prstGeom>
          <a:noFill/>
          <a:ln w="19050">
            <a:solidFill>
              <a:srgbClr val="2D84C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487488" y="548680"/>
            <a:ext cx="9217024" cy="22382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．已知</a:t>
            </a:r>
            <a:r>
              <a:rPr lang="en-US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△</a:t>
            </a:r>
            <a:r>
              <a:rPr lang="en-US" altLang="zh-CN" sz="2400" b="0" i="1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ABC</a:t>
            </a:r>
            <a:r>
              <a:rPr lang="zh-CN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的三个顶点分别为</a:t>
            </a:r>
            <a:r>
              <a:rPr lang="en-US" altLang="zh-CN" sz="2400" b="0" i="1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en-US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0)</a:t>
            </a:r>
            <a:r>
              <a:rPr lang="zh-CN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0" i="1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en-US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(2</a:t>
            </a:r>
            <a:r>
              <a:rPr lang="zh-CN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1)</a:t>
            </a:r>
            <a:r>
              <a:rPr lang="zh-CN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0" i="1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en-US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3)</a:t>
            </a:r>
            <a:r>
              <a:rPr lang="zh-CN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，求：</a:t>
            </a:r>
          </a:p>
          <a:p>
            <a:pPr>
              <a:lnSpc>
                <a:spcPct val="150000"/>
              </a:lnSpc>
            </a:pPr>
            <a:r>
              <a:rPr lang="en-US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(1)</a:t>
            </a:r>
            <a:r>
              <a:rPr lang="en-US" altLang="zh-CN" sz="2400" b="0" i="1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BC</a:t>
            </a:r>
            <a:r>
              <a:rPr lang="zh-CN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边所在直线的方程；</a:t>
            </a:r>
          </a:p>
          <a:p>
            <a:pPr>
              <a:lnSpc>
                <a:spcPct val="150000"/>
              </a:lnSpc>
            </a:pPr>
            <a:r>
              <a:rPr lang="en-US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(2)</a:t>
            </a:r>
            <a:r>
              <a:rPr lang="en-US" altLang="zh-CN" sz="2400" b="0" i="1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BC</a:t>
            </a:r>
            <a:r>
              <a:rPr lang="zh-CN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边的垂直平分线</a:t>
            </a:r>
            <a:r>
              <a:rPr lang="en-US" altLang="zh-CN" sz="2400" b="0" i="1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DE</a:t>
            </a:r>
            <a:r>
              <a:rPr lang="zh-CN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的方程．</a:t>
            </a:r>
          </a:p>
        </p:txBody>
      </p:sp>
      <p:sp>
        <p:nvSpPr>
          <p:cNvPr id="6" name="矩形: 圆角 5"/>
          <p:cNvSpPr/>
          <p:nvPr/>
        </p:nvSpPr>
        <p:spPr>
          <a:xfrm>
            <a:off x="1343472" y="596808"/>
            <a:ext cx="9217024" cy="2238241"/>
          </a:xfrm>
          <a:prstGeom prst="roundRect">
            <a:avLst>
              <a:gd name="adj" fmla="val 9141"/>
            </a:avLst>
          </a:prstGeom>
          <a:noFill/>
          <a:ln w="19050">
            <a:solidFill>
              <a:srgbClr val="2D84C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1815677" y="764704"/>
            <a:ext cx="8086095" cy="590450"/>
            <a:chOff x="1815677" y="764704"/>
            <a:chExt cx="8086095" cy="590450"/>
          </a:xfrm>
        </p:grpSpPr>
        <p:grpSp>
          <p:nvGrpSpPr>
            <p:cNvPr id="3" name="组合 2"/>
            <p:cNvGrpSpPr/>
            <p:nvPr/>
          </p:nvGrpSpPr>
          <p:grpSpPr>
            <a:xfrm>
              <a:off x="1815677" y="764704"/>
              <a:ext cx="8086095" cy="590450"/>
              <a:chOff x="2194013" y="1665988"/>
              <a:chExt cx="8086095" cy="590450"/>
            </a:xfrm>
          </p:grpSpPr>
          <p:sp>
            <p:nvSpPr>
              <p:cNvPr id="5" name="矩形: 圆角 4"/>
              <p:cNvSpPr/>
              <p:nvPr/>
            </p:nvSpPr>
            <p:spPr>
              <a:xfrm>
                <a:off x="2254173" y="1752382"/>
                <a:ext cx="8025935" cy="504056"/>
              </a:xfrm>
              <a:prstGeom prst="roundRect">
                <a:avLst/>
              </a:prstGeom>
              <a:solidFill>
                <a:srgbClr val="E8F3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2194013" y="1717195"/>
                <a:ext cx="11521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>
                    <a:solidFill>
                      <a:srgbClr val="2D84C5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考点</a:t>
                </a:r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3071664" y="1692588"/>
                <a:ext cx="432048" cy="512097"/>
                <a:chOff x="3071664" y="1716286"/>
                <a:chExt cx="432048" cy="512097"/>
              </a:xfrm>
            </p:grpSpPr>
            <p:sp>
              <p:nvSpPr>
                <p:cNvPr id="10" name="矩形: 圆角 9"/>
                <p:cNvSpPr/>
                <p:nvPr/>
              </p:nvSpPr>
              <p:spPr>
                <a:xfrm>
                  <a:off x="3071664" y="1752382"/>
                  <a:ext cx="432048" cy="476001"/>
                </a:xfrm>
                <a:prstGeom prst="roundRect">
                  <a:avLst/>
                </a:prstGeom>
                <a:solidFill>
                  <a:srgbClr val="92CEF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矩形 10"/>
                <p:cNvSpPr/>
                <p:nvPr/>
              </p:nvSpPr>
              <p:spPr>
                <a:xfrm>
                  <a:off x="3071664" y="1716286"/>
                  <a:ext cx="432048" cy="236458"/>
                </a:xfrm>
                <a:prstGeom prst="rect">
                  <a:avLst/>
                </a:prstGeom>
                <a:solidFill>
                  <a:srgbClr val="92CEF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8" name="直角三角形 7"/>
              <p:cNvSpPr/>
              <p:nvPr/>
            </p:nvSpPr>
            <p:spPr>
              <a:xfrm>
                <a:off x="3491680" y="1700816"/>
                <a:ext cx="72008" cy="72000"/>
              </a:xfrm>
              <a:prstGeom prst="rtTriangle">
                <a:avLst/>
              </a:prstGeom>
              <a:solidFill>
                <a:srgbClr val="92CE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3108919" y="1665988"/>
                <a:ext cx="4440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2</a:t>
                </a:r>
                <a:endParaRPr lang="zh-CN" altLang="en-US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3216856" y="851098"/>
              <a:ext cx="609797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tabLst>
                  <a:tab pos="3060700" algn="l"/>
                </a:tabLst>
                <a:defRPr sz="2400" kern="100">
                  <a:solidFill>
                    <a:schemeClr val="tx1"/>
                  </a:solidFill>
                  <a:ea typeface="黑体" panose="02010609060101010101" pitchFamily="49" charset="-122"/>
                  <a:cs typeface="Times New Roman" panose="02020603050405020304" pitchFamily="18" charset="0"/>
                </a:defRPr>
              </a:lvl1pPr>
            </a:lstStyle>
            <a:p>
              <a:r>
                <a:rPr lang="zh-CN" altLang="zh-CN"/>
                <a:t>直线的方程</a:t>
              </a:r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/>
              <p:cNvSpPr txBox="1"/>
              <p:nvPr/>
            </p:nvSpPr>
            <p:spPr>
              <a:xfrm>
                <a:off x="1752029" y="1484784"/>
                <a:ext cx="8304411" cy="36763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kern="100">
                    <a:solidFill>
                      <a:srgbClr val="C00000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[</a:t>
                </a:r>
                <a:r>
                  <a:rPr lang="zh-CN" altLang="zh-CN" sz="2400" kern="100">
                    <a:solidFill>
                      <a:srgbClr val="C00000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400" kern="100">
                    <a:solidFill>
                      <a:srgbClr val="C00000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2] </a:t>
                </a:r>
                <a:r>
                  <a:rPr lang="en-US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(1)</a:t>
                </a:r>
                <a:r>
                  <a:rPr lang="en-US" altLang="zh-CN" sz="20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0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多选</a:t>
                </a:r>
                <a:r>
                  <a:rPr lang="en-US" altLang="zh-CN" sz="20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若直线</a:t>
                </a:r>
                <a:r>
                  <a:rPr lang="en-US" altLang="zh-CN" sz="2400" b="0" i="1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l</a:t>
                </a:r>
                <a:r>
                  <a:rPr lang="zh-CN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过点</a:t>
                </a:r>
                <a:r>
                  <a:rPr lang="en-US" altLang="zh-CN" sz="2400" b="0" i="1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(1</a:t>
                </a:r>
                <a:r>
                  <a:rPr lang="zh-CN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，且在两坐标轴上截距的绝对值相等，则直线</a:t>
                </a:r>
                <a:r>
                  <a:rPr lang="en-US" altLang="zh-CN" sz="2400" b="0" i="1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l</a:t>
                </a:r>
                <a:r>
                  <a:rPr lang="zh-CN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的方程可能为</a:t>
                </a:r>
                <a:r>
                  <a:rPr lang="en-US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)</a:t>
                </a:r>
                <a:endParaRPr lang="zh-CN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．</a:t>
                </a:r>
                <a:r>
                  <a:rPr lang="en-US" altLang="zh-CN" sz="2400" b="0" i="1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－</a:t>
                </a:r>
                <a:r>
                  <a:rPr lang="en-US" altLang="zh-CN" sz="2400" b="0" i="1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y</a:t>
                </a:r>
                <a:r>
                  <a:rPr lang="zh-CN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＋</a:t>
                </a:r>
                <a:r>
                  <a:rPr lang="en-US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0                B</a:t>
                </a:r>
                <a:r>
                  <a:rPr lang="zh-CN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．</a:t>
                </a:r>
                <a:r>
                  <a:rPr lang="en-US" altLang="zh-CN" sz="2400" b="0" i="1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＋</a:t>
                </a:r>
                <a:r>
                  <a:rPr lang="en-US" altLang="zh-CN" sz="2400" b="0" i="1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y</a:t>
                </a:r>
                <a:r>
                  <a:rPr lang="zh-CN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－</a:t>
                </a:r>
                <a:r>
                  <a:rPr lang="en-US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3</a:t>
                </a:r>
                <a:r>
                  <a:rPr lang="zh-CN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0</a:t>
                </a:r>
                <a:endParaRPr lang="zh-CN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．</a:t>
                </a:r>
                <a:r>
                  <a:rPr lang="en-US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400" b="0" i="1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－</a:t>
                </a:r>
                <a:r>
                  <a:rPr lang="en-US" altLang="zh-CN" sz="2400" b="0" i="1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y</a:t>
                </a:r>
                <a:r>
                  <a:rPr lang="zh-CN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0                    D</a:t>
                </a:r>
                <a:r>
                  <a:rPr lang="zh-CN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．</a:t>
                </a:r>
                <a:r>
                  <a:rPr lang="en-US" altLang="zh-CN" sz="2400" b="0" i="1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－</a:t>
                </a:r>
                <a:r>
                  <a:rPr lang="en-US" altLang="zh-CN" sz="2400" b="0" i="1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y</a:t>
                </a:r>
                <a:r>
                  <a:rPr lang="zh-CN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－</a:t>
                </a:r>
                <a:r>
                  <a:rPr lang="en-US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0</a:t>
                </a:r>
                <a:endParaRPr lang="zh-CN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若直线过点</a:t>
                </a:r>
                <a:r>
                  <a:rPr lang="en-US" altLang="zh-CN" sz="2400" b="0" i="1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(1</a:t>
                </a:r>
                <a:r>
                  <a:rPr lang="zh-CN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3)</a:t>
                </a:r>
                <a:r>
                  <a:rPr lang="zh-CN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，且斜率是直线</a:t>
                </a:r>
                <a:r>
                  <a:rPr lang="en-US" altLang="zh-CN" sz="2400" b="0" i="1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y</a:t>
                </a:r>
                <a:r>
                  <a:rPr lang="zh-CN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＝－</a:t>
                </a:r>
                <a:r>
                  <a:rPr lang="en-US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400" b="0" i="1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的斜率的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400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altLang="zh-CN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，则该直线的方程为</a:t>
                </a:r>
                <a:r>
                  <a:rPr lang="en-US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________</a:t>
                </a:r>
                <a:r>
                  <a:rPr lang="zh-CN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．</a:t>
                </a:r>
              </a:p>
            </p:txBody>
          </p:sp>
        </mc:Choice>
        <mc:Fallback xmlns=""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029" y="1484784"/>
                <a:ext cx="8304411" cy="3676327"/>
              </a:xfrm>
              <a:prstGeom prst="rect">
                <a:avLst/>
              </a:prstGeom>
              <a:blipFill rotWithShape="1">
                <a:blip r:embed="rId2"/>
                <a:stretch>
                  <a:fillRect l="-1" t="-4" r="7" b="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199456" y="495704"/>
            <a:ext cx="9793088" cy="2313459"/>
            <a:chOff x="1199456" y="495704"/>
            <a:chExt cx="9793088" cy="2313459"/>
          </a:xfrm>
        </p:grpSpPr>
        <p:sp>
          <p:nvSpPr>
            <p:cNvPr id="4" name="文本框 3"/>
            <p:cNvSpPr txBox="1"/>
            <p:nvPr/>
          </p:nvSpPr>
          <p:spPr>
            <a:xfrm>
              <a:off x="1271464" y="495704"/>
              <a:ext cx="9649072" cy="22382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kern="100">
                  <a:solidFill>
                    <a:srgbClr val="C00000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[</a:t>
              </a:r>
              <a:r>
                <a:rPr lang="zh-CN" altLang="zh-CN" sz="2400" kern="100">
                  <a:solidFill>
                    <a:srgbClr val="C00000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例</a:t>
              </a:r>
              <a:r>
                <a:rPr lang="en-US" altLang="zh-CN" sz="2400" kern="100">
                  <a:solidFill>
                    <a:srgbClr val="C00000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2] </a:t>
              </a:r>
              <a:r>
                <a:rPr lang="en-US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(1)</a:t>
              </a:r>
              <a:r>
                <a:rPr lang="en-US" altLang="zh-CN" sz="20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(</a:t>
              </a:r>
              <a:r>
                <a:rPr lang="zh-CN" altLang="zh-CN" sz="20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多选</a:t>
              </a:r>
              <a:r>
                <a:rPr lang="en-US" altLang="zh-CN" sz="20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)</a:t>
              </a:r>
              <a:r>
                <a:rPr lang="zh-CN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若直线</a:t>
              </a:r>
              <a:r>
                <a:rPr lang="en-US" altLang="zh-CN" sz="2400" b="0" i="1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l</a:t>
              </a:r>
              <a:r>
                <a:rPr lang="zh-CN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过点</a:t>
              </a:r>
              <a:r>
                <a:rPr lang="en-US" altLang="zh-CN" sz="2400" b="0" i="1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A</a:t>
              </a:r>
              <a:r>
                <a:rPr lang="en-US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(1</a:t>
              </a:r>
              <a:r>
                <a:rPr lang="zh-CN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2)</a:t>
              </a:r>
              <a:r>
                <a:rPr lang="zh-CN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，且在两坐标轴上截距的绝对值相等，则直线</a:t>
              </a:r>
              <a:r>
                <a:rPr lang="en-US" altLang="zh-CN" sz="2400" b="0" i="1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l</a:t>
              </a:r>
              <a:r>
                <a:rPr lang="zh-CN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的方程可能为</a:t>
              </a:r>
              <a:r>
                <a:rPr lang="en-US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(    </a:t>
              </a:r>
              <a:r>
                <a:rPr lang="zh-CN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　　</a:t>
              </a:r>
              <a:r>
                <a:rPr lang="en-US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)</a:t>
              </a:r>
              <a:endParaRPr lang="zh-CN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A</a:t>
              </a:r>
              <a:r>
                <a:rPr lang="zh-CN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．</a:t>
              </a:r>
              <a:r>
                <a:rPr lang="en-US" altLang="zh-CN" sz="2400" b="0" i="1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x</a:t>
              </a:r>
              <a:r>
                <a:rPr lang="zh-CN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b="0" i="1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y</a:t>
              </a:r>
              <a:r>
                <a:rPr lang="zh-CN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  <a:r>
                <a:rPr lang="zh-CN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0                B</a:t>
              </a:r>
              <a:r>
                <a:rPr lang="zh-CN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．</a:t>
              </a:r>
              <a:r>
                <a:rPr lang="en-US" altLang="zh-CN" sz="2400" b="0" i="1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x</a:t>
              </a:r>
              <a:r>
                <a:rPr lang="zh-CN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b="0" i="1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y</a:t>
              </a:r>
              <a:r>
                <a:rPr lang="zh-CN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3</a:t>
              </a:r>
              <a:r>
                <a:rPr lang="zh-CN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0</a:t>
              </a:r>
              <a:endParaRPr lang="zh-CN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C</a:t>
              </a:r>
              <a:r>
                <a:rPr lang="zh-CN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．</a:t>
              </a:r>
              <a:r>
                <a:rPr lang="en-US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2400" b="0" i="1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x</a:t>
              </a:r>
              <a:r>
                <a:rPr lang="zh-CN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b="0" i="1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y</a:t>
              </a:r>
              <a:r>
                <a:rPr lang="zh-CN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0                    D</a:t>
              </a:r>
              <a:r>
                <a:rPr lang="zh-CN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．</a:t>
              </a:r>
              <a:r>
                <a:rPr lang="en-US" altLang="zh-CN" sz="2400" b="0" i="1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x</a:t>
              </a:r>
              <a:r>
                <a:rPr lang="zh-CN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b="0" i="1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y</a:t>
              </a:r>
              <a:r>
                <a:rPr lang="zh-CN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  <a:r>
                <a:rPr lang="zh-CN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0</a:t>
              </a:r>
              <a:endParaRPr lang="zh-CN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5" name="矩形: 圆角 4"/>
            <p:cNvSpPr/>
            <p:nvPr/>
          </p:nvSpPr>
          <p:spPr>
            <a:xfrm>
              <a:off x="1199456" y="570922"/>
              <a:ext cx="9793088" cy="2238241"/>
            </a:xfrm>
            <a:prstGeom prst="roundRect">
              <a:avLst>
                <a:gd name="adj" fmla="val 11560"/>
              </a:avLst>
            </a:prstGeom>
            <a:noFill/>
            <a:ln w="19050">
              <a:solidFill>
                <a:srgbClr val="2D84C5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1943794" y="548680"/>
                <a:ext cx="8304411" cy="13613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若直线过点</a:t>
                </a:r>
                <a:r>
                  <a:rPr lang="en-US" altLang="zh-CN" sz="2400" b="0" i="1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(1</a:t>
                </a:r>
                <a:r>
                  <a:rPr lang="zh-CN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3)</a:t>
                </a:r>
                <a:r>
                  <a:rPr lang="zh-CN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，且斜率是直线</a:t>
                </a:r>
                <a:r>
                  <a:rPr lang="en-US" altLang="zh-CN" sz="2400" b="0" i="1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y</a:t>
                </a:r>
                <a:r>
                  <a:rPr lang="zh-CN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＝－</a:t>
                </a:r>
                <a:r>
                  <a:rPr lang="en-US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400" b="0" i="1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的斜率的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400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altLang="zh-CN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，则该直线的方程为</a:t>
                </a:r>
                <a:r>
                  <a:rPr lang="en-US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________________</a:t>
                </a:r>
                <a:r>
                  <a:rPr lang="zh-CN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．</a:t>
                </a:r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794" y="548680"/>
                <a:ext cx="8304411" cy="1361398"/>
              </a:xfrm>
              <a:prstGeom prst="rect">
                <a:avLst/>
              </a:prstGeom>
              <a:blipFill rotWithShape="1">
                <a:blip r:embed="rId2"/>
                <a:stretch>
                  <a:fillRect l="-1" t="-3" r="7" b="-12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: 圆角 4"/>
          <p:cNvSpPr/>
          <p:nvPr/>
        </p:nvSpPr>
        <p:spPr>
          <a:xfrm>
            <a:off x="1739516" y="625594"/>
            <a:ext cx="8712968" cy="1417918"/>
          </a:xfrm>
          <a:prstGeom prst="roundRect">
            <a:avLst>
              <a:gd name="adj" fmla="val 11560"/>
            </a:avLst>
          </a:prstGeom>
          <a:noFill/>
          <a:ln w="19050">
            <a:solidFill>
              <a:srgbClr val="2D84C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35360" y="620688"/>
            <a:ext cx="2496225" cy="646331"/>
            <a:chOff x="359415" y="559313"/>
            <a:chExt cx="2496225" cy="646331"/>
          </a:xfrm>
        </p:grpSpPr>
        <p:sp>
          <p:nvSpPr>
            <p:cNvPr id="3" name="矩形 2"/>
            <p:cNvSpPr/>
            <p:nvPr/>
          </p:nvSpPr>
          <p:spPr>
            <a:xfrm>
              <a:off x="666087" y="559313"/>
              <a:ext cx="218955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600">
                  <a:solidFill>
                    <a:srgbClr val="376589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跟踪训练</a:t>
              </a:r>
              <a:endParaRPr lang="zh-CN" altLang="zh-CN" sz="3600">
                <a:solidFill>
                  <a:srgbClr val="376589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" name="箭头: V 形 3"/>
            <p:cNvSpPr/>
            <p:nvPr/>
          </p:nvSpPr>
          <p:spPr>
            <a:xfrm>
              <a:off x="543418" y="680851"/>
              <a:ext cx="245337" cy="468000"/>
            </a:xfrm>
            <a:prstGeom prst="chevron">
              <a:avLst/>
            </a:prstGeom>
            <a:solidFill>
              <a:srgbClr val="2D84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箭头: V 形 4"/>
            <p:cNvSpPr/>
            <p:nvPr/>
          </p:nvSpPr>
          <p:spPr>
            <a:xfrm>
              <a:off x="359415" y="680851"/>
              <a:ext cx="245337" cy="468000"/>
            </a:xfrm>
            <a:prstGeom prst="chevron">
              <a:avLst/>
            </a:prstGeom>
            <a:solidFill>
              <a:srgbClr val="A8C8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487488" y="1388409"/>
            <a:ext cx="9217024" cy="22382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．已知</a:t>
            </a:r>
            <a:r>
              <a:rPr lang="en-US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△</a:t>
            </a:r>
            <a:r>
              <a:rPr lang="en-US" altLang="zh-CN" sz="2400" b="0" i="1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ABC</a:t>
            </a:r>
            <a:r>
              <a:rPr lang="zh-CN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的三个顶点坐标为</a:t>
            </a:r>
            <a:r>
              <a:rPr lang="en-US" altLang="zh-CN" sz="2400" b="0" i="1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en-US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(1</a:t>
            </a:r>
            <a:r>
              <a:rPr lang="zh-CN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2)</a:t>
            </a:r>
            <a:r>
              <a:rPr lang="zh-CN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0" i="1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en-US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(3</a:t>
            </a:r>
            <a:r>
              <a:rPr lang="zh-CN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6)</a:t>
            </a:r>
            <a:r>
              <a:rPr lang="zh-CN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0" i="1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en-US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(5</a:t>
            </a:r>
            <a:r>
              <a:rPr lang="zh-CN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2)</a:t>
            </a:r>
            <a:r>
              <a:rPr lang="zh-CN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0" i="1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zh-CN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为</a:t>
            </a:r>
            <a:r>
              <a:rPr lang="en-US" altLang="zh-CN" sz="2400" b="0" i="1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AB</a:t>
            </a:r>
            <a:r>
              <a:rPr lang="zh-CN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的中点，</a:t>
            </a:r>
            <a:r>
              <a:rPr lang="en-US" altLang="zh-CN" sz="2400" b="0" i="1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zh-CN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为</a:t>
            </a:r>
            <a:r>
              <a:rPr lang="en-US" altLang="zh-CN" sz="2400" b="0" i="1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AC</a:t>
            </a:r>
            <a:r>
              <a:rPr lang="zh-CN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的中点，则中位线</a:t>
            </a:r>
            <a:r>
              <a:rPr lang="en-US" altLang="zh-CN" sz="2400" b="0" i="1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MN</a:t>
            </a:r>
            <a:r>
              <a:rPr lang="zh-CN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所在直线的方程为</a:t>
            </a:r>
            <a:r>
              <a:rPr lang="en-US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zh-CN" altLang="zh-CN" sz="2400" b="0" kern="100">
              <a:solidFill>
                <a:schemeClr val="tx1"/>
              </a:solidFill>
              <a:effectLst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b="0" i="1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400" b="0" i="1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y</a:t>
            </a:r>
            <a:r>
              <a:rPr lang="zh-CN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12</a:t>
            </a:r>
            <a:r>
              <a:rPr lang="zh-CN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0               B</a:t>
            </a:r>
            <a:r>
              <a:rPr lang="zh-CN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b="0" i="1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400" b="0" i="1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y</a:t>
            </a:r>
            <a:r>
              <a:rPr lang="zh-CN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12</a:t>
            </a:r>
            <a:r>
              <a:rPr lang="zh-CN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0</a:t>
            </a:r>
            <a:endParaRPr lang="zh-CN" altLang="zh-CN" sz="2400" b="0" kern="100">
              <a:solidFill>
                <a:schemeClr val="tx1"/>
              </a:solidFill>
              <a:effectLst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b="0" i="1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400" b="0" i="1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y</a:t>
            </a:r>
            <a:r>
              <a:rPr lang="zh-CN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8</a:t>
            </a:r>
            <a:r>
              <a:rPr lang="zh-CN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0                 D</a:t>
            </a:r>
            <a:r>
              <a:rPr lang="zh-CN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b="0" i="1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400" b="0" i="1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y</a:t>
            </a:r>
            <a:r>
              <a:rPr lang="zh-CN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8</a:t>
            </a:r>
            <a:r>
              <a:rPr lang="zh-CN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0</a:t>
            </a:r>
            <a:endParaRPr lang="zh-CN" altLang="zh-CN" sz="2400" b="0" kern="100">
              <a:solidFill>
                <a:schemeClr val="tx1"/>
              </a:solidFill>
              <a:effectLst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35360" y="620688"/>
            <a:ext cx="2496225" cy="646331"/>
            <a:chOff x="359415" y="559313"/>
            <a:chExt cx="2496225" cy="646331"/>
          </a:xfrm>
        </p:grpSpPr>
        <p:sp>
          <p:nvSpPr>
            <p:cNvPr id="3" name="矩形 2"/>
            <p:cNvSpPr/>
            <p:nvPr/>
          </p:nvSpPr>
          <p:spPr>
            <a:xfrm>
              <a:off x="666087" y="559313"/>
              <a:ext cx="218955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600">
                  <a:solidFill>
                    <a:srgbClr val="376589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跟踪训练</a:t>
              </a:r>
              <a:endParaRPr lang="zh-CN" altLang="zh-CN" sz="3600">
                <a:solidFill>
                  <a:srgbClr val="376589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" name="箭头: V 形 3"/>
            <p:cNvSpPr/>
            <p:nvPr/>
          </p:nvSpPr>
          <p:spPr>
            <a:xfrm>
              <a:off x="543418" y="680851"/>
              <a:ext cx="245337" cy="468000"/>
            </a:xfrm>
            <a:prstGeom prst="chevron">
              <a:avLst/>
            </a:prstGeom>
            <a:solidFill>
              <a:srgbClr val="2D84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箭头: V 形 4"/>
            <p:cNvSpPr/>
            <p:nvPr/>
          </p:nvSpPr>
          <p:spPr>
            <a:xfrm>
              <a:off x="359415" y="680851"/>
              <a:ext cx="245337" cy="468000"/>
            </a:xfrm>
            <a:prstGeom prst="chevron">
              <a:avLst/>
            </a:prstGeom>
            <a:solidFill>
              <a:srgbClr val="A8C8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1667508" y="1286289"/>
                <a:ext cx="8856984" cy="18651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．经过点</a:t>
                </a:r>
                <a:r>
                  <a:rPr lang="en-US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(2</a:t>
                </a:r>
                <a:r>
                  <a:rPr lang="zh-CN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，且倾斜角比直线</a:t>
                </a:r>
                <a:r>
                  <a:rPr lang="en-US" altLang="zh-CN" sz="2400" b="0" i="1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y</a:t>
                </a:r>
                <a:r>
                  <a:rPr lang="zh-CN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＝－</a:t>
                </a:r>
                <a:r>
                  <a:rPr lang="en-US" altLang="zh-CN" sz="2400" b="0" i="1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－</a:t>
                </a:r>
                <a:r>
                  <a:rPr lang="en-US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的倾斜角小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zh-CN" alt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zh-CN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的直线方程是</a:t>
                </a:r>
                <a:r>
                  <a:rPr lang="en-US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)</a:t>
                </a:r>
                <a:endParaRPr lang="zh-CN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．</a:t>
                </a:r>
                <a:r>
                  <a:rPr lang="en-US" altLang="zh-CN" sz="2400" b="0" i="1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2              B</a:t>
                </a:r>
                <a:r>
                  <a:rPr lang="zh-CN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．</a:t>
                </a:r>
                <a:r>
                  <a:rPr lang="en-US" altLang="zh-CN" sz="2400" b="0" i="1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y</a:t>
                </a:r>
                <a:r>
                  <a:rPr lang="zh-CN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1             C</a:t>
                </a:r>
                <a:r>
                  <a:rPr lang="zh-CN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．</a:t>
                </a:r>
                <a:r>
                  <a:rPr lang="en-US" altLang="zh-CN" sz="2400" b="0" i="1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1              D</a:t>
                </a:r>
                <a:r>
                  <a:rPr lang="zh-CN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．</a:t>
                </a:r>
                <a:r>
                  <a:rPr lang="en-US" altLang="zh-CN" sz="2400" b="0" i="1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y</a:t>
                </a:r>
                <a:r>
                  <a:rPr lang="zh-CN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endParaRPr lang="zh-CN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7508" y="1286289"/>
                <a:ext cx="8856984" cy="1865191"/>
              </a:xfrm>
              <a:prstGeom prst="rect">
                <a:avLst/>
              </a:prstGeom>
              <a:blipFill rotWithShape="1">
                <a:blip r:embed="rId2"/>
                <a:stretch>
                  <a:fillRect l="-7" t="-22" b="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: 圆角 8"/>
          <p:cNvSpPr/>
          <p:nvPr/>
        </p:nvSpPr>
        <p:spPr>
          <a:xfrm>
            <a:off x="1655633" y="1357035"/>
            <a:ext cx="8712968" cy="1865190"/>
          </a:xfrm>
          <a:prstGeom prst="roundRect">
            <a:avLst>
              <a:gd name="adj" fmla="val 11560"/>
            </a:avLst>
          </a:prstGeom>
          <a:noFill/>
          <a:ln w="19050">
            <a:solidFill>
              <a:srgbClr val="2D84C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1815677" y="620688"/>
            <a:ext cx="8086095" cy="590450"/>
            <a:chOff x="1815677" y="764704"/>
            <a:chExt cx="8086095" cy="590450"/>
          </a:xfrm>
        </p:grpSpPr>
        <p:grpSp>
          <p:nvGrpSpPr>
            <p:cNvPr id="3" name="组合 2"/>
            <p:cNvGrpSpPr/>
            <p:nvPr/>
          </p:nvGrpSpPr>
          <p:grpSpPr>
            <a:xfrm>
              <a:off x="1815677" y="764704"/>
              <a:ext cx="8086095" cy="590450"/>
              <a:chOff x="2194013" y="1665988"/>
              <a:chExt cx="8086095" cy="590450"/>
            </a:xfrm>
          </p:grpSpPr>
          <p:sp>
            <p:nvSpPr>
              <p:cNvPr id="5" name="矩形: 圆角 4"/>
              <p:cNvSpPr/>
              <p:nvPr/>
            </p:nvSpPr>
            <p:spPr>
              <a:xfrm>
                <a:off x="2254173" y="1752382"/>
                <a:ext cx="8025935" cy="504056"/>
              </a:xfrm>
              <a:prstGeom prst="roundRect">
                <a:avLst/>
              </a:prstGeom>
              <a:solidFill>
                <a:srgbClr val="E8F3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2194013" y="1717195"/>
                <a:ext cx="11521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>
                    <a:solidFill>
                      <a:srgbClr val="2D84C5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考点</a:t>
                </a:r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3071664" y="1692588"/>
                <a:ext cx="432048" cy="512097"/>
                <a:chOff x="3071664" y="1716286"/>
                <a:chExt cx="432048" cy="512097"/>
              </a:xfrm>
            </p:grpSpPr>
            <p:sp>
              <p:nvSpPr>
                <p:cNvPr id="10" name="矩形: 圆角 9"/>
                <p:cNvSpPr/>
                <p:nvPr/>
              </p:nvSpPr>
              <p:spPr>
                <a:xfrm>
                  <a:off x="3071664" y="1752382"/>
                  <a:ext cx="432048" cy="476001"/>
                </a:xfrm>
                <a:prstGeom prst="roundRect">
                  <a:avLst/>
                </a:prstGeom>
                <a:solidFill>
                  <a:srgbClr val="92CEF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矩形 10"/>
                <p:cNvSpPr/>
                <p:nvPr/>
              </p:nvSpPr>
              <p:spPr>
                <a:xfrm>
                  <a:off x="3071664" y="1716286"/>
                  <a:ext cx="432048" cy="236458"/>
                </a:xfrm>
                <a:prstGeom prst="rect">
                  <a:avLst/>
                </a:prstGeom>
                <a:solidFill>
                  <a:srgbClr val="92CEF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8" name="直角三角形 7"/>
              <p:cNvSpPr/>
              <p:nvPr/>
            </p:nvSpPr>
            <p:spPr>
              <a:xfrm>
                <a:off x="3491680" y="1700816"/>
                <a:ext cx="72008" cy="72000"/>
              </a:xfrm>
              <a:prstGeom prst="rtTriangle">
                <a:avLst/>
              </a:prstGeom>
              <a:solidFill>
                <a:srgbClr val="92CE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3108919" y="1665988"/>
                <a:ext cx="4440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3</a:t>
                </a:r>
                <a:endParaRPr lang="zh-CN" altLang="en-US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3211918" y="881951"/>
              <a:ext cx="609797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tabLst>
                  <a:tab pos="3060700" algn="l"/>
                </a:tabLst>
                <a:defRPr sz="2400" kern="100">
                  <a:solidFill>
                    <a:schemeClr val="tx1"/>
                  </a:solidFill>
                  <a:ea typeface="黑体" panose="02010609060101010101" pitchFamily="49" charset="-122"/>
                  <a:cs typeface="Times New Roman" panose="02020603050405020304" pitchFamily="18" charset="0"/>
                </a:defRPr>
              </a:lvl1pPr>
            </a:lstStyle>
            <a:p>
              <a:r>
                <a:rPr lang="zh-CN" altLang="zh-CN"/>
                <a:t>直线方程的综合应用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815676" y="1148494"/>
            <a:ext cx="8086096" cy="1684244"/>
            <a:chOff x="1815676" y="1148494"/>
            <a:chExt cx="8086096" cy="1684244"/>
          </a:xfrm>
        </p:grpSpPr>
        <p:sp>
          <p:nvSpPr>
            <p:cNvPr id="16" name="文本框 15"/>
            <p:cNvSpPr txBox="1"/>
            <p:nvPr/>
          </p:nvSpPr>
          <p:spPr>
            <a:xfrm>
              <a:off x="1815677" y="1148494"/>
              <a:ext cx="8025935" cy="16842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kern="100">
                  <a:solidFill>
                    <a:srgbClr val="C00000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[</a:t>
              </a:r>
              <a:r>
                <a:rPr lang="zh-CN" altLang="zh-CN" sz="2400" kern="100">
                  <a:solidFill>
                    <a:srgbClr val="C00000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例</a:t>
              </a:r>
              <a:r>
                <a:rPr lang="en-US" altLang="zh-CN" sz="2400" kern="100">
                  <a:solidFill>
                    <a:srgbClr val="C00000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3] </a:t>
              </a:r>
              <a:r>
                <a:rPr lang="en-US" altLang="zh-CN" sz="20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(</a:t>
              </a:r>
              <a:r>
                <a:rPr lang="zh-CN" altLang="zh-CN" sz="20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一题多解</a:t>
              </a:r>
              <a:r>
                <a:rPr lang="en-US" altLang="zh-CN" sz="20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)</a:t>
              </a:r>
              <a:r>
                <a:rPr lang="zh-CN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已知直线</a:t>
              </a:r>
              <a:r>
                <a:rPr lang="en-US" altLang="zh-CN" sz="2400" b="0" i="1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l</a:t>
              </a:r>
              <a:r>
                <a:rPr lang="zh-CN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过点</a:t>
              </a:r>
              <a:r>
                <a:rPr lang="en-US" altLang="zh-CN" sz="2400" b="0" i="1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M</a:t>
              </a:r>
              <a:r>
                <a:rPr lang="en-US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(2</a:t>
              </a:r>
              <a:r>
                <a:rPr lang="zh-CN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1)</a:t>
              </a:r>
              <a:r>
                <a:rPr lang="zh-CN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，且分别与</a:t>
              </a:r>
              <a:r>
                <a:rPr lang="en-US" altLang="zh-CN" sz="2400" b="0" i="1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x</a:t>
              </a:r>
              <a:r>
                <a:rPr lang="zh-CN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轴的正半轴、</a:t>
              </a:r>
              <a:r>
                <a:rPr lang="en-US" altLang="zh-CN" sz="2400" b="0" i="1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y</a:t>
              </a:r>
              <a:r>
                <a:rPr lang="zh-CN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轴的正半轴交于</a:t>
              </a:r>
              <a:r>
                <a:rPr lang="en-US" altLang="zh-CN" sz="2400" b="0" i="1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A</a:t>
              </a:r>
              <a:r>
                <a:rPr lang="zh-CN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b="0" i="1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B</a:t>
              </a:r>
              <a:r>
                <a:rPr lang="zh-CN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两点，</a:t>
              </a:r>
              <a:r>
                <a:rPr lang="en-US" altLang="zh-CN" sz="2400" b="0" i="1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O</a:t>
              </a:r>
              <a:r>
                <a:rPr lang="zh-CN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为原点，当</a:t>
              </a:r>
              <a:r>
                <a:rPr lang="en-US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△</a:t>
              </a:r>
              <a:r>
                <a:rPr lang="en-US" altLang="zh-CN" sz="2400" b="0" i="1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AOB</a:t>
              </a:r>
              <a:r>
                <a:rPr lang="zh-CN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面积最小时，求直线</a:t>
              </a:r>
              <a:r>
                <a:rPr lang="en-US" altLang="zh-CN" sz="2400" b="0" i="1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l</a:t>
              </a:r>
              <a:r>
                <a:rPr lang="zh-CN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的方程．</a:t>
              </a:r>
            </a:p>
          </p:txBody>
        </p:sp>
        <p:sp>
          <p:nvSpPr>
            <p:cNvPr id="26" name="矩形: 圆角 25"/>
            <p:cNvSpPr/>
            <p:nvPr/>
          </p:nvSpPr>
          <p:spPr>
            <a:xfrm>
              <a:off x="1815676" y="1270513"/>
              <a:ext cx="8086096" cy="1548000"/>
            </a:xfrm>
            <a:prstGeom prst="roundRect">
              <a:avLst>
                <a:gd name="adj" fmla="val 10321"/>
              </a:avLst>
            </a:prstGeom>
            <a:noFill/>
            <a:ln w="19050">
              <a:solidFill>
                <a:srgbClr val="2D84C5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1815677" y="620688"/>
            <a:ext cx="8086095" cy="590450"/>
            <a:chOff x="1815677" y="764704"/>
            <a:chExt cx="8086095" cy="590450"/>
          </a:xfrm>
        </p:grpSpPr>
        <p:grpSp>
          <p:nvGrpSpPr>
            <p:cNvPr id="3" name="组合 2"/>
            <p:cNvGrpSpPr/>
            <p:nvPr/>
          </p:nvGrpSpPr>
          <p:grpSpPr>
            <a:xfrm>
              <a:off x="1815677" y="764704"/>
              <a:ext cx="8086095" cy="590450"/>
              <a:chOff x="2194013" y="1665988"/>
              <a:chExt cx="8086095" cy="590450"/>
            </a:xfrm>
          </p:grpSpPr>
          <p:sp>
            <p:nvSpPr>
              <p:cNvPr id="5" name="矩形: 圆角 4"/>
              <p:cNvSpPr/>
              <p:nvPr/>
            </p:nvSpPr>
            <p:spPr>
              <a:xfrm>
                <a:off x="2254173" y="1752382"/>
                <a:ext cx="8025935" cy="504056"/>
              </a:xfrm>
              <a:prstGeom prst="roundRect">
                <a:avLst/>
              </a:prstGeom>
              <a:solidFill>
                <a:srgbClr val="E8F3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2194013" y="1717195"/>
                <a:ext cx="11521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>
                    <a:solidFill>
                      <a:srgbClr val="2D84C5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考点</a:t>
                </a:r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3071664" y="1692588"/>
                <a:ext cx="432048" cy="512097"/>
                <a:chOff x="3071664" y="1716286"/>
                <a:chExt cx="432048" cy="512097"/>
              </a:xfrm>
            </p:grpSpPr>
            <p:sp>
              <p:nvSpPr>
                <p:cNvPr id="10" name="矩形: 圆角 9"/>
                <p:cNvSpPr/>
                <p:nvPr/>
              </p:nvSpPr>
              <p:spPr>
                <a:xfrm>
                  <a:off x="3071664" y="1752382"/>
                  <a:ext cx="432048" cy="476001"/>
                </a:xfrm>
                <a:prstGeom prst="roundRect">
                  <a:avLst/>
                </a:prstGeom>
                <a:solidFill>
                  <a:srgbClr val="92CEF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矩形 10"/>
                <p:cNvSpPr/>
                <p:nvPr/>
              </p:nvSpPr>
              <p:spPr>
                <a:xfrm>
                  <a:off x="3071664" y="1716286"/>
                  <a:ext cx="432048" cy="236458"/>
                </a:xfrm>
                <a:prstGeom prst="rect">
                  <a:avLst/>
                </a:prstGeom>
                <a:solidFill>
                  <a:srgbClr val="92CEF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8" name="直角三角形 7"/>
              <p:cNvSpPr/>
              <p:nvPr/>
            </p:nvSpPr>
            <p:spPr>
              <a:xfrm>
                <a:off x="3491680" y="1700816"/>
                <a:ext cx="72008" cy="72000"/>
              </a:xfrm>
              <a:prstGeom prst="rtTriangle">
                <a:avLst/>
              </a:prstGeom>
              <a:solidFill>
                <a:srgbClr val="92CE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3108919" y="1665988"/>
                <a:ext cx="4440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3</a:t>
                </a:r>
                <a:endParaRPr lang="zh-CN" altLang="en-US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3211918" y="881951"/>
              <a:ext cx="609797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tabLst>
                  <a:tab pos="3060700" algn="l"/>
                </a:tabLst>
                <a:defRPr sz="2400" kern="100">
                  <a:solidFill>
                    <a:schemeClr val="tx1"/>
                  </a:solidFill>
                  <a:ea typeface="黑体" panose="02010609060101010101" pitchFamily="49" charset="-122"/>
                  <a:cs typeface="Times New Roman" panose="02020603050405020304" pitchFamily="18" charset="0"/>
                </a:defRPr>
              </a:lvl1pPr>
            </a:lstStyle>
            <a:p>
              <a:r>
                <a:rPr lang="zh-CN" altLang="zh-CN"/>
                <a:t>直线方程的综合应用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815676" y="1148494"/>
            <a:ext cx="8086096" cy="1684244"/>
            <a:chOff x="1815676" y="1148494"/>
            <a:chExt cx="8086096" cy="1684244"/>
          </a:xfrm>
        </p:grpSpPr>
        <p:sp>
          <p:nvSpPr>
            <p:cNvPr id="16" name="文本框 15"/>
            <p:cNvSpPr txBox="1"/>
            <p:nvPr/>
          </p:nvSpPr>
          <p:spPr>
            <a:xfrm>
              <a:off x="1815677" y="1148494"/>
              <a:ext cx="8025935" cy="16842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kern="100">
                  <a:solidFill>
                    <a:srgbClr val="C00000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[</a:t>
              </a:r>
              <a:r>
                <a:rPr lang="zh-CN" altLang="zh-CN" sz="2400" kern="100">
                  <a:solidFill>
                    <a:srgbClr val="C00000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例</a:t>
              </a:r>
              <a:r>
                <a:rPr lang="en-US" altLang="zh-CN" sz="2400" kern="100">
                  <a:solidFill>
                    <a:srgbClr val="C00000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3] </a:t>
              </a:r>
              <a:r>
                <a:rPr lang="en-US" altLang="zh-CN" sz="20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(</a:t>
              </a:r>
              <a:r>
                <a:rPr lang="zh-CN" altLang="zh-CN" sz="20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一题多解</a:t>
              </a:r>
              <a:r>
                <a:rPr lang="en-US" altLang="zh-CN" sz="20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)</a:t>
              </a:r>
              <a:r>
                <a:rPr lang="zh-CN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已知直线</a:t>
              </a:r>
              <a:r>
                <a:rPr lang="en-US" altLang="zh-CN" sz="2400" b="0" i="1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l</a:t>
              </a:r>
              <a:r>
                <a:rPr lang="zh-CN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过点</a:t>
              </a:r>
              <a:r>
                <a:rPr lang="en-US" altLang="zh-CN" sz="2400" b="0" i="1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M</a:t>
              </a:r>
              <a:r>
                <a:rPr lang="en-US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(2</a:t>
              </a:r>
              <a:r>
                <a:rPr lang="zh-CN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1)</a:t>
              </a:r>
              <a:r>
                <a:rPr lang="zh-CN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，且分别与</a:t>
              </a:r>
              <a:r>
                <a:rPr lang="en-US" altLang="zh-CN" sz="2400" b="0" i="1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x</a:t>
              </a:r>
              <a:r>
                <a:rPr lang="zh-CN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轴的正半轴、</a:t>
              </a:r>
              <a:r>
                <a:rPr lang="en-US" altLang="zh-CN" sz="2400" b="0" i="1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y</a:t>
              </a:r>
              <a:r>
                <a:rPr lang="zh-CN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轴的正半轴交于</a:t>
              </a:r>
              <a:r>
                <a:rPr lang="en-US" altLang="zh-CN" sz="2400" b="0" i="1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A</a:t>
              </a:r>
              <a:r>
                <a:rPr lang="zh-CN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b="0" i="1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B</a:t>
              </a:r>
              <a:r>
                <a:rPr lang="zh-CN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两点，</a:t>
              </a:r>
              <a:r>
                <a:rPr lang="en-US" altLang="zh-CN" sz="2400" b="0" i="1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O</a:t>
              </a:r>
              <a:r>
                <a:rPr lang="zh-CN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为原点，当</a:t>
              </a:r>
              <a:r>
                <a:rPr lang="en-US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△</a:t>
              </a:r>
              <a:r>
                <a:rPr lang="en-US" altLang="zh-CN" sz="2400" b="0" i="1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AOB</a:t>
              </a:r>
              <a:r>
                <a:rPr lang="zh-CN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面积最小时，求直线</a:t>
              </a:r>
              <a:r>
                <a:rPr lang="en-US" altLang="zh-CN" sz="2400" b="0" i="1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l</a:t>
              </a:r>
              <a:r>
                <a:rPr lang="zh-CN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的方程．</a:t>
              </a:r>
            </a:p>
          </p:txBody>
        </p:sp>
        <p:sp>
          <p:nvSpPr>
            <p:cNvPr id="26" name="矩形: 圆角 25"/>
            <p:cNvSpPr/>
            <p:nvPr/>
          </p:nvSpPr>
          <p:spPr>
            <a:xfrm>
              <a:off x="1815676" y="1270513"/>
              <a:ext cx="8086096" cy="1548000"/>
            </a:xfrm>
            <a:prstGeom prst="roundRect">
              <a:avLst>
                <a:gd name="adj" fmla="val 10321"/>
              </a:avLst>
            </a:prstGeom>
            <a:noFill/>
            <a:ln w="19050">
              <a:solidFill>
                <a:srgbClr val="2D84C5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35360" y="620688"/>
            <a:ext cx="2496225" cy="646331"/>
            <a:chOff x="359415" y="559313"/>
            <a:chExt cx="2496225" cy="646331"/>
          </a:xfrm>
        </p:grpSpPr>
        <p:sp>
          <p:nvSpPr>
            <p:cNvPr id="3" name="矩形 2"/>
            <p:cNvSpPr/>
            <p:nvPr/>
          </p:nvSpPr>
          <p:spPr>
            <a:xfrm>
              <a:off x="666087" y="559313"/>
              <a:ext cx="218955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600">
                  <a:solidFill>
                    <a:srgbClr val="376589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变式探究</a:t>
              </a:r>
              <a:endParaRPr lang="zh-CN" altLang="zh-CN" sz="3600">
                <a:solidFill>
                  <a:srgbClr val="376589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" name="箭头: V 形 3"/>
            <p:cNvSpPr/>
            <p:nvPr/>
          </p:nvSpPr>
          <p:spPr>
            <a:xfrm>
              <a:off x="543418" y="680851"/>
              <a:ext cx="245337" cy="468000"/>
            </a:xfrm>
            <a:prstGeom prst="chevron">
              <a:avLst/>
            </a:prstGeom>
            <a:solidFill>
              <a:srgbClr val="2D84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箭头: V 形 4"/>
            <p:cNvSpPr/>
            <p:nvPr/>
          </p:nvSpPr>
          <p:spPr>
            <a:xfrm>
              <a:off x="359415" y="680851"/>
              <a:ext cx="245337" cy="468000"/>
            </a:xfrm>
            <a:prstGeom prst="chevron">
              <a:avLst/>
            </a:prstGeom>
            <a:solidFill>
              <a:srgbClr val="A8C8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487488" y="1365276"/>
            <a:ext cx="9217024" cy="576064"/>
            <a:chOff x="1487488" y="1365276"/>
            <a:chExt cx="9217024" cy="576064"/>
          </a:xfrm>
        </p:grpSpPr>
        <p:sp>
          <p:nvSpPr>
            <p:cNvPr id="13" name="矩形: 圆角 12"/>
            <p:cNvSpPr/>
            <p:nvPr/>
          </p:nvSpPr>
          <p:spPr>
            <a:xfrm>
              <a:off x="1487488" y="1365276"/>
              <a:ext cx="9001000" cy="576064"/>
            </a:xfrm>
            <a:prstGeom prst="roundRect">
              <a:avLst/>
            </a:prstGeom>
            <a:solidFill>
              <a:srgbClr val="E8F3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487488" y="1412776"/>
              <a:ext cx="921702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0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(</a:t>
              </a:r>
              <a:r>
                <a:rPr lang="zh-CN" altLang="zh-CN" sz="20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变问法</a:t>
              </a:r>
              <a:r>
                <a:rPr lang="en-US" altLang="zh-CN" sz="20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)</a:t>
              </a:r>
              <a:r>
                <a:rPr lang="zh-CN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本例条件不变，当</a:t>
              </a:r>
              <a:r>
                <a:rPr lang="en-US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|</a:t>
              </a:r>
              <a:r>
                <a:rPr lang="en-US" altLang="zh-CN" sz="2400" b="0" i="1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MA</a:t>
              </a:r>
              <a:r>
                <a:rPr lang="en-US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|·|</a:t>
              </a:r>
              <a:r>
                <a:rPr lang="en-US" altLang="zh-CN" sz="2400" b="0" i="1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MB</a:t>
              </a:r>
              <a:r>
                <a:rPr lang="en-US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|</a:t>
              </a:r>
              <a:r>
                <a:rPr lang="zh-CN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取得最小值时，求直线</a:t>
              </a:r>
              <a:r>
                <a:rPr lang="en-US" altLang="zh-CN" sz="2400" b="0" i="1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l</a:t>
              </a:r>
              <a:r>
                <a:rPr lang="zh-CN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的方程．</a:t>
              </a:r>
            </a:p>
          </p:txBody>
        </p:sp>
      </p:grp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PLUGINVER]" val="10"/>
  <p:tag name="AS_OS" val="Unix 3.10 unknown"/>
  <p:tag name="AS_RELEASE_DATE" val="2020.11.30"/>
  <p:tag name="AS_TITLE" val="Aspose.Slides for Java"/>
  <p:tag name="AS_VERSION" val="20.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107781303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107778447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107773769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107782745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107782745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heme/theme1.xml><?xml version="1.0" encoding="utf-8"?>
<a:theme xmlns:a="http://schemas.openxmlformats.org/drawingml/2006/main" name="2_自定义设计方案">
  <a:themeElements>
    <a:clrScheme name="2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自定义设计方案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自定义设计方案">
  <a:themeElements>
    <a:clrScheme name="3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自定义设计方案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3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934</Words>
  <Application>Microsoft Office PowerPoint</Application>
  <PresentationFormat>宽屏</PresentationFormat>
  <Paragraphs>47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28" baseType="lpstr">
      <vt:lpstr>等线</vt:lpstr>
      <vt:lpstr>黑体</vt:lpstr>
      <vt:lpstr>楷体</vt:lpstr>
      <vt:lpstr>宋体</vt:lpstr>
      <vt:lpstr>微软雅黑</vt:lpstr>
      <vt:lpstr>Arial</vt:lpstr>
      <vt:lpstr>Cambria Math</vt:lpstr>
      <vt:lpstr>Times New Roman</vt:lpstr>
      <vt:lpstr>2_自定义设计方案</vt:lpstr>
      <vt:lpstr>3_自定义设计方案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H</cp:lastModifiedBy>
  <cp:revision>3</cp:revision>
  <cp:lastPrinted>2022-01-24T09:53:00Z</cp:lastPrinted>
  <dcterms:created xsi:type="dcterms:W3CDTF">2024-11-29T10:36:00Z</dcterms:created>
  <dcterms:modified xsi:type="dcterms:W3CDTF">2025-07-04T07:11:16Z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KSOTemplateUUID">
    <vt:lpwstr>v1.0_mb_qAklvIEtX8PDWkb9Ecd97w==</vt:lpwstr>
  </property>
  <property fmtid="{D5CDD505-2E9C-101B-9397-08002B2CF9AE}" pid="7" name="ICV">
    <vt:lpwstr>CD6609FF1E9041B49080FB13069F3EB6_12</vt:lpwstr>
  </property>
  <property fmtid="{D5CDD505-2E9C-101B-9397-08002B2CF9AE}" pid="8" name="KSOProductBuildVer">
    <vt:lpwstr>2052-12.1.0.18912</vt:lpwstr>
  </property>
</Properties>
</file>