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23"/>
  </p:notesMasterIdLst>
  <p:sldIdLst>
    <p:sldId id="469" r:id="rId3"/>
    <p:sldId id="534" r:id="rId4"/>
    <p:sldId id="535" r:id="rId5"/>
    <p:sldId id="536" r:id="rId6"/>
    <p:sldId id="537" r:id="rId7"/>
    <p:sldId id="538" r:id="rId8"/>
    <p:sldId id="539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</p:sldIdLst>
  <p:sldSz cx="12192000" cy="6858000"/>
  <p:notesSz cx="6858000" cy="9144000"/>
  <p:custDataLst>
    <p:tags r:id="rId2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382" autoAdjust="0"/>
  </p:normalViewPr>
  <p:slideViewPr>
    <p:cSldViewPr showGuides="1">
      <p:cViewPr varScale="1">
        <p:scale>
          <a:sx n="101" d="100"/>
          <a:sy n="101" d="100"/>
        </p:scale>
        <p:origin x="954" y="102"/>
      </p:cViewPr>
      <p:guideLst>
        <p:guide orient="horz" pos="21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95EA8-0A02-4075-8F53-F04DE32B86E4}" type="datetimeFigureOut">
              <a:rPr lang="zh-CN" altLang="en-US" smtClean="0"/>
              <a:t>2025/7/4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73262-AA7A-4869-A14A-583D09C763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73262-AA7A-4869-A14A-583D09C7630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E6E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箭头: 五边形 15"/>
          <p:cNvSpPr/>
          <p:nvPr userDrawn="1"/>
        </p:nvSpPr>
        <p:spPr>
          <a:xfrm>
            <a:off x="7625" y="2049172"/>
            <a:ext cx="1109065" cy="16884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3284" cy="6858000"/>
          </a:xfrm>
          <a:prstGeom prst="rect">
            <a:avLst/>
          </a:prstGeom>
        </p:spPr>
      </p:pic>
      <p:sp>
        <p:nvSpPr>
          <p:cNvPr id="12" name="流程图: 准备 11"/>
          <p:cNvSpPr/>
          <p:nvPr userDrawn="1"/>
        </p:nvSpPr>
        <p:spPr>
          <a:xfrm>
            <a:off x="2783632" y="1288"/>
            <a:ext cx="9415993" cy="6869859"/>
          </a:xfrm>
          <a:prstGeom prst="flowChartPreparation">
            <a:avLst/>
          </a:prstGeom>
          <a:solidFill>
            <a:srgbClr val="E6E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3651479" y="-234250"/>
            <a:ext cx="1004927" cy="3924000"/>
            <a:chOff x="3651479" y="-234250"/>
            <a:chExt cx="1004927" cy="3924000"/>
          </a:xfrm>
          <a:solidFill>
            <a:srgbClr val="A8C8D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矩形 14"/>
            <p:cNvSpPr/>
            <p:nvPr userDrawn="1"/>
          </p:nvSpPr>
          <p:spPr>
            <a:xfrm rot="1721875">
              <a:off x="3651479" y="-234250"/>
              <a:ext cx="72000" cy="39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 userDrawn="1"/>
          </p:nvSpPr>
          <p:spPr>
            <a:xfrm rot="18061926">
              <a:off x="4550140" y="-8358"/>
              <a:ext cx="140531" cy="72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 flipV="1">
            <a:off x="3677782" y="3184000"/>
            <a:ext cx="1004927" cy="3924000"/>
            <a:chOff x="3651479" y="-234250"/>
            <a:chExt cx="1004927" cy="3924000"/>
          </a:xfrm>
          <a:solidFill>
            <a:srgbClr val="A8C8D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0" name="矩形 19"/>
            <p:cNvSpPr/>
            <p:nvPr userDrawn="1"/>
          </p:nvSpPr>
          <p:spPr>
            <a:xfrm rot="1721875">
              <a:off x="3651479" y="-234250"/>
              <a:ext cx="72000" cy="39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/>
          </p:nvSpPr>
          <p:spPr>
            <a:xfrm rot="18061926">
              <a:off x="4550140" y="-8358"/>
              <a:ext cx="140531" cy="72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396000"/>
          </a:xfrm>
          <a:prstGeom prst="rect">
            <a:avLst/>
          </a:prstGeom>
          <a:solidFill>
            <a:srgbClr val="1065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6472409"/>
            <a:ext cx="12192000" cy="396000"/>
          </a:xfrm>
          <a:prstGeom prst="rect">
            <a:avLst/>
          </a:prstGeom>
          <a:solidFill>
            <a:srgbClr val="1065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 userDrawn="1"/>
        </p:nvSpPr>
        <p:spPr bwMode="auto">
          <a:xfrm>
            <a:off x="1" y="6489785"/>
            <a:ext cx="12192000" cy="368215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28" tIns="48364" rIns="96728" bIns="48364" anchor="ctr"/>
          <a:lstStyle>
            <a:lvl1pPr defTabSz="9683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86130" indent="-301625" defTabSz="9683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09675" indent="-241300" defTabSz="9683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94180" indent="-243205" defTabSz="9683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76780" indent="-241300" defTabSz="9683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33980" indent="-2413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91180" indent="-2413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48380" indent="-2413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05580" indent="-2413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700" b="0">
              <a:solidFill>
                <a:srgbClr val="FFFFFF"/>
              </a:solidFill>
            </a:endParaRPr>
          </a:p>
        </p:txBody>
      </p:sp>
      <p:pic>
        <p:nvPicPr>
          <p:cNvPr id="5" name="Picture 14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9376" y="-31743"/>
            <a:ext cx="657311" cy="50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69"/>
          <p:cNvGrpSpPr/>
          <p:nvPr userDrawn="1"/>
        </p:nvGrpSpPr>
        <p:grpSpPr>
          <a:xfrm>
            <a:off x="-409628" y="3615489"/>
            <a:ext cx="384225" cy="2334672"/>
            <a:chOff x="211" y="2047"/>
            <a:chExt cx="242" cy="1470"/>
          </a:xfrm>
        </p:grpSpPr>
        <p:sp>
          <p:nvSpPr>
            <p:cNvPr id="7" name="AutoShape 170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211" y="2047"/>
              <a:ext cx="204" cy="1470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lIns="96750" tIns="48375" rIns="96750" bIns="48375" anchor="ctr"/>
            <a:lstStyle>
              <a:lvl1pPr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82600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65200" indent="31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44970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335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3907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479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051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623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1900" b="0">
                <a:latin typeface="Arial" panose="020B0604020202020204" pitchFamily="34" charset="0"/>
              </a:endParaRPr>
            </a:p>
          </p:txBody>
        </p:sp>
        <p:sp>
          <p:nvSpPr>
            <p:cNvPr id="8" name="Text Box 171">
              <a:hlinkClick r:id="" action="ppaction://noaction"/>
            </p:cNvPr>
            <p:cNvSpPr txBox="1">
              <a:spLocks noChangeArrowheads="1"/>
            </p:cNvSpPr>
            <p:nvPr userDrawn="1"/>
          </p:nvSpPr>
          <p:spPr bwMode="auto">
            <a:xfrm>
              <a:off x="249" y="2079"/>
              <a:ext cx="204" cy="1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96750" tIns="48375" rIns="96750" bIns="48375"/>
            <a:lstStyle>
              <a:lvl1pPr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82600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65200" indent="31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44970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335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3907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479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051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623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spcBef>
                  <a:spcPct val="50000"/>
                </a:spcBef>
              </a:pPr>
              <a:r>
                <a:rPr lang="zh-CN" altLang="en-US" sz="19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合作探究</a:t>
              </a:r>
              <a:r>
                <a:rPr lang="en-US" altLang="zh-CN" sz="19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9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提素养</a:t>
              </a:r>
            </a:p>
          </p:txBody>
        </p:sp>
      </p:grpSp>
      <p:grpSp>
        <p:nvGrpSpPr>
          <p:cNvPr id="9" name="Group 184"/>
          <p:cNvGrpSpPr/>
          <p:nvPr userDrawn="1"/>
        </p:nvGrpSpPr>
        <p:grpSpPr>
          <a:xfrm>
            <a:off x="10907545" y="6461220"/>
            <a:ext cx="1284455" cy="427658"/>
            <a:chOff x="6493" y="3846"/>
            <a:chExt cx="765" cy="255"/>
          </a:xfrm>
        </p:grpSpPr>
        <p:grpSp>
          <p:nvGrpSpPr>
            <p:cNvPr id="10" name="Group 166"/>
            <p:cNvGrpSpPr/>
            <p:nvPr userDrawn="1"/>
          </p:nvGrpSpPr>
          <p:grpSpPr>
            <a:xfrm>
              <a:off x="6493" y="3868"/>
              <a:ext cx="765" cy="233"/>
              <a:chOff x="6871" y="4089"/>
              <a:chExt cx="809" cy="247"/>
            </a:xfrm>
          </p:grpSpPr>
          <p:pic>
            <p:nvPicPr>
              <p:cNvPr id="13" name="Picture 167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902" y="4097"/>
                <a:ext cx="778" cy="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68"/>
              <p:cNvSpPr>
                <a:spLocks noChangeArrowheads="1"/>
              </p:cNvSpPr>
              <p:nvPr userDrawn="1"/>
            </p:nvSpPr>
            <p:spPr bwMode="auto">
              <a:xfrm>
                <a:off x="6871" y="4089"/>
                <a:ext cx="737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750" tIns="48375" rIns="96750" bIns="48375">
                <a:spAutoFit/>
              </a:bodyPr>
              <a:lstStyle>
                <a:lvl1pPr defTabSz="96837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482600" defTabSz="96837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965200" indent="3175" defTabSz="96837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449705" defTabSz="96837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1933575" defTabSz="96837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390775" indent="1905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847975" indent="1905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305175" indent="1905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762375" indent="1905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900">
                    <a:solidFill>
                      <a:srgbClr val="006600"/>
                    </a:solidFill>
                    <a:latin typeface="Arial" panose="020B0604020202020204" pitchFamily="34" charset="0"/>
                    <a:ea typeface="隶书" panose="02010509060101010101" pitchFamily="49" charset="-122"/>
                  </a:rPr>
                  <a:t>栏目导航</a:t>
                </a:r>
              </a:p>
            </p:txBody>
          </p:sp>
        </p:grpSp>
        <p:pic>
          <p:nvPicPr>
            <p:cNvPr id="11" name="Picture 17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22" y="3872"/>
              <a:ext cx="736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74"/>
            <p:cNvSpPr>
              <a:spLocks noChangeArrowheads="1"/>
            </p:cNvSpPr>
            <p:nvPr userDrawn="1"/>
          </p:nvSpPr>
          <p:spPr bwMode="auto">
            <a:xfrm>
              <a:off x="6493" y="3846"/>
              <a:ext cx="6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750" tIns="48375" rIns="96750" bIns="48375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82600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65200" indent="31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44970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335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3907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479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051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623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900">
                  <a:solidFill>
                    <a:srgbClr val="006600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栏目导航</a:t>
              </a:r>
            </a:p>
          </p:txBody>
        </p:sp>
      </p:grpSp>
      <p:grpSp>
        <p:nvGrpSpPr>
          <p:cNvPr id="15" name="Group 175"/>
          <p:cNvGrpSpPr/>
          <p:nvPr userDrawn="1"/>
        </p:nvGrpSpPr>
        <p:grpSpPr>
          <a:xfrm>
            <a:off x="-409628" y="915776"/>
            <a:ext cx="384225" cy="2333085"/>
            <a:chOff x="211" y="2047"/>
            <a:chExt cx="242" cy="1470"/>
          </a:xfrm>
        </p:grpSpPr>
        <p:sp>
          <p:nvSpPr>
            <p:cNvPr id="16" name="AutoShape 176"/>
            <p:cNvSpPr>
              <a:spLocks noChangeArrowheads="1"/>
            </p:cNvSpPr>
            <p:nvPr userDrawn="1"/>
          </p:nvSpPr>
          <p:spPr bwMode="auto">
            <a:xfrm>
              <a:off x="211" y="2047"/>
              <a:ext cx="204" cy="1470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lIns="96750" tIns="48375" rIns="96750" bIns="48375" anchor="ctr"/>
            <a:lstStyle>
              <a:lvl1pPr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82600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65200" indent="31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44970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335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3907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479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051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623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1900" b="0">
                <a:latin typeface="Arial" panose="020B0604020202020204" pitchFamily="34" charset="0"/>
              </a:endParaRPr>
            </a:p>
          </p:txBody>
        </p:sp>
        <p:sp>
          <p:nvSpPr>
            <p:cNvPr id="17" name="Text Box 177">
              <a:hlinkClick r:id="rId6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249" y="2079"/>
              <a:ext cx="204" cy="1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96750" tIns="48375" rIns="96750" bIns="48375"/>
            <a:lstStyle>
              <a:lvl1pPr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82600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65200" indent="31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44970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335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3907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479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051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623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spcBef>
                  <a:spcPct val="50000"/>
                </a:spcBef>
              </a:pPr>
              <a:r>
                <a:rPr lang="zh-CN" altLang="en-US" sz="19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自主预习</a:t>
              </a:r>
              <a:r>
                <a:rPr lang="en-US" altLang="zh-CN" sz="19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9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探新知</a:t>
              </a:r>
            </a:p>
          </p:txBody>
        </p:sp>
      </p:grpSp>
      <p:grpSp>
        <p:nvGrpSpPr>
          <p:cNvPr id="18" name="Group 178"/>
          <p:cNvGrpSpPr/>
          <p:nvPr userDrawn="1"/>
        </p:nvGrpSpPr>
        <p:grpSpPr>
          <a:xfrm>
            <a:off x="12320604" y="3621837"/>
            <a:ext cx="404866" cy="2334672"/>
            <a:chOff x="7335" y="1345"/>
            <a:chExt cx="240" cy="1389"/>
          </a:xfrm>
        </p:grpSpPr>
        <p:sp>
          <p:nvSpPr>
            <p:cNvPr id="19" name="AutoShape 179"/>
            <p:cNvSpPr>
              <a:spLocks noChangeArrowheads="1"/>
            </p:cNvSpPr>
            <p:nvPr userDrawn="1"/>
          </p:nvSpPr>
          <p:spPr bwMode="auto">
            <a:xfrm>
              <a:off x="7335" y="1345"/>
              <a:ext cx="192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lIns="96750" tIns="48375" rIns="96750" bIns="48375" anchor="ctr"/>
            <a:lstStyle>
              <a:lvl1pPr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82600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65200" indent="31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44970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335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3907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479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051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623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1900" b="0">
                <a:latin typeface="Arial" panose="020B0604020202020204" pitchFamily="34" charset="0"/>
              </a:endParaRPr>
            </a:p>
          </p:txBody>
        </p:sp>
        <p:sp>
          <p:nvSpPr>
            <p:cNvPr id="20" name="Text Box 180">
              <a:hlinkClick r:id="" action="ppaction://noaction"/>
            </p:cNvPr>
            <p:cNvSpPr txBox="1">
              <a:spLocks noChangeArrowheads="1"/>
            </p:cNvSpPr>
            <p:nvPr userDrawn="1"/>
          </p:nvSpPr>
          <p:spPr bwMode="auto">
            <a:xfrm>
              <a:off x="7383" y="1375"/>
              <a:ext cx="192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96750" tIns="48375" rIns="96750" bIns="48375"/>
            <a:lstStyle>
              <a:lvl1pPr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82600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65200" indent="31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44970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335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3907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479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051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623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spcBef>
                  <a:spcPct val="50000"/>
                </a:spcBef>
              </a:pPr>
              <a:r>
                <a:rPr lang="zh-CN" altLang="en-US" sz="19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课时分层作业</a:t>
              </a:r>
            </a:p>
          </p:txBody>
        </p:sp>
      </p:grpSp>
      <p:grpSp>
        <p:nvGrpSpPr>
          <p:cNvPr id="21" name="Group 181"/>
          <p:cNvGrpSpPr/>
          <p:nvPr userDrawn="1"/>
        </p:nvGrpSpPr>
        <p:grpSpPr>
          <a:xfrm>
            <a:off x="12336481" y="901492"/>
            <a:ext cx="404866" cy="2334672"/>
            <a:chOff x="7335" y="1345"/>
            <a:chExt cx="240" cy="1389"/>
          </a:xfrm>
        </p:grpSpPr>
        <p:sp>
          <p:nvSpPr>
            <p:cNvPr id="22" name="AutoShape 182"/>
            <p:cNvSpPr>
              <a:spLocks noChangeArrowheads="1"/>
            </p:cNvSpPr>
            <p:nvPr userDrawn="1"/>
          </p:nvSpPr>
          <p:spPr bwMode="auto">
            <a:xfrm>
              <a:off x="7335" y="1345"/>
              <a:ext cx="192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969696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wrap="none" lIns="96750" tIns="48375" rIns="96750" bIns="48375" anchor="ctr"/>
            <a:lstStyle>
              <a:lvl1pPr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82600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65200" indent="31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44970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335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3907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479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051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623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1900" b="0">
                <a:latin typeface="Arial" panose="020B0604020202020204" pitchFamily="34" charset="0"/>
              </a:endParaRPr>
            </a:p>
          </p:txBody>
        </p:sp>
        <p:sp>
          <p:nvSpPr>
            <p:cNvPr id="23" name="Text Box 183">
              <a:hlinkClick r:id="" action="ppaction://noaction"/>
            </p:cNvPr>
            <p:cNvSpPr txBox="1">
              <a:spLocks noChangeArrowheads="1"/>
            </p:cNvSpPr>
            <p:nvPr userDrawn="1"/>
          </p:nvSpPr>
          <p:spPr bwMode="auto">
            <a:xfrm>
              <a:off x="7383" y="1375"/>
              <a:ext cx="192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lIns="96750" tIns="48375" rIns="96750" bIns="48375"/>
            <a:lstStyle>
              <a:lvl1pPr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82600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65200" indent="31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44970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933575" defTabSz="9683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3907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8479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3051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762375" indent="1905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spcBef>
                  <a:spcPct val="50000"/>
                </a:spcBef>
              </a:pPr>
              <a:r>
                <a:rPr lang="zh-CN" altLang="en-US" sz="19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当堂达标</a:t>
              </a:r>
              <a:r>
                <a:rPr lang="en-US" altLang="zh-CN" sz="19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9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固双基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10" y="365041"/>
            <a:ext cx="10516970" cy="132525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310" y="1825202"/>
            <a:ext cx="10516970" cy="43503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4" name="Rectangle 142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207622" y="101577"/>
            <a:ext cx="982790" cy="47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50" tIns="48375" rIns="96750" bIns="48375" numCol="1" anchor="t" anchorCtr="0" compatLnSpc="1"/>
          <a:lstStyle>
            <a:lvl1pPr algn="ctr" defTabSz="965200">
              <a:defRPr sz="1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58F5264-24AB-495E-A189-77BA069A4BB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3.7037E-06 L 0.03451 -3.7037E-06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3.7037E-06 L 0.03555 -3.7037E-06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5 3.7037E-07 L -0.03984 3.7037E-07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-3.7037E-07 L -0.04089 -3.7037E-07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答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hlinkClick r:id="rId3" action="ppaction://hlinksldjump"/>
          </p:cNvPr>
          <p:cNvSpPr/>
          <p:nvPr userDrawn="1"/>
        </p:nvSpPr>
        <p:spPr>
          <a:xfrm>
            <a:off x="1054100" y="6483350"/>
            <a:ext cx="1250950" cy="304800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 u="sng">
                <a:solidFill>
                  <a:schemeClr val="hlink"/>
                </a:solidFill>
                <a:latin typeface="宋体" panose="02010600030101010101" pitchFamily="2" charset="-122"/>
              </a:rPr>
              <a:t>核心概念掌握</a:t>
            </a:r>
            <a:endParaRPr lang="zh-CN" altLang="en-US" sz="1400" b="1">
              <a:solidFill>
                <a:srgbClr val="0E6E8C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矩形 3">
            <a:hlinkClick r:id="" action="ppaction://noaction"/>
          </p:cNvPr>
          <p:cNvSpPr/>
          <p:nvPr userDrawn="1"/>
        </p:nvSpPr>
        <p:spPr>
          <a:xfrm>
            <a:off x="3541713" y="6483350"/>
            <a:ext cx="1250950" cy="304800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 u="sng">
                <a:solidFill>
                  <a:schemeClr val="hlink"/>
                </a:solidFill>
                <a:latin typeface="宋体" panose="02010600030101010101" pitchFamily="2" charset="-122"/>
              </a:rPr>
              <a:t>核心素养形成</a:t>
            </a:r>
            <a:endParaRPr lang="zh-CN" altLang="en-US" sz="1400" b="1">
              <a:solidFill>
                <a:srgbClr val="0E6E8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>
            <a:hlinkClick r:id="" action="ppaction://noaction"/>
          </p:cNvPr>
          <p:cNvSpPr/>
          <p:nvPr userDrawn="1"/>
        </p:nvSpPr>
        <p:spPr>
          <a:xfrm>
            <a:off x="5922963" y="6483350"/>
            <a:ext cx="1250950" cy="304800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 u="sng">
                <a:solidFill>
                  <a:schemeClr val="hlink"/>
                </a:solidFill>
                <a:latin typeface="宋体" panose="02010600030101010101" pitchFamily="2" charset="-122"/>
              </a:rPr>
              <a:t>随堂水平达标</a:t>
            </a:r>
            <a:endParaRPr lang="zh-CN" altLang="en-US" sz="1400" b="1">
              <a:solidFill>
                <a:srgbClr val="0E6E8C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矩形 5">
            <a:hlinkClick r:id="" action="ppaction://noaction"/>
          </p:cNvPr>
          <p:cNvSpPr/>
          <p:nvPr userDrawn="1"/>
        </p:nvSpPr>
        <p:spPr>
          <a:xfrm>
            <a:off x="8301038" y="6483350"/>
            <a:ext cx="1250950" cy="304800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 u="sng">
                <a:solidFill>
                  <a:schemeClr val="hlink"/>
                </a:solidFill>
                <a:latin typeface="宋体" panose="02010600030101010101" pitchFamily="2" charset="-122"/>
              </a:rPr>
              <a:t>课后课时精练</a:t>
            </a:r>
            <a:endParaRPr lang="zh-CN" altLang="en-US" sz="1400" b="1">
              <a:solidFill>
                <a:srgbClr val="0E6E8C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3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C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263352" y="506970"/>
            <a:ext cx="11665296" cy="6049360"/>
            <a:chOff x="788749" y="474696"/>
            <a:chExt cx="10729192" cy="6049360"/>
          </a:xfrm>
        </p:grpSpPr>
        <p:sp>
          <p:nvSpPr>
            <p:cNvPr id="4" name="矩形: 圆角 3"/>
            <p:cNvSpPr/>
            <p:nvPr userDrawn="1"/>
          </p:nvSpPr>
          <p:spPr>
            <a:xfrm>
              <a:off x="788749" y="474696"/>
              <a:ext cx="10729192" cy="5546591"/>
            </a:xfrm>
            <a:prstGeom prst="roundRect">
              <a:avLst>
                <a:gd name="adj" fmla="val 259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 userDrawn="1"/>
          </p:nvSpPr>
          <p:spPr>
            <a:xfrm>
              <a:off x="788749" y="4149080"/>
              <a:ext cx="10729192" cy="2374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21" y="-43647"/>
            <a:ext cx="12348643" cy="69452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643" y="-87293"/>
            <a:ext cx="12348643" cy="6945293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431704" y="1556792"/>
            <a:ext cx="583264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再见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E6E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箭头: 五边形 15"/>
          <p:cNvSpPr/>
          <p:nvPr userDrawn="1"/>
        </p:nvSpPr>
        <p:spPr>
          <a:xfrm>
            <a:off x="7625" y="2049172"/>
            <a:ext cx="1109065" cy="16884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3284" cy="6858000"/>
          </a:xfrm>
          <a:prstGeom prst="rect">
            <a:avLst/>
          </a:prstGeom>
        </p:spPr>
      </p:pic>
      <p:sp>
        <p:nvSpPr>
          <p:cNvPr id="12" name="流程图: 准备 11"/>
          <p:cNvSpPr/>
          <p:nvPr userDrawn="1"/>
        </p:nvSpPr>
        <p:spPr>
          <a:xfrm>
            <a:off x="2783632" y="1288"/>
            <a:ext cx="9415993" cy="6869859"/>
          </a:xfrm>
          <a:prstGeom prst="flowChartPreparation">
            <a:avLst/>
          </a:prstGeom>
          <a:solidFill>
            <a:srgbClr val="E6E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3651479" y="-234250"/>
            <a:ext cx="1004927" cy="3924000"/>
            <a:chOff x="3651479" y="-234250"/>
            <a:chExt cx="1004927" cy="3924000"/>
          </a:xfrm>
          <a:solidFill>
            <a:srgbClr val="A8C8D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矩形 14"/>
            <p:cNvSpPr/>
            <p:nvPr userDrawn="1"/>
          </p:nvSpPr>
          <p:spPr>
            <a:xfrm rot="1721875">
              <a:off x="3651479" y="-234250"/>
              <a:ext cx="72000" cy="39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 userDrawn="1"/>
          </p:nvSpPr>
          <p:spPr>
            <a:xfrm rot="18061926">
              <a:off x="4550140" y="-8358"/>
              <a:ext cx="140531" cy="72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 flipV="1">
            <a:off x="3677782" y="3184000"/>
            <a:ext cx="1004927" cy="3924000"/>
            <a:chOff x="3651479" y="-234250"/>
            <a:chExt cx="1004927" cy="3924000"/>
          </a:xfrm>
          <a:solidFill>
            <a:srgbClr val="A8C8D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0" name="矩形 19"/>
            <p:cNvSpPr/>
            <p:nvPr userDrawn="1"/>
          </p:nvSpPr>
          <p:spPr>
            <a:xfrm rot="1721875">
              <a:off x="3651479" y="-234250"/>
              <a:ext cx="72000" cy="392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 userDrawn="1"/>
          </p:nvSpPr>
          <p:spPr>
            <a:xfrm rot="18061926">
              <a:off x="4550140" y="-8358"/>
              <a:ext cx="140531" cy="72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6096000" y="2204864"/>
            <a:ext cx="36859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再见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18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6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050"/>
          <p:cNvSpPr>
            <a:spLocks noChangeArrowheads="1"/>
          </p:cNvSpPr>
          <p:nvPr userDrawn="1"/>
        </p:nvSpPr>
        <p:spPr bwMode="auto">
          <a:xfrm>
            <a:off x="0" y="-9525"/>
            <a:ext cx="12192000" cy="442913"/>
          </a:xfrm>
          <a:prstGeom prst="rect">
            <a:avLst/>
          </a:prstGeom>
          <a:solidFill>
            <a:srgbClr val="72BFC5"/>
          </a:solidFill>
          <a:ln w="19050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0228" name="TextBox 19"/>
          <p:cNvSpPr>
            <a:spLocks noChangeArrowheads="1"/>
          </p:cNvSpPr>
          <p:nvPr userDrawn="1"/>
        </p:nvSpPr>
        <p:spPr bwMode="auto">
          <a:xfrm>
            <a:off x="5903385" y="115888"/>
            <a:ext cx="604943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3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第一章　集合与常用逻辑用语</a:t>
            </a:r>
          </a:p>
        </p:txBody>
      </p:sp>
      <p:sp>
        <p:nvSpPr>
          <p:cNvPr id="12" name="动作按钮: 第一张 11">
            <a:hlinkClick r:id="rId19" action="ppaction://hlinksldjump" highlightClick="1"/>
          </p:cNvPr>
          <p:cNvSpPr/>
          <p:nvPr userDrawn="1"/>
        </p:nvSpPr>
        <p:spPr>
          <a:xfrm>
            <a:off x="11567584" y="6453189"/>
            <a:ext cx="480483" cy="2889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800" b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0230" name="直接连接符 27"/>
          <p:cNvSpPr>
            <a:spLocks noChangeShapeType="1"/>
          </p:cNvSpPr>
          <p:nvPr userDrawn="1">
            <p:custDataLst>
              <p:tags r:id="rId13"/>
            </p:custDataLst>
          </p:nvPr>
        </p:nvSpPr>
        <p:spPr bwMode="auto">
          <a:xfrm flipH="1">
            <a:off x="7535333" y="6502401"/>
            <a:ext cx="0" cy="1508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/>
          </a:p>
        </p:txBody>
      </p:sp>
      <p:sp>
        <p:nvSpPr>
          <p:cNvPr id="180231" name="文本框 2066">
            <a:hlinkClick r:id="" action="ppaction://noaction"/>
          </p:cNvPr>
          <p:cNvSpPr txBox="1"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>
            <a:off x="7630584" y="6372226"/>
            <a:ext cx="1631949" cy="31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3345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345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345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345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345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40000"/>
              </a:lnSpc>
              <a:buClr>
                <a:schemeClr val="accent1"/>
              </a:buClr>
            </a:pPr>
            <a:r>
              <a:rPr lang="zh-CN" altLang="en-US" sz="1200">
                <a:latin typeface="黑体" panose="02010609060101010101" pitchFamily="49" charset="-122"/>
                <a:ea typeface="黑体" panose="02010609060101010101" pitchFamily="49" charset="-122"/>
              </a:rPr>
              <a:t>基础全梳理</a:t>
            </a:r>
          </a:p>
        </p:txBody>
      </p:sp>
      <p:sp>
        <p:nvSpPr>
          <p:cNvPr id="180232" name="文本框 2067">
            <a:hlinkClick r:id="" action="ppaction://noaction"/>
          </p:cNvPr>
          <p:cNvSpPr txBox="1">
            <a:spLocks noChangeArrowheads="1"/>
          </p:cNvSpPr>
          <p:nvPr userDrawn="1">
            <p:custDataLst>
              <p:tags r:id="rId15"/>
            </p:custDataLst>
          </p:nvPr>
        </p:nvSpPr>
        <p:spPr bwMode="auto">
          <a:xfrm>
            <a:off x="9455151" y="6372226"/>
            <a:ext cx="1439333" cy="31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3345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3345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3345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3345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3345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40000"/>
              </a:lnSpc>
              <a:buClr>
                <a:schemeClr val="accent1"/>
              </a:buClr>
            </a:pPr>
            <a:r>
              <a:rPr lang="zh-CN" altLang="en-US" sz="1200">
                <a:latin typeface="黑体" panose="02010609060101010101" pitchFamily="49" charset="-122"/>
                <a:ea typeface="黑体" panose="02010609060101010101" pitchFamily="49" charset="-122"/>
              </a:rPr>
              <a:t>考点全突破</a:t>
            </a:r>
          </a:p>
        </p:txBody>
      </p:sp>
      <p:sp>
        <p:nvSpPr>
          <p:cNvPr id="180233" name="直接连接符 2070"/>
          <p:cNvSpPr>
            <a:spLocks noChangeShapeType="1"/>
          </p:cNvSpPr>
          <p:nvPr userDrawn="1">
            <p:custDataLst>
              <p:tags r:id="rId16"/>
            </p:custDataLst>
          </p:nvPr>
        </p:nvSpPr>
        <p:spPr bwMode="auto">
          <a:xfrm flipH="1">
            <a:off x="9359900" y="6502401"/>
            <a:ext cx="0" cy="1508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/>
          </a:p>
        </p:txBody>
      </p:sp>
      <p:sp>
        <p:nvSpPr>
          <p:cNvPr id="180234" name="直接连接符 2070"/>
          <p:cNvSpPr>
            <a:spLocks noChangeShapeType="1"/>
          </p:cNvSpPr>
          <p:nvPr userDrawn="1">
            <p:custDataLst>
              <p:tags r:id="rId17"/>
            </p:custDataLst>
          </p:nvPr>
        </p:nvSpPr>
        <p:spPr bwMode="auto">
          <a:xfrm flipH="1">
            <a:off x="10991851" y="6505576"/>
            <a:ext cx="0" cy="1508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/>
          </a:p>
        </p:txBody>
      </p:sp>
      <p:sp>
        <p:nvSpPr>
          <p:cNvPr id="11" name="日期占位符 15"/>
          <p:cNvSpPr>
            <a:spLocks noGrp="1"/>
          </p:cNvSpPr>
          <p:nvPr userDrawn="1">
            <p:custDataLst>
              <p:tags r:id="rId18"/>
            </p:custDataLst>
          </p:nvPr>
        </p:nvSpPr>
        <p:spPr>
          <a:xfrm>
            <a:off x="292101" y="6502401"/>
            <a:ext cx="4364567" cy="315913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46999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京师新教案</a:t>
            </a:r>
            <a:r>
              <a:rPr lang="en-US" altLang="zh-CN" sz="1200" b="0">
                <a:solidFill>
                  <a:srgbClr val="89898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1400">
                <a:solidFill>
                  <a:srgbClr val="606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数学  大一轮总复习</a:t>
            </a:r>
            <a:endParaRPr lang="en-US" altLang="zh-CN" sz="1400">
              <a:solidFill>
                <a:srgbClr val="606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59785" y="2564765"/>
            <a:ext cx="8603615" cy="1611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7200">
                <a:solidFill>
                  <a:schemeClr val="tx1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直线的倾斜角与斜率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847528" y="1556792"/>
            <a:ext cx="8496944" cy="4176464"/>
            <a:chOff x="1847528" y="1556792"/>
            <a:chExt cx="8496944" cy="4176464"/>
          </a:xfrm>
        </p:grpSpPr>
        <p:sp>
          <p:nvSpPr>
            <p:cNvPr id="14" name="矩形: 折角 13"/>
            <p:cNvSpPr/>
            <p:nvPr/>
          </p:nvSpPr>
          <p:spPr>
            <a:xfrm>
              <a:off x="1847528" y="1556792"/>
              <a:ext cx="8496944" cy="4176464"/>
            </a:xfrm>
            <a:prstGeom prst="foldedCorner">
              <a:avLst/>
            </a:prstGeom>
            <a:solidFill>
              <a:srgbClr val="E8F3F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67084" y="1764984"/>
              <a:ext cx="465783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ctr">
                <a:buFont typeface="Wingdings" panose="05000000000000000000" pitchFamily="2" charset="2"/>
                <a:buChar char="u"/>
              </a:pPr>
              <a:r>
                <a:rPr lang="zh-CN" altLang="zh-CN" sz="2400" kern="100">
                  <a:solidFill>
                    <a:srgbClr val="C00000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直线的倾斜角和斜率的关系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918778" y="2919147"/>
                <a:ext cx="8595584" cy="2424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0" kern="100">
                    <a:solidFill>
                      <a:srgbClr val="C0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不是倾斜角越大，斜率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就越大，因为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tan </a:t>
                </a:r>
                <a:r>
                  <a:rPr lang="zh-CN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，当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zh-CN" alt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zh-CN" alt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时，</a:t>
                </a:r>
                <a:r>
                  <a:rPr lang="zh-CN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越大，斜率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就越大，同样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∈</a:t>
                </a:r>
                <a:r>
                  <a:rPr lang="zh-CN" altLang="en-US" sz="2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zh-CN" alt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时也是如此，但当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∈[0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≠</a:t>
                </a:r>
                <a:r>
                  <a:rPr lang="zh-CN" altLang="en-US" sz="2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时就不是了．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778" y="2919147"/>
                <a:ext cx="8595584" cy="2424190"/>
              </a:xfrm>
              <a:prstGeom prst="rect">
                <a:avLst/>
              </a:prstGeom>
              <a:blipFill rotWithShape="1">
                <a:blip r:embed="rId2"/>
                <a:stretch>
                  <a:fillRect l="-5" t="-2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335360" y="620688"/>
            <a:ext cx="2496225" cy="646331"/>
            <a:chOff x="359415" y="559313"/>
            <a:chExt cx="2496225" cy="646331"/>
          </a:xfrm>
        </p:grpSpPr>
        <p:sp>
          <p:nvSpPr>
            <p:cNvPr id="5" name="矩形 4"/>
            <p:cNvSpPr/>
            <p:nvPr/>
          </p:nvSpPr>
          <p:spPr>
            <a:xfrm>
              <a:off x="666087" y="559313"/>
              <a:ext cx="21895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>
                  <a:solidFill>
                    <a:srgbClr val="37658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特别提醒</a:t>
              </a:r>
              <a:endParaRPr lang="zh-CN" altLang="zh-CN" sz="3600">
                <a:solidFill>
                  <a:srgbClr val="37658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箭头: V 形 5"/>
            <p:cNvSpPr/>
            <p:nvPr/>
          </p:nvSpPr>
          <p:spPr>
            <a:xfrm>
              <a:off x="543418" y="680851"/>
              <a:ext cx="245337" cy="468000"/>
            </a:xfrm>
            <a:prstGeom prst="chevron">
              <a:avLst/>
            </a:prstGeom>
            <a:solidFill>
              <a:srgbClr val="2D8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箭头: V 形 6"/>
            <p:cNvSpPr/>
            <p:nvPr/>
          </p:nvSpPr>
          <p:spPr>
            <a:xfrm>
              <a:off x="359415" y="680851"/>
              <a:ext cx="245337" cy="468000"/>
            </a:xfrm>
            <a:prstGeom prst="chevron">
              <a:avLst/>
            </a:prstGeom>
            <a:solidFill>
              <a:srgbClr val="A8C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918778" y="2457482"/>
            <a:ext cx="6097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kern="100">
                <a:solidFill>
                  <a:srgbClr val="C00000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直线都有倾斜角，但不一定都有斜率．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847528" y="1556792"/>
            <a:ext cx="8496944" cy="3643560"/>
            <a:chOff x="1847528" y="1556792"/>
            <a:chExt cx="8496944" cy="3643560"/>
          </a:xfrm>
        </p:grpSpPr>
        <p:sp>
          <p:nvSpPr>
            <p:cNvPr id="11" name="矩形: 折角 10"/>
            <p:cNvSpPr/>
            <p:nvPr/>
          </p:nvSpPr>
          <p:spPr>
            <a:xfrm>
              <a:off x="1847528" y="1556792"/>
              <a:ext cx="8496944" cy="3643560"/>
            </a:xfrm>
            <a:prstGeom prst="foldedCorner">
              <a:avLst/>
            </a:prstGeom>
            <a:solidFill>
              <a:srgbClr val="E8F3FC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043772" y="1657648"/>
              <a:ext cx="41044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ctr">
                <a:buFont typeface="Wingdings" panose="05000000000000000000" pitchFamily="2" charset="2"/>
                <a:buChar char="u"/>
              </a:pPr>
              <a:r>
                <a:rPr lang="zh-CN" altLang="zh-CN" sz="2400" kern="100">
                  <a:solidFill>
                    <a:srgbClr val="C00000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几种特殊位置的直线方程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063552" y="2119313"/>
            <a:ext cx="6696744" cy="2792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0" kern="100">
                <a:solidFill>
                  <a:srgbClr val="C00000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轴：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0.</a:t>
            </a:r>
            <a:endParaRPr lang="zh-CN" altLang="zh-CN" sz="2400" b="0" kern="100">
              <a:solidFill>
                <a:schemeClr val="tx1"/>
              </a:solidFill>
              <a:effectLst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kern="100">
                <a:solidFill>
                  <a:srgbClr val="C00000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轴：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0.</a:t>
            </a:r>
            <a:endParaRPr lang="zh-CN" altLang="zh-CN" sz="2400" b="0" kern="100">
              <a:solidFill>
                <a:schemeClr val="tx1"/>
              </a:solidFill>
              <a:effectLst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kern="100">
                <a:solidFill>
                  <a:srgbClr val="C00000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(3)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平行于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轴的直线：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≠0)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</a:pPr>
            <a:r>
              <a:rPr lang="en-US" altLang="zh-CN" sz="2400" b="0" kern="100">
                <a:solidFill>
                  <a:srgbClr val="C00000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(4)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平行于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轴的直线：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≠0)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</a:pPr>
            <a:r>
              <a:rPr lang="en-US" altLang="zh-CN" sz="2400" b="0" kern="100">
                <a:solidFill>
                  <a:srgbClr val="C00000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(5)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过原点且斜率存在的直线：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0" i="1" kern="100" err="1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kx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2400" b="0" kern="100">
              <a:solidFill>
                <a:schemeClr val="tx1"/>
              </a:solidFill>
              <a:effectLst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35360" y="620688"/>
            <a:ext cx="2496225" cy="646331"/>
            <a:chOff x="359415" y="559313"/>
            <a:chExt cx="2496225" cy="646331"/>
          </a:xfrm>
        </p:grpSpPr>
        <p:sp>
          <p:nvSpPr>
            <p:cNvPr id="5" name="矩形 4"/>
            <p:cNvSpPr/>
            <p:nvPr/>
          </p:nvSpPr>
          <p:spPr>
            <a:xfrm>
              <a:off x="666087" y="559313"/>
              <a:ext cx="21895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>
                  <a:solidFill>
                    <a:srgbClr val="37658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特别提醒</a:t>
              </a:r>
              <a:endParaRPr lang="zh-CN" altLang="zh-CN" sz="3600">
                <a:solidFill>
                  <a:srgbClr val="37658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箭头: V 形 5"/>
            <p:cNvSpPr/>
            <p:nvPr/>
          </p:nvSpPr>
          <p:spPr>
            <a:xfrm>
              <a:off x="543418" y="680851"/>
              <a:ext cx="245337" cy="468000"/>
            </a:xfrm>
            <a:prstGeom prst="chevron">
              <a:avLst/>
            </a:prstGeom>
            <a:solidFill>
              <a:srgbClr val="2D8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箭头: V 形 6"/>
            <p:cNvSpPr/>
            <p:nvPr/>
          </p:nvSpPr>
          <p:spPr>
            <a:xfrm>
              <a:off x="359415" y="680851"/>
              <a:ext cx="245337" cy="468000"/>
            </a:xfrm>
            <a:prstGeom prst="chevron">
              <a:avLst/>
            </a:prstGeom>
            <a:solidFill>
              <a:srgbClr val="A8C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5360" y="620688"/>
            <a:ext cx="2496225" cy="646331"/>
            <a:chOff x="359415" y="559313"/>
            <a:chExt cx="2496225" cy="646331"/>
          </a:xfrm>
        </p:grpSpPr>
        <p:sp>
          <p:nvSpPr>
            <p:cNvPr id="3" name="矩形 2"/>
            <p:cNvSpPr/>
            <p:nvPr/>
          </p:nvSpPr>
          <p:spPr>
            <a:xfrm>
              <a:off x="666087" y="559313"/>
              <a:ext cx="21895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>
                  <a:solidFill>
                    <a:srgbClr val="37658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常见误区</a:t>
              </a:r>
              <a:endParaRPr lang="zh-CN" altLang="zh-CN" sz="3600">
                <a:solidFill>
                  <a:srgbClr val="37658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" name="箭头: V 形 3"/>
            <p:cNvSpPr/>
            <p:nvPr/>
          </p:nvSpPr>
          <p:spPr>
            <a:xfrm>
              <a:off x="543418" y="680851"/>
              <a:ext cx="245337" cy="468000"/>
            </a:xfrm>
            <a:prstGeom prst="chevron">
              <a:avLst/>
            </a:prstGeom>
            <a:solidFill>
              <a:srgbClr val="2D8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4"/>
            <p:cNvSpPr/>
            <p:nvPr/>
          </p:nvSpPr>
          <p:spPr>
            <a:xfrm>
              <a:off x="359415" y="680851"/>
              <a:ext cx="245337" cy="468000"/>
            </a:xfrm>
            <a:prstGeom prst="chevron">
              <a:avLst/>
            </a:prstGeom>
            <a:solidFill>
              <a:srgbClr val="A8C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811524" y="1628800"/>
            <a:ext cx="8568952" cy="4103916"/>
            <a:chOff x="1595121" y="1605590"/>
            <a:chExt cx="8568952" cy="4103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/>
                <p:cNvSpPr txBox="1"/>
                <p:nvPr/>
              </p:nvSpPr>
              <p:spPr>
                <a:xfrm>
                  <a:off x="1847528" y="1629340"/>
                  <a:ext cx="7992888" cy="38550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400" b="0" kern="100">
                      <a:solidFill>
                        <a:srgbClr val="C00000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1</a:t>
                  </a:r>
                  <a:r>
                    <a:rPr lang="zh-CN" altLang="zh-CN" sz="2400" b="0" kern="100">
                      <a:solidFill>
                        <a:srgbClr val="C00000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．</a:t>
                  </a:r>
                  <a:r>
                    <a:rPr lang="zh-CN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求直线方程时要</a:t>
                  </a:r>
                  <a:r>
                    <a:rPr lang="zh-CN" altLang="zh-CN" b="0" kern="100">
                      <a:solidFill>
                        <a:srgbClr val="7030A0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注意</a:t>
                  </a:r>
                  <a:r>
                    <a:rPr lang="zh-CN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判断直线的斜率是否存在，每条直线都有倾斜角，但不一定每条直线都存在斜率．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400" b="0" kern="100">
                      <a:solidFill>
                        <a:srgbClr val="C00000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2</a:t>
                  </a:r>
                  <a:r>
                    <a:rPr lang="zh-CN" altLang="zh-CN" sz="2400" b="0" kern="100">
                      <a:solidFill>
                        <a:srgbClr val="C00000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．</a:t>
                  </a:r>
                  <a:r>
                    <a:rPr lang="zh-CN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斜率公式</a:t>
                  </a:r>
                  <a:r>
                    <a:rPr lang="en-US" altLang="zh-CN" sz="2400" b="0" i="1" kern="100">
                      <a:solidFill>
                        <a:srgbClr val="7030A0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k</a:t>
                  </a:r>
                  <a:r>
                    <a:rPr lang="zh-CN" altLang="zh-CN" sz="2400" b="0" kern="100">
                      <a:solidFill>
                        <a:srgbClr val="7030A0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＝</a:t>
                  </a:r>
                  <a:r>
                    <a:rPr lang="zh-CN" altLang="en-US" sz="2400">
                      <a:solidFill>
                        <a:srgbClr val="7030A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zh-CN" altLang="en-US" sz="2400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4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zh-CN" altLang="en-US" sz="2400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4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altLang="zh-CN" sz="2400" b="0" kern="100">
                      <a:solidFill>
                        <a:srgbClr val="7030A0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zh-CN" sz="2400" b="0" i="1" kern="100">
                      <a:solidFill>
                        <a:srgbClr val="7030A0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zh-CN" sz="2400" b="0" kern="100" baseline="-25000">
                      <a:solidFill>
                        <a:srgbClr val="7030A0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1</a:t>
                  </a:r>
                  <a:r>
                    <a:rPr lang="zh-CN" altLang="zh-CN" sz="2400" b="0" kern="100">
                      <a:solidFill>
                        <a:srgbClr val="7030A0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≠</a:t>
                  </a:r>
                  <a:r>
                    <a:rPr lang="en-US" altLang="zh-CN" sz="2400" b="0" i="1" kern="100">
                      <a:solidFill>
                        <a:srgbClr val="7030A0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zh-CN" sz="2400" b="0" kern="100" baseline="-25000">
                      <a:solidFill>
                        <a:srgbClr val="7030A0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400" b="0" kern="100">
                      <a:solidFill>
                        <a:srgbClr val="7030A0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)</a:t>
                  </a:r>
                  <a:r>
                    <a:rPr lang="zh-CN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与两点的顺序无关，且两点的横坐标不相等．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400" b="0" kern="100">
                      <a:solidFill>
                        <a:srgbClr val="C00000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3</a:t>
                  </a:r>
                  <a:r>
                    <a:rPr lang="zh-CN" altLang="zh-CN" sz="2400" b="0" kern="100">
                      <a:solidFill>
                        <a:srgbClr val="C00000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．</a:t>
                  </a:r>
                  <a:r>
                    <a:rPr lang="zh-CN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“</a:t>
                  </a:r>
                  <a:r>
                    <a:rPr lang="zh-CN" altLang="zh-CN" b="0" kern="100">
                      <a:solidFill>
                        <a:srgbClr val="7030A0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截距</a:t>
                  </a:r>
                  <a:r>
                    <a:rPr lang="en-US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”</a:t>
                  </a:r>
                  <a:r>
                    <a:rPr lang="zh-CN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是直线与坐标轴交点的坐标值，它可正，可负，也可以是零，而“</a:t>
                  </a:r>
                  <a:r>
                    <a:rPr lang="zh-CN" altLang="zh-CN" b="0" kern="100">
                      <a:solidFill>
                        <a:srgbClr val="7030A0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距离</a:t>
                  </a:r>
                  <a:r>
                    <a:rPr lang="zh-CN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”是一个非负数．</a:t>
                  </a:r>
                </a:p>
              </p:txBody>
            </p:sp>
          </mc:Choice>
          <mc:Fallback xmlns="">
            <p:sp>
              <p:nvSpPr>
                <p:cNvPr id="7" name="文本框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7528" y="1629340"/>
                  <a:ext cx="7992888" cy="3855094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矩形: 圆角 7"/>
            <p:cNvSpPr/>
            <p:nvPr/>
          </p:nvSpPr>
          <p:spPr>
            <a:xfrm>
              <a:off x="1595121" y="1605590"/>
              <a:ext cx="8568952" cy="4103916"/>
            </a:xfrm>
            <a:prstGeom prst="roundRect">
              <a:avLst>
                <a:gd name="adj" fmla="val 5671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5360" y="620688"/>
            <a:ext cx="2496225" cy="646331"/>
            <a:chOff x="359415" y="559313"/>
            <a:chExt cx="2496225" cy="646331"/>
          </a:xfrm>
        </p:grpSpPr>
        <p:sp>
          <p:nvSpPr>
            <p:cNvPr id="3" name="矩形 2"/>
            <p:cNvSpPr/>
            <p:nvPr/>
          </p:nvSpPr>
          <p:spPr>
            <a:xfrm>
              <a:off x="666087" y="559313"/>
              <a:ext cx="21895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>
                  <a:solidFill>
                    <a:srgbClr val="37658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典例剖析</a:t>
              </a:r>
              <a:endParaRPr lang="zh-CN" altLang="zh-CN" sz="3600">
                <a:solidFill>
                  <a:srgbClr val="37658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" name="箭头: V 形 3"/>
            <p:cNvSpPr/>
            <p:nvPr/>
          </p:nvSpPr>
          <p:spPr>
            <a:xfrm>
              <a:off x="543418" y="680851"/>
              <a:ext cx="245337" cy="468000"/>
            </a:xfrm>
            <a:prstGeom prst="chevron">
              <a:avLst/>
            </a:prstGeom>
            <a:solidFill>
              <a:srgbClr val="2D8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4"/>
            <p:cNvSpPr/>
            <p:nvPr/>
          </p:nvSpPr>
          <p:spPr>
            <a:xfrm>
              <a:off x="359415" y="680851"/>
              <a:ext cx="245337" cy="468000"/>
            </a:xfrm>
            <a:prstGeom prst="chevron">
              <a:avLst/>
            </a:prstGeom>
            <a:solidFill>
              <a:srgbClr val="A8C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21534" y="1335918"/>
            <a:ext cx="8296648" cy="590450"/>
            <a:chOff x="1736808" y="1335918"/>
            <a:chExt cx="8296648" cy="590450"/>
          </a:xfrm>
        </p:grpSpPr>
        <p:grpSp>
          <p:nvGrpSpPr>
            <p:cNvPr id="7" name="组合 6"/>
            <p:cNvGrpSpPr/>
            <p:nvPr/>
          </p:nvGrpSpPr>
          <p:grpSpPr>
            <a:xfrm>
              <a:off x="1736808" y="1335918"/>
              <a:ext cx="8296648" cy="590450"/>
              <a:chOff x="2194013" y="1665988"/>
              <a:chExt cx="8296648" cy="590450"/>
            </a:xfrm>
          </p:grpSpPr>
          <p:sp>
            <p:nvSpPr>
              <p:cNvPr id="9" name="矩形: 圆角 8"/>
              <p:cNvSpPr/>
              <p:nvPr/>
            </p:nvSpPr>
            <p:spPr>
              <a:xfrm>
                <a:off x="2254173" y="1752382"/>
                <a:ext cx="8236488" cy="504056"/>
              </a:xfrm>
              <a:prstGeom prst="roundRect">
                <a:avLst/>
              </a:prstGeom>
              <a:solidFill>
                <a:srgbClr val="E8F3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194013" y="1717195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2D84C5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考点</a:t>
                </a: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3071664" y="1692588"/>
                <a:ext cx="432048" cy="512097"/>
                <a:chOff x="3071664" y="1716286"/>
                <a:chExt cx="432048" cy="512097"/>
              </a:xfrm>
            </p:grpSpPr>
            <p:sp>
              <p:nvSpPr>
                <p:cNvPr id="14" name="矩形: 圆角 13"/>
                <p:cNvSpPr/>
                <p:nvPr/>
              </p:nvSpPr>
              <p:spPr>
                <a:xfrm>
                  <a:off x="3071664" y="1752382"/>
                  <a:ext cx="432048" cy="476001"/>
                </a:xfrm>
                <a:prstGeom prst="roundRect">
                  <a:avLst/>
                </a:prstGeom>
                <a:solidFill>
                  <a:srgbClr val="92CE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3071664" y="1716286"/>
                  <a:ext cx="432048" cy="236458"/>
                </a:xfrm>
                <a:prstGeom prst="rect">
                  <a:avLst/>
                </a:prstGeom>
                <a:solidFill>
                  <a:srgbClr val="92CE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" name="直角三角形 11"/>
              <p:cNvSpPr/>
              <p:nvPr/>
            </p:nvSpPr>
            <p:spPr>
              <a:xfrm>
                <a:off x="3491680" y="1700816"/>
                <a:ext cx="72008" cy="72000"/>
              </a:xfrm>
              <a:prstGeom prst="rtTriangle">
                <a:avLst/>
              </a:prstGeom>
              <a:solidFill>
                <a:srgbClr val="92CE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108919" y="1665988"/>
                <a:ext cx="444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1</a:t>
                </a:r>
                <a:endParaRPr lang="zh-CN" altLang="en-US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3139069" y="1422312"/>
              <a:ext cx="611579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tabLst>
                  <a:tab pos="3060700" algn="l"/>
                </a:tabLst>
                <a:defRPr sz="2400" kern="100">
                  <a:solidFill>
                    <a:schemeClr val="tx1"/>
                  </a:solidFill>
                  <a:effectLst/>
                  <a:ea typeface="黑体" panose="02010609060101010101" pitchFamily="49" charset="-122"/>
                  <a:cs typeface="Times New Roman" panose="02020603050405020304" pitchFamily="18" charset="0"/>
                </a:defRPr>
              </a:lvl1pPr>
            </a:lstStyle>
            <a:p>
              <a:r>
                <a:rPr lang="zh-CN" altLang="zh-CN"/>
                <a:t>直线的倾斜角与斜率</a:t>
              </a:r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1919536" y="2030451"/>
                <a:ext cx="8298646" cy="2235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kern="100">
                    <a:solidFill>
                      <a:srgbClr val="C0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[</a:t>
                </a:r>
                <a:r>
                  <a:rPr lang="zh-CN" altLang="zh-CN" sz="2400" kern="100">
                    <a:solidFill>
                      <a:srgbClr val="C0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400" kern="100">
                    <a:solidFill>
                      <a:srgbClr val="C0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1] (1)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400" b="0" i="1" kern="100" err="1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0" kern="100" err="1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sin </a:t>
                </a:r>
                <a:r>
                  <a:rPr lang="zh-CN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的倾斜角的取值范围是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A.</a:t>
                </a:r>
                <a:r>
                  <a:rPr lang="zh-CN" altLang="en-US" sz="2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zh-CN" alt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                B.</a:t>
                </a:r>
                <a:r>
                  <a:rPr lang="zh-CN" altLang="en-US" sz="2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zh-CN" alt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∪</a:t>
                </a:r>
                <a:r>
                  <a:rPr lang="zh-CN" altLang="en-US" sz="2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zh-CN" alt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C.</a:t>
                </a:r>
                <a:r>
                  <a:rPr lang="zh-CN" altLang="en-US" sz="2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zh-CN" alt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                 D.</a:t>
                </a:r>
                <a:r>
                  <a:rPr lang="zh-CN" altLang="en-US" sz="2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zh-CN" alt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∪</a:t>
                </a:r>
                <a:r>
                  <a:rPr lang="zh-CN" altLang="en-US" sz="24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zh-CN" alt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2030451"/>
                <a:ext cx="8298646" cy="2235420"/>
              </a:xfrm>
              <a:prstGeom prst="rect">
                <a:avLst/>
              </a:prstGeom>
              <a:blipFill rotWithShape="1">
                <a:blip r:embed="rId2"/>
                <a:stretch>
                  <a:fillRect l="-7" t="-16" r="5" b="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685510" y="764704"/>
                <a:ext cx="8820980" cy="1182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(1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，且与以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(2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(0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为端点的线段有公共点，则直线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斜率的取值范围为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____________________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510" y="764704"/>
                <a:ext cx="8820980" cy="1182503"/>
              </a:xfrm>
              <a:prstGeom prst="rect">
                <a:avLst/>
              </a:prstGeom>
              <a:blipFill rotWithShape="1">
                <a:blip r:embed="rId2"/>
                <a:stretch>
                  <a:fillRect l="-2" t="-14" r="5" b="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3864" y="2594882"/>
            <a:ext cx="2033603" cy="204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360" y="620688"/>
            <a:ext cx="2496225" cy="646331"/>
            <a:chOff x="359415" y="559313"/>
            <a:chExt cx="2496225" cy="646331"/>
          </a:xfrm>
        </p:grpSpPr>
        <p:sp>
          <p:nvSpPr>
            <p:cNvPr id="5" name="矩形 4"/>
            <p:cNvSpPr/>
            <p:nvPr/>
          </p:nvSpPr>
          <p:spPr>
            <a:xfrm>
              <a:off x="666087" y="559313"/>
              <a:ext cx="21895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>
                  <a:solidFill>
                    <a:srgbClr val="37658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变式探究</a:t>
              </a:r>
              <a:endParaRPr lang="zh-CN" altLang="zh-CN" sz="3600">
                <a:solidFill>
                  <a:srgbClr val="37658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箭头: V 形 5"/>
            <p:cNvSpPr/>
            <p:nvPr/>
          </p:nvSpPr>
          <p:spPr>
            <a:xfrm>
              <a:off x="543418" y="680851"/>
              <a:ext cx="245337" cy="468000"/>
            </a:xfrm>
            <a:prstGeom prst="chevron">
              <a:avLst/>
            </a:prstGeom>
            <a:solidFill>
              <a:srgbClr val="2D8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箭头: V 形 6"/>
            <p:cNvSpPr/>
            <p:nvPr/>
          </p:nvSpPr>
          <p:spPr>
            <a:xfrm>
              <a:off x="359415" y="680851"/>
              <a:ext cx="245337" cy="468000"/>
            </a:xfrm>
            <a:prstGeom prst="chevron">
              <a:avLst/>
            </a:prstGeom>
            <a:solidFill>
              <a:srgbClr val="A8C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346766" y="1122878"/>
            <a:ext cx="9505056" cy="1442026"/>
            <a:chOff x="1346766" y="1122878"/>
            <a:chExt cx="9505056" cy="1442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/>
                <p:cNvSpPr txBox="1"/>
                <p:nvPr/>
              </p:nvSpPr>
              <p:spPr>
                <a:xfrm>
                  <a:off x="1346766" y="1122878"/>
                  <a:ext cx="9505056" cy="14053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1</a:t>
                  </a:r>
                  <a:r>
                    <a:rPr lang="zh-CN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．</a:t>
                  </a:r>
                  <a:r>
                    <a:rPr lang="en-US" altLang="zh-CN" sz="20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(</a:t>
                  </a:r>
                  <a:r>
                    <a:rPr lang="zh-CN" altLang="zh-CN" sz="20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变条件</a:t>
                  </a:r>
                  <a:r>
                    <a:rPr lang="en-US" altLang="zh-CN" sz="20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)</a:t>
                  </a:r>
                  <a:r>
                    <a:rPr lang="zh-CN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将本例</a:t>
                  </a:r>
                  <a:r>
                    <a:rPr lang="en-US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(1)</a:t>
                  </a:r>
                  <a:r>
                    <a:rPr lang="zh-CN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变为：直线</a:t>
                  </a:r>
                  <a:r>
                    <a:rPr lang="en-US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400" b="0" i="1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cos </a:t>
                  </a:r>
                  <a:r>
                    <a:rPr lang="zh-CN" altLang="zh-CN" sz="2400" b="0" i="1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α</a:t>
                  </a:r>
                  <a:r>
                    <a:rPr lang="zh-CN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－</a:t>
                  </a:r>
                  <a:r>
                    <a:rPr lang="en-US" altLang="zh-CN" sz="2400" b="0" i="1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y</a:t>
                  </a:r>
                  <a:r>
                    <a:rPr lang="zh-CN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－</a:t>
                  </a:r>
                  <a:r>
                    <a:rPr lang="en-US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3</a:t>
                  </a:r>
                  <a:r>
                    <a:rPr lang="zh-CN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＝</a:t>
                  </a:r>
                  <a:r>
                    <a:rPr lang="en-US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0</a:t>
                  </a:r>
                  <a:r>
                    <a:rPr lang="zh-CN" altLang="en-US" sz="240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zh-CN" alt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zh-CN" alt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zh-CN" altLang="en-US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zh-CN" alt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zh-CN" alt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zh-CN" altLang="en-US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a14:m>
                  <a:r>
                    <a:rPr lang="zh-CN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的倾斜角的取值范围为</a:t>
                  </a:r>
                  <a:r>
                    <a:rPr lang="en-US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________</a:t>
                  </a:r>
                  <a:r>
                    <a:rPr lang="zh-CN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．</a:t>
                  </a:r>
                  <a:r>
                    <a:rPr lang="en-US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 </a:t>
                  </a:r>
                  <a:endPara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文本框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766" y="1122878"/>
                  <a:ext cx="9505056" cy="1405321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矩形: 圆角 11"/>
            <p:cNvSpPr/>
            <p:nvPr/>
          </p:nvSpPr>
          <p:spPr>
            <a:xfrm>
              <a:off x="1346766" y="1340768"/>
              <a:ext cx="9498468" cy="1224136"/>
            </a:xfrm>
            <a:prstGeom prst="roundRect">
              <a:avLst>
                <a:gd name="adj" fmla="val 10846"/>
              </a:avLst>
            </a:prstGeom>
            <a:noFill/>
            <a:ln w="19050">
              <a:solidFill>
                <a:srgbClr val="2D84C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5360" y="620688"/>
            <a:ext cx="2496225" cy="646331"/>
            <a:chOff x="359415" y="559313"/>
            <a:chExt cx="2496225" cy="646331"/>
          </a:xfrm>
        </p:grpSpPr>
        <p:sp>
          <p:nvSpPr>
            <p:cNvPr id="5" name="矩形 4"/>
            <p:cNvSpPr/>
            <p:nvPr/>
          </p:nvSpPr>
          <p:spPr>
            <a:xfrm>
              <a:off x="666087" y="559313"/>
              <a:ext cx="21895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>
                  <a:solidFill>
                    <a:srgbClr val="37658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变式探究</a:t>
              </a:r>
              <a:endParaRPr lang="zh-CN" altLang="zh-CN" sz="3600">
                <a:solidFill>
                  <a:srgbClr val="37658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箭头: V 形 5"/>
            <p:cNvSpPr/>
            <p:nvPr/>
          </p:nvSpPr>
          <p:spPr>
            <a:xfrm>
              <a:off x="543418" y="680851"/>
              <a:ext cx="245337" cy="468000"/>
            </a:xfrm>
            <a:prstGeom prst="chevron">
              <a:avLst/>
            </a:prstGeom>
            <a:solidFill>
              <a:srgbClr val="2D8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箭头: V 形 6"/>
            <p:cNvSpPr/>
            <p:nvPr/>
          </p:nvSpPr>
          <p:spPr>
            <a:xfrm>
              <a:off x="359415" y="680851"/>
              <a:ext cx="245337" cy="468000"/>
            </a:xfrm>
            <a:prstGeom prst="chevron">
              <a:avLst/>
            </a:prstGeom>
            <a:solidFill>
              <a:srgbClr val="A8C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695814" y="4941168"/>
            <a:ext cx="5207251" cy="1606404"/>
            <a:chOff x="6558383" y="4918940"/>
            <a:chExt cx="5207251" cy="1606404"/>
          </a:xfrm>
        </p:grpSpPr>
        <p:grpSp>
          <p:nvGrpSpPr>
            <p:cNvPr id="13" name="组合 12"/>
            <p:cNvGrpSpPr/>
            <p:nvPr/>
          </p:nvGrpSpPr>
          <p:grpSpPr>
            <a:xfrm>
              <a:off x="6558383" y="4918940"/>
              <a:ext cx="5207251" cy="1606404"/>
              <a:chOff x="6558383" y="4918940"/>
              <a:chExt cx="5207251" cy="1606404"/>
            </a:xfrm>
          </p:grpSpPr>
          <p:sp>
            <p:nvSpPr>
              <p:cNvPr id="2" name="矩形: 圆角 1"/>
              <p:cNvSpPr/>
              <p:nvPr/>
            </p:nvSpPr>
            <p:spPr>
              <a:xfrm>
                <a:off x="6960096" y="4918940"/>
                <a:ext cx="4805538" cy="1606404"/>
              </a:xfrm>
              <a:prstGeom prst="roundRect">
                <a:avLst/>
              </a:prstGeom>
              <a:solidFill>
                <a:srgbClr val="E8F3F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6558383" y="4979350"/>
                <a:ext cx="1091457" cy="504401"/>
                <a:chOff x="6384032" y="4291229"/>
                <a:chExt cx="1091457" cy="504401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6384032" y="4291229"/>
                  <a:ext cx="936104" cy="50440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6444703" y="4296160"/>
                  <a:ext cx="103078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例</a:t>
                  </a:r>
                  <a:r>
                    <a:rPr lang="en-US" altLang="zh-CN" sz="24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(2)</a:t>
                  </a:r>
                  <a:endParaRPr lang="zh-CN" altLang="en-US" sz="240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/>
                <p:cNvSpPr txBox="1"/>
                <p:nvPr/>
              </p:nvSpPr>
              <p:spPr>
                <a:xfrm>
                  <a:off x="7422346" y="4990190"/>
                  <a:ext cx="4272038" cy="1462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zh-CN" sz="20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直线</a:t>
                  </a:r>
                  <a:r>
                    <a:rPr lang="en-US" altLang="zh-CN" sz="2000" b="0" i="1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l</a:t>
                  </a:r>
                  <a:r>
                    <a:rPr lang="zh-CN" altLang="zh-CN" sz="20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过点</a:t>
                  </a:r>
                  <a:r>
                    <a:rPr lang="en-US" altLang="zh-CN" sz="2000" b="0" i="1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0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(1</a:t>
                  </a:r>
                  <a:r>
                    <a:rPr lang="zh-CN" altLang="zh-CN" sz="20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</a:t>
                  </a:r>
                  <a:r>
                    <a:rPr lang="en-US" altLang="zh-CN" sz="20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0)</a:t>
                  </a:r>
                  <a:r>
                    <a:rPr lang="zh-CN" altLang="zh-CN" sz="20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，且与以</a:t>
                  </a:r>
                  <a:r>
                    <a:rPr lang="en-US" altLang="zh-CN" sz="2000" b="0" i="1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A</a:t>
                  </a:r>
                  <a:r>
                    <a:rPr lang="en-US" altLang="zh-CN" sz="20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(2</a:t>
                  </a:r>
                  <a:r>
                    <a:rPr lang="zh-CN" altLang="zh-CN" sz="20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</a:t>
                  </a:r>
                  <a:r>
                    <a:rPr lang="en-US" altLang="zh-CN" sz="20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1)</a:t>
                  </a:r>
                  <a:r>
                    <a:rPr lang="zh-CN" altLang="zh-CN" sz="20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</a:t>
                  </a:r>
                  <a:r>
                    <a:rPr lang="en-US" altLang="zh-CN" sz="2000" b="0" i="1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B</a:t>
                  </a:r>
                  <a:r>
                    <a:rPr lang="en-US" altLang="zh-CN" sz="20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(0</a:t>
                  </a:r>
                  <a:r>
                    <a:rPr lang="zh-CN" altLang="zh-CN" sz="20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zh-CN" alt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altLang="zh-CN" sz="20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)</a:t>
                  </a:r>
                  <a:r>
                    <a:rPr lang="zh-CN" altLang="zh-CN" sz="20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为端点的线段有公共点，则直线</a:t>
                  </a:r>
                  <a:r>
                    <a:rPr lang="en-US" altLang="zh-CN" sz="2000" b="0" i="1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l</a:t>
                  </a:r>
                  <a:r>
                    <a:rPr lang="zh-CN" altLang="zh-CN" sz="20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斜率的取值范围为</a:t>
                  </a:r>
                  <a:r>
                    <a:rPr lang="en-US" altLang="zh-CN" sz="20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________</a:t>
                  </a:r>
                  <a:r>
                    <a:rPr lang="zh-CN" altLang="zh-CN" sz="2000" b="0" kern="100">
                      <a:solidFill>
                        <a:schemeClr val="tx1"/>
                      </a:solidFill>
                      <a:effectLst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．</a:t>
                  </a:r>
                </a:p>
              </p:txBody>
            </p:sp>
          </mc:Choice>
          <mc:Fallback xmlns=""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2346" y="4990190"/>
                  <a:ext cx="4272038" cy="1462388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1477" y="2593109"/>
            <a:ext cx="2353603" cy="20176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组合 18"/>
          <p:cNvGrpSpPr/>
          <p:nvPr/>
        </p:nvGrpSpPr>
        <p:grpSpPr>
          <a:xfrm>
            <a:off x="1343472" y="1268760"/>
            <a:ext cx="9505056" cy="1130246"/>
            <a:chOff x="1343472" y="1268760"/>
            <a:chExt cx="9505056" cy="1130246"/>
          </a:xfrm>
        </p:grpSpPr>
        <p:sp>
          <p:nvSpPr>
            <p:cNvPr id="3" name="文本框 2"/>
            <p:cNvSpPr txBox="1"/>
            <p:nvPr/>
          </p:nvSpPr>
          <p:spPr>
            <a:xfrm>
              <a:off x="1343472" y="1268760"/>
              <a:ext cx="9505056" cy="113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．</a:t>
              </a:r>
              <a:r>
                <a:rPr lang="en-US" altLang="zh-CN" sz="20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zh-CN" altLang="zh-CN" sz="20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变条件</a:t>
              </a:r>
              <a:r>
                <a:rPr lang="en-US" altLang="zh-CN" sz="20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)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若将本例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(2)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中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P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(1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0)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改为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P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0)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，其他条件不变，求直线</a:t>
              </a:r>
              <a:r>
                <a:rPr lang="en-US" altLang="zh-CN" sz="2400" b="0" i="1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l</a:t>
              </a:r>
              <a:r>
                <a:rPr lang="zh-CN" altLang="zh-CN" sz="24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rPr>
                <a:t>斜率的取值范围．</a:t>
              </a: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1343472" y="1377151"/>
              <a:ext cx="9361040" cy="1009916"/>
            </a:xfrm>
            <a:prstGeom prst="roundRect">
              <a:avLst/>
            </a:prstGeom>
            <a:noFill/>
            <a:ln w="19050">
              <a:solidFill>
                <a:srgbClr val="2D84C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5360" y="620688"/>
            <a:ext cx="2496225" cy="646331"/>
            <a:chOff x="359415" y="559313"/>
            <a:chExt cx="2496225" cy="646331"/>
          </a:xfrm>
        </p:grpSpPr>
        <p:sp>
          <p:nvSpPr>
            <p:cNvPr id="3" name="矩形 2"/>
            <p:cNvSpPr/>
            <p:nvPr/>
          </p:nvSpPr>
          <p:spPr>
            <a:xfrm>
              <a:off x="666087" y="559313"/>
              <a:ext cx="21895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>
                  <a:solidFill>
                    <a:srgbClr val="37658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方法总结</a:t>
              </a:r>
              <a:endParaRPr lang="zh-CN" altLang="zh-CN" sz="3600">
                <a:solidFill>
                  <a:srgbClr val="37658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" name="箭头: V 形 3"/>
            <p:cNvSpPr/>
            <p:nvPr/>
          </p:nvSpPr>
          <p:spPr>
            <a:xfrm>
              <a:off x="543418" y="680851"/>
              <a:ext cx="245337" cy="468000"/>
            </a:xfrm>
            <a:prstGeom prst="chevron">
              <a:avLst/>
            </a:prstGeom>
            <a:solidFill>
              <a:srgbClr val="2D8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4"/>
            <p:cNvSpPr/>
            <p:nvPr/>
          </p:nvSpPr>
          <p:spPr>
            <a:xfrm>
              <a:off x="359415" y="680851"/>
              <a:ext cx="245337" cy="468000"/>
            </a:xfrm>
            <a:prstGeom prst="chevron">
              <a:avLst/>
            </a:prstGeom>
            <a:solidFill>
              <a:srgbClr val="A8C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924794" y="3198529"/>
            <a:ext cx="9073007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0" kern="100">
                <a:solidFill>
                  <a:srgbClr val="C00000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利用三角函数的单调性，借助图象，确定倾斜角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α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的取值范围．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919536" y="1742071"/>
            <a:ext cx="8712968" cy="3415121"/>
            <a:chOff x="1919536" y="1742071"/>
            <a:chExt cx="8712968" cy="3415121"/>
          </a:xfrm>
        </p:grpSpPr>
        <p:sp>
          <p:nvSpPr>
            <p:cNvPr id="16" name="矩形 15"/>
            <p:cNvSpPr/>
            <p:nvPr/>
          </p:nvSpPr>
          <p:spPr>
            <a:xfrm>
              <a:off x="1919536" y="1988840"/>
              <a:ext cx="8712968" cy="316835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647727" y="1742071"/>
              <a:ext cx="4896544" cy="461665"/>
              <a:chOff x="3647727" y="1742071"/>
              <a:chExt cx="4896544" cy="461665"/>
            </a:xfrm>
          </p:grpSpPr>
          <p:sp>
            <p:nvSpPr>
              <p:cNvPr id="14" name="矩形: 圆角 13"/>
              <p:cNvSpPr/>
              <p:nvPr/>
            </p:nvSpPr>
            <p:spPr>
              <a:xfrm>
                <a:off x="3647727" y="1742071"/>
                <a:ext cx="4896544" cy="46166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3647727" y="1742071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u"/>
                </a:pPr>
                <a:r>
                  <a:rPr lang="zh-CN" altLang="zh-CN" sz="2400" kern="100">
                    <a:solidFill>
                      <a:srgbClr val="C0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求倾斜角的取值范围的一般步骤</a:t>
                </a: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1919536" y="4129364"/>
            <a:ext cx="4896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求倾斜角时要</a:t>
            </a:r>
            <a:r>
              <a:rPr lang="zh-CN" altLang="zh-CN" sz="2400" b="0" kern="100">
                <a:solidFill>
                  <a:srgbClr val="C00000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注意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斜率是否存在．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19536" y="2613109"/>
            <a:ext cx="4752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b="0" kern="100">
                <a:solidFill>
                  <a:srgbClr val="C00000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求出斜率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tan </a:t>
            </a:r>
            <a:r>
              <a:rPr lang="zh-CN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α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的取值范围；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135560" y="3756088"/>
            <a:ext cx="7741341" cy="1432459"/>
            <a:chOff x="2135560" y="3756088"/>
            <a:chExt cx="7741341" cy="1432459"/>
          </a:xfrm>
        </p:grpSpPr>
        <p:sp>
          <p:nvSpPr>
            <p:cNvPr id="21" name="矩形: 圆角 20"/>
            <p:cNvSpPr/>
            <p:nvPr/>
          </p:nvSpPr>
          <p:spPr>
            <a:xfrm>
              <a:off x="2135560" y="3756088"/>
              <a:ext cx="7741341" cy="14324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197145" y="4214385"/>
              <a:ext cx="1548653" cy="464113"/>
              <a:chOff x="1583246" y="4206151"/>
              <a:chExt cx="1548653" cy="464113"/>
            </a:xfrm>
          </p:grpSpPr>
          <p:sp>
            <p:nvSpPr>
              <p:cNvPr id="17" name="矩形: 圆角 16"/>
              <p:cNvSpPr/>
              <p:nvPr/>
            </p:nvSpPr>
            <p:spPr>
              <a:xfrm>
                <a:off x="1631504" y="4208599"/>
                <a:ext cx="1368152" cy="46166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583246" y="4206151"/>
                <a:ext cx="15486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zh-CN" sz="2400" kern="100">
                    <a:solidFill>
                      <a:srgbClr val="C0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②公式法</a:t>
                </a:r>
                <a:endParaRPr lang="zh-CN" altLang="en-US" sz="240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2135560" y="2402139"/>
            <a:ext cx="7741341" cy="1130246"/>
            <a:chOff x="1499261" y="2493654"/>
            <a:chExt cx="7741341" cy="1130246"/>
          </a:xfrm>
        </p:grpSpPr>
        <p:sp>
          <p:nvSpPr>
            <p:cNvPr id="19" name="矩形: 圆角 18"/>
            <p:cNvSpPr/>
            <p:nvPr/>
          </p:nvSpPr>
          <p:spPr>
            <a:xfrm>
              <a:off x="1499261" y="2493654"/>
              <a:ext cx="7741341" cy="11302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559496" y="2766119"/>
              <a:ext cx="1512168" cy="461665"/>
              <a:chOff x="1559496" y="2766119"/>
              <a:chExt cx="1512168" cy="461665"/>
            </a:xfrm>
          </p:grpSpPr>
          <p:sp>
            <p:nvSpPr>
              <p:cNvPr id="15" name="矩形: 圆角 14"/>
              <p:cNvSpPr/>
              <p:nvPr/>
            </p:nvSpPr>
            <p:spPr>
              <a:xfrm>
                <a:off x="1559496" y="2766119"/>
                <a:ext cx="1368152" cy="46166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559496" y="2766119"/>
                <a:ext cx="15121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zh-CN" sz="2400" kern="100">
                    <a:solidFill>
                      <a:srgbClr val="C0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①定义法</a:t>
                </a:r>
                <a:endParaRPr lang="en-US" altLang="zh-CN" sz="2400" kern="100">
                  <a:solidFill>
                    <a:srgbClr val="C00000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35360" y="620688"/>
            <a:ext cx="2496225" cy="646331"/>
            <a:chOff x="359415" y="559313"/>
            <a:chExt cx="2496225" cy="646331"/>
          </a:xfrm>
        </p:grpSpPr>
        <p:sp>
          <p:nvSpPr>
            <p:cNvPr id="3" name="矩形 2"/>
            <p:cNvSpPr/>
            <p:nvPr/>
          </p:nvSpPr>
          <p:spPr>
            <a:xfrm>
              <a:off x="666087" y="559313"/>
              <a:ext cx="21895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>
                  <a:solidFill>
                    <a:srgbClr val="37658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方法总结</a:t>
              </a:r>
              <a:endParaRPr lang="zh-CN" altLang="zh-CN" sz="3600">
                <a:solidFill>
                  <a:srgbClr val="37658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" name="箭头: V 形 3"/>
            <p:cNvSpPr/>
            <p:nvPr/>
          </p:nvSpPr>
          <p:spPr>
            <a:xfrm>
              <a:off x="543418" y="680851"/>
              <a:ext cx="245337" cy="468000"/>
            </a:xfrm>
            <a:prstGeom prst="chevron">
              <a:avLst/>
            </a:prstGeom>
            <a:solidFill>
              <a:srgbClr val="2D8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4"/>
            <p:cNvSpPr/>
            <p:nvPr/>
          </p:nvSpPr>
          <p:spPr>
            <a:xfrm>
              <a:off x="359415" y="680851"/>
              <a:ext cx="245337" cy="468000"/>
            </a:xfrm>
            <a:prstGeom prst="chevron">
              <a:avLst/>
            </a:prstGeom>
            <a:solidFill>
              <a:srgbClr val="A8C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745798" y="3743024"/>
                <a:ext cx="6131103" cy="1386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若已知直线上两点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0" kern="100" baseline="-250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400" b="0" kern="100" baseline="-250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0" kern="100" baseline="-250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400" b="0" kern="100" baseline="-250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，一般根据斜率公式</a:t>
                </a:r>
                <a:r>
                  <a:rPr lang="en-US" altLang="zh-CN" sz="2400" b="0" i="1" kern="100">
                    <a:solidFill>
                      <a:srgbClr val="FF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400" b="0" kern="100">
                    <a:solidFill>
                      <a:srgbClr val="FF0000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zh-CN" altLang="en-US" sz="240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zh-CN" alt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zh-CN" altLang="en-US" sz="2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zh-CN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0" kern="100">
                    <a:solidFill>
                      <a:srgbClr val="FF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b="0" i="1" kern="100">
                    <a:solidFill>
                      <a:srgbClr val="FF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0" kern="100" baseline="-25000">
                    <a:solidFill>
                      <a:srgbClr val="FF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b="0" kern="100">
                    <a:solidFill>
                      <a:srgbClr val="FF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400" b="0" i="1" kern="100">
                    <a:solidFill>
                      <a:srgbClr val="FF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0" kern="100" baseline="-25000">
                    <a:solidFill>
                      <a:srgbClr val="FF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0" kern="100">
                    <a:solidFill>
                      <a:srgbClr val="FF0000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4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求斜率．　 </a:t>
                </a: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798" y="3743024"/>
                <a:ext cx="6131103" cy="1386149"/>
              </a:xfrm>
              <a:prstGeom prst="rect">
                <a:avLst/>
              </a:prstGeom>
              <a:blipFill rotWithShape="1">
                <a:blip r:embed="rId2"/>
                <a:stretch>
                  <a:fillRect l="-9" t="-24" r="2" b="-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4932040" y="1721133"/>
            <a:ext cx="2327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u"/>
            </a:pPr>
            <a:r>
              <a:rPr lang="zh-CN" altLang="zh-CN" sz="2400" kern="100">
                <a:solidFill>
                  <a:srgbClr val="C00000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斜率的求法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07963" y="2340313"/>
            <a:ext cx="6480720" cy="113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若已知直线的倾斜角</a:t>
            </a:r>
            <a:r>
              <a:rPr lang="zh-CN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α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zh-CN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α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的某种三角函数值，一般根据</a:t>
            </a:r>
            <a:r>
              <a:rPr lang="en-US" altLang="zh-CN" sz="2400" b="0" i="1" kern="100"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zh-CN" sz="2400" b="0" kern="100"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0" kern="100"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tan </a:t>
            </a:r>
            <a:r>
              <a:rPr lang="zh-CN" altLang="zh-CN" sz="2400" b="0" i="1" kern="100"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α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求斜率；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5360" y="620688"/>
            <a:ext cx="2496225" cy="646331"/>
            <a:chOff x="359415" y="559313"/>
            <a:chExt cx="2496225" cy="646331"/>
          </a:xfrm>
        </p:grpSpPr>
        <p:sp>
          <p:nvSpPr>
            <p:cNvPr id="3" name="矩形 2"/>
            <p:cNvSpPr/>
            <p:nvPr/>
          </p:nvSpPr>
          <p:spPr>
            <a:xfrm>
              <a:off x="666087" y="559313"/>
              <a:ext cx="21895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>
                  <a:solidFill>
                    <a:srgbClr val="37658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跟踪训练</a:t>
              </a:r>
              <a:endParaRPr lang="zh-CN" altLang="zh-CN" sz="3600">
                <a:solidFill>
                  <a:srgbClr val="37658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" name="箭头: V 形 3"/>
            <p:cNvSpPr/>
            <p:nvPr/>
          </p:nvSpPr>
          <p:spPr>
            <a:xfrm>
              <a:off x="543418" y="680851"/>
              <a:ext cx="245337" cy="468000"/>
            </a:xfrm>
            <a:prstGeom prst="chevron">
              <a:avLst/>
            </a:prstGeom>
            <a:solidFill>
              <a:srgbClr val="2D8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4"/>
            <p:cNvSpPr/>
            <p:nvPr/>
          </p:nvSpPr>
          <p:spPr>
            <a:xfrm>
              <a:off x="359415" y="680851"/>
              <a:ext cx="245337" cy="468000"/>
            </a:xfrm>
            <a:prstGeom prst="chevron">
              <a:avLst/>
            </a:prstGeom>
            <a:solidFill>
              <a:srgbClr val="A8C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756164" y="1484784"/>
            <a:ext cx="8679672" cy="168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0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(2021·</a:t>
            </a:r>
            <a:r>
              <a:rPr lang="zh-CN" altLang="zh-CN" sz="20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普通高等学校招生全国统一考试模拟</a:t>
            </a:r>
            <a:r>
              <a:rPr lang="en-US" altLang="zh-CN" sz="20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若正方形一条对角线所在直线的斜率为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，则该正方形的两条邻边所在直线的斜率分别为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5360" y="620688"/>
            <a:ext cx="2496225" cy="646331"/>
            <a:chOff x="359415" y="559313"/>
            <a:chExt cx="2496225" cy="646331"/>
          </a:xfrm>
        </p:grpSpPr>
        <p:sp>
          <p:nvSpPr>
            <p:cNvPr id="3" name="矩形 2"/>
            <p:cNvSpPr/>
            <p:nvPr/>
          </p:nvSpPr>
          <p:spPr>
            <a:xfrm>
              <a:off x="666087" y="559313"/>
              <a:ext cx="21895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>
                  <a:solidFill>
                    <a:srgbClr val="37658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课前自测</a:t>
              </a:r>
              <a:endParaRPr lang="zh-CN" altLang="zh-CN" sz="3600">
                <a:solidFill>
                  <a:srgbClr val="37658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" name="箭头: V 形 3"/>
            <p:cNvSpPr/>
            <p:nvPr/>
          </p:nvSpPr>
          <p:spPr>
            <a:xfrm>
              <a:off x="543418" y="680851"/>
              <a:ext cx="245337" cy="468000"/>
            </a:xfrm>
            <a:prstGeom prst="chevron">
              <a:avLst/>
            </a:prstGeom>
            <a:solidFill>
              <a:srgbClr val="2D8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4"/>
            <p:cNvSpPr/>
            <p:nvPr/>
          </p:nvSpPr>
          <p:spPr>
            <a:xfrm>
              <a:off x="359415" y="680851"/>
              <a:ext cx="245337" cy="468000"/>
            </a:xfrm>
            <a:prstGeom prst="chevron">
              <a:avLst/>
            </a:prstGeom>
            <a:solidFill>
              <a:srgbClr val="A8C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92100" y="908685"/>
            <a:ext cx="11899900" cy="62509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．判断正误</a:t>
            </a:r>
            <a:r>
              <a:rPr lang="en-US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正确的打</a:t>
            </a:r>
            <a:r>
              <a:rPr lang="en-US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“√”</a:t>
            </a:r>
            <a:r>
              <a:rPr lang="zh-CN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，错误的打</a:t>
            </a:r>
            <a:r>
              <a:rPr lang="en-US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“×”)</a:t>
            </a:r>
            <a:endParaRPr lang="zh-CN" altLang="zh-CN" sz="3200" b="0" kern="100">
              <a:solidFill>
                <a:schemeClr val="tx1"/>
              </a:solidFill>
              <a:effectLst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直线的倾斜角越大，其斜率就越大．</a:t>
            </a:r>
            <a:r>
              <a:rPr lang="en-US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3200" b="0" kern="100">
              <a:solidFill>
                <a:schemeClr val="tx1"/>
              </a:solidFill>
              <a:effectLst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直线的斜率为</a:t>
            </a:r>
            <a:r>
              <a:rPr lang="en-US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tan </a:t>
            </a:r>
            <a:r>
              <a:rPr lang="zh-CN" altLang="zh-CN" sz="32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α</a:t>
            </a:r>
            <a:r>
              <a:rPr lang="zh-CN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，则其倾斜角为</a:t>
            </a:r>
            <a:r>
              <a:rPr lang="en-US" altLang="zh-CN" sz="32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α</a:t>
            </a:r>
            <a:r>
              <a:rPr lang="en-US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.    (    )</a:t>
            </a:r>
            <a:endParaRPr lang="zh-CN" altLang="zh-CN" sz="3200" b="0" kern="100">
              <a:solidFill>
                <a:schemeClr val="tx1"/>
              </a:solidFill>
              <a:effectLst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(3)</a:t>
            </a:r>
            <a:r>
              <a:rPr lang="zh-CN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斜率相等的两直线的倾斜角不一定相等．</a:t>
            </a:r>
            <a:r>
              <a:rPr lang="en-US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3200" b="0" kern="100">
              <a:solidFill>
                <a:schemeClr val="tx1"/>
              </a:solidFill>
              <a:effectLst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(4)</a:t>
            </a:r>
            <a:r>
              <a:rPr lang="zh-CN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经过点</a:t>
            </a:r>
            <a:r>
              <a:rPr lang="en-US" altLang="zh-CN" sz="32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b="0" kern="100" baseline="-250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3200" b="0" kern="100" baseline="-250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的直线都可以用方程</a:t>
            </a:r>
            <a:r>
              <a:rPr lang="en-US" altLang="zh-CN" sz="32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3200" b="0" kern="100" baseline="-250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b="0" kern="100" baseline="-250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表示．</a:t>
            </a:r>
            <a:r>
              <a:rPr lang="en-US" altLang="zh-CN" sz="32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  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527050" y="620395"/>
                <a:ext cx="11313795" cy="1924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．若直线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l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的斜率为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，倾斜角为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，且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∈</a:t>
                </a:r>
                <a:r>
                  <a:rPr lang="zh-CN" altLang="en-US" sz="32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zh-CN" altLang="en-US" sz="32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zh-CN" altLang="en-US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zh-CN" altLang="en-US" sz="32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zh-CN" alt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∪</a:t>
                </a:r>
                <a:r>
                  <a:rPr lang="zh-CN" altLang="en-US" sz="32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3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CN" alt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zh-CN" altLang="en-US" sz="3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zh-CN" alt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zh-CN" alt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，则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___________________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50" y="620395"/>
                <a:ext cx="11313795" cy="19246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551180" y="692785"/>
                <a:ext cx="9925050" cy="2004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．直线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l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3200" b="0" i="1" kern="100" err="1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b="0" kern="100" err="1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sin 30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°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b="0" i="1" kern="100" err="1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3200" b="0" kern="100" err="1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cos 150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°＋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的斜率为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32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zh-CN" altLang="en-US" sz="3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zh-CN" altLang="en-US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        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        C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．－</a:t>
                </a:r>
                <a:r>
                  <a:rPr lang="zh-CN" altLang="en-US" sz="32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         D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．－</a:t>
                </a:r>
                <a:r>
                  <a:rPr lang="zh-CN" altLang="en-US" sz="320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zh-CN" altLang="en-US" sz="3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zh-CN" alt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3200" b="0" kern="100">
                    <a:solidFill>
                      <a:schemeClr val="tx1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lang="en-US" altLang="zh-CN" sz="32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80" y="692785"/>
                <a:ext cx="9925050" cy="20040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35484" y="548928"/>
                <a:ext cx="11809312" cy="4748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下列说法正确的是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3200" b="0" kern="100">
                  <a:solidFill>
                    <a:schemeClr val="tx1"/>
                  </a:solidFill>
                  <a:effectLst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．截距相等的直线都可以用方程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zh-CN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zh-CN" altLang="en-US" sz="32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zh-CN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zh-CN" alt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表示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．方程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my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0(</a:t>
                </a:r>
                <a:r>
                  <a:rPr lang="en-US" altLang="zh-CN" sz="3200" b="0" i="1" kern="100" err="1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3200" b="0" kern="100" err="1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∈</a:t>
                </a:r>
                <a:r>
                  <a:rPr lang="en-US" altLang="zh-CN" sz="3200" kern="100" err="1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能表示平行于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轴的直线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．经过点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(1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，倾斜角为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的直线方程为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tan </a:t>
                </a:r>
                <a:r>
                  <a:rPr lang="zh-CN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．经过两点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3200" b="0" kern="100" baseline="-250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b="0" kern="100" baseline="-250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3200" b="0" kern="100" baseline="-250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3200" b="0" kern="100" baseline="-250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b="0" kern="100" baseline="-250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3200" b="0" kern="100" baseline="-250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  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的直线方程为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3200" b="0" kern="100" baseline="-250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3200" b="0" kern="100" baseline="-250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b="0" kern="100" baseline="-250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b="0" kern="100" baseline="-250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b="0" kern="100" baseline="-250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b="0" i="1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3200" b="0" kern="100" baseline="-250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b="0" kern="100">
                    <a:solidFill>
                      <a:schemeClr val="tx1"/>
                    </a:solidFill>
                    <a:effectLst/>
                    <a:ea typeface="楷体" panose="02010609060101010101" pitchFamily="49" charset="-122"/>
                    <a:cs typeface="Times New Roman" panose="020206030504050203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84" y="548928"/>
                <a:ext cx="11809312" cy="4748530"/>
              </a:xfrm>
              <a:prstGeom prst="rect">
                <a:avLst/>
              </a:prstGeom>
              <a:blipFill rotWithShape="1">
                <a:blip r:embed="rId2"/>
                <a:stretch>
                  <a:fillRect l="-2" t="-6" r="4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26875" y="692567"/>
            <a:ext cx="9721080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36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．若过点</a:t>
            </a:r>
            <a:r>
              <a:rPr lang="en-US" altLang="zh-CN" sz="36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36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36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6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6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6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36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36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6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36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6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36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6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4)</a:t>
            </a:r>
            <a:r>
              <a:rPr lang="zh-CN" altLang="zh-CN" sz="36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的直线的斜率等于</a:t>
            </a:r>
            <a:r>
              <a:rPr lang="en-US" altLang="zh-CN" sz="36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6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36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36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6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________.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1025" y="669925"/>
            <a:ext cx="11156315" cy="15608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40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40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．过点</a:t>
            </a:r>
            <a:r>
              <a:rPr lang="en-US" altLang="zh-CN" sz="40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40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40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40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40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2)</a:t>
            </a:r>
            <a:r>
              <a:rPr lang="zh-CN" altLang="zh-CN" sz="40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且倾斜角为</a:t>
            </a:r>
            <a:r>
              <a:rPr lang="en-US" altLang="zh-CN" sz="40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150</a:t>
            </a:r>
            <a:r>
              <a:rPr lang="zh-CN" altLang="zh-CN" sz="40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°的直线方程为</a:t>
            </a:r>
            <a:r>
              <a:rPr lang="en-US" altLang="zh-CN" sz="40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___________________</a:t>
            </a:r>
            <a:r>
              <a:rPr lang="zh-CN" altLang="zh-CN" sz="40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5360" y="620688"/>
            <a:ext cx="2496225" cy="646331"/>
            <a:chOff x="359415" y="559313"/>
            <a:chExt cx="2496225" cy="646331"/>
          </a:xfrm>
        </p:grpSpPr>
        <p:sp>
          <p:nvSpPr>
            <p:cNvPr id="3" name="矩形 2"/>
            <p:cNvSpPr/>
            <p:nvPr/>
          </p:nvSpPr>
          <p:spPr>
            <a:xfrm>
              <a:off x="666087" y="559313"/>
              <a:ext cx="21895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>
                  <a:solidFill>
                    <a:srgbClr val="37658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考点梳理</a:t>
              </a:r>
              <a:endParaRPr lang="zh-CN" altLang="zh-CN" sz="3600">
                <a:solidFill>
                  <a:srgbClr val="37658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" name="箭头: V 形 3"/>
            <p:cNvSpPr/>
            <p:nvPr/>
          </p:nvSpPr>
          <p:spPr>
            <a:xfrm>
              <a:off x="543418" y="680851"/>
              <a:ext cx="245337" cy="468000"/>
            </a:xfrm>
            <a:prstGeom prst="chevron">
              <a:avLst/>
            </a:prstGeom>
            <a:solidFill>
              <a:srgbClr val="2D84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4"/>
            <p:cNvSpPr/>
            <p:nvPr/>
          </p:nvSpPr>
          <p:spPr>
            <a:xfrm>
              <a:off x="359415" y="680851"/>
              <a:ext cx="245337" cy="468000"/>
            </a:xfrm>
            <a:prstGeom prst="chevron">
              <a:avLst/>
            </a:prstGeom>
            <a:solidFill>
              <a:srgbClr val="A8C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046142" y="1267019"/>
            <a:ext cx="6099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kern="100">
                <a:solidFill>
                  <a:srgbClr val="C00000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1</a:t>
            </a:r>
            <a:r>
              <a:rPr lang="zh-CN" altLang="zh-CN"/>
              <a:t>．直线的倾斜角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16032" y="1844824"/>
            <a:ext cx="1514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kern="100">
                <a:solidFill>
                  <a:srgbClr val="7030A0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zh-CN" sz="2400" kern="100">
                <a:solidFill>
                  <a:srgbClr val="7030A0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定义</a:t>
            </a:r>
          </a:p>
        </p:txBody>
      </p:sp>
      <p:pic>
        <p:nvPicPr>
          <p:cNvPr id="11" name="Picture 4" descr="C:\Users\Administrator\Desktop\答案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182" y="2690480"/>
            <a:ext cx="6511636" cy="242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651731" y="2715508"/>
            <a:ext cx="70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基准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923604" y="3322355"/>
            <a:ext cx="442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正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8122758" y="3901309"/>
            <a:ext cx="70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向上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707415" y="5360148"/>
            <a:ext cx="7586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kern="100">
                <a:solidFill>
                  <a:srgbClr val="7030A0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zh-CN" sz="2400" kern="100">
                <a:solidFill>
                  <a:srgbClr val="7030A0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范围：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直线的倾斜角</a:t>
            </a:r>
            <a:r>
              <a:rPr lang="en-US" altLang="zh-CN" sz="2400" b="0" i="1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α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的取值范围是</a:t>
            </a:r>
            <a:r>
              <a:rPr lang="en-US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zh-CN" sz="2400" b="0" kern="100">
                <a:solidFill>
                  <a:schemeClr val="tx1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944488" y="5321407"/>
            <a:ext cx="1178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kern="100"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[0</a:t>
            </a:r>
            <a:r>
              <a:rPr lang="zh-CN" altLang="zh-CN" sz="2400" b="0" kern="100"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，π</a:t>
            </a:r>
            <a:r>
              <a:rPr lang="en-US" altLang="zh-CN" sz="2400" b="0" kern="100"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48930" y="940319"/>
            <a:ext cx="6094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kern="100">
                <a:solidFill>
                  <a:srgbClr val="C00000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2</a:t>
            </a:r>
            <a:r>
              <a:rPr lang="zh-CN" altLang="zh-CN"/>
              <a:t>．直线的斜率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207568" y="1975608"/>
          <a:ext cx="7560840" cy="2879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2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条件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公式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296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直线的倾斜角</a:t>
                      </a: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，且</a:t>
                      </a: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θ≠90</a:t>
                      </a: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en-US" sz="2000" i="1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000" u="none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____________</a:t>
                      </a:r>
                      <a:endParaRPr lang="zh-CN" sz="2000" u="none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792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直线过点</a:t>
                      </a:r>
                      <a:r>
                        <a:rPr lang="en-US" sz="2000" i="1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i="1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000" kern="100" baseline="-250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000" i="1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000" kern="100" baseline="-250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000" i="1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i="1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000" kern="100" baseline="-250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000" i="1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000" kern="100" baseline="-250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且</a:t>
                      </a:r>
                      <a:r>
                        <a:rPr lang="en-US" sz="2000" i="1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000" kern="100" baseline="-250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≠</a:t>
                      </a:r>
                      <a:r>
                        <a:rPr lang="en-US" sz="2000" i="1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000" kern="100" baseline="-250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en-US" sz="2000" i="1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0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____________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直线</a:t>
                      </a:r>
                      <a:r>
                        <a:rPr lang="en-US" sz="2000" i="1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Ax</a:t>
                      </a: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000" i="1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000" i="1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0(</a:t>
                      </a:r>
                      <a:r>
                        <a:rPr lang="en-US" sz="2000" i="1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≠0)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</a:pPr>
                      <a:r>
                        <a:rPr lang="en-US" sz="2000" i="1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zh-CN" sz="2000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000" u="none" kern="10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____________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8184232" y="2420888"/>
            <a:ext cx="1008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0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tan</a:t>
            </a:r>
            <a:r>
              <a:rPr lang="zh-CN" altLang="zh-CN" sz="2800" b="0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θ</a:t>
            </a:r>
            <a:endParaRPr lang="zh-CN" altLang="en-US" b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8253146" y="2921806"/>
                <a:ext cx="1053580" cy="719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zh-CN" alt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zh-CN" alt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/>
                  <a:t> </a:t>
                </a: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146" y="2921806"/>
                <a:ext cx="1053580" cy="719941"/>
              </a:xfrm>
              <a:prstGeom prst="rect">
                <a:avLst/>
              </a:prstGeom>
              <a:blipFill rotWithShape="1">
                <a:blip r:embed="rId2"/>
                <a:stretch>
                  <a:fillRect l="-5" t="-24" r="16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8253146" y="3862779"/>
                <a:ext cx="1053580" cy="711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zh-CN" altLang="en-US" b="0"/>
                  <a:t> </a:t>
                </a: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146" y="3862779"/>
                <a:ext cx="1053580" cy="711477"/>
              </a:xfrm>
              <a:prstGeom prst="rect">
                <a:avLst/>
              </a:prstGeom>
              <a:blipFill rotWithShape="1">
                <a:blip r:embed="rId3"/>
                <a:stretch>
                  <a:fillRect l="-5" t="-10" r="16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48930" y="764704"/>
            <a:ext cx="6094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kern="100">
                <a:solidFill>
                  <a:srgbClr val="C00000"/>
                </a:solidFill>
                <a:effectLst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3.</a:t>
            </a:r>
            <a:r>
              <a:rPr lang="zh-CN" altLang="zh-CN"/>
              <a:t>直线方程的五种形式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/>
            </p:nvGraphicFramePr>
            <p:xfrm>
              <a:off x="1703512" y="1484784"/>
              <a:ext cx="8784976" cy="461605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997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568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283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zh-CN" sz="2000" b="1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名称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zh-CN" sz="2000" b="1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方程形式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zh-CN" sz="2000" b="1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适用条件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52776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点斜式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en-US" sz="2000" i="1" u="none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_____________________</a:t>
                          </a:r>
                          <a:endParaRPr lang="zh-CN" sz="2000" u="none" kern="10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indent="0" algn="l">
                            <a:lnSpc>
                              <a:spcPct val="150000"/>
                            </a:lnSpc>
                          </a:pP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不能表示</a:t>
                          </a:r>
                          <a:r>
                            <a:rPr lang="en-US" altLang="zh-CN" sz="2000" u="none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____________</a:t>
                          </a: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的直线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8072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斜截式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en-US" sz="2000" i="1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＝</a:t>
                          </a:r>
                          <a:r>
                            <a:rPr lang="en-US" sz="2000" i="1" kern="100" err="1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kx</a:t>
                          </a: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＋</a:t>
                          </a:r>
                          <a:r>
                            <a:rPr lang="en-US" sz="2000" i="1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CN" sz="2000" i="1" kern="10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08112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两点式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alt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zh-CN" altLang="en-US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zh-CN" altLang="en-US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zh-CN" altLang="en-US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zh-CN" altLang="en-US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zh-CN" altLang="en-US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zh-CN" alt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zh-CN" altLang="en-US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zh-CN" altLang="en-US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zh-CN" altLang="en-US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zh-CN" altLang="en-US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zh-CN" altLang="en-US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zh-CN" altLang="en-US" sz="240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50000"/>
                            </a:lnSpc>
                          </a:pP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不能表示</a:t>
                          </a:r>
                          <a:r>
                            <a:rPr lang="en-US" altLang="zh-CN" sz="2000" u="none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____________</a:t>
                          </a: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的直线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08012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截距式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zh-CN" alt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zh-CN" alt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zh-CN" alt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zh-CN" sz="20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50000"/>
                            </a:lnSpc>
                          </a:pP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不能表示</a:t>
                          </a:r>
                          <a:r>
                            <a:rPr lang="en-US" altLang="zh-CN" sz="2000" u="none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____________</a:t>
                          </a: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的直线和</a:t>
                          </a:r>
                          <a:r>
                            <a:rPr lang="en-US" altLang="zh-CN" sz="2000" u="none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_________</a:t>
                          </a: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的直线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27624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一般式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150000"/>
                            </a:lnSpc>
                          </a:pPr>
                          <a:r>
                            <a:rPr lang="en-US" sz="2000" u="none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______________________________</a:t>
                          </a:r>
                          <a:endParaRPr lang="zh-CN" sz="2000" u="none" kern="10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可以表示所有类型的直线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/>
            </p:nvGraphicFramePr>
            <p:xfrm>
              <a:off x="1703512" y="1484784"/>
              <a:ext cx="8784976" cy="467390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99728"/>
                    <a:gridCol w="4056856"/>
                    <a:gridCol w="3528392"/>
                  </a:tblGrid>
                  <a:tr h="0">
                    <a:tc>
                      <a:txBody>
                        <a:bodyPr wrap="square"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zh-CN" sz="2000" b="1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名称</a:t>
                          </a:r>
                          <a:endParaRPr lang="zh-CN" sz="2000" b="1" kern="10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horz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 wrap="square"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zh-CN" sz="2000" b="1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方程形式</a:t>
                          </a:r>
                          <a:endParaRPr lang="zh-CN" sz="2000" b="1" kern="10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horz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 wrap="square"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zh-CN" sz="2000" b="1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适用条件</a:t>
                          </a:r>
                          <a:endParaRPr lang="zh-CN" sz="2000" b="1" kern="10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horz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  <a:tr h="752776">
                    <a:tc>
                      <a:txBody>
                        <a:bodyPr wrap="square"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点斜式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horz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 wrap="square"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en-US" sz="2000" i="1" u="none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_____________________</a:t>
                          </a:r>
                          <a:endParaRPr lang="zh-CN" sz="2000" u="none" kern="10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horz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 wrap="square"/>
                        <a:lstStyle/>
                        <a:p>
                          <a:pPr indent="0" algn="l">
                            <a:lnSpc>
                              <a:spcPct val="150000"/>
                            </a:lnSpc>
                          </a:pP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不能表示</a:t>
                          </a:r>
                          <a:r>
                            <a:rPr lang="en-US" altLang="zh-CN" sz="2000" u="none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____________</a:t>
                          </a: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的直线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horz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8072">
                    <a:tc>
                      <a:txBody>
                        <a:bodyPr wrap="square"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斜截式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horz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 wrap="square"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en-US" sz="2000" i="1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＝</a:t>
                          </a:r>
                          <a:r>
                            <a:rPr lang="en-US" sz="2000" i="1" kern="100" err="1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kx</a:t>
                          </a: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＋</a:t>
                          </a:r>
                          <a:r>
                            <a:rPr lang="en-US" sz="2000" i="1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zh-CN" sz="2000" i="1" kern="10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horz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cPr/>
                    </a:tc>
                  </a:tr>
                  <a:tr h="1008380">
                    <a:tc>
                      <a:txBody>
                        <a:bodyPr wrap="square"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两点式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horz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vert="horz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 wrap="square"/>
                        <a:lstStyle/>
                        <a:p>
                          <a:pPr indent="0" algn="l">
                            <a:lnSpc>
                              <a:spcPct val="150000"/>
                            </a:lnSpc>
                          </a:pP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不能表示</a:t>
                          </a:r>
                          <a:r>
                            <a:rPr lang="en-US" altLang="zh-CN" sz="2000" u="none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____________</a:t>
                          </a: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的直线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horz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80135">
                    <a:tc>
                      <a:txBody>
                        <a:bodyPr wrap="square"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截距式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horz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vert="horz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 wrap="square"/>
                        <a:lstStyle/>
                        <a:p>
                          <a:pPr indent="0" algn="l">
                            <a:lnSpc>
                              <a:spcPct val="150000"/>
                            </a:lnSpc>
                          </a:pP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不能表示</a:t>
                          </a:r>
                          <a:r>
                            <a:rPr lang="en-US" altLang="zh-CN" sz="2000" u="none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____________</a:t>
                          </a: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的直线和</a:t>
                          </a:r>
                          <a:r>
                            <a:rPr lang="en-US" altLang="zh-CN" sz="2000" u="none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_________</a:t>
                          </a: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的直线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horz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7624">
                    <a:tc>
                      <a:txBody>
                        <a:bodyPr wrap="square"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一般式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horz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 wrap="square"/>
                        <a:lstStyle/>
                        <a:p>
                          <a:pPr indent="0" algn="l">
                            <a:lnSpc>
                              <a:spcPct val="150000"/>
                            </a:lnSpc>
                          </a:pPr>
                          <a:r>
                            <a:rPr lang="en-US" sz="2000" u="none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______________________________</a:t>
                          </a:r>
                          <a:endParaRPr lang="zh-CN" sz="2000" u="none" kern="10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horz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 wrap="square"/>
                        <a:lstStyle/>
                        <a:p>
                          <a:pPr indent="0" algn="ctr">
                            <a:lnSpc>
                              <a:spcPct val="150000"/>
                            </a:lnSpc>
                          </a:pPr>
                          <a:r>
                            <a:rPr lang="zh-CN" sz="2000" kern="10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可以表示所有类型的直线</a:t>
                          </a:r>
                          <a:endParaRPr lang="zh-CN" sz="2000" kern="100">
                            <a:effectLst/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horz" anchor="ctr">
                        <a:lnL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文本框 5"/>
          <p:cNvSpPr txBox="1"/>
          <p:nvPr/>
        </p:nvSpPr>
        <p:spPr>
          <a:xfrm>
            <a:off x="3791744" y="2036968"/>
            <a:ext cx="2304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/>
            <a:r>
              <a:rPr lang="en-US" altLang="zh-CN" sz="2400" b="0" i="1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2400" b="0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0" i="1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400" b="0" u="none" kern="100" baseline="-250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zh-CN" sz="2400" b="0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0" i="1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2400" b="0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b="0" i="1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2400" b="0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0" i="1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0" u="none" kern="100" baseline="-250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400" b="0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2400" b="0" u="none" kern="100"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40216" y="2420888"/>
            <a:ext cx="15349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000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斜率不存在</a:t>
            </a:r>
            <a:endParaRPr lang="zh-CN" altLang="en-US" sz="2000"/>
          </a:p>
        </p:txBody>
      </p:sp>
      <p:sp>
        <p:nvSpPr>
          <p:cNvPr id="12" name="文本框 11"/>
          <p:cNvSpPr txBox="1"/>
          <p:nvPr/>
        </p:nvSpPr>
        <p:spPr>
          <a:xfrm>
            <a:off x="7919599" y="3612829"/>
            <a:ext cx="1800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000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平行于坐标轴</a:t>
            </a:r>
            <a:endParaRPr lang="zh-CN" altLang="en-US" sz="2000"/>
          </a:p>
        </p:txBody>
      </p:sp>
      <p:sp>
        <p:nvSpPr>
          <p:cNvPr id="16" name="文本框 15"/>
          <p:cNvSpPr txBox="1"/>
          <p:nvPr/>
        </p:nvSpPr>
        <p:spPr>
          <a:xfrm>
            <a:off x="7934335" y="4445788"/>
            <a:ext cx="17509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000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平行于坐标轴</a:t>
            </a:r>
            <a:endParaRPr lang="zh-CN" altLang="en-US" sz="2000"/>
          </a:p>
        </p:txBody>
      </p:sp>
      <p:sp>
        <p:nvSpPr>
          <p:cNvPr id="18" name="文本框 17"/>
          <p:cNvSpPr txBox="1"/>
          <p:nvPr/>
        </p:nvSpPr>
        <p:spPr>
          <a:xfrm>
            <a:off x="7415543" y="4889465"/>
            <a:ext cx="100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000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过原点</a:t>
            </a:r>
            <a:endParaRPr lang="zh-CN" altLang="en-US" sz="2000"/>
          </a:p>
        </p:txBody>
      </p:sp>
      <p:sp>
        <p:nvSpPr>
          <p:cNvPr id="20" name="文本框 19"/>
          <p:cNvSpPr txBox="1"/>
          <p:nvPr/>
        </p:nvSpPr>
        <p:spPr>
          <a:xfrm>
            <a:off x="2962552" y="5552857"/>
            <a:ext cx="3962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/>
            <a:r>
              <a:rPr lang="en-US" altLang="zh-CN" sz="2000" i="1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Ax</a:t>
            </a:r>
            <a:r>
              <a:rPr lang="zh-CN" altLang="zh-CN" sz="2000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000" i="1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By</a:t>
            </a:r>
            <a:r>
              <a:rPr lang="zh-CN" altLang="zh-CN" sz="2000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000" i="1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000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000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0(</a:t>
            </a:r>
            <a:r>
              <a:rPr lang="en-US" altLang="zh-CN" sz="2000" i="1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2000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i="1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2000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不同时为零</a:t>
            </a:r>
            <a:r>
              <a:rPr lang="en-US" altLang="zh-CN" sz="2000" u="none" kern="1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2000" u="none" kern="100"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6" grpId="0"/>
      <p:bldP spid="1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PLUGINVER]" val="10"/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0778130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0777844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0777376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0778274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0778274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定义设计方案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1188</Words>
  <Application>Microsoft Office PowerPoint</Application>
  <PresentationFormat>宽屏</PresentationFormat>
  <Paragraphs>105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等线</vt:lpstr>
      <vt:lpstr>黑体</vt:lpstr>
      <vt:lpstr>楷体</vt:lpstr>
      <vt:lpstr>宋体</vt:lpstr>
      <vt:lpstr>微软雅黑</vt:lpstr>
      <vt:lpstr>Arial</vt:lpstr>
      <vt:lpstr>Cambria Math</vt:lpstr>
      <vt:lpstr>Times New Roman</vt:lpstr>
      <vt:lpstr>Wingdings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</cp:lastModifiedBy>
  <cp:revision>3</cp:revision>
  <cp:lastPrinted>2022-01-24T09:53:00Z</cp:lastPrinted>
  <dcterms:created xsi:type="dcterms:W3CDTF">2024-11-29T10:36:00Z</dcterms:created>
  <dcterms:modified xsi:type="dcterms:W3CDTF">2025-07-04T07:12:31Z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TemplateUUID">
    <vt:lpwstr>v1.0_mb_qAklvIEtX8PDWkb9Ecd97w==</vt:lpwstr>
  </property>
  <property fmtid="{D5CDD505-2E9C-101B-9397-08002B2CF9AE}" pid="7" name="ICV">
    <vt:lpwstr>7368C8A2377A465C87626972B9F6CC74_11</vt:lpwstr>
  </property>
  <property fmtid="{D5CDD505-2E9C-101B-9397-08002B2CF9AE}" pid="8" name="KSOProductBuildVer">
    <vt:lpwstr>2052-12.1.0.18912</vt:lpwstr>
  </property>
</Properties>
</file>