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971" r:id="rId3"/>
    <p:sldId id="972" r:id="rId4"/>
    <p:sldId id="1078" r:id="rId5"/>
    <p:sldId id="868" r:id="rId6"/>
    <p:sldId id="1077" r:id="rId7"/>
    <p:sldId id="1043" r:id="rId8"/>
    <p:sldId id="1044" r:id="rId9"/>
    <p:sldId id="1048" r:id="rId10"/>
    <p:sldId id="1046" r:id="rId11"/>
    <p:sldId id="1047" r:id="rId12"/>
    <p:sldId id="1045" r:id="rId13"/>
    <p:sldId id="1079" r:id="rId14"/>
    <p:sldId id="1080" r:id="rId15"/>
    <p:sldId id="1081" r:id="rId16"/>
    <p:sldId id="1082" r:id="rId17"/>
    <p:sldId id="1083" r:id="rId18"/>
    <p:sldId id="873" r:id="rId19"/>
    <p:sldId id="1049" r:id="rId20"/>
    <p:sldId id="1050" r:id="rId21"/>
    <p:sldId id="1051" r:id="rId22"/>
    <p:sldId id="1052" r:id="rId23"/>
    <p:sldId id="1053" r:id="rId24"/>
    <p:sldId id="1054" r:id="rId25"/>
    <p:sldId id="1084" r:id="rId26"/>
    <p:sldId id="1085" r:id="rId27"/>
    <p:sldId id="1055" r:id="rId28"/>
    <p:sldId id="1056" r:id="rId29"/>
    <p:sldId id="1057" r:id="rId30"/>
    <p:sldId id="1086" r:id="rId31"/>
    <p:sldId id="1058" r:id="rId32"/>
    <p:sldId id="1059" r:id="rId33"/>
    <p:sldId id="1060" r:id="rId34"/>
    <p:sldId id="1087" r:id="rId35"/>
    <p:sldId id="1088" r:id="rId36"/>
    <p:sldId id="1061" r:id="rId37"/>
    <p:sldId id="1062" r:id="rId38"/>
    <p:sldId id="1089" r:id="rId39"/>
    <p:sldId id="1090" r:id="rId40"/>
    <p:sldId id="1063" r:id="rId41"/>
    <p:sldId id="1064" r:id="rId42"/>
    <p:sldId id="1065" r:id="rId43"/>
    <p:sldId id="1066" r:id="rId44"/>
    <p:sldId id="1067" r:id="rId45"/>
    <p:sldId id="1091" r:id="rId46"/>
    <p:sldId id="1092" r:id="rId47"/>
    <p:sldId id="1068" r:id="rId48"/>
    <p:sldId id="1069" r:id="rId49"/>
    <p:sldId id="1070" r:id="rId50"/>
    <p:sldId id="1093" r:id="rId51"/>
    <p:sldId id="1094" r:id="rId52"/>
    <p:sldId id="1071" r:id="rId53"/>
    <p:sldId id="1128" r:id="rId54"/>
  </p:sldIdLst>
  <p:sldSz cx="13319125" cy="7491095"/>
  <p:notesSz cx="6858000" cy="9144000"/>
  <p:custDataLst>
    <p:tags r:id="rId55"/>
  </p:custDataLst>
  <p:defaultTextStyle>
    <a:defPPr>
      <a:defRPr lang="zh-CN"/>
    </a:defPPr>
    <a:lvl1pPr marL="0" algn="l" defTabSz="998220" rtl="0" eaLnBrk="1" latinLnBrk="0" hangingPunct="1">
      <a:defRPr sz="2000" kern="1200">
        <a:solidFill>
          <a:schemeClr val="tx1"/>
        </a:solidFill>
        <a:latin typeface="+mn-lt"/>
        <a:ea typeface="+mn-ea"/>
        <a:cs typeface="+mn-cs"/>
      </a:defRPr>
    </a:lvl1pPr>
    <a:lvl2pPr marL="499110" algn="l" defTabSz="998220" rtl="0" eaLnBrk="1" latinLnBrk="0" hangingPunct="1">
      <a:defRPr sz="2000" kern="1200">
        <a:solidFill>
          <a:schemeClr val="tx1"/>
        </a:solidFill>
        <a:latin typeface="+mn-lt"/>
        <a:ea typeface="+mn-ea"/>
        <a:cs typeface="+mn-cs"/>
      </a:defRPr>
    </a:lvl2pPr>
    <a:lvl3pPr marL="998220" algn="l" defTabSz="998220" rtl="0" eaLnBrk="1" latinLnBrk="0" hangingPunct="1">
      <a:defRPr sz="2000" kern="1200">
        <a:solidFill>
          <a:schemeClr val="tx1"/>
        </a:solidFill>
        <a:latin typeface="+mn-lt"/>
        <a:ea typeface="+mn-ea"/>
        <a:cs typeface="+mn-cs"/>
      </a:defRPr>
    </a:lvl3pPr>
    <a:lvl4pPr marL="1496695" algn="l" defTabSz="998220" rtl="0" eaLnBrk="1" latinLnBrk="0" hangingPunct="1">
      <a:defRPr sz="2000" kern="1200">
        <a:solidFill>
          <a:schemeClr val="tx1"/>
        </a:solidFill>
        <a:latin typeface="+mn-lt"/>
        <a:ea typeface="+mn-ea"/>
        <a:cs typeface="+mn-cs"/>
      </a:defRPr>
    </a:lvl4pPr>
    <a:lvl5pPr marL="1995805" algn="l" defTabSz="998220" rtl="0" eaLnBrk="1" latinLnBrk="0" hangingPunct="1">
      <a:defRPr sz="2000" kern="1200">
        <a:solidFill>
          <a:schemeClr val="tx1"/>
        </a:solidFill>
        <a:latin typeface="+mn-lt"/>
        <a:ea typeface="+mn-ea"/>
        <a:cs typeface="+mn-cs"/>
      </a:defRPr>
    </a:lvl5pPr>
    <a:lvl6pPr marL="2494915" algn="l" defTabSz="998220" rtl="0" eaLnBrk="1" latinLnBrk="0" hangingPunct="1">
      <a:defRPr sz="2000" kern="1200">
        <a:solidFill>
          <a:schemeClr val="tx1"/>
        </a:solidFill>
        <a:latin typeface="+mn-lt"/>
        <a:ea typeface="+mn-ea"/>
        <a:cs typeface="+mn-cs"/>
      </a:defRPr>
    </a:lvl6pPr>
    <a:lvl7pPr marL="2993390" algn="l" defTabSz="998220" rtl="0" eaLnBrk="1" latinLnBrk="0" hangingPunct="1">
      <a:defRPr sz="2000" kern="1200">
        <a:solidFill>
          <a:schemeClr val="tx1"/>
        </a:solidFill>
        <a:latin typeface="+mn-lt"/>
        <a:ea typeface="+mn-ea"/>
        <a:cs typeface="+mn-cs"/>
      </a:defRPr>
    </a:lvl7pPr>
    <a:lvl8pPr marL="3492500" algn="l" defTabSz="998220" rtl="0" eaLnBrk="1" latinLnBrk="0" hangingPunct="1">
      <a:defRPr sz="2000" kern="1200">
        <a:solidFill>
          <a:schemeClr val="tx1"/>
        </a:solidFill>
        <a:latin typeface="+mn-lt"/>
        <a:ea typeface="+mn-ea"/>
        <a:cs typeface="+mn-cs"/>
      </a:defRPr>
    </a:lvl8pPr>
    <a:lvl9pPr marL="3990975" algn="l" defTabSz="99822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5" userDrawn="1">
          <p15:clr>
            <a:srgbClr val="A4A3A4"/>
          </p15:clr>
        </p15:guide>
        <p15:guide id="2" pos="4831"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35" autoAdjust="0"/>
    <p:restoredTop sz="94660"/>
  </p:normalViewPr>
  <p:slideViewPr>
    <p:cSldViewPr snapToGrid="0" showGuides="1">
      <p:cViewPr>
        <p:scale>
          <a:sx n="75" d="100"/>
          <a:sy n="75" d="100"/>
        </p:scale>
        <p:origin x="-1944" y="-714"/>
      </p:cViewPr>
      <p:guideLst>
        <p:guide orient="horz" pos="3495"/>
        <p:guide pos="483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tags" Target="tags/tag1.xml" /><Relationship Id="rId56" Type="http://schemas.openxmlformats.org/officeDocument/2006/relationships/presProps" Target="presProps.xml" /><Relationship Id="rId57" Type="http://schemas.openxmlformats.org/officeDocument/2006/relationships/viewProps" Target="viewProps.xml" /><Relationship Id="rId58" Type="http://schemas.openxmlformats.org/officeDocument/2006/relationships/theme" Target="theme/theme1.xml" /><Relationship Id="rId59" Type="http://schemas.openxmlformats.org/officeDocument/2006/relationships/tableStyles" Target="tableStyles.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0965" algn="l" defTabSz="914400" rtl="0" eaLnBrk="1" latinLnBrk="0" hangingPunct="1">
      <a:defRPr sz="1200" kern="1200">
        <a:solidFill>
          <a:schemeClr val="tx1"/>
        </a:solidFill>
        <a:latin typeface="+mn-lt"/>
        <a:ea typeface="+mn-ea"/>
        <a:cs typeface="+mn-cs"/>
      </a:defRPr>
    </a:lvl4pPr>
    <a:lvl5pPr marL="1828165" algn="l" defTabSz="914400" rtl="0" eaLnBrk="1" latinLnBrk="0" hangingPunct="1">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file:///D:\qq&#25991;&#20214;\712321467\Image\C2C\Image2\%7b75232B38-A165-1FB7-499C-2E1C792CACB5%7d.png" TargetMode="External" /><Relationship Id="rId3" Type="http://schemas.openxmlformats.org/officeDocument/2006/relationships/image" Target="../media/image1.png"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noFill/>
        <a:effectLst/>
      </p:bgPr>
    </p:bg>
    <p:spTree>
      <p:nvGrpSpPr>
        <p:cNvPr id="1" name=""/>
        <p:cNvGrpSpPr/>
        <p:nvPr/>
      </p:nvGrpSpPr>
      <p:grpSpPr>
        <a:xfrm>
          <a:off x="0" y="0"/>
          <a:ext cx="0" cy="0"/>
        </a:xfrm>
      </p:grpSpPr>
      <p:pic>
        <p:nvPicPr>
          <p:cNvPr id="2" name="图片 1073743875" descr="学科网 zxxk.com" title=""/>
          <p:cNvPicPr>
            <a:picLocks noChangeAspect="1"/>
          </p:cNvPicPr>
          <p:nvPr/>
        </p:nvPicPr>
        <p:blipFill>
          <a:blip r:embed="rId3" r:link="rId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Lst>
  <p:transition/>
  <p:timing/>
  <p:txStyles>
    <p:titleStyle>
      <a:lvl1pPr algn="l" rtl="0" eaLnBrk="0" fontAlgn="base" hangingPunct="0">
        <a:lnSpc>
          <a:spcPct val="90000"/>
        </a:lnSpc>
        <a:spcBef>
          <a:spcPct val="0"/>
        </a:spcBef>
        <a:spcAft>
          <a:spcPct val="0"/>
        </a:spcAft>
        <a:defRPr sz="48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itchFamily="2" charset="-122"/>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itchFamily="2" charset="-122"/>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itchFamily="2" charset="-122"/>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itchFamily="2" charset="-122"/>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itchFamily="2" charset="-122"/>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itchFamily="2" charset="-122"/>
          <a:ea typeface="宋体" panose="02010600030101010101" pitchFamily="2" charset="-122"/>
        </a:defRPr>
      </a:lvl7pPr>
      <a:lvl8pPr marL="1370965" algn="l" rtl="0" fontAlgn="base">
        <a:lnSpc>
          <a:spcPct val="90000"/>
        </a:lnSpc>
        <a:spcBef>
          <a:spcPct val="0"/>
        </a:spcBef>
        <a:spcAft>
          <a:spcPct val="0"/>
        </a:spcAft>
        <a:defRPr sz="4400">
          <a:solidFill>
            <a:schemeClr val="tx1"/>
          </a:solidFill>
          <a:latin typeface="等线 Light" pitchFamily="2" charset="-122"/>
          <a:ea typeface="宋体" panose="02010600030101010101" pitchFamily="2" charset="-122"/>
        </a:defRPr>
      </a:lvl8pPr>
      <a:lvl9pPr marL="1828165" algn="l" rtl="0" fontAlgn="base">
        <a:lnSpc>
          <a:spcPct val="90000"/>
        </a:lnSpc>
        <a:spcBef>
          <a:spcPct val="0"/>
        </a:spcBef>
        <a:spcAft>
          <a:spcPct val="0"/>
        </a:spcAft>
        <a:defRPr sz="4400">
          <a:solidFill>
            <a:schemeClr val="tx1"/>
          </a:solidFill>
          <a:latin typeface="等线 Light" pitchFamily="2" charset="-122"/>
          <a:ea typeface="宋体" panose="02010600030101010101" pitchFamily="2" charset="-122"/>
        </a:defRPr>
      </a:lvl9pPr>
    </p:titleStyle>
    <p:bodyStyle>
      <a:lvl1pPr marL="249555" indent="-249555" algn="l" rtl="0" eaLnBrk="0" fontAlgn="base" hangingPunct="0">
        <a:lnSpc>
          <a:spcPct val="90000"/>
        </a:lnSpc>
        <a:spcBef>
          <a:spcPts val="1080"/>
        </a:spcBef>
        <a:spcAft>
          <a:spcPct val="0"/>
        </a:spcAft>
        <a:buFont typeface="Arial" panose="020b0604020202020204" pitchFamily="34" charset="0"/>
        <a:buChar char="•"/>
        <a:defRPr sz="3100">
          <a:solidFill>
            <a:schemeClr val="tx1"/>
          </a:solidFill>
          <a:latin typeface="+mn-lt"/>
          <a:ea typeface="+mn-ea"/>
          <a:cs typeface="+mn-cs"/>
        </a:defRPr>
      </a:lvl1pPr>
      <a:lvl2pPr marL="748665" indent="-249555" algn="l" rtl="0" eaLnBrk="0" fontAlgn="base" hangingPunct="0">
        <a:lnSpc>
          <a:spcPct val="90000"/>
        </a:lnSpc>
        <a:spcBef>
          <a:spcPts val="545"/>
        </a:spcBef>
        <a:spcAft>
          <a:spcPct val="0"/>
        </a:spcAft>
        <a:buFont typeface="Arial" panose="020b0604020202020204" pitchFamily="34" charset="0"/>
        <a:buChar char="•"/>
        <a:defRPr sz="2600">
          <a:solidFill>
            <a:schemeClr val="tx1"/>
          </a:solidFill>
          <a:latin typeface="+mn-lt"/>
          <a:ea typeface="+mn-ea"/>
        </a:defRPr>
      </a:lvl2pPr>
      <a:lvl3pPr marL="1250315" indent="-251460" algn="l" rtl="0" eaLnBrk="0" fontAlgn="base" hangingPunct="0">
        <a:lnSpc>
          <a:spcPct val="90000"/>
        </a:lnSpc>
        <a:spcBef>
          <a:spcPts val="545"/>
        </a:spcBef>
        <a:spcAft>
          <a:spcPct val="0"/>
        </a:spcAft>
        <a:buFont typeface="Arial" panose="020b0604020202020204" pitchFamily="34" charset="0"/>
        <a:buChar char="•"/>
        <a:defRPr sz="2300">
          <a:solidFill>
            <a:schemeClr val="tx1"/>
          </a:solidFill>
          <a:latin typeface="+mn-lt"/>
          <a:ea typeface="+mn-ea"/>
        </a:defRPr>
      </a:lvl3pPr>
      <a:lvl4pPr marL="1746885" indent="-249555" algn="l" rtl="0" eaLnBrk="0" fontAlgn="base" hangingPunct="0">
        <a:lnSpc>
          <a:spcPct val="90000"/>
        </a:lnSpc>
        <a:spcBef>
          <a:spcPts val="545"/>
        </a:spcBef>
        <a:spcAft>
          <a:spcPct val="0"/>
        </a:spcAft>
        <a:buFont typeface="Arial" panose="020b0604020202020204" pitchFamily="34" charset="0"/>
        <a:buChar char="•"/>
        <a:defRPr>
          <a:solidFill>
            <a:schemeClr val="tx1"/>
          </a:solidFill>
          <a:latin typeface="+mn-lt"/>
          <a:ea typeface="+mn-ea"/>
        </a:defRPr>
      </a:lvl4pPr>
      <a:lvl5pPr marL="2245995" indent="-251460" algn="l" rtl="0" eaLnBrk="0" fontAlgn="base" hangingPunct="0">
        <a:lnSpc>
          <a:spcPct val="90000"/>
        </a:lnSpc>
        <a:spcBef>
          <a:spcPts val="545"/>
        </a:spcBef>
        <a:spcAft>
          <a:spcPct val="0"/>
        </a:spcAft>
        <a:buFont typeface="Arial" panose="020b0604020202020204" pitchFamily="34" charset="0"/>
        <a:buChar char="•"/>
        <a:defRPr>
          <a:solidFill>
            <a:schemeClr val="tx1"/>
          </a:solidFill>
          <a:latin typeface="+mn-lt"/>
          <a:ea typeface="+mn-ea"/>
        </a:defRPr>
      </a:lvl5pPr>
      <a:lvl6pPr marL="2745105" indent="-251460" algn="l" rtl="0" fontAlgn="base">
        <a:lnSpc>
          <a:spcPct val="90000"/>
        </a:lnSpc>
        <a:spcBef>
          <a:spcPts val="545"/>
        </a:spcBef>
        <a:spcAft>
          <a:spcPct val="0"/>
        </a:spcAft>
        <a:buFont typeface="Arial" panose="020b0604020202020204" pitchFamily="34" charset="0"/>
        <a:buChar char="•"/>
        <a:defRPr>
          <a:solidFill>
            <a:schemeClr val="tx1"/>
          </a:solidFill>
          <a:latin typeface="+mn-lt"/>
          <a:ea typeface="+mn-ea"/>
        </a:defRPr>
      </a:lvl6pPr>
      <a:lvl7pPr marL="3244850" indent="-251460" algn="l" rtl="0" fontAlgn="base">
        <a:lnSpc>
          <a:spcPct val="90000"/>
        </a:lnSpc>
        <a:spcBef>
          <a:spcPts val="545"/>
        </a:spcBef>
        <a:spcAft>
          <a:spcPct val="0"/>
        </a:spcAft>
        <a:buFont typeface="Arial" panose="020b0604020202020204" pitchFamily="34" charset="0"/>
        <a:buChar char="•"/>
        <a:defRPr>
          <a:solidFill>
            <a:schemeClr val="tx1"/>
          </a:solidFill>
          <a:latin typeface="+mn-lt"/>
          <a:ea typeface="+mn-ea"/>
        </a:defRPr>
      </a:lvl7pPr>
      <a:lvl8pPr marL="3743960" indent="-251460" algn="l" rtl="0" fontAlgn="base">
        <a:lnSpc>
          <a:spcPct val="90000"/>
        </a:lnSpc>
        <a:spcBef>
          <a:spcPts val="545"/>
        </a:spcBef>
        <a:spcAft>
          <a:spcPct val="0"/>
        </a:spcAft>
        <a:buFont typeface="Arial" panose="020b0604020202020204" pitchFamily="34" charset="0"/>
        <a:buChar char="•"/>
        <a:defRPr>
          <a:solidFill>
            <a:schemeClr val="tx1"/>
          </a:solidFill>
          <a:latin typeface="+mn-lt"/>
          <a:ea typeface="+mn-ea"/>
        </a:defRPr>
      </a:lvl8pPr>
      <a:lvl9pPr marL="4242435" indent="-251460" algn="l" rtl="0" fontAlgn="base">
        <a:lnSpc>
          <a:spcPct val="90000"/>
        </a:lnSpc>
        <a:spcBef>
          <a:spcPts val="54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98220" rtl="0" eaLnBrk="1" latinLnBrk="0" hangingPunct="1">
        <a:defRPr sz="2000" kern="1200">
          <a:solidFill>
            <a:schemeClr val="tx1"/>
          </a:solidFill>
          <a:latin typeface="+mn-lt"/>
          <a:ea typeface="+mn-ea"/>
          <a:cs typeface="+mn-cs"/>
        </a:defRPr>
      </a:lvl1pPr>
      <a:lvl2pPr marL="499110" algn="l" defTabSz="998220" rtl="0" eaLnBrk="1" latinLnBrk="0" hangingPunct="1">
        <a:defRPr sz="2000" kern="1200">
          <a:solidFill>
            <a:schemeClr val="tx1"/>
          </a:solidFill>
          <a:latin typeface="+mn-lt"/>
          <a:ea typeface="+mn-ea"/>
          <a:cs typeface="+mn-cs"/>
        </a:defRPr>
      </a:lvl2pPr>
      <a:lvl3pPr marL="998220" algn="l" defTabSz="998220" rtl="0" eaLnBrk="1" latinLnBrk="0" hangingPunct="1">
        <a:defRPr sz="2000" kern="1200">
          <a:solidFill>
            <a:schemeClr val="tx1"/>
          </a:solidFill>
          <a:latin typeface="+mn-lt"/>
          <a:ea typeface="+mn-ea"/>
          <a:cs typeface="+mn-cs"/>
        </a:defRPr>
      </a:lvl3pPr>
      <a:lvl4pPr marL="1497330" algn="l" defTabSz="998220" rtl="0" eaLnBrk="1" latinLnBrk="0" hangingPunct="1">
        <a:defRPr sz="2000" kern="1200">
          <a:solidFill>
            <a:schemeClr val="tx1"/>
          </a:solidFill>
          <a:latin typeface="+mn-lt"/>
          <a:ea typeface="+mn-ea"/>
          <a:cs typeface="+mn-cs"/>
        </a:defRPr>
      </a:lvl4pPr>
      <a:lvl5pPr marL="1996440" algn="l" defTabSz="998220" rtl="0" eaLnBrk="1" latinLnBrk="0" hangingPunct="1">
        <a:defRPr sz="2000" kern="1200">
          <a:solidFill>
            <a:schemeClr val="tx1"/>
          </a:solidFill>
          <a:latin typeface="+mn-lt"/>
          <a:ea typeface="+mn-ea"/>
          <a:cs typeface="+mn-cs"/>
        </a:defRPr>
      </a:lvl5pPr>
      <a:lvl6pPr marL="2495550" algn="l" defTabSz="998220" rtl="0" eaLnBrk="1" latinLnBrk="0" hangingPunct="1">
        <a:defRPr sz="2000" kern="1200">
          <a:solidFill>
            <a:schemeClr val="tx1"/>
          </a:solidFill>
          <a:latin typeface="+mn-lt"/>
          <a:ea typeface="+mn-ea"/>
          <a:cs typeface="+mn-cs"/>
        </a:defRPr>
      </a:lvl6pPr>
      <a:lvl7pPr marL="2994660" algn="l" defTabSz="998220" rtl="0" eaLnBrk="1" latinLnBrk="0" hangingPunct="1">
        <a:defRPr sz="2000" kern="1200">
          <a:solidFill>
            <a:schemeClr val="tx1"/>
          </a:solidFill>
          <a:latin typeface="+mn-lt"/>
          <a:ea typeface="+mn-ea"/>
          <a:cs typeface="+mn-cs"/>
        </a:defRPr>
      </a:lvl7pPr>
      <a:lvl8pPr marL="3494405" algn="l" defTabSz="998220" rtl="0" eaLnBrk="1" latinLnBrk="0" hangingPunct="1">
        <a:defRPr sz="2000" kern="1200">
          <a:solidFill>
            <a:schemeClr val="tx1"/>
          </a:solidFill>
          <a:latin typeface="+mn-lt"/>
          <a:ea typeface="+mn-ea"/>
          <a:cs typeface="+mn-cs"/>
        </a:defRPr>
      </a:lvl8pPr>
      <a:lvl9pPr marL="3992880" algn="l" defTabSz="998220" rtl="0" eaLnBrk="1" latinLnBrk="0" hangingPunct="1">
        <a:defRPr sz="20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 Target="slide4.xml" TargetMode="Internal" /><Relationship Id="rId3" Type="http://schemas.openxmlformats.org/officeDocument/2006/relationships/slide" Target="slide17.xml"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8.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9.png" /><Relationship Id="rId4" Type="http://schemas.openxmlformats.org/officeDocument/2006/relationships/image" Target="../media/image1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11.png" /><Relationship Id="rId4" Type="http://schemas.openxmlformats.org/officeDocument/2006/relationships/image" Target="../media/image12.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1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14.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13.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image" Target="../media/image15.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image" Target="../media/image16.png" /><Relationship Id="rId4" Type="http://schemas.openxmlformats.org/officeDocument/2006/relationships/image" Target="../media/image17.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image" Target="../media/image15.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 Id="rId3" Type="http://schemas.openxmlformats.org/officeDocument/2006/relationships/image" Target="../media/image18.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 Id="rId3" Type="http://schemas.openxmlformats.org/officeDocument/2006/relationships/image" Target="../media/image19.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 Id="rId3" Type="http://schemas.openxmlformats.org/officeDocument/2006/relationships/image" Target="../media/image18.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 Id="rId3" Type="http://schemas.openxmlformats.org/officeDocument/2006/relationships/image" Target="../media/image20.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 Id="rId3" Type="http://schemas.openxmlformats.org/officeDocument/2006/relationships/image" Target="../media/image21.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5.xml" /><Relationship Id="rId3" Type="http://schemas.openxmlformats.org/officeDocument/2006/relationships/image" Target="../media/image20.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6.xml" /><Relationship Id="rId3" Type="http://schemas.openxmlformats.org/officeDocument/2006/relationships/image" Target="../media/image22.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8.xml" /><Relationship Id="rId3" Type="http://schemas.openxmlformats.org/officeDocument/2006/relationships/image" Target="../media/image23.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9.xml" /><Relationship Id="rId3" Type="http://schemas.openxmlformats.org/officeDocument/2006/relationships/image" Target="../media/image24.png" /><Relationship Id="rId4" Type="http://schemas.openxmlformats.org/officeDocument/2006/relationships/image" Target="../media/image25.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0.xml" /><Relationship Id="rId3" Type="http://schemas.openxmlformats.org/officeDocument/2006/relationships/image" Target="../media/image26.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1.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2.xml" /><Relationship Id="rId3" Type="http://schemas.openxmlformats.org/officeDocument/2006/relationships/image" Target="../media/image26.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3.xml" /><Relationship Id="rId3" Type="http://schemas.openxmlformats.org/officeDocument/2006/relationships/image" Target="../media/image27.png" /><Relationship Id="rId4" Type="http://schemas.openxmlformats.org/officeDocument/2006/relationships/image" Target="../media/image28.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4.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5.xml" /><Relationship Id="rId3" Type="http://schemas.openxmlformats.org/officeDocument/2006/relationships/image" Target="../media/image29.png" /><Relationship Id="rId4" Type="http://schemas.openxmlformats.org/officeDocument/2006/relationships/image" Target="../media/image30.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6.xml" /><Relationship Id="rId3" Type="http://schemas.openxmlformats.org/officeDocument/2006/relationships/image" Target="../media/image31.pn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7.xml" /><Relationship Id="rId3" Type="http://schemas.openxmlformats.org/officeDocument/2006/relationships/image" Target="../media/image32.png" /><Relationship Id="rId4" Type="http://schemas.openxmlformats.org/officeDocument/2006/relationships/image" Target="../media/image30.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8.xml" /><Relationship Id="rId3" Type="http://schemas.openxmlformats.org/officeDocument/2006/relationships/image" Target="../media/image33.png" /><Relationship Id="rId4" Type="http://schemas.openxmlformats.org/officeDocument/2006/relationships/image" Target="../media/image34.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9.xml" /><Relationship Id="rId3" Type="http://schemas.openxmlformats.org/officeDocument/2006/relationships/image" Target="../media/image35.pn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2.jpeg" /><Relationship Id="rId4" Type="http://schemas.openxmlformats.org/officeDocument/2006/relationships/image" Target="../media/image3.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4.jpeg" /><Relationship Id="rId4" Type="http://schemas.openxmlformats.org/officeDocument/2006/relationships/image" Target="../media/image5.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extBox 6" title="">
            <a:hlinkClick r:id="rId2" action="ppaction://hlinksldjump"/>
          </p:cNvPr>
          <p:cNvSpPr txBox="1"/>
          <p:nvPr/>
        </p:nvSpPr>
        <p:spPr>
          <a:xfrm>
            <a:off x="7595931" y="4010906"/>
            <a:ext cx="4363656" cy="492443"/>
          </a:xfrm>
          <a:prstGeom prst="rect">
            <a:avLst/>
          </a:prstGeom>
          <a:noFill/>
        </p:spPr>
        <p:txBody>
          <a:bodyPr wrap="square" rtlCol="0">
            <a:spAutoFit/>
          </a:bodyPr>
          <a:lstStyle/>
          <a:p>
            <a:r>
              <a:rPr lang="zh-CN" altLang="en-US" sz="2600" b="1" spc="300" smtClean="0">
                <a:solidFill>
                  <a:schemeClr val="bg1"/>
                </a:solidFill>
                <a:latin typeface="黑体" panose="02010609060101010101" pitchFamily="49" charset="-122"/>
                <a:ea typeface="黑体" panose="02010609060101010101" pitchFamily="49" charset="-122"/>
              </a:rPr>
              <a:t>必备知识</a:t>
            </a:r>
            <a:r>
              <a:rPr lang="en-US" altLang="zh-CN" sz="2600" b="1" spc="300" smtClean="0">
                <a:solidFill>
                  <a:schemeClr val="bg1"/>
                </a:solidFill>
                <a:latin typeface="黑体" panose="02010609060101010101" pitchFamily="49" charset="-122"/>
                <a:ea typeface="黑体" panose="02010609060101010101" pitchFamily="49" charset="-122"/>
              </a:rPr>
              <a:t>·</a:t>
            </a:r>
            <a:r>
              <a:rPr lang="zh-CN" altLang="en-US" sz="2600" b="1" spc="300">
                <a:solidFill>
                  <a:schemeClr val="bg1"/>
                </a:solidFill>
                <a:latin typeface="黑体" panose="02010609060101010101" pitchFamily="49" charset="-122"/>
                <a:ea typeface="黑体" panose="02010609060101010101" pitchFamily="49" charset="-122"/>
              </a:rPr>
              <a:t>逐</a:t>
            </a:r>
            <a:r>
              <a:rPr lang="zh-CN" altLang="en-US" sz="2600" b="1" spc="300" smtClean="0">
                <a:solidFill>
                  <a:schemeClr val="bg1"/>
                </a:solidFill>
                <a:latin typeface="黑体" panose="02010609060101010101" pitchFamily="49" charset="-122"/>
                <a:ea typeface="黑体" panose="02010609060101010101" pitchFamily="49" charset="-122"/>
              </a:rPr>
              <a:t>点夯实</a:t>
            </a:r>
            <a:endParaRPr lang="zh-CN" altLang="en-US" sz="2600" b="1" spc="300" smtClean="0">
              <a:solidFill>
                <a:schemeClr val="bg1"/>
              </a:solidFill>
              <a:latin typeface="黑体" panose="02010609060101010101" pitchFamily="49" charset="-122"/>
              <a:ea typeface="黑体" panose="02010609060101010101" pitchFamily="49" charset="-122"/>
            </a:endParaRPr>
          </a:p>
        </p:txBody>
      </p:sp>
      <p:sp>
        <p:nvSpPr>
          <p:cNvPr id="10" name="TextBox 9" title=""/>
          <p:cNvSpPr txBox="1"/>
          <p:nvPr/>
        </p:nvSpPr>
        <p:spPr>
          <a:xfrm>
            <a:off x="1471930" y="3050540"/>
            <a:ext cx="10193655" cy="1198880"/>
          </a:xfrm>
          <a:prstGeom prst="rect">
            <a:avLst/>
          </a:prstGeom>
          <a:noFill/>
        </p:spPr>
        <p:txBody>
          <a:bodyPr wrap="square" rtlCol="0">
            <a:noAutofit/>
          </a:bodyPr>
          <a:lstStyle/>
          <a:p>
            <a:pPr algn="ctr">
              <a:lnSpc>
                <a:spcPct val="150000"/>
              </a:lnSpc>
            </a:pPr>
            <a:r>
              <a:rPr lang="zh-CN" altLang="en-US" sz="2600" b="1">
                <a:latin typeface="+mj-ea"/>
                <a:ea typeface="+mj-ea"/>
              </a:rPr>
              <a:t>第三节　空间直线</a:t>
            </a:r>
            <a:r>
              <a:rPr lang="zh-CN" altLang="en-US" sz="2600" b="1" smtClean="0">
                <a:latin typeface="+mj-ea"/>
                <a:ea typeface="+mj-ea"/>
              </a:rPr>
              <a:t>、平</a:t>
            </a:r>
            <a:r>
              <a:rPr lang="zh-CN" altLang="en-US" sz="2600" b="1">
                <a:latin typeface="+mj-ea"/>
                <a:ea typeface="+mj-ea"/>
              </a:rPr>
              <a:t>面的平行</a:t>
            </a:r>
            <a:endParaRPr lang="zh-CN" altLang="en-US" sz="2600" b="1">
              <a:latin typeface="+mj-ea"/>
              <a:ea typeface="+mj-ea"/>
            </a:endParaRPr>
          </a:p>
        </p:txBody>
      </p:sp>
      <p:sp>
        <p:nvSpPr>
          <p:cNvPr id="11" name="TextBox 10" title=""/>
          <p:cNvSpPr txBox="1"/>
          <p:nvPr/>
        </p:nvSpPr>
        <p:spPr>
          <a:xfrm>
            <a:off x="1045845" y="2204720"/>
            <a:ext cx="12273280" cy="1805940"/>
          </a:xfrm>
          <a:prstGeom prst="rect">
            <a:avLst/>
          </a:prstGeom>
          <a:noFill/>
        </p:spPr>
        <p:txBody>
          <a:bodyPr wrap="square" rtlCol="0">
            <a:noAutofit/>
          </a:bodyPr>
          <a:lstStyle/>
          <a:p>
            <a:pPr algn="ctr"/>
            <a:r>
              <a:rPr lang="zh-CN" altLang="en-US" sz="4800" b="1">
                <a:latin typeface="黑体" panose="02010609060101010101" pitchFamily="49" charset="-122"/>
                <a:ea typeface="黑体" panose="02010609060101010101" pitchFamily="49" charset="-122"/>
              </a:rPr>
              <a:t>第八章 立体几何初步、空间向量与立体几何</a:t>
            </a:r>
            <a:endParaRPr lang="zh-CN" altLang="en-US" sz="4800" b="1">
              <a:latin typeface="黑体" panose="02010609060101010101" pitchFamily="49" charset="-122"/>
              <a:ea typeface="黑体" panose="02010609060101010101" pitchFamily="49" charset="-122"/>
            </a:endParaRPr>
          </a:p>
        </p:txBody>
      </p:sp>
      <p:sp>
        <p:nvSpPr>
          <p:cNvPr id="12" name="TextBox 11" title="">
            <a:hlinkClick r:id="rId3" action="ppaction://hlinksldjump"/>
          </p:cNvPr>
          <p:cNvSpPr txBox="1"/>
          <p:nvPr/>
        </p:nvSpPr>
        <p:spPr>
          <a:xfrm>
            <a:off x="7610445" y="5003801"/>
            <a:ext cx="4363656" cy="492443"/>
          </a:xfrm>
          <a:prstGeom prst="rect">
            <a:avLst/>
          </a:prstGeom>
          <a:noFill/>
        </p:spPr>
        <p:txBody>
          <a:bodyPr wrap="square" rtlCol="0">
            <a:spAutoFit/>
          </a:bodyPr>
          <a:lstStyle/>
          <a:p>
            <a:r>
              <a:rPr lang="zh-CN" altLang="en-US" sz="2600" b="1" spc="300" smtClean="0">
                <a:solidFill>
                  <a:schemeClr val="bg1"/>
                </a:solidFill>
                <a:latin typeface="黑体" panose="02010609060101010101" pitchFamily="49" charset="-122"/>
                <a:ea typeface="黑体" panose="02010609060101010101" pitchFamily="49" charset="-122"/>
              </a:rPr>
              <a:t>核心考点</a:t>
            </a:r>
            <a:r>
              <a:rPr lang="en-US" altLang="zh-CN" sz="2600" b="1" spc="300" smtClean="0">
                <a:solidFill>
                  <a:schemeClr val="bg1"/>
                </a:solidFill>
                <a:latin typeface="黑体" panose="02010609060101010101" pitchFamily="49" charset="-122"/>
                <a:ea typeface="黑体" panose="02010609060101010101" pitchFamily="49" charset="-122"/>
              </a:rPr>
              <a:t>·</a:t>
            </a:r>
            <a:r>
              <a:rPr lang="zh-CN" altLang="en-US" sz="2600" b="1" spc="300" smtClean="0">
                <a:solidFill>
                  <a:schemeClr val="bg1"/>
                </a:solidFill>
                <a:latin typeface="黑体" panose="02010609060101010101" pitchFamily="49" charset="-122"/>
                <a:ea typeface="黑体" panose="02010609060101010101" pitchFamily="49" charset="-122"/>
              </a:rPr>
              <a:t>分类突破</a:t>
            </a:r>
            <a:endParaRPr lang="zh-CN" altLang="en-US" sz="2600" b="1" spc="300" smtClean="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59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latin typeface="Times New Roman" panose="02020603050405020304"/>
                <a:ea typeface="微软雅黑" panose="020b0503020204020204" pitchFamily="34" charset="-122"/>
              </a:rPr>
              <a:t>常用结论</a:t>
            </a:r>
            <a:r>
              <a:rPr lang="en-US" altLang="zh-CN" sz="2800" kern="100">
                <a:latin typeface="Times New Roman" panose="02020603050405020304"/>
                <a:ea typeface="微软雅黑" panose="020b0503020204020204" pitchFamily="34" charset="-122"/>
              </a:rPr>
              <a:t> </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平行关系中的三个重要结论</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垂直于同一条直线的两个平面平行</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即若</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β</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则</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β.</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平行于同一个平面的两个平面平行</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即若</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β</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β</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γ</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则</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γ.</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(3)</a:t>
            </a:r>
            <a:r>
              <a:rPr lang="zh-CN" altLang="zh-CN" sz="2800" kern="100">
                <a:latin typeface="Times New Roman" panose="02020603050405020304"/>
                <a:ea typeface="微软雅黑" panose="020b0503020204020204" pitchFamily="34" charset="-122"/>
              </a:rPr>
              <a:t>垂直于同一个平面的两条直线平行</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即若</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b</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则</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b.</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2</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平行关系有关的性质</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夹在两个平行平面之间的平行线段长度相等</a:t>
            </a:r>
            <a:r>
              <a:rPr lang="en-US" altLang="zh-CN" sz="2800" i="1"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两条直线被三个平行平面所截</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截得的对应线段成比例</a:t>
            </a:r>
            <a:r>
              <a:rPr lang="en-US" altLang="zh-CN" sz="2800" i="1"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(3)</a:t>
            </a:r>
            <a:r>
              <a:rPr lang="zh-CN" altLang="zh-CN" sz="2800" kern="100">
                <a:latin typeface="Times New Roman" panose="02020603050405020304"/>
                <a:ea typeface="微软雅黑" panose="020b0503020204020204" pitchFamily="34" charset="-122"/>
              </a:rPr>
              <a:t>同一条直线与两个平行平面所成的角相等</a:t>
            </a:r>
            <a:r>
              <a:rPr lang="en-US" altLang="zh-CN" sz="2800" i="1"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3909359" cy="635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latin typeface="Times New Roman" panose="02020603050405020304"/>
                <a:ea typeface="微软雅黑" panose="020b0503020204020204" pitchFamily="34" charset="-122"/>
              </a:rPr>
              <a:t>基础诊断</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自</a:t>
            </a:r>
            <a:r>
              <a:rPr lang="zh-CN" altLang="zh-CN" sz="2800" kern="100" smtClean="0">
                <a:latin typeface="Times New Roman" panose="02020603050405020304"/>
                <a:ea typeface="微软雅黑" panose="020b0503020204020204" pitchFamily="34" charset="-122"/>
              </a:rPr>
              <a:t>测</a:t>
            </a:r>
            <a:endParaRPr lang="en-US" altLang="zh-CN" sz="2800" kern="100" smtClean="0">
              <a:latin typeface="Times New Roman" panose="02020603050405020304"/>
              <a:ea typeface="微软雅黑" panose="020b0503020204020204" pitchFamily="34" charset="-122"/>
            </a:endParaRPr>
          </a:p>
          <a:p>
            <a:pPr>
              <a:lnSpc>
                <a:spcPct val="150000"/>
              </a:lnSpc>
            </a:pPr>
            <a:endParaRPr lang="en-US" altLang="zh-CN" sz="2800" kern="100">
              <a:latin typeface="Times New Roman" panose="02020603050405020304"/>
              <a:ea typeface="微软雅黑" panose="020b0503020204020204" pitchFamily="34" charset="-122"/>
            </a:endParaRPr>
          </a:p>
          <a:p>
            <a:pPr>
              <a:lnSpc>
                <a:spcPct val="150000"/>
              </a:lnSpc>
            </a:pPr>
            <a:endParaRPr lang="en-US" altLang="zh-CN" sz="2800" kern="100" smtClean="0">
              <a:latin typeface="Times New Roman" panose="02020603050405020304"/>
              <a:ea typeface="微软雅黑" panose="020b0503020204020204" pitchFamily="34" charset="-122"/>
            </a:endParaRPr>
          </a:p>
          <a:p>
            <a:pPr>
              <a:lnSpc>
                <a:spcPct val="150000"/>
              </a:lnSpc>
            </a:pPr>
            <a:endParaRPr lang="en-US" altLang="zh-CN" sz="2800" kern="100">
              <a:latin typeface="Times New Roman" panose="02020603050405020304"/>
              <a:ea typeface="微软雅黑" panose="020b0503020204020204" pitchFamily="34" charset="-122"/>
            </a:endParaRPr>
          </a:p>
          <a:p>
            <a:pPr>
              <a:lnSpc>
                <a:spcPct val="150000"/>
              </a:lnSpc>
            </a:pP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思考辨析</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正确的打</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错误的打</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若一条直线和平面内一条直线平行</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那么这条直线和这个平面平行</a:t>
            </a:r>
            <a:r>
              <a:rPr lang="en-US" altLang="zh-CN" sz="2800" i="1" kern="100">
                <a:latin typeface="Times New Roman" panose="02020603050405020304"/>
                <a:ea typeface="微软雅黑" panose="020b0503020204020204" pitchFamily="34" charset="-122"/>
              </a:rPr>
              <a:t>.</a:t>
            </a:r>
            <a:r>
              <a:rPr lang="en-US" altLang="zh-CN" sz="2800" kern="100">
                <a:latin typeface="Times New Roman" panose="02020603050405020304"/>
                <a:ea typeface="微软雅黑" panose="020b0503020204020204" pitchFamily="34" charset="-122"/>
              </a:rPr>
              <a:t>(</a:t>
            </a:r>
            <a:r>
              <a:rPr lang="zh-CN" altLang="zh-CN" sz="2800" i="1" kern="100">
                <a:latin typeface="Times New Roman" panose="02020603050405020304"/>
                <a:ea typeface="微软雅黑" panose="020b0503020204020204" pitchFamily="34" charset="-122"/>
              </a:rPr>
              <a:t>　</a:t>
            </a:r>
            <a:r>
              <a:rPr lang="en-US" altLang="zh-CN" sz="2800" kern="100">
                <a:latin typeface="Times New Roman" panose="02020603050405020304"/>
                <a:ea typeface="微软雅黑" panose="020b0503020204020204" pitchFamily="34" charset="-122"/>
              </a:rPr>
              <a:t> </a:t>
            </a:r>
            <a:r>
              <a:rPr lang="en-US" altLang="zh-CN" sz="2800" kern="100" smtClean="0">
                <a:latin typeface="Times New Roman" panose="02020603050405020304"/>
                <a:ea typeface="微软雅黑" panose="020b0503020204020204" pitchFamily="34" charset="-122"/>
              </a:rPr>
              <a:t>    </a:t>
            </a:r>
            <a:r>
              <a:rPr lang="zh-CN" altLang="zh-CN" sz="2800" i="1" kern="100">
                <a:latin typeface="Times New Roman" panose="02020603050405020304"/>
                <a:ea typeface="微软雅黑" panose="020b0503020204020204" pitchFamily="34" charset="-122"/>
              </a:rPr>
              <a:t>　</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若直线</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P</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则过点</a:t>
            </a:r>
            <a:r>
              <a:rPr lang="en-US" altLang="zh-CN" sz="2800" i="1" kern="100">
                <a:latin typeface="Times New Roman" panose="02020603050405020304"/>
                <a:ea typeface="微软雅黑" panose="020b0503020204020204" pitchFamily="34" charset="-122"/>
              </a:rPr>
              <a:t>P</a:t>
            </a:r>
            <a:r>
              <a:rPr lang="zh-CN" altLang="zh-CN" sz="2800" kern="100">
                <a:latin typeface="Times New Roman" panose="02020603050405020304"/>
                <a:ea typeface="微软雅黑" panose="020b0503020204020204" pitchFamily="34" charset="-122"/>
              </a:rPr>
              <a:t>且平行于直线</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微软雅黑" panose="020b0503020204020204" pitchFamily="34" charset="-122"/>
              </a:rPr>
              <a:t>的直线有无数条</a:t>
            </a:r>
            <a:r>
              <a:rPr lang="en-US" altLang="zh-CN" sz="2800" i="1" kern="100">
                <a:latin typeface="Times New Roman" panose="02020603050405020304"/>
                <a:ea typeface="微软雅黑" panose="020b0503020204020204" pitchFamily="34" charset="-122"/>
              </a:rPr>
              <a:t>.</a:t>
            </a:r>
            <a:r>
              <a:rPr lang="en-US" altLang="zh-CN" sz="2800" kern="100">
                <a:latin typeface="Times New Roman" panose="02020603050405020304"/>
                <a:ea typeface="微软雅黑" panose="020b0503020204020204" pitchFamily="34" charset="-122"/>
              </a:rPr>
              <a:t>(</a:t>
            </a:r>
            <a:r>
              <a:rPr lang="zh-CN" altLang="zh-CN" sz="2800" i="1" kern="100">
                <a:latin typeface="Times New Roman" panose="02020603050405020304"/>
                <a:ea typeface="微软雅黑" panose="020b0503020204020204" pitchFamily="34" charset="-122"/>
              </a:rPr>
              <a:t>　</a:t>
            </a:r>
            <a:r>
              <a:rPr lang="en-US" altLang="zh-CN" sz="2800" kern="100">
                <a:latin typeface="Times New Roman" panose="02020603050405020304"/>
                <a:ea typeface="微软雅黑" panose="020b0503020204020204" pitchFamily="34" charset="-122"/>
              </a:rPr>
              <a:t> </a:t>
            </a:r>
            <a:r>
              <a:rPr lang="en-US" altLang="zh-CN" sz="2800" kern="100" smtClean="0">
                <a:latin typeface="Times New Roman" panose="02020603050405020304"/>
                <a:ea typeface="微软雅黑" panose="020b0503020204020204" pitchFamily="34" charset="-122"/>
              </a:rPr>
              <a:t>    </a:t>
            </a:r>
            <a:r>
              <a:rPr lang="zh-CN" altLang="zh-CN" sz="2800" i="1" kern="100">
                <a:latin typeface="Times New Roman" panose="02020603050405020304"/>
                <a:ea typeface="微软雅黑" panose="020b0503020204020204" pitchFamily="34" charset="-122"/>
              </a:rPr>
              <a:t>　</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(3)</a:t>
            </a:r>
            <a:r>
              <a:rPr lang="zh-CN" altLang="zh-CN" sz="2800" kern="100">
                <a:latin typeface="Times New Roman" panose="02020603050405020304"/>
                <a:ea typeface="微软雅黑" panose="020b0503020204020204" pitchFamily="34" charset="-122"/>
              </a:rPr>
              <a:t>如果一个平面内的两条直线平行于另一个平面</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那么这两个平面平行</a:t>
            </a:r>
            <a:r>
              <a:rPr lang="en-US" altLang="zh-CN" sz="2800" i="1" kern="100">
                <a:latin typeface="Times New Roman" panose="02020603050405020304"/>
                <a:ea typeface="微软雅黑" panose="020b0503020204020204" pitchFamily="34" charset="-122"/>
              </a:rPr>
              <a:t>.</a:t>
            </a:r>
            <a:r>
              <a:rPr lang="en-US" altLang="zh-CN" sz="2800" kern="100">
                <a:latin typeface="Times New Roman" panose="02020603050405020304"/>
                <a:ea typeface="微软雅黑" panose="020b0503020204020204" pitchFamily="34" charset="-122"/>
              </a:rPr>
              <a:t>(</a:t>
            </a:r>
            <a:r>
              <a:rPr lang="zh-CN" altLang="zh-CN" sz="2800" i="1" kern="100">
                <a:latin typeface="Times New Roman" panose="02020603050405020304"/>
                <a:ea typeface="微软雅黑" panose="020b0503020204020204" pitchFamily="34" charset="-122"/>
              </a:rPr>
              <a:t>　</a:t>
            </a:r>
            <a:r>
              <a:rPr lang="en-US" altLang="zh-CN" sz="2800" kern="100">
                <a:latin typeface="Times New Roman" panose="02020603050405020304"/>
                <a:ea typeface="微软雅黑" panose="020b0503020204020204" pitchFamily="34" charset="-122"/>
              </a:rPr>
              <a:t> </a:t>
            </a:r>
            <a:r>
              <a:rPr lang="en-US" altLang="zh-CN" sz="2800" kern="100" smtClean="0">
                <a:latin typeface="Times New Roman" panose="02020603050405020304"/>
                <a:ea typeface="微软雅黑" panose="020b0503020204020204" pitchFamily="34" charset="-122"/>
              </a:rPr>
              <a:t>    </a:t>
            </a:r>
            <a:r>
              <a:rPr lang="zh-CN" altLang="zh-CN" sz="2800" i="1" kern="100">
                <a:latin typeface="Times New Roman" panose="02020603050405020304"/>
                <a:ea typeface="微软雅黑" panose="020b0503020204020204" pitchFamily="34" charset="-122"/>
              </a:rPr>
              <a:t>　</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(4)</a:t>
            </a:r>
            <a:r>
              <a:rPr lang="zh-CN" altLang="zh-CN" sz="2800" kern="100">
                <a:latin typeface="Times New Roman" panose="02020603050405020304"/>
                <a:ea typeface="微软雅黑" panose="020b0503020204020204" pitchFamily="34" charset="-122"/>
              </a:rPr>
              <a:t>如果两个平面平行</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那么分别在这两个平面内的两条直线平行或异面</a:t>
            </a:r>
            <a:r>
              <a:rPr lang="en-US" altLang="zh-CN" sz="2800" i="1" kern="100">
                <a:latin typeface="Times New Roman" panose="02020603050405020304"/>
                <a:ea typeface="微软雅黑" panose="020b0503020204020204" pitchFamily="34" charset="-122"/>
              </a:rPr>
              <a:t>.</a:t>
            </a:r>
            <a:r>
              <a:rPr lang="en-US" altLang="zh-CN" sz="2800" kern="100">
                <a:latin typeface="Times New Roman" panose="02020603050405020304"/>
                <a:ea typeface="微软雅黑" panose="020b0503020204020204" pitchFamily="34" charset="-122"/>
              </a:rPr>
              <a:t>(</a:t>
            </a:r>
            <a:r>
              <a:rPr lang="zh-CN" altLang="zh-CN" sz="2800" i="1" kern="100">
                <a:latin typeface="Times New Roman" panose="02020603050405020304"/>
                <a:ea typeface="微软雅黑" panose="020b0503020204020204" pitchFamily="34" charset="-122"/>
              </a:rPr>
              <a:t>　</a:t>
            </a:r>
            <a:r>
              <a:rPr lang="en-US" altLang="zh-CN" sz="2800" kern="100">
                <a:latin typeface="Times New Roman" panose="02020603050405020304"/>
                <a:ea typeface="微软雅黑" panose="020b0503020204020204" pitchFamily="34" charset="-122"/>
              </a:rPr>
              <a:t> </a:t>
            </a:r>
            <a:r>
              <a:rPr lang="en-US" altLang="zh-CN" sz="2800" kern="100" smtClean="0">
                <a:latin typeface="Times New Roman" panose="02020603050405020304"/>
                <a:ea typeface="微软雅黑" panose="020b0503020204020204" pitchFamily="34" charset="-122"/>
              </a:rPr>
              <a:t>    </a:t>
            </a:r>
            <a:r>
              <a:rPr lang="zh-CN" altLang="zh-CN" sz="2800" i="1" kern="100">
                <a:latin typeface="Times New Roman" panose="02020603050405020304"/>
                <a:ea typeface="微软雅黑" panose="020b0503020204020204" pitchFamily="34" charset="-122"/>
              </a:rPr>
              <a:t>　</a:t>
            </a:r>
            <a:r>
              <a:rPr lang="en-US" altLang="zh-CN" sz="2800"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graphicFrame>
        <p:nvGraphicFramePr>
          <p:cNvPr id="4" name="表格 3" title=""/>
          <p:cNvGraphicFramePr>
            <a:graphicFrameLocks noGrp="1"/>
          </p:cNvGraphicFramePr>
          <p:nvPr/>
        </p:nvGraphicFramePr>
        <p:xfrm>
          <a:off x="3991060" y="1816735"/>
          <a:ext cx="5346972" cy="1188720"/>
        </p:xfrm>
        <a:graphic>
          <a:graphicData uri="http://schemas.openxmlformats.org/drawingml/2006/table">
            <a:tbl>
              <a:tblPr firstRow="1" firstCol="1" bandRow="1"/>
              <a:tblGrid>
                <a:gridCol w="1336743"/>
                <a:gridCol w="1336743"/>
                <a:gridCol w="1336743"/>
                <a:gridCol w="1336743"/>
              </a:tblGrid>
              <a:tr h="0">
                <a:tc>
                  <a:txBody>
                    <a:bodyPr vert="horz" wrap="square"/>
                    <a:lstStyle/>
                    <a:p>
                      <a:pPr algn="ctr">
                        <a:lnSpc>
                          <a:spcPct val="150000"/>
                        </a:lnSpc>
                        <a:spcAft>
                          <a:spcPct val="0"/>
                        </a:spcAft>
                      </a:pPr>
                      <a:r>
                        <a:rPr lang="zh-CN" sz="2600" kern="100">
                          <a:effectLst/>
                          <a:latin typeface="Times New Roman" panose="02020603050405020304"/>
                          <a:ea typeface="微软雅黑" panose="020b0503020204020204" pitchFamily="34" charset="-122"/>
                        </a:rPr>
                        <a:t>类型</a:t>
                      </a:r>
                      <a:endParaRPr lang="zh-CN" sz="2600" kern="100">
                        <a:effectLst/>
                        <a:latin typeface="Times New Roman" panose="02020603050405020304"/>
                        <a:ea typeface="宋体" panose="02010600030101010101" pitchFamily="2" charset="-122"/>
                      </a:endParaRPr>
                    </a:p>
                  </a:txBody>
                  <a:tcPr marL="0" marR="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vert="horz" wrap="square"/>
                    <a:lstStyle/>
                    <a:p>
                      <a:pPr algn="ctr">
                        <a:lnSpc>
                          <a:spcPct val="150000"/>
                        </a:lnSpc>
                        <a:spcAft>
                          <a:spcPct val="0"/>
                        </a:spcAft>
                      </a:pPr>
                      <a:r>
                        <a:rPr lang="zh-CN" sz="2600" kern="100">
                          <a:effectLst/>
                          <a:latin typeface="Times New Roman" panose="02020603050405020304"/>
                          <a:ea typeface="微软雅黑" panose="020b0503020204020204" pitchFamily="34" charset="-122"/>
                        </a:rPr>
                        <a:t>辨析</a:t>
                      </a:r>
                      <a:endParaRPr lang="zh-CN" sz="2600" kern="100">
                        <a:effectLst/>
                        <a:latin typeface="Times New Roman" panose="02020603050405020304"/>
                        <a:ea typeface="宋体" panose="02010600030101010101" pitchFamily="2" charset="-122"/>
                      </a:endParaRPr>
                    </a:p>
                  </a:txBody>
                  <a:tcPr marL="0" marR="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vert="horz" wrap="square"/>
                    <a:lstStyle/>
                    <a:p>
                      <a:pPr algn="ctr">
                        <a:lnSpc>
                          <a:spcPct val="150000"/>
                        </a:lnSpc>
                        <a:spcAft>
                          <a:spcPct val="0"/>
                        </a:spcAft>
                      </a:pPr>
                      <a:r>
                        <a:rPr lang="zh-CN" sz="2600" kern="100">
                          <a:effectLst/>
                          <a:latin typeface="Times New Roman" panose="02020603050405020304"/>
                          <a:ea typeface="微软雅黑" panose="020b0503020204020204" pitchFamily="34" charset="-122"/>
                        </a:rPr>
                        <a:t>改编</a:t>
                      </a:r>
                      <a:endParaRPr lang="zh-CN" sz="2600" kern="100">
                        <a:effectLst/>
                        <a:latin typeface="Times New Roman" panose="02020603050405020304"/>
                        <a:ea typeface="宋体" panose="02010600030101010101" pitchFamily="2" charset="-122"/>
                      </a:endParaRPr>
                    </a:p>
                  </a:txBody>
                  <a:tcPr marL="0" marR="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vert="horz" wrap="square"/>
                    <a:lstStyle/>
                    <a:p>
                      <a:pPr algn="ctr">
                        <a:lnSpc>
                          <a:spcPct val="150000"/>
                        </a:lnSpc>
                        <a:spcAft>
                          <a:spcPct val="0"/>
                        </a:spcAft>
                      </a:pPr>
                      <a:r>
                        <a:rPr lang="zh-CN" sz="2600" kern="100">
                          <a:effectLst/>
                          <a:latin typeface="Times New Roman" panose="02020603050405020304"/>
                          <a:ea typeface="微软雅黑" panose="020b0503020204020204" pitchFamily="34" charset="-122"/>
                        </a:rPr>
                        <a:t>易错</a:t>
                      </a:r>
                      <a:endParaRPr lang="zh-CN" sz="2600" kern="100">
                        <a:effectLst/>
                        <a:latin typeface="Times New Roman" panose="02020603050405020304"/>
                        <a:ea typeface="宋体" panose="02010600030101010101" pitchFamily="2" charset="-122"/>
                      </a:endParaRPr>
                    </a:p>
                  </a:txBody>
                  <a:tcPr marL="0" marR="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0">
                <a:tc>
                  <a:txBody>
                    <a:bodyPr vert="horz" wrap="square"/>
                    <a:lstStyle/>
                    <a:p>
                      <a:pPr algn="ctr">
                        <a:lnSpc>
                          <a:spcPct val="150000"/>
                        </a:lnSpc>
                        <a:spcAft>
                          <a:spcPct val="0"/>
                        </a:spcAft>
                      </a:pPr>
                      <a:r>
                        <a:rPr lang="zh-CN" sz="2600" kern="100">
                          <a:effectLst/>
                          <a:latin typeface="Times New Roman" panose="02020603050405020304"/>
                          <a:ea typeface="微软雅黑" panose="020b0503020204020204" pitchFamily="34" charset="-122"/>
                        </a:rPr>
                        <a:t>题号</a:t>
                      </a:r>
                      <a:endParaRPr lang="zh-CN" sz="2600" kern="100">
                        <a:effectLst/>
                        <a:latin typeface="Times New Roman" panose="02020603050405020304"/>
                        <a:ea typeface="宋体" panose="02010600030101010101" pitchFamily="2" charset="-122"/>
                      </a:endParaRPr>
                    </a:p>
                  </a:txBody>
                  <a:tcPr marL="0" marR="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vert="horz" wrap="square"/>
                    <a:lstStyle/>
                    <a:p>
                      <a:pPr algn="ctr">
                        <a:lnSpc>
                          <a:spcPct val="150000"/>
                        </a:lnSpc>
                        <a:spcAft>
                          <a:spcPct val="0"/>
                        </a:spcAft>
                      </a:pPr>
                      <a:r>
                        <a:rPr lang="en-US" sz="2600" kern="100">
                          <a:effectLst/>
                          <a:latin typeface="Times New Roman" panose="02020603050405020304"/>
                          <a:ea typeface="微软雅黑" panose="020b0503020204020204" pitchFamily="34" charset="-122"/>
                        </a:rPr>
                        <a:t>1</a:t>
                      </a:r>
                      <a:endParaRPr lang="zh-CN" sz="2600" kern="100">
                        <a:effectLst/>
                        <a:latin typeface="Times New Roman" panose="02020603050405020304"/>
                        <a:ea typeface="宋体" panose="02010600030101010101" pitchFamily="2" charset="-122"/>
                      </a:endParaRPr>
                    </a:p>
                  </a:txBody>
                  <a:tcPr marL="0" marR="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vert="horz" wrap="square"/>
                    <a:lstStyle/>
                    <a:p>
                      <a:pPr algn="ctr">
                        <a:lnSpc>
                          <a:spcPct val="150000"/>
                        </a:lnSpc>
                        <a:spcAft>
                          <a:spcPct val="0"/>
                        </a:spcAft>
                      </a:pPr>
                      <a:r>
                        <a:rPr lang="en-US" sz="2600" kern="100">
                          <a:effectLst/>
                          <a:latin typeface="Times New Roman" panose="02020603050405020304"/>
                          <a:ea typeface="微软雅黑" panose="020b0503020204020204" pitchFamily="34" charset="-122"/>
                        </a:rPr>
                        <a:t>2,4</a:t>
                      </a:r>
                      <a:endParaRPr lang="zh-CN" sz="2600" kern="100">
                        <a:effectLst/>
                        <a:latin typeface="Times New Roman" panose="02020603050405020304"/>
                        <a:ea typeface="宋体" panose="02010600030101010101" pitchFamily="2" charset="-122"/>
                      </a:endParaRPr>
                    </a:p>
                  </a:txBody>
                  <a:tcPr marL="0" marR="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vert="horz" wrap="square"/>
                    <a:lstStyle/>
                    <a:p>
                      <a:pPr algn="ctr">
                        <a:lnSpc>
                          <a:spcPct val="150000"/>
                        </a:lnSpc>
                        <a:spcAft>
                          <a:spcPct val="0"/>
                        </a:spcAft>
                      </a:pPr>
                      <a:r>
                        <a:rPr lang="en-US" sz="2600" kern="100">
                          <a:effectLst/>
                          <a:latin typeface="Times New Roman" panose="02020603050405020304"/>
                          <a:ea typeface="微软雅黑" panose="020b0503020204020204" pitchFamily="34" charset="-122"/>
                        </a:rPr>
                        <a:t>3</a:t>
                      </a:r>
                      <a:endParaRPr lang="zh-CN" sz="2600" kern="100">
                        <a:effectLst/>
                        <a:latin typeface="Times New Roman" panose="02020603050405020304"/>
                        <a:ea typeface="宋体" panose="02010600030101010101" pitchFamily="2" charset="-122"/>
                      </a:endParaRPr>
                    </a:p>
                  </a:txBody>
                  <a:tcPr marL="0" marR="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sp>
        <p:nvSpPr>
          <p:cNvPr id="3" name="TextBox 2" title=""/>
          <p:cNvSpPr txBox="1"/>
          <p:nvPr/>
        </p:nvSpPr>
        <p:spPr>
          <a:xfrm>
            <a:off x="11341100" y="4290080"/>
            <a:ext cx="1041400" cy="523220"/>
          </a:xfrm>
          <a:prstGeom prst="rect">
            <a:avLst/>
          </a:prstGeom>
          <a:noFill/>
        </p:spPr>
        <p:txBody>
          <a:bodyPr vert="horz" wrap="square" rtlCol="0" anchor="b" anchorCtr="1">
            <a:spAutoFit/>
          </a:bodyPr>
          <a:lstStyle/>
          <a:p>
            <a:r>
              <a:rPr lang="en-US" altLang="zh-CN" sz="2800" b="1" kern="100">
                <a:solidFill>
                  <a:srgbClr val="FF0000"/>
                </a:solidFill>
                <a:latin typeface="Times New Roman" panose="02020603050405020304"/>
                <a:ea typeface="微软雅黑" panose="020b0503020204020204" pitchFamily="34" charset="-122"/>
              </a:rPr>
              <a:t>×</a:t>
            </a:r>
            <a:endParaRPr lang="zh-CN" altLang="en-US" sz="2800" b="1">
              <a:solidFill>
                <a:srgbClr val="FF0000"/>
              </a:solidFill>
            </a:endParaRPr>
          </a:p>
        </p:txBody>
      </p:sp>
      <p:sp>
        <p:nvSpPr>
          <p:cNvPr id="5" name="TextBox 4" title=""/>
          <p:cNvSpPr txBox="1"/>
          <p:nvPr/>
        </p:nvSpPr>
        <p:spPr>
          <a:xfrm>
            <a:off x="10820400" y="4925080"/>
            <a:ext cx="1041400" cy="523220"/>
          </a:xfrm>
          <a:prstGeom prst="rect">
            <a:avLst/>
          </a:prstGeom>
          <a:noFill/>
        </p:spPr>
        <p:txBody>
          <a:bodyPr vert="horz" wrap="square" rtlCol="0" anchor="b" anchorCtr="1">
            <a:spAutoFit/>
          </a:bodyPr>
          <a:lstStyle/>
          <a:p>
            <a:r>
              <a:rPr lang="en-US" altLang="zh-CN" sz="2800" b="1" kern="100">
                <a:solidFill>
                  <a:srgbClr val="FF0000"/>
                </a:solidFill>
                <a:latin typeface="Times New Roman" panose="02020603050405020304"/>
                <a:ea typeface="微软雅黑" panose="020b0503020204020204" pitchFamily="34" charset="-122"/>
              </a:rPr>
              <a:t>×</a:t>
            </a:r>
            <a:endParaRPr lang="zh-CN" altLang="en-US" sz="2800" b="1">
              <a:solidFill>
                <a:srgbClr val="FF0000"/>
              </a:solidFill>
            </a:endParaRPr>
          </a:p>
        </p:txBody>
      </p:sp>
      <p:sp>
        <p:nvSpPr>
          <p:cNvPr id="6" name="TextBox 5" title=""/>
          <p:cNvSpPr txBox="1"/>
          <p:nvPr/>
        </p:nvSpPr>
        <p:spPr>
          <a:xfrm>
            <a:off x="11696700" y="5560080"/>
            <a:ext cx="1041400" cy="523220"/>
          </a:xfrm>
          <a:prstGeom prst="rect">
            <a:avLst/>
          </a:prstGeom>
          <a:noFill/>
        </p:spPr>
        <p:txBody>
          <a:bodyPr vert="horz" wrap="square" rtlCol="0" anchor="b" anchorCtr="1">
            <a:spAutoFit/>
          </a:bodyPr>
          <a:lstStyle/>
          <a:p>
            <a:r>
              <a:rPr lang="en-US" altLang="zh-CN" sz="2800" b="1" kern="100">
                <a:solidFill>
                  <a:srgbClr val="FF0000"/>
                </a:solidFill>
                <a:latin typeface="Times New Roman" panose="02020603050405020304"/>
                <a:ea typeface="微软雅黑" panose="020b0503020204020204" pitchFamily="34" charset="-122"/>
              </a:rPr>
              <a:t>×</a:t>
            </a:r>
            <a:endParaRPr lang="zh-CN" altLang="en-US" sz="2800" b="1">
              <a:solidFill>
                <a:srgbClr val="FF0000"/>
              </a:solidFill>
            </a:endParaRPr>
          </a:p>
        </p:txBody>
      </p:sp>
      <p:sp>
        <p:nvSpPr>
          <p:cNvPr id="7" name="TextBox 6" title=""/>
          <p:cNvSpPr txBox="1"/>
          <p:nvPr/>
        </p:nvSpPr>
        <p:spPr>
          <a:xfrm>
            <a:off x="11784029" y="6207780"/>
            <a:ext cx="866742" cy="523220"/>
          </a:xfrm>
          <a:prstGeom prst="rect">
            <a:avLst/>
          </a:prstGeom>
          <a:noFill/>
        </p:spPr>
        <p:txBody>
          <a:bodyPr vert="horz" wrap="square" rtlCol="0" anchor="b" anchorCtr="1">
            <a:spAutoFit/>
          </a:bodyPr>
          <a:lstStyle/>
          <a:p>
            <a:r>
              <a:rPr lang="en-US" altLang="zh-CN" sz="2800" b="1" kern="100">
                <a:solidFill>
                  <a:srgbClr val="FF0000"/>
                </a:solidFill>
                <a:latin typeface="Times New Roman" panose="02020603050405020304"/>
                <a:ea typeface="微软雅黑" panose="020b0503020204020204" pitchFamily="34" charset="-122"/>
              </a:rPr>
              <a:t>√</a:t>
            </a:r>
            <a:endParaRPr lang="zh-CN" altLang="en-US" sz="28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335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0000FF"/>
                </a:solidFill>
                <a:latin typeface="Times New Roman" panose="02020603050405020304"/>
                <a:ea typeface="微软雅黑" panose="020b0503020204020204" pitchFamily="34" charset="-122"/>
              </a:rPr>
              <a:t>提示</a:t>
            </a:r>
            <a:r>
              <a:rPr lang="en-US" altLang="zh-CN" sz="2800" kern="100">
                <a:solidFill>
                  <a:srgbClr val="0000FF"/>
                </a:solidFill>
                <a:latin typeface="Times New Roman" panose="02020603050405020304"/>
                <a:ea typeface="微软雅黑" panose="020b0503020204020204" pitchFamily="34" charset="-122"/>
              </a:rPr>
              <a:t>:</a:t>
            </a: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若一条直线和平面内的一条直线平行</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那么这条直线和这个平面平行或在平面内</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故</a:t>
            </a: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错误</a:t>
            </a:r>
            <a:r>
              <a:rPr lang="en-US" altLang="zh-CN" sz="2800" i="1"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若</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P</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则过点</a:t>
            </a:r>
            <a:r>
              <a:rPr lang="en-US" altLang="zh-CN" sz="2800" i="1" kern="100">
                <a:latin typeface="Times New Roman" panose="02020603050405020304"/>
                <a:ea typeface="微软雅黑" panose="020b0503020204020204" pitchFamily="34" charset="-122"/>
              </a:rPr>
              <a:t>P</a:t>
            </a:r>
            <a:r>
              <a:rPr lang="zh-CN" altLang="zh-CN" sz="2800" kern="100">
                <a:latin typeface="Times New Roman" panose="02020603050405020304"/>
                <a:ea typeface="微软雅黑" panose="020b0503020204020204" pitchFamily="34" charset="-122"/>
              </a:rPr>
              <a:t>且平行于</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微软雅黑" panose="020b0503020204020204" pitchFamily="34" charset="-122"/>
              </a:rPr>
              <a:t>的直线只有一条</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故</a:t>
            </a: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错误</a:t>
            </a:r>
            <a:r>
              <a:rPr lang="en-US" altLang="zh-CN" sz="2800" i="1"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(3)</a:t>
            </a:r>
            <a:r>
              <a:rPr lang="zh-CN" altLang="zh-CN" sz="2800" kern="100">
                <a:latin typeface="Times New Roman" panose="02020603050405020304"/>
                <a:ea typeface="微软雅黑" panose="020b0503020204020204" pitchFamily="34" charset="-122"/>
              </a:rPr>
              <a:t>如果一个平面内的两条直线平行于另一个平面</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则这两个平面平行或相交</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故</a:t>
            </a:r>
            <a:r>
              <a:rPr lang="en-US" altLang="zh-CN" sz="2800" kern="100">
                <a:latin typeface="Times New Roman" panose="02020603050405020304"/>
                <a:ea typeface="微软雅黑" panose="020b0503020204020204" pitchFamily="34" charset="-122"/>
              </a:rPr>
              <a:t>(3)</a:t>
            </a:r>
            <a:r>
              <a:rPr lang="zh-CN" altLang="zh-CN" sz="2800" kern="100">
                <a:latin typeface="Times New Roman" panose="02020603050405020304"/>
                <a:ea typeface="微软雅黑" panose="020b0503020204020204" pitchFamily="34" charset="-122"/>
              </a:rPr>
              <a:t>错误</a:t>
            </a:r>
            <a:r>
              <a:rPr lang="en-US" altLang="zh-CN" sz="2800" i="1"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0" y="501820"/>
            <a:ext cx="12420411" cy="528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en-US" altLang="zh-CN" sz="2800" kern="100">
                <a:latin typeface="Times New Roman" panose="02020603050405020304"/>
                <a:ea typeface="微软雅黑" panose="020b0503020204020204" pitchFamily="34" charset="-122"/>
              </a:rPr>
              <a:t>2</a:t>
            </a:r>
            <a:r>
              <a:rPr lang="en-US" altLang="zh-CN" sz="2800" i="1" kern="100">
                <a:latin typeface="Times New Roman" panose="02020603050405020304"/>
                <a:ea typeface="微软雅黑" panose="020b0503020204020204" pitchFamily="34" charset="-122"/>
              </a:rPr>
              <a:t>.</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必修二</a:t>
            </a:r>
            <a:r>
              <a:rPr lang="en-US" altLang="zh-CN" sz="2800" kern="100">
                <a:latin typeface="Times New Roman" panose="02020603050405020304"/>
                <a:ea typeface="微软雅黑" panose="020b0503020204020204" pitchFamily="34" charset="-122"/>
              </a:rPr>
              <a:t>P138</a:t>
            </a:r>
            <a:r>
              <a:rPr lang="zh-CN" altLang="zh-CN" sz="2800" kern="100">
                <a:latin typeface="Times New Roman" panose="02020603050405020304"/>
                <a:ea typeface="微软雅黑" panose="020b0503020204020204" pitchFamily="34" charset="-122"/>
              </a:rPr>
              <a:t>例</a:t>
            </a:r>
            <a:r>
              <a:rPr lang="en-US" altLang="zh-CN" sz="2800" kern="100">
                <a:latin typeface="Times New Roman" panose="02020603050405020304"/>
                <a:ea typeface="微软雅黑" panose="020b0503020204020204" pitchFamily="34" charset="-122"/>
              </a:rPr>
              <a:t>3</a:t>
            </a:r>
            <a:r>
              <a:rPr lang="zh-CN" altLang="zh-CN" sz="2800" kern="100">
                <a:latin typeface="Times New Roman" panose="02020603050405020304"/>
                <a:ea typeface="微软雅黑" panose="020b0503020204020204" pitchFamily="34" charset="-122"/>
              </a:rPr>
              <a:t>变形式</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已知直线</a:t>
            </a:r>
            <a:r>
              <a:rPr lang="en-US" altLang="zh-CN" sz="2800" i="1" kern="100">
                <a:latin typeface="Times New Roman" panose="02020603050405020304"/>
                <a:ea typeface="微软雅黑" panose="020b0503020204020204" pitchFamily="34" charset="-122"/>
              </a:rPr>
              <a:t>l</a:t>
            </a:r>
            <a:r>
              <a:rPr lang="zh-CN" altLang="zh-CN" sz="2800" kern="100">
                <a:latin typeface="Times New Roman" panose="02020603050405020304"/>
                <a:ea typeface="微软雅黑" panose="020b0503020204020204" pitchFamily="34" charset="-122"/>
              </a:rPr>
              <a:t>和平面</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若</a:t>
            </a:r>
            <a:r>
              <a:rPr lang="en-US" altLang="zh-CN" sz="2800" i="1" kern="100">
                <a:latin typeface="Times New Roman" panose="02020603050405020304"/>
                <a:ea typeface="微软雅黑" panose="020b0503020204020204" pitchFamily="34" charset="-122"/>
              </a:rPr>
              <a:t>l</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P</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则过点</a:t>
            </a:r>
            <a:r>
              <a:rPr lang="en-US" altLang="zh-CN" sz="2800" i="1" kern="100">
                <a:latin typeface="Times New Roman" panose="02020603050405020304"/>
                <a:ea typeface="微软雅黑" panose="020b0503020204020204" pitchFamily="34" charset="-122"/>
              </a:rPr>
              <a:t>P</a:t>
            </a:r>
            <a:r>
              <a:rPr lang="zh-CN" altLang="zh-CN" sz="2800" kern="100">
                <a:latin typeface="Times New Roman" panose="02020603050405020304"/>
                <a:ea typeface="微软雅黑" panose="020b0503020204020204" pitchFamily="34" charset="-122"/>
              </a:rPr>
              <a:t>且平行于</a:t>
            </a:r>
            <a:r>
              <a:rPr lang="en-US" altLang="zh-CN" sz="2800" i="1" kern="100">
                <a:latin typeface="Times New Roman" panose="02020603050405020304"/>
                <a:ea typeface="微软雅黑" panose="020b0503020204020204" pitchFamily="34" charset="-122"/>
              </a:rPr>
              <a:t>l</a:t>
            </a:r>
            <a:r>
              <a:rPr lang="zh-CN" altLang="zh-CN" sz="2800" kern="100">
                <a:latin typeface="Times New Roman" panose="02020603050405020304"/>
                <a:ea typeface="微软雅黑" panose="020b0503020204020204" pitchFamily="34" charset="-122"/>
              </a:rPr>
              <a:t>的直线</a:t>
            </a:r>
            <a:r>
              <a:rPr lang="en-US" altLang="zh-CN" sz="2800" kern="100">
                <a:latin typeface="Times New Roman" panose="02020603050405020304"/>
                <a:ea typeface="微软雅黑" panose="020b0503020204020204" pitchFamily="34" charset="-122"/>
              </a:rPr>
              <a:t>(</a:t>
            </a:r>
            <a:r>
              <a:rPr lang="zh-CN" altLang="zh-CN" sz="2800" i="1" kern="100">
                <a:latin typeface="Times New Roman" panose="02020603050405020304"/>
                <a:ea typeface="微软雅黑" panose="020b0503020204020204" pitchFamily="34" charset="-122"/>
              </a:rPr>
              <a:t>　　</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A</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只有一条</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不在平面</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微软雅黑" panose="020b0503020204020204" pitchFamily="34" charset="-122"/>
              </a:rPr>
              <a:t>内</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B</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只有一条</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且在平面</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微软雅黑" panose="020b0503020204020204" pitchFamily="34" charset="-122"/>
              </a:rPr>
              <a:t>内</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C</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有无数条</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一定在平面</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微软雅黑" panose="020b0503020204020204" pitchFamily="34" charset="-122"/>
              </a:rPr>
              <a:t>内</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D</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有无数条</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不一定在平面</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微软雅黑" panose="020b0503020204020204" pitchFamily="34" charset="-122"/>
              </a:rPr>
              <a:t>内</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solidFill>
                  <a:srgbClr val="FF0000"/>
                </a:solidFill>
                <a:latin typeface="Times New Roman" panose="02020603050405020304"/>
                <a:ea typeface="微软雅黑" panose="020b0503020204020204" pitchFamily="34" charset="-122"/>
              </a:rPr>
              <a:t>【解析】</a:t>
            </a:r>
            <a:r>
              <a:rPr lang="zh-CN" altLang="zh-CN" sz="2800" kern="100">
                <a:latin typeface="Times New Roman" panose="02020603050405020304"/>
                <a:ea typeface="微软雅黑" panose="020b0503020204020204" pitchFamily="34" charset="-122"/>
              </a:rPr>
              <a:t>选</a:t>
            </a:r>
            <a:r>
              <a:rPr lang="en-US" altLang="zh-CN" sz="2800" kern="100">
                <a:latin typeface="Times New Roman" panose="02020603050405020304"/>
                <a:ea typeface="微软雅黑" panose="020b0503020204020204" pitchFamily="34" charset="-122"/>
              </a:rPr>
              <a:t>B</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过直线外一点作该直线的平行线有且只有一条</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因为点</a:t>
            </a:r>
            <a:r>
              <a:rPr lang="en-US" altLang="zh-CN" sz="2800" i="1" kern="100">
                <a:latin typeface="Times New Roman" panose="02020603050405020304"/>
                <a:ea typeface="微软雅黑" panose="020b0503020204020204" pitchFamily="34" charset="-122"/>
              </a:rPr>
              <a:t>P</a:t>
            </a:r>
            <a:r>
              <a:rPr lang="zh-CN" altLang="zh-CN" sz="2800" kern="100">
                <a:latin typeface="Times New Roman" panose="02020603050405020304"/>
                <a:ea typeface="微软雅黑" panose="020b0503020204020204" pitchFamily="34" charset="-122"/>
              </a:rPr>
              <a:t>在平面</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微软雅黑" panose="020b0503020204020204" pitchFamily="34" charset="-122"/>
              </a:rPr>
              <a:t>内</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所以这条直线也应该在平面</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微软雅黑" panose="020b0503020204020204" pitchFamily="34" charset="-122"/>
              </a:rPr>
              <a:t>内</a:t>
            </a:r>
            <a:r>
              <a:rPr lang="en-US" altLang="zh-CN" sz="2800" i="1"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335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en-US" altLang="zh-CN" sz="2800" kern="100">
                <a:latin typeface="Times New Roman" panose="02020603050405020304"/>
                <a:ea typeface="微软雅黑" panose="020b0503020204020204" pitchFamily="34" charset="-122"/>
              </a:rPr>
              <a:t>3</a:t>
            </a:r>
            <a:r>
              <a:rPr lang="en-US" altLang="zh-CN" sz="2800" i="1" kern="100">
                <a:latin typeface="Times New Roman" panose="02020603050405020304"/>
                <a:ea typeface="微软雅黑" panose="020b0503020204020204" pitchFamily="34" charset="-122"/>
              </a:rPr>
              <a:t>.</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易忽略</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a:t>
            </a:r>
            <a:r>
              <a:rPr lang="en-US" altLang="zh-CN" sz="2800" kern="100">
                <a:latin typeface="Cambria Math" panose="02040503050406030204"/>
                <a:ea typeface="微软雅黑" panose="020b0503020204020204" pitchFamily="34" charset="-122"/>
                <a:cs typeface="Cambria Math" panose="02040503050406030204"/>
              </a:rPr>
              <a:t>⊂</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而致误</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两条直线</a:t>
            </a:r>
            <a:r>
              <a:rPr lang="en-US" altLang="zh-CN" sz="2800" i="1" kern="100" err="1">
                <a:latin typeface="Times New Roman" panose="02020603050405020304"/>
                <a:ea typeface="微软雅黑" panose="020b0503020204020204" pitchFamily="34" charset="-122"/>
              </a:rPr>
              <a:t>a</a:t>
            </a:r>
            <a:r>
              <a:rPr lang="en-US" altLang="zh-CN" sz="2800" kern="100" err="1">
                <a:latin typeface="Times New Roman" panose="02020603050405020304"/>
                <a:ea typeface="微软雅黑" panose="020b0503020204020204" pitchFamily="34" charset="-122"/>
              </a:rPr>
              <a:t>,</a:t>
            </a:r>
            <a:r>
              <a:rPr lang="en-US" altLang="zh-CN" sz="2800" i="1" kern="100" err="1">
                <a:latin typeface="Times New Roman" panose="02020603050405020304"/>
                <a:ea typeface="微软雅黑" panose="020b0503020204020204" pitchFamily="34" charset="-122"/>
              </a:rPr>
              <a:t>b</a:t>
            </a:r>
            <a:r>
              <a:rPr lang="zh-CN" altLang="zh-CN" sz="2800" kern="100">
                <a:latin typeface="Times New Roman" panose="02020603050405020304"/>
                <a:ea typeface="微软雅黑" panose="020b0503020204020204" pitchFamily="34" charset="-122"/>
              </a:rPr>
              <a:t>满足</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err="1">
                <a:latin typeface="Times New Roman" panose="02020603050405020304"/>
                <a:ea typeface="微软雅黑" panose="020b0503020204020204" pitchFamily="34" charset="-122"/>
              </a:rPr>
              <a:t>b</a:t>
            </a:r>
            <a:r>
              <a:rPr lang="en-US" altLang="zh-CN" sz="2800" kern="100" err="1">
                <a:latin typeface="Times New Roman" panose="02020603050405020304"/>
                <a:ea typeface="微软雅黑" panose="020b0503020204020204" pitchFamily="34" charset="-122"/>
              </a:rPr>
              <a:t>,</a:t>
            </a:r>
            <a:r>
              <a:rPr lang="en-US" altLang="zh-CN" sz="2800" i="1" kern="100" err="1">
                <a:latin typeface="Times New Roman" panose="02020603050405020304"/>
                <a:ea typeface="微软雅黑" panose="020b0503020204020204" pitchFamily="34" charset="-122"/>
              </a:rPr>
              <a:t>b</a:t>
            </a:r>
            <a:r>
              <a:rPr lang="en-US" altLang="zh-CN" sz="2800" kern="100">
                <a:latin typeface="Cambria Math" panose="02040503050406030204"/>
                <a:ea typeface="微软雅黑" panose="020b0503020204020204" pitchFamily="34" charset="-122"/>
                <a:cs typeface="Cambria Math" panose="02040503050406030204"/>
              </a:rPr>
              <a:t>⊂</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则</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微软雅黑" panose="020b0503020204020204" pitchFamily="34" charset="-122"/>
              </a:rPr>
              <a:t>与平面</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微软雅黑" panose="020b0503020204020204" pitchFamily="34" charset="-122"/>
              </a:rPr>
              <a:t>的位置关系一定是</a:t>
            </a:r>
            <a:r>
              <a:rPr lang="en-US" altLang="zh-CN" sz="2800" kern="100">
                <a:latin typeface="Times New Roman" panose="02020603050405020304"/>
                <a:ea typeface="微软雅黑" panose="020b0503020204020204" pitchFamily="34" charset="-122"/>
              </a:rPr>
              <a:t>(</a:t>
            </a:r>
            <a:r>
              <a:rPr lang="zh-CN" altLang="zh-CN" sz="2800" i="1" kern="100">
                <a:latin typeface="Times New Roman" panose="02020603050405020304"/>
                <a:ea typeface="微软雅黑" panose="020b0503020204020204" pitchFamily="34" charset="-122"/>
              </a:rPr>
              <a:t>　　</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err="1">
                <a:latin typeface="Times New Roman" panose="02020603050405020304"/>
                <a:ea typeface="微软雅黑" panose="020b0503020204020204" pitchFamily="34" charset="-122"/>
              </a:rPr>
              <a:t>A</a:t>
            </a:r>
            <a:r>
              <a:rPr lang="en-US" altLang="zh-CN" sz="2800" i="1" kern="100" err="1">
                <a:latin typeface="Times New Roman" panose="02020603050405020304"/>
                <a:ea typeface="微软雅黑" panose="020b0503020204020204" pitchFamily="34" charset="-122"/>
              </a:rPr>
              <a:t>.a</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				B</a:t>
            </a:r>
            <a:r>
              <a:rPr lang="en-US" altLang="zh-CN" sz="2800" i="1" kern="100" err="1">
                <a:latin typeface="Times New Roman" panose="02020603050405020304"/>
                <a:ea typeface="微软雅黑" panose="020b0503020204020204" pitchFamily="34" charset="-122"/>
              </a:rPr>
              <a:t>.a</a:t>
            </a:r>
            <a:r>
              <a:rPr lang="en-US" altLang="zh-CN" sz="2800" kern="100">
                <a:latin typeface="Cambria Math" panose="02040503050406030204"/>
                <a:ea typeface="微软雅黑" panose="020b0503020204020204" pitchFamily="34" charset="-122"/>
                <a:cs typeface="Cambria Math" panose="02040503050406030204"/>
              </a:rPr>
              <a:t>⊂</a:t>
            </a:r>
            <a:r>
              <a:rPr lang="en-US" altLang="zh-CN" sz="2800" i="1" kern="100">
                <a:latin typeface="Times New Roman" panose="02020603050405020304"/>
                <a:ea typeface="微软雅黑" panose="020b0503020204020204" pitchFamily="34" charset="-122"/>
              </a:rPr>
              <a:t>α</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err="1">
                <a:latin typeface="Times New Roman" panose="02020603050405020304"/>
                <a:ea typeface="微软雅黑" panose="020b0503020204020204" pitchFamily="34" charset="-122"/>
              </a:rPr>
              <a:t>C</a:t>
            </a:r>
            <a:r>
              <a:rPr lang="en-US" altLang="zh-CN" sz="2800" i="1" kern="100" err="1">
                <a:latin typeface="Times New Roman" panose="02020603050405020304"/>
                <a:ea typeface="微软雅黑" panose="020b0503020204020204" pitchFamily="34" charset="-122"/>
              </a:rPr>
              <a:t>.a</a:t>
            </a:r>
            <a:r>
              <a:rPr lang="zh-CN" altLang="zh-CN" sz="2800" kern="100">
                <a:latin typeface="Times New Roman" panose="02020603050405020304"/>
                <a:ea typeface="微软雅黑" panose="020b0503020204020204" pitchFamily="34" charset="-122"/>
              </a:rPr>
              <a:t>与</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微软雅黑" panose="020b0503020204020204" pitchFamily="34" charset="-122"/>
              </a:rPr>
              <a:t>相交</a:t>
            </a:r>
            <a:r>
              <a:rPr lang="en-US" altLang="zh-CN" sz="2800" kern="100">
                <a:latin typeface="Times New Roman" panose="02020603050405020304"/>
                <a:ea typeface="微软雅黑" panose="020b0503020204020204" pitchFamily="34" charset="-122"/>
              </a:rPr>
              <a:t>		</a:t>
            </a:r>
            <a:r>
              <a:rPr lang="en-US" altLang="zh-CN" sz="2800" kern="100" smtClean="0">
                <a:latin typeface="Times New Roman" panose="02020603050405020304"/>
                <a:ea typeface="微软雅黑" panose="020b0503020204020204" pitchFamily="34" charset="-122"/>
              </a:rPr>
              <a:t>	D</a:t>
            </a:r>
            <a:r>
              <a:rPr lang="en-US" altLang="zh-CN" sz="2800" i="1" kern="100" err="1" smtClean="0">
                <a:latin typeface="Times New Roman" panose="02020603050405020304"/>
                <a:ea typeface="微软雅黑" panose="020b0503020204020204" pitchFamily="34" charset="-122"/>
              </a:rPr>
              <a:t>.a</a:t>
            </a:r>
            <a:r>
              <a:rPr lang="zh-CN" altLang="zh-CN" sz="2800" kern="100">
                <a:latin typeface="Times New Roman" panose="02020603050405020304"/>
                <a:ea typeface="微软雅黑" panose="020b0503020204020204" pitchFamily="34" charset="-122"/>
              </a:rPr>
              <a:t>与</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微软雅黑" panose="020b0503020204020204" pitchFamily="34" charset="-122"/>
              </a:rPr>
              <a:t>不相交</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solidFill>
                  <a:srgbClr val="FF0000"/>
                </a:solidFill>
                <a:latin typeface="Times New Roman" panose="02020603050405020304"/>
                <a:ea typeface="微软雅黑" panose="020b0503020204020204" pitchFamily="34" charset="-122"/>
              </a:rPr>
              <a:t>【解析】</a:t>
            </a:r>
            <a:r>
              <a:rPr lang="zh-CN" altLang="zh-CN" sz="2800" kern="100">
                <a:latin typeface="Times New Roman" panose="02020603050405020304"/>
                <a:ea typeface="微软雅黑" panose="020b0503020204020204" pitchFamily="34" charset="-122"/>
              </a:rPr>
              <a:t>选</a:t>
            </a:r>
            <a:r>
              <a:rPr lang="en-US" altLang="zh-CN" sz="2800" kern="100">
                <a:latin typeface="Times New Roman" panose="02020603050405020304"/>
                <a:ea typeface="微软雅黑" panose="020b0503020204020204" pitchFamily="34" charset="-122"/>
              </a:rPr>
              <a:t>D</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由于</a:t>
            </a:r>
            <a:r>
              <a:rPr lang="en-US" altLang="zh-CN" sz="2800" i="1" kern="100">
                <a:latin typeface="Times New Roman" panose="02020603050405020304"/>
                <a:ea typeface="微软雅黑" panose="020b0503020204020204" pitchFamily="34" charset="-122"/>
              </a:rPr>
              <a:t>b</a:t>
            </a:r>
            <a:r>
              <a:rPr lang="en-US" altLang="zh-CN" sz="2800" kern="100">
                <a:latin typeface="Cambria Math" panose="02040503050406030204"/>
                <a:ea typeface="微软雅黑" panose="020b0503020204020204" pitchFamily="34" charset="-122"/>
                <a:cs typeface="Cambria Math" panose="02040503050406030204"/>
              </a:rPr>
              <a:t>⊂</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微软雅黑" panose="020b0503020204020204" pitchFamily="34" charset="-122"/>
              </a:rPr>
              <a:t>且</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b</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则</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微软雅黑" panose="020b0503020204020204" pitchFamily="34" charset="-122"/>
              </a:rPr>
              <a:t>或</a:t>
            </a:r>
            <a:r>
              <a:rPr lang="en-US" altLang="zh-CN" sz="2800" i="1" kern="100">
                <a:latin typeface="Times New Roman" panose="02020603050405020304"/>
                <a:ea typeface="微软雅黑" panose="020b0503020204020204" pitchFamily="34" charset="-122"/>
              </a:rPr>
              <a:t>a</a:t>
            </a:r>
            <a:r>
              <a:rPr lang="en-US" altLang="zh-CN" sz="2800" kern="100">
                <a:latin typeface="Cambria Math" panose="02040503050406030204"/>
                <a:ea typeface="微软雅黑" panose="020b0503020204020204" pitchFamily="34" charset="-122"/>
                <a:cs typeface="Cambria Math" panose="02040503050406030204"/>
              </a:rPr>
              <a:t>⊂</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微软雅黑" panose="020b0503020204020204" pitchFamily="34" charset="-122"/>
              </a:rPr>
              <a:t>故</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微软雅黑" panose="020b0503020204020204" pitchFamily="34" charset="-122"/>
              </a:rPr>
              <a:t>与</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微软雅黑" panose="020b0503020204020204" pitchFamily="34" charset="-122"/>
              </a:rPr>
              <a:t>不相交</a:t>
            </a:r>
            <a:r>
              <a:rPr lang="en-US" altLang="zh-CN" sz="2800" i="1"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570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en-US" altLang="zh-CN" sz="2800" kern="100">
                <a:latin typeface="Times New Roman" panose="02020603050405020304"/>
                <a:ea typeface="微软雅黑" panose="020b0503020204020204" pitchFamily="34" charset="-122"/>
              </a:rPr>
              <a:t>4</a:t>
            </a:r>
            <a:r>
              <a:rPr lang="en-US" altLang="zh-CN" sz="2800" i="1" kern="100">
                <a:latin typeface="Times New Roman" panose="02020603050405020304"/>
                <a:ea typeface="微软雅黑" panose="020b0503020204020204" pitchFamily="34" charset="-122"/>
              </a:rPr>
              <a:t>.</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必修二</a:t>
            </a:r>
            <a:r>
              <a:rPr lang="en-US" altLang="zh-CN" sz="2800" kern="100">
                <a:latin typeface="Times New Roman" panose="02020603050405020304"/>
                <a:ea typeface="微软雅黑" panose="020b0503020204020204" pitchFamily="34" charset="-122"/>
              </a:rPr>
              <a:t>P137</a:t>
            </a:r>
            <a:r>
              <a:rPr lang="zh-CN" altLang="zh-CN" sz="2800" kern="100">
                <a:latin typeface="Times New Roman" panose="02020603050405020304"/>
                <a:ea typeface="微软雅黑" panose="020b0503020204020204" pitchFamily="34" charset="-122"/>
              </a:rPr>
              <a:t>例</a:t>
            </a: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变形式</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如图所示的三棱柱</a:t>
            </a:r>
            <a:r>
              <a:rPr lang="en-US" altLang="zh-CN" sz="2800" i="1" kern="100">
                <a:latin typeface="Times New Roman" panose="02020603050405020304"/>
                <a:ea typeface="微软雅黑" panose="020b0503020204020204" pitchFamily="34" charset="-122"/>
              </a:rPr>
              <a:t>ABC-A</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C</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中</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过</a:t>
            </a:r>
            <a:r>
              <a:rPr lang="en-US" altLang="zh-CN" sz="2800" i="1" kern="100">
                <a:latin typeface="Times New Roman" panose="02020603050405020304"/>
                <a:ea typeface="微软雅黑" panose="020b0503020204020204" pitchFamily="34" charset="-122"/>
              </a:rPr>
              <a:t>A</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的平面与平面</a:t>
            </a:r>
            <a:r>
              <a:rPr lang="en-US" altLang="zh-CN" sz="2800" i="1" kern="100">
                <a:latin typeface="Times New Roman" panose="02020603050405020304"/>
                <a:ea typeface="微软雅黑" panose="020b0503020204020204" pitchFamily="34" charset="-122"/>
              </a:rPr>
              <a:t>ABC</a:t>
            </a:r>
            <a:r>
              <a:rPr lang="zh-CN" altLang="zh-CN" sz="2800" kern="100">
                <a:latin typeface="Times New Roman" panose="02020603050405020304"/>
                <a:ea typeface="微软雅黑" panose="020b0503020204020204" pitchFamily="34" charset="-122"/>
              </a:rPr>
              <a:t>交于</a:t>
            </a:r>
            <a:r>
              <a:rPr lang="en-US" altLang="zh-CN" sz="2800" i="1" kern="100">
                <a:latin typeface="Times New Roman" panose="02020603050405020304"/>
                <a:ea typeface="微软雅黑" panose="020b0503020204020204" pitchFamily="34" charset="-122"/>
              </a:rPr>
              <a:t>DE</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则</a:t>
            </a:r>
            <a:r>
              <a:rPr lang="en-US" altLang="zh-CN" sz="2800" i="1" kern="100">
                <a:latin typeface="Times New Roman" panose="02020603050405020304"/>
                <a:ea typeface="微软雅黑" panose="020b0503020204020204" pitchFamily="34" charset="-122"/>
              </a:rPr>
              <a:t>DE</a:t>
            </a:r>
            <a:r>
              <a:rPr lang="zh-CN" altLang="zh-CN" sz="2800" kern="100">
                <a:latin typeface="Times New Roman" panose="02020603050405020304"/>
                <a:ea typeface="微软雅黑" panose="020b0503020204020204" pitchFamily="34" charset="-122"/>
              </a:rPr>
              <a:t>与</a:t>
            </a:r>
            <a:r>
              <a:rPr lang="en-US" altLang="zh-CN" sz="2800" i="1" kern="100">
                <a:latin typeface="Times New Roman" panose="02020603050405020304"/>
                <a:ea typeface="微软雅黑" panose="020b0503020204020204" pitchFamily="34" charset="-122"/>
              </a:rPr>
              <a:t>AB</a:t>
            </a:r>
            <a:r>
              <a:rPr lang="zh-CN" altLang="zh-CN" sz="2800" kern="100">
                <a:latin typeface="Times New Roman" panose="02020603050405020304"/>
                <a:ea typeface="微软雅黑" panose="020b0503020204020204" pitchFamily="34" charset="-122"/>
              </a:rPr>
              <a:t>的位置关系是</a:t>
            </a:r>
            <a:r>
              <a:rPr lang="en-US" altLang="zh-CN" sz="2800" kern="100">
                <a:latin typeface="Times New Roman" panose="02020603050405020304"/>
                <a:ea typeface="微软雅黑" panose="020b0503020204020204" pitchFamily="34" charset="-122"/>
              </a:rPr>
              <a:t>(</a:t>
            </a:r>
            <a:r>
              <a:rPr lang="zh-CN" altLang="zh-CN" sz="2800" i="1" kern="100">
                <a:latin typeface="Times New Roman" panose="02020603050405020304"/>
                <a:ea typeface="微软雅黑" panose="020b0503020204020204" pitchFamily="34" charset="-122"/>
              </a:rPr>
              <a:t>　　</a:t>
            </a:r>
            <a:r>
              <a:rPr lang="en-US" altLang="zh-CN" sz="2800" kern="100" smtClean="0">
                <a:latin typeface="Times New Roman" panose="02020603050405020304"/>
                <a:ea typeface="微软雅黑" panose="020b0503020204020204" pitchFamily="34" charset="-122"/>
              </a:rPr>
              <a:t>)</a:t>
            </a:r>
            <a:endParaRPr lang="en-US" altLang="zh-CN" sz="2800" kern="100" smtClean="0">
              <a:latin typeface="Times New Roman" panose="02020603050405020304"/>
              <a:ea typeface="微软雅黑" panose="020b0503020204020204" pitchFamily="34" charset="-122"/>
            </a:endParaRPr>
          </a:p>
          <a:p>
            <a:pPr>
              <a:lnSpc>
                <a:spcPct val="150000"/>
              </a:lnSpc>
            </a:pPr>
            <a:endParaRPr lang="en-US" altLang="zh-CN" sz="2800" kern="100">
              <a:latin typeface="Times New Roman" panose="02020603050405020304"/>
              <a:ea typeface="微软雅黑" panose="020b0503020204020204" pitchFamily="34" charset="-122"/>
            </a:endParaRPr>
          </a:p>
          <a:p>
            <a:pPr>
              <a:lnSpc>
                <a:spcPct val="150000"/>
              </a:lnSpc>
            </a:pPr>
            <a:endParaRPr lang="en-US" altLang="zh-CN" sz="2800" kern="100" smtClean="0">
              <a:latin typeface="Times New Roman" panose="02020603050405020304"/>
              <a:ea typeface="微软雅黑" panose="020b0503020204020204" pitchFamily="34" charset="-122"/>
            </a:endParaRPr>
          </a:p>
          <a:p>
            <a:pPr>
              <a:lnSpc>
                <a:spcPct val="150000"/>
              </a:lnSpc>
            </a:pPr>
            <a:endParaRPr lang="en-US" altLang="zh-CN" sz="2800" kern="100">
              <a:latin typeface="Times New Roman" panose="02020603050405020304"/>
              <a:ea typeface="微软雅黑" panose="020b0503020204020204" pitchFamily="34" charset="-122"/>
            </a:endParaRPr>
          </a:p>
          <a:p>
            <a:pPr>
              <a:lnSpc>
                <a:spcPct val="150000"/>
              </a:lnSpc>
            </a:pPr>
            <a:endParaRPr lang="en-US" altLang="zh-CN" sz="2800" kern="100" smtClean="0">
              <a:latin typeface="Times New Roman" panose="02020603050405020304"/>
              <a:ea typeface="微软雅黑" panose="020b0503020204020204" pitchFamily="34" charset="-122"/>
            </a:endParaRPr>
          </a:p>
          <a:p>
            <a:pPr>
              <a:lnSpc>
                <a:spcPct val="150000"/>
              </a:lnSpc>
            </a:pP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A</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异面</a:t>
            </a:r>
            <a:r>
              <a:rPr lang="en-US" altLang="zh-CN" sz="2800" kern="100">
                <a:latin typeface="Times New Roman" panose="02020603050405020304"/>
                <a:ea typeface="微软雅黑" panose="020b0503020204020204" pitchFamily="34" charset="-122"/>
              </a:rPr>
              <a:t>			B</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平行</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C</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相交</a:t>
            </a:r>
            <a:r>
              <a:rPr lang="en-US" altLang="zh-CN" sz="2800" kern="100">
                <a:latin typeface="Times New Roman" panose="02020603050405020304"/>
                <a:ea typeface="微软雅黑" panose="020b0503020204020204" pitchFamily="34" charset="-122"/>
              </a:rPr>
              <a:t>			D</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以上均有可能</a:t>
            </a:r>
            <a:endParaRPr lang="zh-CN" altLang="zh-CN" sz="1800" kern="100">
              <a:effectLst/>
              <a:latin typeface="Times New Roman" panose="02020603050405020304"/>
              <a:ea typeface="宋体" panose="02010600030101010101" pitchFamily="2" charset="-122"/>
            </a:endParaRPr>
          </a:p>
        </p:txBody>
      </p:sp>
      <p:pic>
        <p:nvPicPr>
          <p:cNvPr id="3" name="25SXFXRA848.TIF" title=""/>
          <p:cNvPicPr/>
          <p:nvPr/>
        </p:nvPicPr>
        <p:blipFill>
          <a:blip r:embed="rId3"/>
          <a:stretch>
            <a:fillRect/>
          </a:stretch>
        </p:blipFill>
        <p:spPr>
          <a:xfrm>
            <a:off x="6359525" y="2095508"/>
            <a:ext cx="1997075" cy="2273292"/>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3541059" cy="270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FF0000"/>
                </a:solidFill>
                <a:latin typeface="Times New Roman" panose="02020603050405020304"/>
                <a:ea typeface="微软雅黑" panose="020b0503020204020204" pitchFamily="34" charset="-122"/>
              </a:rPr>
              <a:t>【解析】</a:t>
            </a:r>
            <a:r>
              <a:rPr lang="zh-CN" altLang="zh-CN" sz="2800" kern="100">
                <a:latin typeface="Times New Roman" panose="02020603050405020304"/>
                <a:ea typeface="微软雅黑" panose="020b0503020204020204" pitchFamily="34" charset="-122"/>
              </a:rPr>
              <a:t>选</a:t>
            </a:r>
            <a:r>
              <a:rPr lang="en-US" altLang="zh-CN" sz="2800" kern="100">
                <a:latin typeface="Times New Roman" panose="02020603050405020304"/>
                <a:ea typeface="微软雅黑" panose="020b0503020204020204" pitchFamily="34" charset="-122"/>
              </a:rPr>
              <a:t>B</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在三棱柱</a:t>
            </a:r>
            <a:r>
              <a:rPr lang="en-US" altLang="zh-CN" sz="2800" i="1" kern="100">
                <a:latin typeface="Times New Roman" panose="02020603050405020304"/>
                <a:ea typeface="微软雅黑" panose="020b0503020204020204" pitchFamily="34" charset="-122"/>
              </a:rPr>
              <a:t>ABC-A</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C</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中</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AB</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A</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因为</a:t>
            </a:r>
            <a:r>
              <a:rPr lang="en-US" altLang="zh-CN" sz="2800" i="1" kern="100">
                <a:latin typeface="Times New Roman" panose="02020603050405020304"/>
                <a:ea typeface="微软雅黑" panose="020b0503020204020204" pitchFamily="34" charset="-122"/>
              </a:rPr>
              <a:t>AB</a:t>
            </a:r>
            <a:r>
              <a:rPr lang="en-US" altLang="zh-CN" sz="2800" kern="100">
                <a:latin typeface="Cambria Math" panose="02040503050406030204"/>
                <a:ea typeface="微软雅黑" panose="020b0503020204020204" pitchFamily="34" charset="-122"/>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ABC</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kern="100" smtClean="0">
                <a:latin typeface="Cambria Math" panose="02040503050406030204"/>
                <a:ea typeface="MS Gothic" panose="020b0609070205080204" charset="-128"/>
                <a:cs typeface="Cambria Math" panose="02040503050406030204"/>
              </a:rPr>
              <a:t>⊄</a:t>
            </a:r>
            <a:endParaRPr lang="en-US" altLang="zh-CN" sz="2800" kern="100" smtClean="0">
              <a:latin typeface="Cambria Math" panose="02040503050406030204"/>
              <a:ea typeface="MS Gothic" panose="020b0609070205080204" charset="-128"/>
              <a:cs typeface="Cambria Math" panose="02040503050406030204"/>
            </a:endParaRPr>
          </a:p>
          <a:p>
            <a:pPr>
              <a:lnSpc>
                <a:spcPct val="150000"/>
              </a:lnSpc>
            </a:pPr>
            <a:r>
              <a:rPr lang="zh-CN" altLang="zh-CN" sz="2800" kern="100" smtClean="0">
                <a:latin typeface="Times New Roman" panose="02020603050405020304"/>
                <a:ea typeface="微软雅黑" panose="020b0503020204020204" pitchFamily="34" charset="-122"/>
              </a:rPr>
              <a:t>平</a:t>
            </a:r>
            <a:r>
              <a:rPr lang="zh-CN" altLang="zh-CN" sz="2800" kern="100">
                <a:latin typeface="Times New Roman" panose="02020603050405020304"/>
                <a:ea typeface="微软雅黑" panose="020b0503020204020204" pitchFamily="34" charset="-122"/>
              </a:rPr>
              <a:t>面</a:t>
            </a:r>
            <a:r>
              <a:rPr lang="en-US" altLang="zh-CN" sz="2800" i="1" kern="100">
                <a:latin typeface="Times New Roman" panose="02020603050405020304"/>
                <a:ea typeface="微软雅黑" panose="020b0503020204020204" pitchFamily="34" charset="-122"/>
              </a:rPr>
              <a:t>ABC</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A</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ABC</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因为过</a:t>
            </a:r>
            <a:r>
              <a:rPr lang="en-US" altLang="zh-CN" sz="2800" i="1" kern="100">
                <a:latin typeface="Times New Roman" panose="02020603050405020304"/>
                <a:ea typeface="微软雅黑" panose="020b0503020204020204" pitchFamily="34" charset="-122"/>
              </a:rPr>
              <a:t>A</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的平面与平面</a:t>
            </a:r>
            <a:r>
              <a:rPr lang="en-US" altLang="zh-CN" sz="2800" i="1" kern="100">
                <a:latin typeface="Times New Roman" panose="02020603050405020304"/>
                <a:ea typeface="微软雅黑" panose="020b0503020204020204" pitchFamily="34" charset="-122"/>
              </a:rPr>
              <a:t>ABC</a:t>
            </a:r>
            <a:r>
              <a:rPr lang="zh-CN" altLang="zh-CN" sz="2800" kern="100">
                <a:latin typeface="Times New Roman" panose="02020603050405020304"/>
                <a:ea typeface="微软雅黑" panose="020b0503020204020204" pitchFamily="34" charset="-122"/>
              </a:rPr>
              <a:t>交于</a:t>
            </a:r>
            <a:r>
              <a:rPr lang="en-US" altLang="zh-CN" sz="2800" i="1" kern="100">
                <a:latin typeface="Times New Roman" panose="02020603050405020304"/>
                <a:ea typeface="微软雅黑" panose="020b0503020204020204" pitchFamily="34" charset="-122"/>
              </a:rPr>
              <a:t>DE</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DE</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A</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kern="100" smtClean="0">
                <a:latin typeface="Times New Roman" panose="02020603050405020304"/>
                <a:ea typeface="微软雅黑" panose="020b0503020204020204" pitchFamily="34" charset="-122"/>
              </a:rPr>
              <a:t>,</a:t>
            </a:r>
            <a:endParaRPr lang="en-US" altLang="zh-CN" sz="2800" kern="100" smtClean="0">
              <a:latin typeface="Times New Roman" panose="02020603050405020304"/>
              <a:ea typeface="微软雅黑" panose="020b0503020204020204" pitchFamily="34" charset="-122"/>
            </a:endParaRPr>
          </a:p>
          <a:p>
            <a:pPr>
              <a:lnSpc>
                <a:spcPct val="150000"/>
              </a:lnSpc>
            </a:pPr>
            <a:r>
              <a:rPr lang="zh-CN" altLang="zh-CN" sz="2800" kern="100" smtClean="0">
                <a:latin typeface="Times New Roman" panose="02020603050405020304"/>
                <a:ea typeface="微软雅黑" panose="020b0503020204020204" pitchFamily="34" charset="-122"/>
              </a:rPr>
              <a:t>所</a:t>
            </a:r>
            <a:r>
              <a:rPr lang="zh-CN" altLang="zh-CN" sz="2800" kern="100">
                <a:latin typeface="Times New Roman" panose="02020603050405020304"/>
                <a:ea typeface="微软雅黑" panose="020b0503020204020204" pitchFamily="34" charset="-122"/>
              </a:rPr>
              <a:t>以</a:t>
            </a:r>
            <a:r>
              <a:rPr lang="en-US" altLang="zh-CN" sz="2800" i="1" kern="100">
                <a:latin typeface="Times New Roman" panose="02020603050405020304"/>
                <a:ea typeface="微软雅黑" panose="020b0503020204020204" pitchFamily="34" charset="-122"/>
              </a:rPr>
              <a:t>DE</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AB.</a:t>
            </a:r>
            <a:endParaRPr lang="zh-CN" altLang="zh-CN" sz="1800" kern="100">
              <a:effectLst/>
              <a:latin typeface="Times New Roman" panose="02020603050405020304"/>
              <a:ea typeface="宋体" panose="02010600030101010101" pitchFamily="2" charset="-122"/>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title=""/>
          <p:cNvSpPr txBox="1"/>
          <p:nvPr/>
        </p:nvSpPr>
        <p:spPr>
          <a:xfrm>
            <a:off x="0" y="2855791"/>
            <a:ext cx="13319125" cy="1015663"/>
          </a:xfrm>
          <a:prstGeom prst="rect">
            <a:avLst/>
          </a:prstGeom>
          <a:noFill/>
        </p:spPr>
        <p:txBody>
          <a:bodyPr wrap="square" rtlCol="0">
            <a:spAutoFit/>
          </a:bodyPr>
          <a:lstStyle/>
          <a:p>
            <a:pPr lvl="0" algn="ctr"/>
            <a:r>
              <a:rPr lang="zh-CN" altLang="en-US" sz="6000" b="1" spc="300">
                <a:solidFill>
                  <a:srgbClr val="FF0000"/>
                </a:solidFill>
                <a:latin typeface="黑体" panose="02010609060101010101" pitchFamily="49" charset="-122"/>
                <a:ea typeface="黑体" panose="02010609060101010101" pitchFamily="49" charset="-122"/>
              </a:rPr>
              <a:t>核心考点</a:t>
            </a:r>
            <a:r>
              <a:rPr lang="en-US" altLang="zh-CN" sz="6000" b="1" spc="300">
                <a:solidFill>
                  <a:srgbClr val="FF0000"/>
                </a:solidFill>
                <a:latin typeface="黑体" panose="02010609060101010101" pitchFamily="49" charset="-122"/>
                <a:ea typeface="黑体" panose="02010609060101010101" pitchFamily="49" charset="-122"/>
              </a:rPr>
              <a:t>·</a:t>
            </a:r>
            <a:r>
              <a:rPr lang="zh-CN" altLang="en-US" sz="6000" b="1" spc="300">
                <a:solidFill>
                  <a:srgbClr val="FF0000"/>
                </a:solidFill>
                <a:latin typeface="黑体" panose="02010609060101010101" pitchFamily="49" charset="-122"/>
                <a:ea typeface="黑体" panose="02010609060101010101" pitchFamily="49" charset="-122"/>
              </a:rPr>
              <a:t>分类突破</a:t>
            </a:r>
            <a:endParaRPr lang="zh-CN" altLang="en-US" sz="6000" b="1" spc="30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335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latin typeface="Times New Roman" panose="02020603050405020304"/>
                <a:ea typeface="微软雅黑" panose="020b0503020204020204" pitchFamily="34" charset="-122"/>
              </a:rPr>
              <a:t>考点一直线与平面平行</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solidFill>
                  <a:srgbClr val="0000FF"/>
                </a:solidFill>
                <a:latin typeface="Times New Roman" panose="02020603050405020304"/>
                <a:ea typeface="微软雅黑" panose="020b0503020204020204" pitchFamily="34" charset="-122"/>
              </a:rPr>
              <a:t>考情提示</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直线与平面平行作为空间平行关系的载体</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因其全面考查直线与平面平行的判定、性质定理而成为高考的热点</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涉及空间平行关系的判断、证明以及在实际问题中的应用</a:t>
            </a:r>
            <a:r>
              <a:rPr lang="en-US" altLang="zh-CN" sz="2800" i="1"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mc:AlternateContent>
        <mc:Choice Requires="a14">
          <p:sp>
            <p:nvSpPr>
              <p:cNvPr id="2" name="文本框 3529735" title=""/>
              <p:cNvSpPr txBox="1">
                <a:spLocks noChangeArrowheads="1"/>
              </p:cNvSpPr>
              <p:nvPr/>
            </p:nvSpPr>
            <p:spPr bwMode="auto">
              <a:xfrm>
                <a:off x="454341" y="501820"/>
                <a:ext cx="12420411" cy="227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latin typeface="Times New Roman" panose="02020603050405020304"/>
                    <a:ea typeface="微软雅黑" panose="020b0503020204020204" pitchFamily="34" charset="-122"/>
                  </a:rPr>
                  <a:t>角度</a:t>
                </a:r>
                <a:r>
                  <a:rPr lang="en-US" altLang="zh-CN" sz="2800" kern="100">
                    <a:effectLst/>
                    <a:latin typeface="Times New Roman" panose="02020603050405020304"/>
                    <a:ea typeface="微软雅黑" panose="020b0503020204020204" pitchFamily="34" charset="-122"/>
                  </a:rPr>
                  <a:t>1 </a:t>
                </a:r>
                <a:r>
                  <a:rPr lang="zh-CN" altLang="zh-CN" sz="2800" kern="100">
                    <a:effectLst/>
                    <a:latin typeface="Times New Roman" panose="02020603050405020304"/>
                    <a:ea typeface="微软雅黑" panose="020b0503020204020204" pitchFamily="34" charset="-122"/>
                  </a:rPr>
                  <a:t>直线与平面平行的判定</a:t>
                </a:r>
                <a:endParaRPr lang="zh-CN" altLang="zh-CN" sz="1800" kern="100">
                  <a:effectLst/>
                  <a:latin typeface="Times New Roman" panose="02020603050405020304"/>
                  <a:ea typeface="宋体" panose="02010600030101010101" pitchFamily="2" charset="-122"/>
                </a:endParaRPr>
              </a:p>
              <a:p>
                <a:pPr>
                  <a:lnSpc>
                    <a:spcPct val="150000"/>
                  </a:lnSpc>
                </a:pPr>
                <a:r>
                  <a:rPr lang="en-US" altLang="zh-CN" sz="2800" b="1" kern="100">
                    <a:effectLst/>
                    <a:latin typeface="Times New Roman" panose="02020603050405020304"/>
                    <a:ea typeface="微软雅黑" panose="020b0503020204020204" pitchFamily="34" charset="-122"/>
                  </a:rPr>
                  <a:t>[</a:t>
                </a:r>
                <a:r>
                  <a:rPr lang="zh-CN" altLang="zh-CN" sz="2800" b="1" kern="100">
                    <a:effectLst/>
                    <a:latin typeface="Times New Roman" panose="02020603050405020304"/>
                    <a:ea typeface="微软雅黑" panose="020b0503020204020204" pitchFamily="34" charset="-122"/>
                  </a:rPr>
                  <a:t>例</a:t>
                </a:r>
                <a:r>
                  <a:rPr lang="en-US" altLang="zh-CN" sz="2800" b="1" kern="100">
                    <a:effectLst/>
                    <a:latin typeface="Times New Roman" panose="02020603050405020304"/>
                    <a:ea typeface="微软雅黑" panose="020b0503020204020204" pitchFamily="34" charset="-122"/>
                  </a:rPr>
                  <a:t>1]</a:t>
                </a:r>
                <a:r>
                  <a:rPr lang="zh-CN" altLang="zh-CN" sz="2800" kern="100">
                    <a:effectLst/>
                    <a:latin typeface="Times New Roman" panose="02020603050405020304"/>
                    <a:ea typeface="微软雅黑" panose="020b0503020204020204" pitchFamily="34" charset="-122"/>
                  </a:rPr>
                  <a:t>如图所示的四棱锥</a:t>
                </a:r>
                <a:r>
                  <a:rPr lang="en-US" altLang="zh-CN" sz="2800" i="1" kern="100">
                    <a:effectLst/>
                    <a:latin typeface="Times New Roman" panose="02020603050405020304"/>
                    <a:ea typeface="微软雅黑" panose="020b0503020204020204" pitchFamily="34" charset="-122"/>
                  </a:rPr>
                  <a:t>P-ABCD</a:t>
                </a:r>
                <a:r>
                  <a:rPr lang="zh-CN" altLang="zh-CN" sz="2800" kern="100">
                    <a:effectLst/>
                    <a:latin typeface="Times New Roman" panose="02020603050405020304"/>
                    <a:ea typeface="微软雅黑" panose="020b0503020204020204" pitchFamily="34" charset="-122"/>
                  </a:rPr>
                  <a:t>中</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底面</a:t>
                </a:r>
                <a:r>
                  <a:rPr lang="en-US" altLang="zh-CN" sz="2800" i="1" kern="100">
                    <a:effectLst/>
                    <a:latin typeface="Times New Roman" panose="02020603050405020304"/>
                    <a:ea typeface="微软雅黑" panose="020b0503020204020204" pitchFamily="34" charset="-122"/>
                  </a:rPr>
                  <a:t>ABCD</a:t>
                </a:r>
                <a:r>
                  <a:rPr lang="zh-CN" altLang="zh-CN" sz="2800" kern="100">
                    <a:effectLst/>
                    <a:latin typeface="Times New Roman" panose="02020603050405020304"/>
                    <a:ea typeface="微软雅黑" panose="020b0503020204020204" pitchFamily="34" charset="-122"/>
                  </a:rPr>
                  <a:t>是梯形</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AB</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CD</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AD</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BD</a:t>
                </a:r>
                <a:r>
                  <a:rPr lang="en-US" altLang="zh-CN" sz="2800" kern="100">
                    <a:effectLst/>
                    <a:latin typeface="Times New Roman" panose="02020603050405020304"/>
                    <a:ea typeface="微软雅黑" panose="020b0503020204020204" pitchFamily="34" charset="-122"/>
                  </a:rPr>
                  <a:t>=2,</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BDC</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π</m:t>
                          </m:r>
                        </m:num>
                        <m:den>
                          <m:r>
                            <m:rPr>
                              <m:sty m:val="p"/>
                            </m:rPr>
                            <a:rPr lang="en-US" altLang="zh-CN" sz="2800" kern="100">
                              <a:effectLst/>
                              <a:latin typeface="Cambria Math" panose="02040503050406030204"/>
                              <a:ea typeface="微软雅黑" panose="020b0503020204020204" pitchFamily="34" charset="-122"/>
                            </a:rPr>
                            <m:t>3</m:t>
                          </m:r>
                        </m:den>
                      </m:f>
                    </m:oMath>
                  </m:oMathPara>
                </a14:m>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BC</a:t>
                </a:r>
                <a:r>
                  <a:rPr lang="en-US" altLang="zh-CN" sz="2800" kern="100">
                    <a:effectLst/>
                    <a:latin typeface="Times New Roman" panose="02020603050405020304"/>
                    <a:ea typeface="微软雅黑" panose="020b0503020204020204" pitchFamily="34" charset="-122"/>
                  </a:rPr>
                  <a:t>=2</a:t>
                </a:r>
                <a14:m>
                  <m:oMathPara>
                    <m:oMathParaPr>
                      <m:jc/>
                    </m:oMathParaPr>
                    <m:oMath>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oMath>
                  </m:oMathPara>
                </a14:m>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PD</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ABCD</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FC</a:t>
                </a:r>
                <a:r>
                  <a:rPr lang="en-US" altLang="zh-CN" sz="2800" kern="100">
                    <a:effectLst/>
                    <a:latin typeface="Times New Roman" panose="02020603050405020304"/>
                    <a:ea typeface="微软雅黑" panose="020b0503020204020204" pitchFamily="34" charset="-122"/>
                  </a:rPr>
                  <a:t>=2</a:t>
                </a:r>
                <a:r>
                  <a:rPr lang="en-US" altLang="zh-CN" sz="2800" i="1" kern="100">
                    <a:effectLst/>
                    <a:latin typeface="Times New Roman" panose="02020603050405020304"/>
                    <a:ea typeface="微软雅黑" panose="020b0503020204020204" pitchFamily="34" charset="-122"/>
                  </a:rPr>
                  <a:t>PF.</a:t>
                </a:r>
                <a:r>
                  <a:rPr lang="zh-CN" altLang="zh-CN" sz="2800" kern="100">
                    <a:effectLst/>
                    <a:latin typeface="Times New Roman" panose="02020603050405020304"/>
                    <a:ea typeface="微软雅黑" panose="020b0503020204020204" pitchFamily="34" charset="-122"/>
                  </a:rPr>
                  <a:t>证明</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AP</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BDF.</a:t>
                </a:r>
                <a:endParaRPr lang="zh-CN" altLang="zh-CN" sz="1800" kern="100">
                  <a:effectLst/>
                  <a:latin typeface="Times New Roman" panose="02020603050405020304"/>
                  <a:ea typeface="宋体" panose="02010600030101010101" pitchFamily="2" charset="-122"/>
                </a:endParaRPr>
              </a:p>
            </p:txBody>
          </p:sp>
        </mc:Choice>
        <mc:Fallback>
          <p:sp>
            <p:nvSpPr>
              <p:cNvPr id="2" name="文本框 3529735"/>
              <p:cNvSpPr txBox="1">
                <a:spLocks noRot="1" noChangeAspect="1" noMove="1" noResize="1" noEditPoints="1" noAdjustHandles="1" noChangeArrowheads="1" noChangeShapeType="1" noTextEdit="1"/>
              </p:cNvSpPr>
              <p:nvPr/>
            </p:nvSpPr>
            <p:spPr bwMode="auto">
              <a:xfrm>
                <a:off x="454341" y="501820"/>
                <a:ext cx="12420411" cy="2271591"/>
              </a:xfrm>
              <a:prstGeom prst="rect">
                <a:avLst/>
              </a:prstGeom>
              <a:blipFill rotWithShape="1">
                <a:blip r:embed="rId3"/>
                <a:stretch>
                  <a:fillRect l="-3" t="-7" r="1" b="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3" name="25SXFXRA851.TIF" title=""/>
          <p:cNvPicPr/>
          <p:nvPr/>
        </p:nvPicPr>
        <p:blipFill>
          <a:blip r:embed="rId4"/>
          <a:stretch>
            <a:fillRect/>
          </a:stretch>
        </p:blipFill>
        <p:spPr>
          <a:xfrm>
            <a:off x="5349461" y="3390106"/>
            <a:ext cx="2630170" cy="252809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50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0000FF"/>
                </a:solidFill>
                <a:latin typeface="Times New Roman" panose="02020603050405020304"/>
                <a:ea typeface="微软雅黑" panose="020b0503020204020204" pitchFamily="34" charset="-122"/>
                <a:cs typeface="Times New Roman" panose="02020603050405020304"/>
              </a:rPr>
              <a:t>【课标解</a:t>
            </a:r>
            <a:r>
              <a:rPr lang="zh-CN" altLang="zh-CN" sz="2800" kern="100" smtClean="0">
                <a:solidFill>
                  <a:srgbClr val="0000FF"/>
                </a:solidFill>
                <a:latin typeface="Times New Roman" panose="02020603050405020304"/>
                <a:ea typeface="微软雅黑" panose="020b0503020204020204" pitchFamily="34" charset="-122"/>
                <a:cs typeface="Times New Roman" panose="02020603050405020304"/>
              </a:rPr>
              <a:t>读】</a:t>
            </a:r>
            <a:endParaRPr lang="en-US" altLang="zh-CN" sz="2800" kern="100" smtClean="0">
              <a:solidFill>
                <a:srgbClr val="0000FF"/>
              </a:solidFill>
              <a:latin typeface="Times New Roman" panose="02020603050405020304"/>
              <a:ea typeface="微软雅黑" panose="020b0503020204020204" pitchFamily="34" charset="-122"/>
              <a:cs typeface="Times New Roman" panose="02020603050405020304"/>
            </a:endParaRPr>
          </a:p>
          <a:p>
            <a:pPr>
              <a:lnSpc>
                <a:spcPct val="150000"/>
              </a:lnSpc>
            </a:pPr>
            <a:r>
              <a:rPr lang="zh-CN" altLang="zh-CN" sz="2800" kern="100">
                <a:solidFill>
                  <a:srgbClr val="0000FF"/>
                </a:solidFill>
                <a:latin typeface="Times New Roman" panose="02020603050405020304"/>
                <a:ea typeface="微软雅黑" panose="020b0503020204020204" pitchFamily="34" charset="-122"/>
              </a:rPr>
              <a:t>【课程标准】</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从定义和基本事实出发</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借助长方体</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通过直观感知</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了解空间中直线与直线、直线与平面、平面与平面的平行关系的定义</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归纳出有关平行的性质定理和判定定理</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并加以证明</a:t>
            </a:r>
            <a:r>
              <a:rPr lang="en-US" altLang="zh-CN" sz="2800" i="1"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2</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能运用已获得的结论证明空间基本图形位置关系的简单命题</a:t>
            </a:r>
            <a:r>
              <a:rPr lang="en-US" altLang="zh-CN" sz="2800" i="1"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solidFill>
                  <a:srgbClr val="0000FF"/>
                </a:solidFill>
                <a:latin typeface="Times New Roman" panose="02020603050405020304"/>
                <a:ea typeface="微软雅黑" panose="020b0503020204020204" pitchFamily="34" charset="-122"/>
              </a:rPr>
              <a:t>【核心素养】</a:t>
            </a:r>
            <a:endParaRPr lang="zh-CN" altLang="zh-CN" sz="1800" kern="100">
              <a:latin typeface="Times New Roman" panose="02020603050405020304"/>
              <a:ea typeface="宋体" panose="02010600030101010101" pitchFamily="2" charset="-122"/>
            </a:endParaRPr>
          </a:p>
          <a:p>
            <a:r>
              <a:rPr lang="zh-CN" altLang="zh-CN" sz="2800" kern="100">
                <a:latin typeface="Times New Roman" panose="02020603050405020304"/>
                <a:ea typeface="微软雅黑" panose="020b0503020204020204" pitchFamily="34" charset="-122"/>
                <a:cs typeface="Times New Roman" panose="02020603050405020304"/>
              </a:rPr>
              <a:t>直观想象、逻辑推理</a:t>
            </a:r>
            <a:r>
              <a:rPr lang="en-US" altLang="zh-CN" sz="2800" i="1" kern="100">
                <a:latin typeface="Times New Roman" panose="02020603050405020304"/>
                <a:ea typeface="微软雅黑" panose="020b0503020204020204" pitchFamily="34" charset="-122"/>
              </a:rPr>
              <a:t>.</a:t>
            </a:r>
            <a:endParaRPr lang="en-US" altLang="zh-CN" sz="2800" kern="100" smtClean="0">
              <a:solidFill>
                <a:srgbClr val="0000FF"/>
              </a:solidFill>
              <a:latin typeface="Times New Roman" panose="02020603050405020304"/>
              <a:ea typeface="微软雅黑" panose="020b0503020204020204" pitchFamily="34" charset="-122"/>
              <a:cs typeface="Times New Roman" panose="02020603050405020304"/>
            </a:endParaRP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mc:AlternateContent>
        <mc:Choice Requires="a14">
          <p:sp>
            <p:nvSpPr>
              <p:cNvPr id="2" name="文本框 3529735" title=""/>
              <p:cNvSpPr txBox="1">
                <a:spLocks noChangeArrowheads="1"/>
              </p:cNvSpPr>
              <p:nvPr/>
            </p:nvSpPr>
            <p:spPr bwMode="auto">
              <a:xfrm>
                <a:off x="454341" y="501820"/>
                <a:ext cx="12420411" cy="590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0000FF"/>
                    </a:solidFill>
                    <a:latin typeface="Times New Roman" panose="02020603050405020304"/>
                    <a:ea typeface="微软雅黑" panose="020b0503020204020204" pitchFamily="34" charset="-122"/>
                  </a:rPr>
                  <a:t>【证明】</a:t>
                </a:r>
                <a:r>
                  <a:rPr lang="zh-CN" altLang="zh-CN" sz="2800" kern="100">
                    <a:effectLst/>
                    <a:latin typeface="Times New Roman" panose="02020603050405020304"/>
                    <a:ea typeface="微软雅黑" panose="020b0503020204020204" pitchFamily="34" charset="-122"/>
                  </a:rPr>
                  <a:t>因为</a:t>
                </a:r>
                <a:r>
                  <a:rPr lang="en-US" altLang="zh-CN" sz="2800" i="1" kern="100">
                    <a:effectLst/>
                    <a:latin typeface="Times New Roman" panose="02020603050405020304"/>
                    <a:ea typeface="微软雅黑" panose="020b0503020204020204" pitchFamily="34" charset="-122"/>
                  </a:rPr>
                  <a:t>AB</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CD</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所以</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DBA</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BDC</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π</m:t>
                          </m:r>
                        </m:num>
                        <m:den>
                          <m:r>
                            <m:rPr>
                              <m:sty m:val="p"/>
                            </m:rPr>
                            <a:rPr lang="en-US" altLang="zh-CN" sz="2800" kern="100">
                              <a:effectLst/>
                              <a:latin typeface="Cambria Math" panose="02040503050406030204"/>
                              <a:ea typeface="微软雅黑" panose="020b0503020204020204" pitchFamily="34" charset="-122"/>
                            </a:rPr>
                            <m:t>3</m:t>
                          </m:r>
                        </m:den>
                      </m:f>
                    </m:oMath>
                  </m:oMathPara>
                </a14:m>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因为</a:t>
                </a:r>
                <a:r>
                  <a:rPr lang="en-US" altLang="zh-CN" sz="2800" i="1" kern="100">
                    <a:effectLst/>
                    <a:latin typeface="Times New Roman" panose="02020603050405020304"/>
                    <a:ea typeface="微软雅黑" panose="020b0503020204020204" pitchFamily="34" charset="-122"/>
                  </a:rPr>
                  <a:t>AD</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BD</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所以</a:t>
                </a:r>
                <a:r>
                  <a:rPr lang="en-US" altLang="zh-CN" sz="2800" kern="100">
                    <a:effectLst/>
                    <a:latin typeface="Cambria Math" panose="02040503050406030204"/>
                    <a:ea typeface="微软雅黑" panose="020b0503020204020204" pitchFamily="34" charset="-122"/>
                    <a:cs typeface="Cambria Math" panose="02040503050406030204"/>
                  </a:rPr>
                  <a:t>△</a:t>
                </a:r>
                <a:r>
                  <a:rPr lang="en-US" altLang="zh-CN" sz="2800" i="1" kern="100">
                    <a:effectLst/>
                    <a:latin typeface="Times New Roman" panose="02020603050405020304"/>
                    <a:ea typeface="微软雅黑" panose="020b0503020204020204" pitchFamily="34" charset="-122"/>
                  </a:rPr>
                  <a:t>DAB</a:t>
                </a:r>
                <a:r>
                  <a:rPr lang="zh-CN" altLang="zh-CN" sz="2800" kern="100">
                    <a:effectLst/>
                    <a:latin typeface="Times New Roman" panose="02020603050405020304"/>
                    <a:ea typeface="微软雅黑" panose="020b0503020204020204" pitchFamily="34" charset="-122"/>
                  </a:rPr>
                  <a:t>为等边三角形</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AB</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DB</a:t>
                </a:r>
                <a:r>
                  <a:rPr lang="en-US" altLang="zh-CN" sz="2800" kern="100">
                    <a:effectLst/>
                    <a:latin typeface="Times New Roman" panose="02020603050405020304"/>
                    <a:ea typeface="微软雅黑" panose="020b0503020204020204" pitchFamily="34" charset="-122"/>
                  </a:rPr>
                  <a:t>=2,</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在</a:t>
                </a:r>
                <a:r>
                  <a:rPr lang="en-US" altLang="zh-CN" sz="2800" kern="100">
                    <a:effectLst/>
                    <a:latin typeface="Cambria Math" panose="02040503050406030204"/>
                    <a:ea typeface="微软雅黑" panose="020b0503020204020204" pitchFamily="34" charset="-122"/>
                    <a:cs typeface="Cambria Math" panose="02040503050406030204"/>
                  </a:rPr>
                  <a:t>△</a:t>
                </a:r>
                <a:r>
                  <a:rPr lang="en-US" altLang="zh-CN" sz="2800" i="1" kern="100">
                    <a:effectLst/>
                    <a:latin typeface="Times New Roman" panose="02020603050405020304"/>
                    <a:ea typeface="微软雅黑" panose="020b0503020204020204" pitchFamily="34" charset="-122"/>
                  </a:rPr>
                  <a:t>BDC</a:t>
                </a:r>
                <a:r>
                  <a:rPr lang="zh-CN" altLang="zh-CN" sz="2800" kern="100">
                    <a:effectLst/>
                    <a:latin typeface="Times New Roman" panose="02020603050405020304"/>
                    <a:ea typeface="微软雅黑" panose="020b0503020204020204" pitchFamily="34" charset="-122"/>
                  </a:rPr>
                  <a:t>中</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DB</a:t>
                </a:r>
                <a:r>
                  <a:rPr lang="en-US" altLang="zh-CN" sz="2800" kern="100">
                    <a:effectLst/>
                    <a:latin typeface="Times New Roman" panose="02020603050405020304"/>
                    <a:ea typeface="微软雅黑" panose="020b0503020204020204" pitchFamily="34" charset="-122"/>
                  </a:rPr>
                  <a:t>=2,</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BDC</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π</m:t>
                          </m:r>
                        </m:num>
                        <m:den>
                          <m:r>
                            <m:rPr>
                              <m:sty m:val="p"/>
                            </m:rPr>
                            <a:rPr lang="en-US" altLang="zh-CN" sz="2800" kern="100">
                              <a:effectLst/>
                              <a:latin typeface="Cambria Math" panose="02040503050406030204"/>
                              <a:ea typeface="微软雅黑" panose="020b0503020204020204" pitchFamily="34" charset="-122"/>
                            </a:rPr>
                            <m:t>3</m:t>
                          </m:r>
                        </m:den>
                      </m:f>
                    </m:oMath>
                  </m:oMathPara>
                </a14:m>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BC</a:t>
                </a:r>
                <a:r>
                  <a:rPr lang="en-US" altLang="zh-CN" sz="2800" kern="100">
                    <a:effectLst/>
                    <a:latin typeface="Times New Roman" panose="02020603050405020304"/>
                    <a:ea typeface="微软雅黑" panose="020b0503020204020204" pitchFamily="34" charset="-122"/>
                  </a:rPr>
                  <a:t>=2</a:t>
                </a:r>
                <a14:m>
                  <m:oMathPara>
                    <m:oMathParaPr>
                      <m:jc/>
                    </m:oMathParaPr>
                    <m:oMath>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oMath>
                  </m:oMathPara>
                </a14:m>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由余弦定理得</a:t>
                </a:r>
                <a:endParaRPr lang="zh-CN" altLang="zh-CN" sz="1800" kern="100">
                  <a:effectLst/>
                  <a:latin typeface="Times New Roman" panose="02020603050405020304"/>
                  <a:ea typeface="宋体" panose="02010600030101010101" pitchFamily="2" charset="-122"/>
                </a:endParaRPr>
              </a:p>
              <a:p>
                <a:pPr>
                  <a:lnSpc>
                    <a:spcPct val="150000"/>
                  </a:lnSpc>
                </a:pPr>
                <a:r>
                  <a:rPr lang="en-US" altLang="zh-CN" sz="2800" i="1" kern="100">
                    <a:effectLst/>
                    <a:latin typeface="Times New Roman" panose="02020603050405020304"/>
                    <a:ea typeface="微软雅黑" panose="020b0503020204020204" pitchFamily="34" charset="-122"/>
                  </a:rPr>
                  <a:t>BC</a:t>
                </a:r>
                <a:r>
                  <a:rPr lang="en-US" altLang="zh-CN" sz="2800" kern="100" baseline="30000">
                    <a:effectLst/>
                    <a:latin typeface="Times New Roman" panose="02020603050405020304"/>
                    <a:ea typeface="微软雅黑" panose="020b0503020204020204" pitchFamily="34" charset="-122"/>
                  </a:rPr>
                  <a:t>2</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BD</a:t>
                </a:r>
                <a:r>
                  <a:rPr lang="en-US" altLang="zh-CN" sz="2800" kern="100" baseline="30000">
                    <a:effectLst/>
                    <a:latin typeface="Times New Roman" panose="02020603050405020304"/>
                    <a:ea typeface="微软雅黑" panose="020b0503020204020204" pitchFamily="34" charset="-122"/>
                  </a:rPr>
                  <a:t>2</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CD</a:t>
                </a:r>
                <a:r>
                  <a:rPr lang="en-US" altLang="zh-CN" sz="2800" kern="100" baseline="30000">
                    <a:effectLst/>
                    <a:latin typeface="Times New Roman" panose="02020603050405020304"/>
                    <a:ea typeface="微软雅黑" panose="020b0503020204020204" pitchFamily="34" charset="-122"/>
                  </a:rPr>
                  <a:t>2</a:t>
                </a:r>
                <a:r>
                  <a:rPr lang="en-US" altLang="zh-CN" sz="2800" kern="100">
                    <a:effectLst/>
                    <a:latin typeface="Times New Roman" panose="02020603050405020304"/>
                    <a:ea typeface="微软雅黑" panose="020b0503020204020204" pitchFamily="34" charset="-122"/>
                  </a:rPr>
                  <a:t>-2</a:t>
                </a:r>
                <a:r>
                  <a:rPr lang="en-US" altLang="zh-CN" sz="2800" i="1" kern="100">
                    <a:effectLst/>
                    <a:latin typeface="Times New Roman" panose="02020603050405020304"/>
                    <a:ea typeface="微软雅黑" panose="020b0503020204020204" pitchFamily="34" charset="-122"/>
                  </a:rPr>
                  <a:t>BD</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CD</a:t>
                </a:r>
                <a:r>
                  <a:rPr lang="en-US" altLang="zh-CN" sz="2800" kern="100">
                    <a:effectLst/>
                    <a:latin typeface="Times New Roman" panose="02020603050405020304"/>
                    <a:ea typeface="微软雅黑" panose="020b0503020204020204" pitchFamily="34" charset="-122"/>
                  </a:rPr>
                  <a:t>·cos</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BDC</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即</a:t>
                </a:r>
                <a14:m>
                  <m:oMathPara>
                    <m:oMathParaPr>
                      <m:jc/>
                    </m:oMathParaPr>
                    <m:oMath>
                      <m:sSup>
                        <m:sSupPr>
                          <m:ctrlPr>
                            <a:rPr lang="zh-CN" altLang="zh-CN" sz="2800" i="1" kern="100">
                              <a:effectLst/>
                              <a:latin typeface="Cambria Math" panose="02040503050406030204"/>
                              <a:ea typeface="Cambria Math" panose="02040503050406030204"/>
                            </a:rPr>
                          </m:ctrlPr>
                        </m:sSupPr>
                        <m:e>
                          <m:r>
                            <m:rPr>
                              <m:sty m:val="p"/>
                            </m:rPr>
                            <a:rPr lang="en-US" altLang="zh-CN" sz="2800" kern="100">
                              <a:effectLst/>
                              <a:latin typeface="Times New Roman" panose="02020603050405020304"/>
                              <a:ea typeface="微软雅黑" panose="020b0503020204020204" pitchFamily="34" charset="-122"/>
                            </a:rPr>
                            <m:t>(</m:t>
                          </m:r>
                          <m:r>
                            <m:rPr>
                              <m:sty m:val="p"/>
                            </m:rPr>
                            <a:rPr lang="en-US" altLang="zh-CN" sz="2800" kern="100">
                              <a:effectLst/>
                              <a:latin typeface="Cambria Math" panose="02040503050406030204"/>
                              <a:ea typeface="微软雅黑" panose="020b0503020204020204" pitchFamily="34" charset="-122"/>
                            </a:rPr>
                            <m:t>2</m:t>
                          </m:r>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r>
                            <m:rPr>
                              <m:sty m:val="p"/>
                            </m:rPr>
                            <a:rPr lang="en-US" altLang="zh-CN" sz="2800" kern="100">
                              <a:effectLst/>
                              <a:latin typeface="Times New Roman" panose="02020603050405020304"/>
                              <a:ea typeface="微软雅黑" panose="020b0503020204020204" pitchFamily="34" charset="-122"/>
                            </a:rPr>
                            <m:t>)</m:t>
                          </m:r>
                        </m:e>
                        <m:sup>
                          <m:r>
                            <m:rPr>
                              <m:sty m:val="p"/>
                            </m:rPr>
                            <a:rPr lang="en-US" altLang="zh-CN" sz="2800" kern="100">
                              <a:effectLst/>
                              <a:latin typeface="Cambria Math" panose="02040503050406030204"/>
                              <a:ea typeface="微软雅黑" panose="020b0503020204020204" pitchFamily="34" charset="-122"/>
                            </a:rPr>
                            <m:t>2</m:t>
                          </m:r>
                        </m:sup>
                      </m:sSup>
                    </m:oMath>
                  </m:oMathPara>
                </a14:m>
                <a:r>
                  <a:rPr lang="en-US" altLang="zh-CN" sz="2800" kern="100">
                    <a:effectLst/>
                    <a:latin typeface="Times New Roman" panose="02020603050405020304"/>
                    <a:ea typeface="微软雅黑" panose="020b0503020204020204" pitchFamily="34" charset="-122"/>
                  </a:rPr>
                  <a:t>=2</a:t>
                </a:r>
                <a:r>
                  <a:rPr lang="en-US" altLang="zh-CN" sz="2800" kern="100" baseline="30000">
                    <a:effectLst/>
                    <a:latin typeface="Times New Roman" panose="02020603050405020304"/>
                    <a:ea typeface="微软雅黑" panose="020b0503020204020204" pitchFamily="34" charset="-122"/>
                  </a:rPr>
                  <a:t>2</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CD</a:t>
                </a:r>
                <a:r>
                  <a:rPr lang="en-US" altLang="zh-CN" sz="2800" kern="100" baseline="30000">
                    <a:effectLst/>
                    <a:latin typeface="Times New Roman" panose="02020603050405020304"/>
                    <a:ea typeface="微软雅黑" panose="020b0503020204020204" pitchFamily="34" charset="-122"/>
                  </a:rPr>
                  <a:t>2</a:t>
                </a:r>
                <a:r>
                  <a:rPr lang="en-US" altLang="zh-CN" sz="2800" kern="100">
                    <a:effectLst/>
                    <a:latin typeface="Times New Roman" panose="02020603050405020304"/>
                    <a:ea typeface="微软雅黑" panose="020b0503020204020204" pitchFamily="34" charset="-122"/>
                  </a:rPr>
                  <a:t>-2×2×</a:t>
                </a:r>
                <a:r>
                  <a:rPr lang="en-US" altLang="zh-CN" sz="2800" i="1" kern="100">
                    <a:effectLst/>
                    <a:latin typeface="Times New Roman" panose="02020603050405020304"/>
                    <a:ea typeface="微软雅黑" panose="020b0503020204020204" pitchFamily="34" charset="-122"/>
                  </a:rPr>
                  <a:t>CD</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1</m:t>
                          </m:r>
                        </m:num>
                        <m:den>
                          <m:r>
                            <m:rPr>
                              <m:sty m:val="p"/>
                            </m:rPr>
                            <a:rPr lang="en-US" altLang="zh-CN" sz="2800" kern="100">
                              <a:effectLst/>
                              <a:latin typeface="Cambria Math" panose="02040503050406030204"/>
                              <a:ea typeface="微软雅黑" panose="020b0503020204020204" pitchFamily="34" charset="-122"/>
                            </a:rPr>
                            <m:t>2</m:t>
                          </m:r>
                        </m:den>
                      </m:f>
                    </m:oMath>
                  </m:oMathPara>
                </a14:m>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CD</a:t>
                </a:r>
                <a:r>
                  <a:rPr lang="en-US" altLang="zh-CN" sz="2800" kern="100">
                    <a:effectLst/>
                    <a:latin typeface="Times New Roman" panose="02020603050405020304"/>
                    <a:ea typeface="微软雅黑" panose="020b0503020204020204" pitchFamily="34" charset="-122"/>
                  </a:rPr>
                  <a:t>=4</a:t>
                </a:r>
                <a:r>
                  <a:rPr lang="en-US" altLang="zh-CN" sz="2800" i="1"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如图</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连接</a:t>
                </a:r>
                <a:r>
                  <a:rPr lang="en-US" altLang="zh-CN" sz="2800" i="1" kern="100">
                    <a:effectLst/>
                    <a:latin typeface="Times New Roman" panose="02020603050405020304"/>
                    <a:ea typeface="微软雅黑" panose="020b0503020204020204" pitchFamily="34" charset="-122"/>
                  </a:rPr>
                  <a:t>AC</a:t>
                </a:r>
                <a:r>
                  <a:rPr lang="zh-CN" altLang="zh-CN" sz="2800" kern="100">
                    <a:effectLst/>
                    <a:latin typeface="Times New Roman" panose="02020603050405020304"/>
                    <a:ea typeface="微软雅黑" panose="020b0503020204020204" pitchFamily="34" charset="-122"/>
                  </a:rPr>
                  <a:t>交</a:t>
                </a:r>
                <a:r>
                  <a:rPr lang="en-US" altLang="zh-CN" sz="2800" i="1" kern="100">
                    <a:effectLst/>
                    <a:latin typeface="Times New Roman" panose="02020603050405020304"/>
                    <a:ea typeface="微软雅黑" panose="020b0503020204020204" pitchFamily="34" charset="-122"/>
                  </a:rPr>
                  <a:t>BD</a:t>
                </a:r>
                <a:r>
                  <a:rPr lang="zh-CN" altLang="zh-CN" sz="2800" kern="100">
                    <a:effectLst/>
                    <a:latin typeface="Times New Roman" panose="02020603050405020304"/>
                    <a:ea typeface="微软雅黑" panose="020b0503020204020204" pitchFamily="34" charset="-122"/>
                  </a:rPr>
                  <a:t>于点</a:t>
                </a:r>
                <a:r>
                  <a:rPr lang="en-US" altLang="zh-CN" sz="2800" i="1" kern="100">
                    <a:effectLst/>
                    <a:latin typeface="Times New Roman" panose="02020603050405020304"/>
                    <a:ea typeface="微软雅黑" panose="020b0503020204020204" pitchFamily="34" charset="-122"/>
                  </a:rPr>
                  <a:t>E</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连接</a:t>
                </a:r>
                <a:r>
                  <a:rPr lang="en-US" altLang="zh-CN" sz="2800" i="1" kern="100">
                    <a:effectLst/>
                    <a:latin typeface="Times New Roman" panose="02020603050405020304"/>
                    <a:ea typeface="微软雅黑" panose="020b0503020204020204" pitchFamily="34" charset="-122"/>
                  </a:rPr>
                  <a:t>EF</a:t>
                </a:r>
                <a:r>
                  <a:rPr lang="en-US" altLang="zh-CN" sz="2800" kern="100" smtClean="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mc:Choice>
        <mc:Fallback>
          <p:sp>
            <p:nvSpPr>
              <p:cNvPr id="2" name="文本框 3529735"/>
              <p:cNvSpPr txBox="1">
                <a:spLocks noRot="1" noChangeAspect="1" noMove="1" noResize="1" noEditPoints="1" noAdjustHandles="1" noChangeArrowheads="1" noChangeShapeType="1" noTextEdit="1"/>
              </p:cNvSpPr>
              <p:nvPr/>
            </p:nvSpPr>
            <p:spPr bwMode="auto">
              <a:xfrm>
                <a:off x="454341" y="501820"/>
                <a:ext cx="12420411" cy="5907330"/>
              </a:xfrm>
              <a:prstGeom prst="rect">
                <a:avLst/>
              </a:prstGeom>
              <a:blipFill rotWithShape="1">
                <a:blip r:embed="rId3"/>
                <a:stretch>
                  <a:fillRect l="-3" t="-3" r="1" b="-1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3" name="25SXFXRA852.TIF" title=""/>
          <p:cNvPicPr/>
          <p:nvPr/>
        </p:nvPicPr>
        <p:blipFill>
          <a:blip r:embed="rId4"/>
          <a:stretch>
            <a:fillRect/>
          </a:stretch>
        </p:blipFill>
        <p:spPr>
          <a:xfrm>
            <a:off x="8377551" y="4402469"/>
            <a:ext cx="2798449" cy="2616359"/>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326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lvl="0" algn="l" defTabSz="998220">
              <a:lnSpc>
                <a:spcPct val="150000"/>
              </a:lnSpc>
            </a:pPr>
            <a:r>
              <a:rPr lang="zh-CN" altLang="zh-CN" sz="2800" kern="100">
                <a:latin typeface="Times New Roman" panose="02020603050405020304"/>
                <a:ea typeface="微软雅黑" panose="020b0503020204020204" pitchFamily="34" charset="-122"/>
              </a:rPr>
              <a:t>因为</a:t>
            </a:r>
            <a:r>
              <a:rPr lang="en-US" altLang="zh-CN" sz="2800" i="1" kern="100">
                <a:latin typeface="Times New Roman" panose="02020603050405020304"/>
                <a:ea typeface="微软雅黑" panose="020b0503020204020204" pitchFamily="34" charset="-122"/>
              </a:rPr>
              <a:t>AB</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CD</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所以</a:t>
            </a:r>
            <a:r>
              <a:rPr lang="en-US" altLang="zh-CN" sz="2800" kern="100">
                <a:latin typeface="Cambria Math" panose="02040503050406030204"/>
                <a:ea typeface="微软雅黑" panose="020b0503020204020204" pitchFamily="34" charset="-122"/>
                <a:cs typeface="Cambria Math" panose="02040503050406030204"/>
              </a:rPr>
              <a:t>△</a:t>
            </a:r>
            <a:r>
              <a:rPr lang="en-US" altLang="zh-CN" sz="2800" i="1" kern="100">
                <a:latin typeface="Times New Roman" panose="02020603050405020304"/>
                <a:ea typeface="微软雅黑" panose="020b0503020204020204" pitchFamily="34" charset="-122"/>
              </a:rPr>
              <a:t>ABE</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CDE</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lvl="0" algn="l" defTabSz="998220">
              <a:lnSpc>
                <a:spcPct val="150000"/>
              </a:lnSpc>
            </a:pP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AE</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EC</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AB</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CD</a:t>
            </a: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kern="100">
                <a:latin typeface="Times New Roman" panose="02020603050405020304"/>
                <a:ea typeface="微软雅黑" panose="020b0503020204020204" pitchFamily="34" charset="-122"/>
              </a:rPr>
              <a:t>2,</a:t>
            </a:r>
            <a:endParaRPr lang="zh-CN" altLang="zh-CN" sz="1800" kern="100">
              <a:latin typeface="Times New Roman" panose="02020603050405020304"/>
              <a:ea typeface="宋体" panose="02010600030101010101" pitchFamily="2" charset="-122"/>
            </a:endParaRPr>
          </a:p>
          <a:p>
            <a:pPr lvl="0" algn="l" defTabSz="998220">
              <a:lnSpc>
                <a:spcPct val="150000"/>
              </a:lnSpc>
            </a:pPr>
            <a:r>
              <a:rPr lang="zh-CN" altLang="zh-CN" sz="2800" kern="100">
                <a:latin typeface="Times New Roman" panose="02020603050405020304"/>
                <a:ea typeface="微软雅黑" panose="020b0503020204020204" pitchFamily="34" charset="-122"/>
              </a:rPr>
              <a:t>因为</a:t>
            </a:r>
            <a:r>
              <a:rPr lang="en-US" altLang="zh-CN" sz="2800" i="1" kern="100">
                <a:latin typeface="Times New Roman" panose="02020603050405020304"/>
                <a:ea typeface="微软雅黑" panose="020b0503020204020204" pitchFamily="34" charset="-122"/>
              </a:rPr>
              <a:t>PF</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FC</a:t>
            </a: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EF</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AP</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lvl="0" algn="l" defTabSz="998220">
              <a:lnSpc>
                <a:spcPct val="150000"/>
              </a:lnSpc>
            </a:pPr>
            <a:r>
              <a:rPr lang="zh-CN" altLang="zh-CN" sz="2800" kern="100">
                <a:latin typeface="Times New Roman" panose="02020603050405020304"/>
                <a:ea typeface="微软雅黑" panose="020b0503020204020204" pitchFamily="34" charset="-122"/>
              </a:rPr>
              <a:t>又</a:t>
            </a:r>
            <a:r>
              <a:rPr lang="en-US" altLang="zh-CN" sz="2800" i="1" kern="100">
                <a:latin typeface="Times New Roman" panose="02020603050405020304"/>
                <a:ea typeface="微软雅黑" panose="020b0503020204020204" pitchFamily="34" charset="-122"/>
              </a:rPr>
              <a:t>AP</a:t>
            </a:r>
            <a:r>
              <a:rPr lang="en-US" altLang="zh-CN" sz="2800" kern="100">
                <a:latin typeface="Cambria Math" panose="02040503050406030204"/>
                <a:ea typeface="MS Gothic" panose="020b0609070205080204" charset="-128"/>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BDF</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EF</a:t>
            </a:r>
            <a:r>
              <a:rPr lang="en-US" altLang="zh-CN" sz="2800" kern="100">
                <a:latin typeface="Cambria Math" panose="02040503050406030204"/>
                <a:ea typeface="微软雅黑" panose="020b0503020204020204" pitchFamily="34" charset="-122"/>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BDF</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lvl="0" algn="l" defTabSz="998220">
              <a:lnSpc>
                <a:spcPct val="150000"/>
              </a:lnSpc>
            </a:pP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AP</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BDF.</a:t>
            </a:r>
            <a:endParaRPr lang="zh-CN" altLang="zh-CN" sz="1800" kern="100">
              <a:latin typeface="Times New Roman" panose="02020603050405020304"/>
              <a:ea typeface="宋体" panose="02010600030101010101" pitchFamily="2" charset="-122"/>
            </a:endParaRP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505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latin typeface="Times New Roman" panose="02020603050405020304"/>
                <a:ea typeface="微软雅黑" panose="020b0503020204020204" pitchFamily="34" charset="-122"/>
              </a:rPr>
              <a:t>角度</a:t>
            </a:r>
            <a:r>
              <a:rPr lang="en-US" altLang="zh-CN" sz="2800" kern="100">
                <a:latin typeface="Times New Roman" panose="02020603050405020304"/>
                <a:ea typeface="微软雅黑" panose="020b0503020204020204" pitchFamily="34" charset="-122"/>
              </a:rPr>
              <a:t>2 </a:t>
            </a:r>
            <a:r>
              <a:rPr lang="zh-CN" altLang="zh-CN" sz="2800" kern="100">
                <a:latin typeface="Times New Roman" panose="02020603050405020304"/>
                <a:ea typeface="微软雅黑" panose="020b0503020204020204" pitchFamily="34" charset="-122"/>
              </a:rPr>
              <a:t>直线与平面平行的性质</a:t>
            </a:r>
            <a:endParaRPr lang="zh-CN" altLang="zh-CN" sz="1800" kern="100">
              <a:latin typeface="Times New Roman" panose="02020603050405020304"/>
              <a:ea typeface="宋体" panose="02010600030101010101" pitchFamily="2" charset="-122"/>
            </a:endParaRPr>
          </a:p>
          <a:p>
            <a:pPr>
              <a:lnSpc>
                <a:spcPct val="150000"/>
              </a:lnSpc>
            </a:pPr>
            <a:r>
              <a:rPr lang="en-US" altLang="zh-CN" sz="2800" b="1" kern="100">
                <a:latin typeface="Times New Roman" panose="02020603050405020304"/>
                <a:ea typeface="微软雅黑" panose="020b0503020204020204" pitchFamily="34" charset="-122"/>
              </a:rPr>
              <a:t>[</a:t>
            </a:r>
            <a:r>
              <a:rPr lang="zh-CN" altLang="zh-CN" sz="2800" b="1" kern="100">
                <a:latin typeface="Times New Roman" panose="02020603050405020304"/>
                <a:ea typeface="微软雅黑" panose="020b0503020204020204" pitchFamily="34" charset="-122"/>
              </a:rPr>
              <a:t>例</a:t>
            </a:r>
            <a:r>
              <a:rPr lang="en-US" altLang="zh-CN" sz="2800" b="1"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如图所示</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已知四边形</a:t>
            </a:r>
            <a:r>
              <a:rPr lang="en-US" altLang="zh-CN" sz="2800" i="1" kern="100">
                <a:latin typeface="Times New Roman" panose="02020603050405020304"/>
                <a:ea typeface="微软雅黑" panose="020b0503020204020204" pitchFamily="34" charset="-122"/>
              </a:rPr>
              <a:t>ABCD</a:t>
            </a:r>
            <a:r>
              <a:rPr lang="zh-CN" altLang="zh-CN" sz="2800" kern="100">
                <a:latin typeface="Times New Roman" panose="02020603050405020304"/>
                <a:ea typeface="微软雅黑" panose="020b0503020204020204" pitchFamily="34" charset="-122"/>
              </a:rPr>
              <a:t>是正方形</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四边形</a:t>
            </a:r>
            <a:r>
              <a:rPr lang="en-US" altLang="zh-CN" sz="2800" i="1" kern="100">
                <a:latin typeface="Times New Roman" panose="02020603050405020304"/>
                <a:ea typeface="微软雅黑" panose="020b0503020204020204" pitchFamily="34" charset="-122"/>
              </a:rPr>
              <a:t>ACEF</a:t>
            </a:r>
            <a:r>
              <a:rPr lang="zh-CN" altLang="zh-CN" sz="2800" kern="100">
                <a:latin typeface="Times New Roman" panose="02020603050405020304"/>
                <a:ea typeface="微软雅黑" panose="020b0503020204020204" pitchFamily="34" charset="-122"/>
              </a:rPr>
              <a:t>是矩形</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EF</a:t>
            </a:r>
            <a:r>
              <a:rPr lang="en-US" altLang="zh-CN" sz="2800" kern="100">
                <a:latin typeface="Cambria Math" panose="02040503050406030204"/>
                <a:ea typeface="MS Gothic" panose="020b0609070205080204" charset="-128"/>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ABCD</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M</a:t>
            </a:r>
            <a:r>
              <a:rPr lang="zh-CN" altLang="zh-CN" sz="2800" kern="100">
                <a:latin typeface="Times New Roman" panose="02020603050405020304"/>
                <a:ea typeface="微软雅黑" panose="020b0503020204020204" pitchFamily="34" charset="-122"/>
              </a:rPr>
              <a:t>是</a:t>
            </a:r>
            <a:r>
              <a:rPr lang="en-US" altLang="zh-CN" sz="2800" i="1" kern="100">
                <a:latin typeface="Times New Roman" panose="02020603050405020304"/>
                <a:ea typeface="微软雅黑" panose="020b0503020204020204" pitchFamily="34" charset="-122"/>
              </a:rPr>
              <a:t>EF</a:t>
            </a:r>
            <a:r>
              <a:rPr lang="zh-CN" altLang="zh-CN" sz="2800" kern="100">
                <a:latin typeface="Times New Roman" panose="02020603050405020304"/>
                <a:ea typeface="微软雅黑" panose="020b0503020204020204" pitchFamily="34" charset="-122"/>
              </a:rPr>
              <a:t>的中点</a:t>
            </a:r>
            <a:r>
              <a:rPr lang="en-US" altLang="zh-CN" sz="2800" i="1" kern="100" smtClean="0">
                <a:latin typeface="Times New Roman" panose="02020603050405020304"/>
                <a:ea typeface="微软雅黑" panose="020b0503020204020204" pitchFamily="34" charset="-122"/>
              </a:rPr>
              <a:t>.</a:t>
            </a:r>
            <a:endParaRPr lang="en-US" altLang="zh-CN" sz="2800" i="1" kern="100" smtClean="0">
              <a:latin typeface="Times New Roman" panose="02020603050405020304"/>
              <a:ea typeface="微软雅黑" panose="020b0503020204020204" pitchFamily="34" charset="-122"/>
            </a:endParaRPr>
          </a:p>
          <a:p>
            <a:pPr>
              <a:lnSpc>
                <a:spcPct val="150000"/>
              </a:lnSpc>
            </a:pPr>
            <a:endParaRPr lang="en-US" altLang="zh-CN" sz="2800" i="1" kern="100">
              <a:latin typeface="Times New Roman" panose="02020603050405020304"/>
              <a:ea typeface="微软雅黑" panose="020b0503020204020204" pitchFamily="34" charset="-122"/>
            </a:endParaRPr>
          </a:p>
          <a:p>
            <a:pPr>
              <a:lnSpc>
                <a:spcPct val="150000"/>
              </a:lnSpc>
            </a:pPr>
            <a:endParaRPr lang="en-US" altLang="zh-CN" sz="2800" i="1" kern="100" smtClean="0">
              <a:latin typeface="Times New Roman" panose="02020603050405020304"/>
              <a:ea typeface="微软雅黑" panose="020b0503020204020204" pitchFamily="34" charset="-122"/>
            </a:endParaRPr>
          </a:p>
          <a:p>
            <a:pPr>
              <a:lnSpc>
                <a:spcPct val="150000"/>
              </a:lnSpc>
            </a:pPr>
            <a:endParaRPr lang="en-US" altLang="zh-CN" sz="2800" i="1" kern="100">
              <a:latin typeface="Times New Roman" panose="02020603050405020304"/>
              <a:ea typeface="微软雅黑" panose="020b0503020204020204" pitchFamily="34" charset="-122"/>
            </a:endParaRPr>
          </a:p>
          <a:p>
            <a:pPr>
              <a:lnSpc>
                <a:spcPct val="150000"/>
              </a:lnSpc>
            </a:pP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求证</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AM</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BDE</a:t>
            </a:r>
            <a:r>
              <a:rPr lang="en-US" altLang="zh-CN" sz="2800"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pic>
        <p:nvPicPr>
          <p:cNvPr id="3" name="25SXFXRA853.TIF" title=""/>
          <p:cNvPicPr/>
          <p:nvPr/>
        </p:nvPicPr>
        <p:blipFill>
          <a:blip r:embed="rId3"/>
          <a:stretch>
            <a:fillRect/>
          </a:stretch>
        </p:blipFill>
        <p:spPr>
          <a:xfrm>
            <a:off x="5763576" y="2425065"/>
            <a:ext cx="2681923" cy="2007235"/>
          </a:xfrm>
          <a:prstGeom prst="rect">
            <a:avLst/>
          </a:prstGeom>
        </p:spPr>
      </p:pic>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270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FF0000"/>
                </a:solidFill>
                <a:latin typeface="Times New Roman" panose="02020603050405020304"/>
                <a:ea typeface="微软雅黑" panose="020b0503020204020204" pitchFamily="34" charset="-122"/>
              </a:rPr>
              <a:t>【解析】</a:t>
            </a: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记</a:t>
            </a:r>
            <a:r>
              <a:rPr lang="en-US" altLang="zh-CN" sz="2800" i="1" kern="100">
                <a:latin typeface="Times New Roman" panose="02020603050405020304"/>
                <a:ea typeface="微软雅黑" panose="020b0503020204020204" pitchFamily="34" charset="-122"/>
              </a:rPr>
              <a:t>AC</a:t>
            </a:r>
            <a:r>
              <a:rPr lang="zh-CN" altLang="zh-CN" sz="2800" kern="100">
                <a:latin typeface="Times New Roman" panose="02020603050405020304"/>
                <a:ea typeface="微软雅黑" panose="020b0503020204020204" pitchFamily="34" charset="-122"/>
              </a:rPr>
              <a:t>与</a:t>
            </a:r>
            <a:r>
              <a:rPr lang="en-US" altLang="zh-CN" sz="2800" i="1" kern="100">
                <a:latin typeface="Times New Roman" panose="02020603050405020304"/>
                <a:ea typeface="微软雅黑" panose="020b0503020204020204" pitchFamily="34" charset="-122"/>
              </a:rPr>
              <a:t>BD</a:t>
            </a:r>
            <a:r>
              <a:rPr lang="zh-CN" altLang="zh-CN" sz="2800" kern="100">
                <a:latin typeface="Times New Roman" panose="02020603050405020304"/>
                <a:ea typeface="微软雅黑" panose="020b0503020204020204" pitchFamily="34" charset="-122"/>
              </a:rPr>
              <a:t>的交点为</a:t>
            </a:r>
            <a:r>
              <a:rPr lang="en-US" altLang="zh-CN" sz="2800" i="1" kern="100">
                <a:latin typeface="Times New Roman" panose="02020603050405020304"/>
                <a:ea typeface="微软雅黑" panose="020b0503020204020204" pitchFamily="34" charset="-122"/>
              </a:rPr>
              <a:t>O</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连接</a:t>
            </a:r>
            <a:r>
              <a:rPr lang="en-US" altLang="zh-CN" sz="2800" i="1" kern="100">
                <a:latin typeface="Times New Roman" panose="02020603050405020304"/>
                <a:ea typeface="微软雅黑" panose="020b0503020204020204" pitchFamily="34" charset="-122"/>
              </a:rPr>
              <a:t>OE</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图略</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因为</a:t>
            </a:r>
            <a:r>
              <a:rPr lang="en-US" altLang="zh-CN" sz="2800" i="1" kern="100">
                <a:latin typeface="Times New Roman" panose="02020603050405020304"/>
                <a:ea typeface="微软雅黑" panose="020b0503020204020204" pitchFamily="34" charset="-122"/>
              </a:rPr>
              <a:t>O</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M</a:t>
            </a:r>
            <a:r>
              <a:rPr lang="zh-CN" altLang="zh-CN" sz="2800" kern="100">
                <a:latin typeface="Times New Roman" panose="02020603050405020304"/>
                <a:ea typeface="微软雅黑" panose="020b0503020204020204" pitchFamily="34" charset="-122"/>
              </a:rPr>
              <a:t>分别是</a:t>
            </a:r>
            <a:r>
              <a:rPr lang="en-US" altLang="zh-CN" sz="2800" i="1" kern="100">
                <a:latin typeface="Times New Roman" panose="02020603050405020304"/>
                <a:ea typeface="微软雅黑" panose="020b0503020204020204" pitchFamily="34" charset="-122"/>
              </a:rPr>
              <a:t>AC</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EF</a:t>
            </a:r>
            <a:r>
              <a:rPr lang="zh-CN" altLang="zh-CN" sz="2800" kern="100">
                <a:latin typeface="Times New Roman" panose="02020603050405020304"/>
                <a:ea typeface="微软雅黑" panose="020b0503020204020204" pitchFamily="34" charset="-122"/>
              </a:rPr>
              <a:t>的中点</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四边形</a:t>
            </a:r>
            <a:r>
              <a:rPr lang="en-US" altLang="zh-CN" sz="2800" i="1" kern="100">
                <a:latin typeface="Times New Roman" panose="02020603050405020304"/>
                <a:ea typeface="微软雅黑" panose="020b0503020204020204" pitchFamily="34" charset="-122"/>
              </a:rPr>
              <a:t>ACEF</a:t>
            </a:r>
            <a:r>
              <a:rPr lang="zh-CN" altLang="zh-CN" sz="2800" kern="100">
                <a:latin typeface="Times New Roman" panose="02020603050405020304"/>
                <a:ea typeface="微软雅黑" panose="020b0503020204020204" pitchFamily="34" charset="-122"/>
              </a:rPr>
              <a:t>是矩形</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所以四边形</a:t>
            </a:r>
            <a:r>
              <a:rPr lang="en-US" altLang="zh-CN" sz="2800" i="1" kern="100">
                <a:latin typeface="Times New Roman" panose="02020603050405020304"/>
                <a:ea typeface="微软雅黑" panose="020b0503020204020204" pitchFamily="34" charset="-122"/>
              </a:rPr>
              <a:t>AOEM</a:t>
            </a:r>
            <a:r>
              <a:rPr lang="zh-CN" altLang="zh-CN" sz="2800" kern="100">
                <a:latin typeface="Times New Roman" panose="02020603050405020304"/>
                <a:ea typeface="微软雅黑" panose="020b0503020204020204" pitchFamily="34" charset="-122"/>
              </a:rPr>
              <a:t>是平行四边形</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AM</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OE.</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因为</a:t>
            </a:r>
            <a:r>
              <a:rPr lang="en-US" altLang="zh-CN" sz="2800" i="1" kern="100">
                <a:latin typeface="Times New Roman" panose="02020603050405020304"/>
                <a:ea typeface="微软雅黑" panose="020b0503020204020204" pitchFamily="34" charset="-122"/>
              </a:rPr>
              <a:t>OE</a:t>
            </a:r>
            <a:r>
              <a:rPr lang="en-US" altLang="zh-CN" sz="2800" kern="100">
                <a:latin typeface="Cambria Math" panose="02040503050406030204"/>
                <a:ea typeface="微软雅黑" panose="020b0503020204020204" pitchFamily="34" charset="-122"/>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AM</a:t>
            </a:r>
            <a:r>
              <a:rPr lang="en-US" altLang="zh-CN" sz="2800" kern="100">
                <a:latin typeface="Cambria Math" panose="02040503050406030204"/>
                <a:ea typeface="MS Gothic" panose="020b0609070205080204" charset="-128"/>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BDE</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AM</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BDE.</a:t>
            </a:r>
            <a:endParaRPr lang="zh-CN" altLang="zh-CN" sz="1800" kern="100">
              <a:effectLst/>
              <a:latin typeface="Times New Roman" panose="02020603050405020304"/>
              <a:ea typeface="宋体" panose="02010600030101010101" pitchFamily="2" charset="-122"/>
            </a:endParaRPr>
          </a:p>
        </p:txBody>
      </p:sp>
      <p:pic>
        <p:nvPicPr>
          <p:cNvPr id="3" name="Picture 3"/>
          <p:cNvPicPr>
            <a:picLocks noChangeAspect="1"/>
          </p:cNvPicPr>
          <p:nvPr/>
        </p:nvPicPr>
        <p:blipFill>
          <a:blip r:embed="rId3"/>
          <a:stretch>
            <a:fillRect/>
          </a:stretch>
        </p:blipFill>
        <p:spPr>
          <a:xfrm flipH="1">
            <a:off x="12598400" y="12598400"/>
            <a:ext cx="0" cy="0"/>
          </a:xfrm>
          <a:prstGeom prst="rect">
            <a:avLst/>
          </a:prstGeom>
          <a:ln>
            <a:noFill/>
          </a:ln>
        </p:spPr>
      </p:pic>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505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en-US" altLang="zh-CN" sz="2800" b="1" kern="100" smtClean="0">
                <a:latin typeface="Times New Roman" panose="02020603050405020304"/>
                <a:ea typeface="微软雅黑" panose="020b0503020204020204" pitchFamily="34" charset="-122"/>
              </a:rPr>
              <a:t>[</a:t>
            </a:r>
            <a:r>
              <a:rPr lang="zh-CN" altLang="zh-CN" sz="2800" b="1" kern="100">
                <a:latin typeface="Times New Roman" panose="02020603050405020304"/>
                <a:ea typeface="微软雅黑" panose="020b0503020204020204" pitchFamily="34" charset="-122"/>
              </a:rPr>
              <a:t>例</a:t>
            </a:r>
            <a:r>
              <a:rPr lang="en-US" altLang="zh-CN" sz="2800" b="1"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如图所示</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已知四边形</a:t>
            </a:r>
            <a:r>
              <a:rPr lang="en-US" altLang="zh-CN" sz="2800" i="1" kern="100">
                <a:latin typeface="Times New Roman" panose="02020603050405020304"/>
                <a:ea typeface="微软雅黑" panose="020b0503020204020204" pitchFamily="34" charset="-122"/>
              </a:rPr>
              <a:t>ABCD</a:t>
            </a:r>
            <a:r>
              <a:rPr lang="zh-CN" altLang="zh-CN" sz="2800" kern="100">
                <a:latin typeface="Times New Roman" panose="02020603050405020304"/>
                <a:ea typeface="微软雅黑" panose="020b0503020204020204" pitchFamily="34" charset="-122"/>
              </a:rPr>
              <a:t>是正方形</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四边形</a:t>
            </a:r>
            <a:r>
              <a:rPr lang="en-US" altLang="zh-CN" sz="2800" i="1" kern="100">
                <a:latin typeface="Times New Roman" panose="02020603050405020304"/>
                <a:ea typeface="微软雅黑" panose="020b0503020204020204" pitchFamily="34" charset="-122"/>
              </a:rPr>
              <a:t>ACEF</a:t>
            </a:r>
            <a:r>
              <a:rPr lang="zh-CN" altLang="zh-CN" sz="2800" kern="100">
                <a:latin typeface="Times New Roman" panose="02020603050405020304"/>
                <a:ea typeface="微软雅黑" panose="020b0503020204020204" pitchFamily="34" charset="-122"/>
              </a:rPr>
              <a:t>是矩形</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EF</a:t>
            </a:r>
            <a:r>
              <a:rPr lang="en-US" altLang="zh-CN" sz="2800" kern="100">
                <a:latin typeface="Cambria Math" panose="02040503050406030204"/>
                <a:ea typeface="MS Gothic" panose="020b0609070205080204" charset="-128"/>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ABCD</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M</a:t>
            </a:r>
            <a:r>
              <a:rPr lang="zh-CN" altLang="zh-CN" sz="2800" kern="100">
                <a:latin typeface="Times New Roman" panose="02020603050405020304"/>
                <a:ea typeface="微软雅黑" panose="020b0503020204020204" pitchFamily="34" charset="-122"/>
              </a:rPr>
              <a:t>是</a:t>
            </a:r>
            <a:r>
              <a:rPr lang="en-US" altLang="zh-CN" sz="2800" i="1" kern="100">
                <a:latin typeface="Times New Roman" panose="02020603050405020304"/>
                <a:ea typeface="微软雅黑" panose="020b0503020204020204" pitchFamily="34" charset="-122"/>
              </a:rPr>
              <a:t>EF</a:t>
            </a:r>
            <a:r>
              <a:rPr lang="zh-CN" altLang="zh-CN" sz="2800" kern="100">
                <a:latin typeface="Times New Roman" panose="02020603050405020304"/>
                <a:ea typeface="微软雅黑" panose="020b0503020204020204" pitchFamily="34" charset="-122"/>
              </a:rPr>
              <a:t>的中点</a:t>
            </a:r>
            <a:r>
              <a:rPr lang="en-US" altLang="zh-CN" sz="2800" i="1" kern="100" smtClean="0">
                <a:latin typeface="Times New Roman" panose="02020603050405020304"/>
                <a:ea typeface="微软雅黑" panose="020b0503020204020204" pitchFamily="34" charset="-122"/>
              </a:rPr>
              <a:t>.</a:t>
            </a:r>
            <a:endParaRPr lang="en-US" altLang="zh-CN" sz="2800" i="1" kern="100" smtClean="0">
              <a:latin typeface="Times New Roman" panose="02020603050405020304"/>
              <a:ea typeface="微软雅黑" panose="020b0503020204020204" pitchFamily="34" charset="-122"/>
            </a:endParaRPr>
          </a:p>
          <a:p>
            <a:pPr>
              <a:lnSpc>
                <a:spcPct val="150000"/>
              </a:lnSpc>
            </a:pPr>
            <a:endParaRPr lang="en-US" altLang="zh-CN" sz="2800" i="1" kern="100">
              <a:latin typeface="Times New Roman" panose="02020603050405020304"/>
              <a:ea typeface="微软雅黑" panose="020b0503020204020204" pitchFamily="34" charset="-122"/>
            </a:endParaRPr>
          </a:p>
          <a:p>
            <a:pPr>
              <a:lnSpc>
                <a:spcPct val="150000"/>
              </a:lnSpc>
            </a:pPr>
            <a:endParaRPr lang="en-US" altLang="zh-CN" sz="2800" i="1" kern="100" smtClean="0">
              <a:latin typeface="Times New Roman" panose="02020603050405020304"/>
              <a:ea typeface="微软雅黑" panose="020b0503020204020204" pitchFamily="34" charset="-122"/>
            </a:endParaRPr>
          </a:p>
          <a:p>
            <a:pPr>
              <a:lnSpc>
                <a:spcPct val="150000"/>
              </a:lnSpc>
            </a:pPr>
            <a:endParaRPr lang="en-US" altLang="zh-CN" sz="2800" i="1" kern="100">
              <a:latin typeface="Times New Roman" panose="02020603050405020304"/>
              <a:ea typeface="微软雅黑" panose="020b0503020204020204" pitchFamily="34" charset="-122"/>
            </a:endParaRPr>
          </a:p>
          <a:p>
            <a:pPr>
              <a:lnSpc>
                <a:spcPct val="150000"/>
              </a:lnSpc>
            </a:pP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若平面</a:t>
            </a:r>
            <a:r>
              <a:rPr lang="en-US" altLang="zh-CN" sz="2800" i="1" kern="100">
                <a:latin typeface="Times New Roman" panose="02020603050405020304"/>
                <a:ea typeface="微软雅黑" panose="020b0503020204020204" pitchFamily="34" charset="-122"/>
              </a:rPr>
              <a:t>ADM</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l</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ABM</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m</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试分析</a:t>
            </a:r>
            <a:r>
              <a:rPr lang="en-US" altLang="zh-CN" sz="2800" i="1" kern="100">
                <a:latin typeface="Times New Roman" panose="02020603050405020304"/>
                <a:ea typeface="微软雅黑" panose="020b0503020204020204" pitchFamily="34" charset="-122"/>
              </a:rPr>
              <a:t>l</a:t>
            </a:r>
            <a:r>
              <a:rPr lang="zh-CN" altLang="zh-CN" sz="2800" kern="100">
                <a:latin typeface="Times New Roman" panose="02020603050405020304"/>
                <a:ea typeface="微软雅黑" panose="020b0503020204020204" pitchFamily="34" charset="-122"/>
              </a:rPr>
              <a:t>与</a:t>
            </a:r>
            <a:r>
              <a:rPr lang="en-US" altLang="zh-CN" sz="2800" i="1" kern="100">
                <a:latin typeface="Times New Roman" panose="02020603050405020304"/>
                <a:ea typeface="微软雅黑" panose="020b0503020204020204" pitchFamily="34" charset="-122"/>
              </a:rPr>
              <a:t>m</a:t>
            </a:r>
            <a:r>
              <a:rPr lang="zh-CN" altLang="zh-CN" sz="2800" kern="100">
                <a:latin typeface="Times New Roman" panose="02020603050405020304"/>
                <a:ea typeface="微软雅黑" panose="020b0503020204020204" pitchFamily="34" charset="-122"/>
              </a:rPr>
              <a:t>的位置关系</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并证明你的结论</a:t>
            </a:r>
            <a:r>
              <a:rPr lang="en-US" altLang="zh-CN" sz="2800" i="1"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pic>
        <p:nvPicPr>
          <p:cNvPr id="3" name="25SXFXRA853.TIF" title=""/>
          <p:cNvPicPr/>
          <p:nvPr/>
        </p:nvPicPr>
        <p:blipFill>
          <a:blip r:embed="rId3"/>
          <a:stretch>
            <a:fillRect/>
          </a:stretch>
        </p:blipFill>
        <p:spPr>
          <a:xfrm>
            <a:off x="5763575" y="1764665"/>
            <a:ext cx="2681923" cy="2007235"/>
          </a:xfrm>
          <a:prstGeom prst="rect">
            <a:avLst/>
          </a:prstGeom>
        </p:spPr>
      </p:pic>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270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FF0000"/>
                </a:solidFill>
                <a:latin typeface="Times New Roman" panose="02020603050405020304"/>
                <a:ea typeface="微软雅黑" panose="020b0503020204020204" pitchFamily="34" charset="-122"/>
              </a:rPr>
              <a:t>【解析】</a:t>
            </a:r>
            <a:r>
              <a:rPr lang="en-US" altLang="zh-CN" sz="2800" kern="100">
                <a:latin typeface="Times New Roman" panose="02020603050405020304"/>
                <a:ea typeface="微软雅黑" panose="020b0503020204020204" pitchFamily="34" charset="-122"/>
              </a:rPr>
              <a:t>(2)</a:t>
            </a:r>
            <a:r>
              <a:rPr lang="en-US" altLang="zh-CN" sz="2800" i="1" kern="100">
                <a:latin typeface="Times New Roman" panose="02020603050405020304"/>
                <a:ea typeface="微软雅黑" panose="020b0503020204020204" pitchFamily="34" charset="-122"/>
              </a:rPr>
              <a:t>l</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m</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证明如下</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由</a:t>
            </a: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知</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AM</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BDE.</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因为</a:t>
            </a:r>
            <a:r>
              <a:rPr lang="en-US" altLang="zh-CN" sz="2800" i="1" kern="100">
                <a:latin typeface="Times New Roman" panose="02020603050405020304"/>
                <a:ea typeface="微软雅黑" panose="020b0503020204020204" pitchFamily="34" charset="-122"/>
              </a:rPr>
              <a:t>AM</a:t>
            </a:r>
            <a:r>
              <a:rPr lang="en-US" altLang="zh-CN" sz="2800" kern="100">
                <a:latin typeface="Cambria Math" panose="02040503050406030204"/>
                <a:ea typeface="微软雅黑" panose="020b0503020204020204" pitchFamily="34" charset="-122"/>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ADM</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ADM</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l</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l</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AM.</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因为</a:t>
            </a:r>
            <a:r>
              <a:rPr lang="en-US" altLang="zh-CN" sz="2800" i="1" kern="100">
                <a:latin typeface="Times New Roman" panose="02020603050405020304"/>
                <a:ea typeface="微软雅黑" panose="020b0503020204020204" pitchFamily="34" charset="-122"/>
              </a:rPr>
              <a:t>AM</a:t>
            </a:r>
            <a:r>
              <a:rPr lang="en-US" altLang="zh-CN" sz="2800" kern="100">
                <a:latin typeface="Cambria Math" panose="02040503050406030204"/>
                <a:ea typeface="微软雅黑" panose="020b0503020204020204" pitchFamily="34" charset="-122"/>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ABM</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ABM</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m</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m</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AM</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l</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m.</a:t>
            </a:r>
            <a:endParaRPr lang="zh-CN" altLang="zh-CN" sz="1800" kern="100">
              <a:effectLst/>
              <a:latin typeface="Times New Roman" panose="02020603050405020304"/>
              <a:ea typeface="宋体" panose="02010600030101010101" pitchFamily="2" charset="-122"/>
            </a:endParaRPr>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528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0000FF"/>
                </a:solidFill>
                <a:latin typeface="Times New Roman" panose="02020603050405020304"/>
                <a:ea typeface="微软雅黑" panose="020b0503020204020204" pitchFamily="34" charset="-122"/>
              </a:rPr>
              <a:t>解题技法</a:t>
            </a:r>
            <a:endParaRPr lang="zh-CN" altLang="zh-CN" sz="1800" kern="100">
              <a:latin typeface="Times New Roman" panose="02020603050405020304"/>
              <a:ea typeface="宋体" panose="02010600030101010101" pitchFamily="2" charset="-122"/>
            </a:endParaRPr>
          </a:p>
          <a:p>
            <a:pPr>
              <a:lnSpc>
                <a:spcPct val="150000"/>
              </a:lnSpc>
            </a:pPr>
            <a:r>
              <a:rPr lang="en-US" altLang="zh-CN" sz="2800" b="1" kern="1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判断或证明线面平行的常用方法</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利用线面平行的定义</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无公共点</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利用线面平行的判定定理</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a:t>
            </a:r>
            <a:r>
              <a:rPr lang="en-US" altLang="zh-CN" sz="2800" kern="100">
                <a:latin typeface="Cambria Math" panose="02040503050406030204"/>
                <a:ea typeface="MS Gothic" panose="020b0609070205080204" charset="-128"/>
                <a:cs typeface="Cambria Math" panose="02040503050406030204"/>
              </a:rPr>
              <a:t>⊄</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b</a:t>
            </a:r>
            <a:r>
              <a:rPr lang="en-US" altLang="zh-CN" sz="2800" kern="100">
                <a:latin typeface="Cambria Math" panose="02040503050406030204"/>
                <a:ea typeface="微软雅黑" panose="020b0503020204020204" pitchFamily="34" charset="-122"/>
                <a:cs typeface="Cambria Math" panose="02040503050406030204"/>
              </a:rPr>
              <a:t>⊂</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err="1">
                <a:latin typeface="Times New Roman" panose="02020603050405020304"/>
                <a:ea typeface="微软雅黑" panose="020b0503020204020204" pitchFamily="34" charset="-122"/>
              </a:rPr>
              <a:t>b</a:t>
            </a:r>
            <a:r>
              <a:rPr lang="en-US" altLang="zh-CN" sz="2800" kern="100" err="1">
                <a:latin typeface="Cambria Math" panose="02040503050406030204"/>
                <a:ea typeface="微软雅黑" panose="020b0503020204020204" pitchFamily="34" charset="-122"/>
                <a:cs typeface="Cambria Math" panose="02040503050406030204"/>
              </a:rPr>
              <a:t>⇒</a:t>
            </a:r>
            <a:r>
              <a:rPr lang="en-US" altLang="zh-CN" sz="2800" i="1" kern="100" err="1">
                <a:latin typeface="Times New Roman" panose="02020603050405020304"/>
                <a:ea typeface="微软雅黑" panose="020b0503020204020204" pitchFamily="34" charset="-122"/>
              </a:rPr>
              <a:t>a</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(3)</a:t>
            </a:r>
            <a:r>
              <a:rPr lang="zh-CN" altLang="zh-CN" sz="2800" kern="100">
                <a:latin typeface="Times New Roman" panose="02020603050405020304"/>
                <a:ea typeface="微软雅黑" panose="020b0503020204020204" pitchFamily="34" charset="-122"/>
              </a:rPr>
              <a:t>利用面面平行的性质</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β</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a:t>
            </a:r>
            <a:r>
              <a:rPr lang="en-US" altLang="zh-CN" sz="2800" kern="100">
                <a:latin typeface="Cambria Math" panose="02040503050406030204"/>
                <a:ea typeface="微软雅黑" panose="020b0503020204020204" pitchFamily="34" charset="-122"/>
                <a:cs typeface="Cambria Math" panose="02040503050406030204"/>
              </a:rPr>
              <a:t>⊂</a:t>
            </a:r>
            <a:r>
              <a:rPr lang="en-US" altLang="zh-CN" sz="2800" i="1" kern="100">
                <a:latin typeface="Times New Roman" panose="02020603050405020304"/>
                <a:ea typeface="微软雅黑" panose="020b0503020204020204" pitchFamily="34" charset="-122"/>
              </a:rPr>
              <a:t>α</a:t>
            </a:r>
            <a:r>
              <a:rPr lang="en-US" altLang="zh-CN" sz="2800" kern="100">
                <a:latin typeface="Cambria Math" panose="02040503050406030204"/>
                <a:ea typeface="微软雅黑" panose="020b0503020204020204" pitchFamily="34" charset="-122"/>
                <a:cs typeface="Cambria Math" panose="02040503050406030204"/>
              </a:rPr>
              <a:t>⇒</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β</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(4)</a:t>
            </a:r>
            <a:r>
              <a:rPr lang="zh-CN" altLang="zh-CN" sz="2800" kern="100">
                <a:latin typeface="Times New Roman" panose="02020603050405020304"/>
                <a:ea typeface="微软雅黑" panose="020b0503020204020204" pitchFamily="34" charset="-122"/>
              </a:rPr>
              <a:t>利用面面平行的性质</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β</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a:t>
            </a:r>
            <a:r>
              <a:rPr lang="en-US" altLang="zh-CN" sz="2800" kern="100">
                <a:latin typeface="Cambria Math" panose="02040503050406030204"/>
                <a:ea typeface="MS Gothic" panose="020b0609070205080204" charset="-128"/>
                <a:cs typeface="Cambria Math" panose="02040503050406030204"/>
              </a:rPr>
              <a:t>⊄</a:t>
            </a:r>
            <a:r>
              <a:rPr lang="en-US" altLang="zh-CN" sz="2800" i="1" kern="100">
                <a:latin typeface="Times New Roman" panose="02020603050405020304"/>
                <a:ea typeface="微软雅黑" panose="020b0503020204020204" pitchFamily="34" charset="-122"/>
              </a:rPr>
              <a:t>β</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α</a:t>
            </a:r>
            <a:r>
              <a:rPr lang="en-US" altLang="zh-CN" sz="2800" kern="100">
                <a:latin typeface="Cambria Math" panose="02040503050406030204"/>
                <a:ea typeface="微软雅黑" panose="020b0503020204020204" pitchFamily="34" charset="-122"/>
                <a:cs typeface="Cambria Math" panose="02040503050406030204"/>
              </a:rPr>
              <a:t>⇒</a:t>
            </a:r>
            <a:r>
              <a:rPr lang="en-US" altLang="zh-CN" sz="2800" i="1" kern="100">
                <a:latin typeface="Times New Roman" panose="02020603050405020304"/>
                <a:ea typeface="微软雅黑" panose="020b0503020204020204" pitchFamily="34" charset="-122"/>
              </a:rPr>
              <a:t>a</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β</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b="1" kern="100">
                <a:latin typeface="Times New Roman" panose="02020603050405020304"/>
                <a:ea typeface="微软雅黑" panose="020b0503020204020204" pitchFamily="34" charset="-122"/>
              </a:rPr>
              <a:t>2</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应用线面平行的性质定理的关键是确定交线的位置</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有时需要经过已知直线作辅助平面确定交线</a:t>
            </a:r>
            <a:r>
              <a:rPr lang="en-US" altLang="zh-CN" sz="2800" i="1"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spTree>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570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0000FF"/>
                </a:solidFill>
                <a:latin typeface="Times New Roman" panose="02020603050405020304"/>
                <a:ea typeface="微软雅黑" panose="020b0503020204020204" pitchFamily="34" charset="-122"/>
              </a:rPr>
              <a:t>对点训练</a:t>
            </a:r>
            <a:endParaRPr lang="zh-CN" altLang="zh-CN" sz="1800" kern="100">
              <a:latin typeface="Times New Roman" panose="02020603050405020304"/>
              <a:ea typeface="宋体" panose="02010600030101010101" pitchFamily="2" charset="-122"/>
            </a:endParaRPr>
          </a:p>
          <a:p>
            <a:pPr>
              <a:lnSpc>
                <a:spcPct val="150000"/>
              </a:lnSpc>
            </a:pPr>
            <a:r>
              <a:rPr lang="zh-CN" altLang="zh-CN" sz="2800" i="1" kern="100">
                <a:latin typeface="Times New Roman" panose="02020603050405020304"/>
                <a:ea typeface="微软雅黑" panose="020b0503020204020204" pitchFamily="34" charset="-122"/>
              </a:rPr>
              <a:t>　</a:t>
            </a:r>
            <a:r>
              <a:rPr lang="zh-CN" altLang="zh-CN" sz="2800" kern="100">
                <a:latin typeface="Times New Roman" panose="02020603050405020304"/>
                <a:ea typeface="微软雅黑" panose="020b0503020204020204" pitchFamily="34" charset="-122"/>
              </a:rPr>
              <a:t>如图</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四边形</a:t>
            </a:r>
            <a:r>
              <a:rPr lang="en-US" altLang="zh-CN" sz="2800" i="1" kern="100">
                <a:latin typeface="Times New Roman" panose="02020603050405020304"/>
                <a:ea typeface="微软雅黑" panose="020b0503020204020204" pitchFamily="34" charset="-122"/>
              </a:rPr>
              <a:t>ABCD</a:t>
            </a:r>
            <a:r>
              <a:rPr lang="zh-CN" altLang="zh-CN" sz="2800" kern="100">
                <a:latin typeface="Times New Roman" panose="02020603050405020304"/>
                <a:ea typeface="微软雅黑" panose="020b0503020204020204" pitchFamily="34" charset="-122"/>
              </a:rPr>
              <a:t>为矩形</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PD</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AB</a:t>
            </a:r>
            <a:r>
              <a:rPr lang="en-US" altLang="zh-CN" sz="2800" kern="100">
                <a:latin typeface="Times New Roman" panose="02020603050405020304"/>
                <a:ea typeface="微软雅黑" panose="020b0503020204020204" pitchFamily="34" charset="-122"/>
              </a:rPr>
              <a:t>=2,</a:t>
            </a:r>
            <a:r>
              <a:rPr lang="en-US" altLang="zh-CN" sz="2800" i="1" kern="100">
                <a:latin typeface="Times New Roman" panose="02020603050405020304"/>
                <a:ea typeface="微软雅黑" panose="020b0503020204020204" pitchFamily="34" charset="-122"/>
              </a:rPr>
              <a:t>AD</a:t>
            </a:r>
            <a:r>
              <a:rPr lang="en-US" altLang="zh-CN" sz="2800" kern="100">
                <a:latin typeface="Times New Roman" panose="02020603050405020304"/>
                <a:ea typeface="微软雅黑" panose="020b0503020204020204" pitchFamily="34" charset="-122"/>
              </a:rPr>
              <a:t>=4,</a:t>
            </a:r>
            <a:r>
              <a:rPr lang="zh-CN" altLang="zh-CN" sz="2800" kern="100">
                <a:latin typeface="Times New Roman" panose="02020603050405020304"/>
                <a:ea typeface="微软雅黑" panose="020b0503020204020204" pitchFamily="34" charset="-122"/>
              </a:rPr>
              <a:t>点</a:t>
            </a:r>
            <a:r>
              <a:rPr lang="en-US" altLang="zh-CN" sz="2800" i="1" kern="100">
                <a:latin typeface="Times New Roman" panose="02020603050405020304"/>
                <a:ea typeface="微软雅黑" panose="020b0503020204020204" pitchFamily="34" charset="-122"/>
              </a:rPr>
              <a:t>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F</a:t>
            </a:r>
            <a:r>
              <a:rPr lang="zh-CN" altLang="zh-CN" sz="2800" kern="100">
                <a:latin typeface="Times New Roman" panose="02020603050405020304"/>
                <a:ea typeface="微软雅黑" panose="020b0503020204020204" pitchFamily="34" charset="-122"/>
              </a:rPr>
              <a:t>分别为</a:t>
            </a:r>
            <a:r>
              <a:rPr lang="en-US" altLang="zh-CN" sz="2800" i="1" kern="100">
                <a:latin typeface="Times New Roman" panose="02020603050405020304"/>
                <a:ea typeface="微软雅黑" panose="020b0503020204020204" pitchFamily="34" charset="-122"/>
              </a:rPr>
              <a:t>AD</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PC</a:t>
            </a:r>
            <a:r>
              <a:rPr lang="zh-CN" altLang="zh-CN" sz="2800" kern="100">
                <a:latin typeface="Times New Roman" panose="02020603050405020304"/>
                <a:ea typeface="微软雅黑" panose="020b0503020204020204" pitchFamily="34" charset="-122"/>
              </a:rPr>
              <a:t>的中点</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设平面</a:t>
            </a:r>
            <a:r>
              <a:rPr lang="en-US" altLang="zh-CN" sz="2800" i="1" kern="100">
                <a:latin typeface="Times New Roman" panose="02020603050405020304"/>
                <a:ea typeface="微软雅黑" panose="020b0503020204020204" pitchFamily="34" charset="-122"/>
              </a:rPr>
              <a:t>PDC</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PBE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l.</a:t>
            </a:r>
            <a:r>
              <a:rPr lang="zh-CN" altLang="zh-CN" sz="2800" kern="100">
                <a:latin typeface="Times New Roman" panose="02020603050405020304"/>
                <a:ea typeface="微软雅黑" panose="020b0503020204020204" pitchFamily="34" charset="-122"/>
              </a:rPr>
              <a:t>证明</a:t>
            </a:r>
            <a:r>
              <a:rPr lang="en-US" altLang="zh-CN" sz="2800" kern="100" smtClean="0">
                <a:latin typeface="Times New Roman" panose="02020603050405020304"/>
                <a:ea typeface="微软雅黑" panose="020b0503020204020204" pitchFamily="34" charset="-122"/>
              </a:rPr>
              <a:t>:</a:t>
            </a:r>
            <a:endParaRPr lang="en-US" altLang="zh-CN" sz="2800" kern="100" smtClean="0">
              <a:latin typeface="Times New Roman" panose="02020603050405020304"/>
              <a:ea typeface="微软雅黑" panose="020b0503020204020204" pitchFamily="34" charset="-122"/>
            </a:endParaRPr>
          </a:p>
          <a:p>
            <a:pPr>
              <a:lnSpc>
                <a:spcPct val="150000"/>
              </a:lnSpc>
            </a:pPr>
            <a:endParaRPr lang="en-US" altLang="zh-CN" sz="2800" kern="100">
              <a:latin typeface="Times New Roman" panose="02020603050405020304"/>
              <a:ea typeface="微软雅黑" panose="020b0503020204020204" pitchFamily="34" charset="-122"/>
            </a:endParaRPr>
          </a:p>
          <a:p>
            <a:pPr>
              <a:lnSpc>
                <a:spcPct val="150000"/>
              </a:lnSpc>
            </a:pPr>
            <a:endParaRPr lang="en-US" altLang="zh-CN" sz="2800" kern="100" smtClean="0">
              <a:latin typeface="Times New Roman" panose="02020603050405020304"/>
              <a:ea typeface="微软雅黑" panose="020b0503020204020204" pitchFamily="34" charset="-122"/>
            </a:endParaRPr>
          </a:p>
          <a:p>
            <a:pPr>
              <a:lnSpc>
                <a:spcPct val="150000"/>
              </a:lnSpc>
            </a:pPr>
            <a:endParaRPr lang="en-US" altLang="zh-CN" sz="2800" kern="100">
              <a:latin typeface="Times New Roman" panose="02020603050405020304"/>
              <a:ea typeface="微软雅黑" panose="020b0503020204020204" pitchFamily="34" charset="-122"/>
            </a:endParaRPr>
          </a:p>
          <a:p>
            <a:pPr>
              <a:lnSpc>
                <a:spcPct val="150000"/>
              </a:lnSpc>
            </a:pPr>
            <a:endParaRPr lang="en-US" altLang="zh-CN" sz="2800" kern="100" smtClean="0">
              <a:latin typeface="Times New Roman" panose="02020603050405020304"/>
              <a:ea typeface="微软雅黑" panose="020b0503020204020204" pitchFamily="34" charset="-122"/>
            </a:endParaRPr>
          </a:p>
          <a:p>
            <a:pPr>
              <a:lnSpc>
                <a:spcPct val="150000"/>
              </a:lnSpc>
            </a:pP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DF</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PBE</a:t>
            </a:r>
            <a:r>
              <a:rPr lang="en-US" altLang="zh-CN" sz="2800"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pic>
        <p:nvPicPr>
          <p:cNvPr id="3" name="25SXFXRA854.TIF" title=""/>
          <p:cNvPicPr/>
          <p:nvPr/>
        </p:nvPicPr>
        <p:blipFill>
          <a:blip r:embed="rId3"/>
          <a:stretch>
            <a:fillRect/>
          </a:stretch>
        </p:blipFill>
        <p:spPr>
          <a:xfrm>
            <a:off x="5826442" y="2732412"/>
            <a:ext cx="2657158" cy="2461887"/>
          </a:xfrm>
          <a:prstGeom prst="rect">
            <a:avLst/>
          </a:prstGeom>
        </p:spPr>
      </p:pic>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mc:AlternateContent>
        <mc:Choice Requires="a14">
          <p:sp>
            <p:nvSpPr>
              <p:cNvPr id="2" name="文本框 3529735" title=""/>
              <p:cNvSpPr txBox="1">
                <a:spLocks noChangeArrowheads="1"/>
              </p:cNvSpPr>
              <p:nvPr/>
            </p:nvSpPr>
            <p:spPr bwMode="auto">
              <a:xfrm>
                <a:off x="454341" y="501820"/>
                <a:ext cx="12420411" cy="42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0000FF"/>
                    </a:solidFill>
                    <a:latin typeface="Times New Roman" panose="02020603050405020304"/>
                    <a:ea typeface="微软雅黑" panose="020b0503020204020204" pitchFamily="34" charset="-122"/>
                  </a:rPr>
                  <a:t>【证明】</a:t>
                </a:r>
                <a:r>
                  <a:rPr lang="en-US" altLang="zh-CN" sz="2800" kern="100">
                    <a:effectLst/>
                    <a:latin typeface="Times New Roman" panose="02020603050405020304"/>
                    <a:ea typeface="微软雅黑" panose="020b0503020204020204" pitchFamily="34" charset="-122"/>
                  </a:rPr>
                  <a:t>(1)</a:t>
                </a:r>
                <a:r>
                  <a:rPr lang="zh-CN" altLang="zh-CN" sz="2800" kern="100">
                    <a:effectLst/>
                    <a:latin typeface="Times New Roman" panose="02020603050405020304"/>
                    <a:ea typeface="微软雅黑" panose="020b0503020204020204" pitchFamily="34" charset="-122"/>
                  </a:rPr>
                  <a:t>取</a:t>
                </a:r>
                <a:r>
                  <a:rPr lang="en-US" altLang="zh-CN" sz="2800" i="1" kern="100">
                    <a:effectLst/>
                    <a:latin typeface="Times New Roman" panose="02020603050405020304"/>
                    <a:ea typeface="微软雅黑" panose="020b0503020204020204" pitchFamily="34" charset="-122"/>
                  </a:rPr>
                  <a:t>PB</a:t>
                </a:r>
                <a:r>
                  <a:rPr lang="zh-CN" altLang="zh-CN" sz="2800" kern="100">
                    <a:effectLst/>
                    <a:latin typeface="Times New Roman" panose="02020603050405020304"/>
                    <a:ea typeface="微软雅黑" panose="020b0503020204020204" pitchFamily="34" charset="-122"/>
                  </a:rPr>
                  <a:t>的中点</a:t>
                </a:r>
                <a:r>
                  <a:rPr lang="en-US" altLang="zh-CN" sz="2800" i="1" kern="100">
                    <a:effectLst/>
                    <a:latin typeface="Times New Roman" panose="02020603050405020304"/>
                    <a:ea typeface="微软雅黑" panose="020b0503020204020204" pitchFamily="34" charset="-122"/>
                  </a:rPr>
                  <a:t>G</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连接</a:t>
                </a:r>
                <a:r>
                  <a:rPr lang="en-US" altLang="zh-CN" sz="2800" i="1" kern="100">
                    <a:effectLst/>
                    <a:latin typeface="Times New Roman" panose="02020603050405020304"/>
                    <a:ea typeface="微软雅黑" panose="020b0503020204020204" pitchFamily="34" charset="-122"/>
                  </a:rPr>
                  <a:t>FG</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EG</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因为点</a:t>
                </a:r>
                <a:r>
                  <a:rPr lang="en-US" altLang="zh-CN" sz="2800" i="1" kern="100">
                    <a:effectLst/>
                    <a:latin typeface="Times New Roman" panose="02020603050405020304"/>
                    <a:ea typeface="微软雅黑" panose="020b0503020204020204" pitchFamily="34" charset="-122"/>
                  </a:rPr>
                  <a:t>F</a:t>
                </a:r>
                <a:r>
                  <a:rPr lang="zh-CN" altLang="zh-CN" sz="2800" kern="100">
                    <a:effectLst/>
                    <a:latin typeface="Times New Roman" panose="02020603050405020304"/>
                    <a:ea typeface="微软雅黑" panose="020b0503020204020204" pitchFamily="34" charset="-122"/>
                  </a:rPr>
                  <a:t>为</a:t>
                </a:r>
                <a:r>
                  <a:rPr lang="en-US" altLang="zh-CN" sz="2800" i="1" kern="100">
                    <a:effectLst/>
                    <a:latin typeface="Times New Roman" panose="02020603050405020304"/>
                    <a:ea typeface="微软雅黑" panose="020b0503020204020204" pitchFamily="34" charset="-122"/>
                  </a:rPr>
                  <a:t>PC</a:t>
                </a:r>
                <a:r>
                  <a:rPr lang="zh-CN" altLang="zh-CN" sz="2800" kern="100">
                    <a:effectLst/>
                    <a:latin typeface="Times New Roman" panose="02020603050405020304"/>
                    <a:ea typeface="微软雅黑" panose="020b0503020204020204" pitchFamily="34" charset="-122"/>
                  </a:rPr>
                  <a:t>的中点</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FG</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BC</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FG</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1</m:t>
                          </m:r>
                        </m:num>
                        <m:den>
                          <m:r>
                            <m:rPr>
                              <m:sty m:val="p"/>
                            </m:rPr>
                            <a:rPr lang="en-US" altLang="zh-CN" sz="2800" kern="100">
                              <a:effectLst/>
                              <a:latin typeface="Cambria Math" panose="02040503050406030204"/>
                              <a:ea typeface="微软雅黑" panose="020b0503020204020204" pitchFamily="34" charset="-122"/>
                            </a:rPr>
                            <m:t>2</m:t>
                          </m:r>
                        </m:den>
                      </m:f>
                    </m:oMath>
                  </m:oMathPara>
                </a14:m>
                <a:r>
                  <a:rPr lang="en-US" altLang="zh-CN" sz="2800" i="1" kern="100">
                    <a:effectLst/>
                    <a:latin typeface="Times New Roman" panose="02020603050405020304"/>
                    <a:ea typeface="微软雅黑" panose="020b0503020204020204" pitchFamily="34" charset="-122"/>
                  </a:rPr>
                  <a:t>BC</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因为四边形</a:t>
                </a:r>
                <a:r>
                  <a:rPr lang="en-US" altLang="zh-CN" sz="2800" i="1" kern="100">
                    <a:effectLst/>
                    <a:latin typeface="Times New Roman" panose="02020603050405020304"/>
                    <a:ea typeface="微软雅黑" panose="020b0503020204020204" pitchFamily="34" charset="-122"/>
                  </a:rPr>
                  <a:t>ABCD</a:t>
                </a:r>
                <a:r>
                  <a:rPr lang="zh-CN" altLang="zh-CN" sz="2800" kern="100">
                    <a:effectLst/>
                    <a:latin typeface="Times New Roman" panose="02020603050405020304"/>
                    <a:ea typeface="微软雅黑" panose="020b0503020204020204" pitchFamily="34" charset="-122"/>
                  </a:rPr>
                  <a:t>为矩形</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BC</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AD</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且</a:t>
                </a:r>
                <a:r>
                  <a:rPr lang="en-US" altLang="zh-CN" sz="2800" i="1" kern="100">
                    <a:effectLst/>
                    <a:latin typeface="Times New Roman" panose="02020603050405020304"/>
                    <a:ea typeface="微软雅黑" panose="020b0503020204020204" pitchFamily="34" charset="-122"/>
                  </a:rPr>
                  <a:t>BC</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AD</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DE</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FG</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DE</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FG</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所以四边形</a:t>
                </a:r>
                <a:r>
                  <a:rPr lang="en-US" altLang="zh-CN" sz="2800" i="1" kern="100">
                    <a:effectLst/>
                    <a:latin typeface="Times New Roman" panose="02020603050405020304"/>
                    <a:ea typeface="微软雅黑" panose="020b0503020204020204" pitchFamily="34" charset="-122"/>
                  </a:rPr>
                  <a:t>DEGF</a:t>
                </a:r>
                <a:r>
                  <a:rPr lang="zh-CN" altLang="zh-CN" sz="2800" kern="100">
                    <a:effectLst/>
                    <a:latin typeface="Times New Roman" panose="02020603050405020304"/>
                    <a:ea typeface="微软雅黑" panose="020b0503020204020204" pitchFamily="34" charset="-122"/>
                  </a:rPr>
                  <a:t>为平行四边形</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DF</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GE</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因为</a:t>
                </a:r>
                <a:r>
                  <a:rPr lang="en-US" altLang="zh-CN" sz="2800" i="1" kern="100">
                    <a:effectLst/>
                    <a:latin typeface="Times New Roman" panose="02020603050405020304"/>
                    <a:ea typeface="微软雅黑" panose="020b0503020204020204" pitchFamily="34" charset="-122"/>
                  </a:rPr>
                  <a:t>DF</a:t>
                </a:r>
                <a:r>
                  <a:rPr lang="en-US" altLang="zh-CN" sz="2800" kern="100">
                    <a:effectLst/>
                    <a:latin typeface="Cambria Math" panose="02040503050406030204"/>
                    <a:ea typeface="MS Gothic" panose="020b0609070205080204" charset="-128"/>
                    <a:cs typeface="Cambria Math" panose="02040503050406030204"/>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PBE</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GE</a:t>
                </a:r>
                <a:r>
                  <a:rPr lang="en-US" altLang="zh-CN" sz="2800" kern="100">
                    <a:effectLst/>
                    <a:latin typeface="Cambria Math" panose="02040503050406030204"/>
                    <a:ea typeface="微软雅黑" panose="020b0503020204020204" pitchFamily="34" charset="-122"/>
                    <a:cs typeface="Cambria Math" panose="02040503050406030204"/>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PBE</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DF</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PBE</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mc:Choice>
        <mc:Fallback>
          <p:sp>
            <p:nvSpPr>
              <p:cNvPr id="2" name="文本框 3529735"/>
              <p:cNvSpPr txBox="1">
                <a:spLocks noRot="1" noChangeAspect="1" noMove="1" noResize="1" noEditPoints="1" noAdjustHandles="1" noChangeArrowheads="1" noChangeShapeType="1" noTextEdit="1"/>
              </p:cNvSpPr>
              <p:nvPr/>
            </p:nvSpPr>
            <p:spPr bwMode="auto">
              <a:xfrm>
                <a:off x="454341" y="501820"/>
                <a:ext cx="12420411" cy="4262584"/>
              </a:xfrm>
              <a:prstGeom prst="rect">
                <a:avLst/>
              </a:prstGeom>
              <a:blipFill rotWithShape="1">
                <a:blip r:embed="rId3"/>
                <a:stretch>
                  <a:fillRect l="-3" t="-4" r="1" b="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3" name="25SXFXRA855.TIF" title=""/>
          <p:cNvPicPr/>
          <p:nvPr/>
        </p:nvPicPr>
        <p:blipFill>
          <a:blip r:embed="rId4"/>
          <a:stretch>
            <a:fillRect/>
          </a:stretch>
        </p:blipFill>
        <p:spPr>
          <a:xfrm>
            <a:off x="9459276" y="1377717"/>
            <a:ext cx="1996123" cy="2051283"/>
          </a:xfrm>
          <a:prstGeom prst="rect">
            <a:avLst/>
          </a:prstGeom>
        </p:spPr>
      </p:pic>
    </p:spTree>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570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i="1" kern="100">
                <a:latin typeface="Times New Roman" panose="02020603050405020304"/>
                <a:ea typeface="微软雅黑" panose="020b0503020204020204" pitchFamily="34" charset="-122"/>
              </a:rPr>
              <a:t>　</a:t>
            </a:r>
            <a:r>
              <a:rPr lang="zh-CN" altLang="zh-CN" sz="2800" kern="100">
                <a:latin typeface="Times New Roman" panose="02020603050405020304"/>
                <a:ea typeface="微软雅黑" panose="020b0503020204020204" pitchFamily="34" charset="-122"/>
              </a:rPr>
              <a:t>如图</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四边形</a:t>
            </a:r>
            <a:r>
              <a:rPr lang="en-US" altLang="zh-CN" sz="2800" i="1" kern="100">
                <a:latin typeface="Times New Roman" panose="02020603050405020304"/>
                <a:ea typeface="微软雅黑" panose="020b0503020204020204" pitchFamily="34" charset="-122"/>
              </a:rPr>
              <a:t>ABCD</a:t>
            </a:r>
            <a:r>
              <a:rPr lang="zh-CN" altLang="zh-CN" sz="2800" kern="100">
                <a:latin typeface="Times New Roman" panose="02020603050405020304"/>
                <a:ea typeface="微软雅黑" panose="020b0503020204020204" pitchFamily="34" charset="-122"/>
              </a:rPr>
              <a:t>为矩形</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PD</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AB</a:t>
            </a:r>
            <a:r>
              <a:rPr lang="en-US" altLang="zh-CN" sz="2800" kern="100">
                <a:latin typeface="Times New Roman" panose="02020603050405020304"/>
                <a:ea typeface="微软雅黑" panose="020b0503020204020204" pitchFamily="34" charset="-122"/>
              </a:rPr>
              <a:t>=2,</a:t>
            </a:r>
            <a:r>
              <a:rPr lang="en-US" altLang="zh-CN" sz="2800" i="1" kern="100">
                <a:latin typeface="Times New Roman" panose="02020603050405020304"/>
                <a:ea typeface="微软雅黑" panose="020b0503020204020204" pitchFamily="34" charset="-122"/>
              </a:rPr>
              <a:t>AD</a:t>
            </a:r>
            <a:r>
              <a:rPr lang="en-US" altLang="zh-CN" sz="2800" kern="100">
                <a:latin typeface="Times New Roman" panose="02020603050405020304"/>
                <a:ea typeface="微软雅黑" panose="020b0503020204020204" pitchFamily="34" charset="-122"/>
              </a:rPr>
              <a:t>=4,</a:t>
            </a:r>
            <a:r>
              <a:rPr lang="zh-CN" altLang="zh-CN" sz="2800" kern="100">
                <a:latin typeface="Times New Roman" panose="02020603050405020304"/>
                <a:ea typeface="微软雅黑" panose="020b0503020204020204" pitchFamily="34" charset="-122"/>
              </a:rPr>
              <a:t>点</a:t>
            </a:r>
            <a:r>
              <a:rPr lang="en-US" altLang="zh-CN" sz="2800" i="1" kern="100">
                <a:latin typeface="Times New Roman" panose="02020603050405020304"/>
                <a:ea typeface="微软雅黑" panose="020b0503020204020204" pitchFamily="34" charset="-122"/>
              </a:rPr>
              <a:t>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F</a:t>
            </a:r>
            <a:r>
              <a:rPr lang="zh-CN" altLang="zh-CN" sz="2800" kern="100">
                <a:latin typeface="Times New Roman" panose="02020603050405020304"/>
                <a:ea typeface="微软雅黑" panose="020b0503020204020204" pitchFamily="34" charset="-122"/>
              </a:rPr>
              <a:t>分别为</a:t>
            </a:r>
            <a:r>
              <a:rPr lang="en-US" altLang="zh-CN" sz="2800" i="1" kern="100">
                <a:latin typeface="Times New Roman" panose="02020603050405020304"/>
                <a:ea typeface="微软雅黑" panose="020b0503020204020204" pitchFamily="34" charset="-122"/>
              </a:rPr>
              <a:t>AD</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PC</a:t>
            </a:r>
            <a:r>
              <a:rPr lang="zh-CN" altLang="zh-CN" sz="2800" kern="100">
                <a:latin typeface="Times New Roman" panose="02020603050405020304"/>
                <a:ea typeface="微软雅黑" panose="020b0503020204020204" pitchFamily="34" charset="-122"/>
              </a:rPr>
              <a:t>的中点</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设平面</a:t>
            </a:r>
            <a:r>
              <a:rPr lang="en-US" altLang="zh-CN" sz="2800" i="1" kern="100">
                <a:latin typeface="Times New Roman" panose="02020603050405020304"/>
                <a:ea typeface="微软雅黑" panose="020b0503020204020204" pitchFamily="34" charset="-122"/>
              </a:rPr>
              <a:t>PDC</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PBE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l.</a:t>
            </a:r>
            <a:r>
              <a:rPr lang="zh-CN" altLang="zh-CN" sz="2800" kern="100">
                <a:latin typeface="Times New Roman" panose="02020603050405020304"/>
                <a:ea typeface="微软雅黑" panose="020b0503020204020204" pitchFamily="34" charset="-122"/>
              </a:rPr>
              <a:t>证明</a:t>
            </a:r>
            <a:r>
              <a:rPr lang="en-US" altLang="zh-CN" sz="2800" kern="100" smtClean="0">
                <a:latin typeface="Times New Roman" panose="02020603050405020304"/>
                <a:ea typeface="微软雅黑" panose="020b0503020204020204" pitchFamily="34" charset="-122"/>
              </a:rPr>
              <a:t>:</a:t>
            </a:r>
            <a:endParaRPr lang="en-US" altLang="zh-CN" sz="2800" kern="100" smtClean="0">
              <a:latin typeface="Times New Roman" panose="02020603050405020304"/>
              <a:ea typeface="微软雅黑" panose="020b0503020204020204" pitchFamily="34" charset="-122"/>
            </a:endParaRPr>
          </a:p>
          <a:p>
            <a:pPr>
              <a:lnSpc>
                <a:spcPct val="150000"/>
              </a:lnSpc>
            </a:pPr>
            <a:endParaRPr lang="en-US" altLang="zh-CN" sz="2800" kern="100">
              <a:latin typeface="Times New Roman" panose="02020603050405020304"/>
              <a:ea typeface="微软雅黑" panose="020b0503020204020204" pitchFamily="34" charset="-122"/>
            </a:endParaRPr>
          </a:p>
          <a:p>
            <a:pPr>
              <a:lnSpc>
                <a:spcPct val="150000"/>
              </a:lnSpc>
            </a:pPr>
            <a:endParaRPr lang="en-US" altLang="zh-CN" sz="2800" kern="100" smtClean="0">
              <a:latin typeface="Times New Roman" panose="02020603050405020304"/>
              <a:ea typeface="微软雅黑" panose="020b0503020204020204" pitchFamily="34" charset="-122"/>
            </a:endParaRPr>
          </a:p>
          <a:p>
            <a:pPr>
              <a:lnSpc>
                <a:spcPct val="150000"/>
              </a:lnSpc>
            </a:pP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(2)</a:t>
            </a:r>
            <a:r>
              <a:rPr lang="en-US" altLang="zh-CN" sz="2800" i="1" kern="100">
                <a:latin typeface="Times New Roman" panose="02020603050405020304"/>
                <a:ea typeface="微软雅黑" panose="020b0503020204020204" pitchFamily="34" charset="-122"/>
              </a:rPr>
              <a:t>DF</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l.</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solidFill>
                  <a:srgbClr val="0000FF"/>
                </a:solidFill>
                <a:latin typeface="Times New Roman" panose="02020603050405020304"/>
                <a:ea typeface="微软雅黑" panose="020b0503020204020204" pitchFamily="34" charset="-122"/>
              </a:rPr>
              <a:t>【证明】</a:t>
            </a: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由</a:t>
            </a: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知</a:t>
            </a:r>
            <a:r>
              <a:rPr lang="en-US" altLang="zh-CN" sz="2800" i="1" kern="100">
                <a:latin typeface="Times New Roman" panose="02020603050405020304"/>
                <a:ea typeface="微软雅黑" panose="020b0503020204020204" pitchFamily="34" charset="-122"/>
              </a:rPr>
              <a:t>DF</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PBE</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又</a:t>
            </a:r>
            <a:r>
              <a:rPr lang="en-US" altLang="zh-CN" sz="2800" i="1" kern="100">
                <a:latin typeface="Times New Roman" panose="02020603050405020304"/>
                <a:ea typeface="微软雅黑" panose="020b0503020204020204" pitchFamily="34" charset="-122"/>
              </a:rPr>
              <a:t>DF</a:t>
            </a:r>
            <a:r>
              <a:rPr lang="en-US" altLang="zh-CN" sz="2800" kern="100">
                <a:latin typeface="Cambria Math" panose="02040503050406030204"/>
                <a:ea typeface="微软雅黑" panose="020b0503020204020204" pitchFamily="34" charset="-122"/>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PDC</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PDC</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PBE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l</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DF</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l.</a:t>
            </a:r>
            <a:endParaRPr lang="zh-CN" altLang="zh-CN" sz="1800" kern="100">
              <a:effectLst/>
              <a:latin typeface="Times New Roman" panose="02020603050405020304"/>
              <a:ea typeface="宋体" panose="02010600030101010101" pitchFamily="2" charset="-122"/>
            </a:endParaRPr>
          </a:p>
        </p:txBody>
      </p:sp>
      <p:pic>
        <p:nvPicPr>
          <p:cNvPr id="3" name="25SXFXRA854.TIF" title=""/>
          <p:cNvPicPr/>
          <p:nvPr/>
        </p:nvPicPr>
        <p:blipFill>
          <a:blip r:embed="rId3"/>
          <a:stretch>
            <a:fillRect/>
          </a:stretch>
        </p:blipFill>
        <p:spPr>
          <a:xfrm>
            <a:off x="8450421" y="1735100"/>
            <a:ext cx="2657158" cy="246188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68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0000FF"/>
                </a:solidFill>
                <a:latin typeface="Times New Roman" panose="02020603050405020304"/>
                <a:ea typeface="微软雅黑" panose="020b0503020204020204" pitchFamily="34" charset="-122"/>
                <a:cs typeface="Times New Roman" panose="02020603050405020304"/>
              </a:rPr>
              <a:t>【命题说明】</a:t>
            </a:r>
            <a:endParaRPr lang="zh-CN" altLang="zh-CN" sz="1800" kern="100">
              <a:effectLst/>
              <a:latin typeface="Times New Roman" panose="02020603050405020304"/>
              <a:ea typeface="宋体" panose="02010600030101010101" pitchFamily="2" charset="-122"/>
            </a:endParaRPr>
          </a:p>
        </p:txBody>
      </p:sp>
      <p:graphicFrame>
        <p:nvGraphicFramePr>
          <p:cNvPr id="4" name="表格 3" title=""/>
          <p:cNvGraphicFramePr>
            <a:graphicFrameLocks noGrp="1"/>
          </p:cNvGraphicFramePr>
          <p:nvPr/>
        </p:nvGraphicFramePr>
        <p:xfrm>
          <a:off x="790811" y="1999615"/>
          <a:ext cx="11747469" cy="2377440"/>
        </p:xfrm>
        <a:graphic>
          <a:graphicData uri="http://schemas.openxmlformats.org/drawingml/2006/table">
            <a:tbl>
              <a:tblPr firstRow="1" firstCol="1" bandRow="1"/>
              <a:tblGrid>
                <a:gridCol w="2675463"/>
                <a:gridCol w="9072006"/>
              </a:tblGrid>
              <a:tr h="0">
                <a:tc>
                  <a:txBody>
                    <a:bodyPr vert="horz" wrap="square"/>
                    <a:lstStyle/>
                    <a:p>
                      <a:pPr algn="ctr">
                        <a:lnSpc>
                          <a:spcPct val="150000"/>
                        </a:lnSpc>
                        <a:spcAft>
                          <a:spcPct val="0"/>
                        </a:spcAft>
                      </a:pPr>
                      <a:r>
                        <a:rPr lang="zh-CN" sz="2600" kern="100">
                          <a:effectLst/>
                          <a:latin typeface="Times New Roman" panose="02020603050405020304"/>
                          <a:ea typeface="微软雅黑" panose="020b0503020204020204" pitchFamily="34" charset="-122"/>
                        </a:rPr>
                        <a:t>考向</a:t>
                      </a:r>
                      <a:endParaRPr lang="zh-CN" sz="2600" kern="100">
                        <a:effectLst/>
                        <a:latin typeface="Times New Roman" panose="02020603050405020304"/>
                        <a:ea typeface="宋体" panose="02010600030101010101" pitchFamily="2" charset="-122"/>
                      </a:endParaRPr>
                    </a:p>
                    <a:p>
                      <a:pPr algn="ctr">
                        <a:lnSpc>
                          <a:spcPct val="150000"/>
                        </a:lnSpc>
                        <a:spcAft>
                          <a:spcPct val="0"/>
                        </a:spcAft>
                      </a:pPr>
                      <a:r>
                        <a:rPr lang="zh-CN" sz="2600" kern="100">
                          <a:effectLst/>
                          <a:latin typeface="Times New Roman" panose="02020603050405020304"/>
                          <a:ea typeface="微软雅黑" panose="020b0503020204020204" pitchFamily="34" charset="-122"/>
                        </a:rPr>
                        <a:t>考法</a:t>
                      </a:r>
                      <a:endParaRPr lang="zh-CN" sz="2600" kern="100">
                        <a:effectLst/>
                        <a:latin typeface="Times New Roman" panose="02020603050405020304"/>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zh-CN" sz="2600" kern="100">
                          <a:effectLst/>
                          <a:latin typeface="Times New Roman" panose="02020603050405020304"/>
                          <a:ea typeface="微软雅黑" panose="020b0503020204020204" pitchFamily="34" charset="-122"/>
                        </a:rPr>
                        <a:t>高考命题常以空间几何体为载体</a:t>
                      </a:r>
                      <a:r>
                        <a:rPr lang="en-US" sz="2600" kern="100">
                          <a:effectLst/>
                          <a:latin typeface="Times New Roman" panose="02020603050405020304"/>
                          <a:ea typeface="微软雅黑" panose="020b0503020204020204" pitchFamily="34" charset="-122"/>
                        </a:rPr>
                        <a:t>,</a:t>
                      </a:r>
                      <a:r>
                        <a:rPr lang="zh-CN" sz="2600" kern="100">
                          <a:effectLst/>
                          <a:latin typeface="Times New Roman" panose="02020603050405020304"/>
                          <a:ea typeface="微软雅黑" panose="020b0503020204020204" pitchFamily="34" charset="-122"/>
                        </a:rPr>
                        <a:t>考查直线、平面平行的判断和证明</a:t>
                      </a:r>
                      <a:r>
                        <a:rPr lang="en-US" sz="2600" i="1" kern="100">
                          <a:effectLst/>
                          <a:latin typeface="Times New Roman" panose="02020603050405020304"/>
                          <a:ea typeface="微软雅黑" panose="020b0503020204020204" pitchFamily="34" charset="-122"/>
                        </a:rPr>
                        <a:t>.</a:t>
                      </a:r>
                      <a:r>
                        <a:rPr lang="zh-CN" sz="2600" kern="100">
                          <a:effectLst/>
                          <a:latin typeface="Times New Roman" panose="02020603050405020304"/>
                          <a:ea typeface="微软雅黑" panose="020b0503020204020204" pitchFamily="34" charset="-122"/>
                        </a:rPr>
                        <a:t>线面平行的证明是高考的热点</a:t>
                      </a:r>
                      <a:r>
                        <a:rPr lang="en-US" sz="2600" i="1" kern="100">
                          <a:effectLst/>
                          <a:latin typeface="Times New Roman" panose="02020603050405020304"/>
                          <a:ea typeface="微软雅黑" panose="020b0503020204020204" pitchFamily="34" charset="-122"/>
                        </a:rPr>
                        <a:t>.</a:t>
                      </a:r>
                      <a:r>
                        <a:rPr lang="zh-CN" sz="2600" kern="100">
                          <a:effectLst/>
                          <a:latin typeface="Times New Roman" panose="02020603050405020304"/>
                          <a:ea typeface="微软雅黑" panose="020b0503020204020204" pitchFamily="34" charset="-122"/>
                        </a:rPr>
                        <a:t>常以解答题的形式出现</a:t>
                      </a:r>
                      <a:r>
                        <a:rPr lang="en-US" sz="2600" i="1" kern="100">
                          <a:effectLst/>
                          <a:latin typeface="Times New Roman" panose="02020603050405020304"/>
                          <a:ea typeface="微软雅黑" panose="020b0503020204020204" pitchFamily="34" charset="-122"/>
                        </a:rPr>
                        <a:t>.</a:t>
                      </a:r>
                      <a:endParaRPr lang="zh-CN" sz="2600"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50000"/>
                        </a:lnSpc>
                        <a:spcAft>
                          <a:spcPct val="0"/>
                        </a:spcAft>
                      </a:pPr>
                      <a:r>
                        <a:rPr lang="zh-CN" sz="2600" kern="100">
                          <a:effectLst/>
                          <a:latin typeface="Times New Roman" panose="02020603050405020304"/>
                          <a:ea typeface="微软雅黑" panose="020b0503020204020204" pitchFamily="34" charset="-122"/>
                        </a:rPr>
                        <a:t>预测</a:t>
                      </a:r>
                      <a:endParaRPr lang="zh-CN" sz="2600" kern="100">
                        <a:effectLst/>
                        <a:latin typeface="Times New Roman" panose="02020603050405020304"/>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en-US" sz="2600" kern="100">
                          <a:effectLst/>
                          <a:latin typeface="Times New Roman" panose="02020603050405020304"/>
                          <a:ea typeface="微软雅黑" panose="020b0503020204020204" pitchFamily="34" charset="-122"/>
                        </a:rPr>
                        <a:t>2025</a:t>
                      </a:r>
                      <a:r>
                        <a:rPr lang="zh-CN" sz="2600" kern="100">
                          <a:effectLst/>
                          <a:latin typeface="Times New Roman" panose="02020603050405020304"/>
                          <a:ea typeface="微软雅黑" panose="020b0503020204020204" pitchFamily="34" charset="-122"/>
                        </a:rPr>
                        <a:t>年高考这一部分知识仍会考查</a:t>
                      </a:r>
                      <a:r>
                        <a:rPr lang="en-US" sz="2600" kern="100">
                          <a:effectLst/>
                          <a:latin typeface="Times New Roman" panose="02020603050405020304"/>
                          <a:ea typeface="微软雅黑" panose="020b0503020204020204" pitchFamily="34" charset="-122"/>
                        </a:rPr>
                        <a:t>,</a:t>
                      </a:r>
                      <a:r>
                        <a:rPr lang="zh-CN" sz="2600" kern="100">
                          <a:effectLst/>
                          <a:latin typeface="Times New Roman" panose="02020603050405020304"/>
                          <a:ea typeface="微软雅黑" panose="020b0503020204020204" pitchFamily="34" charset="-122"/>
                        </a:rPr>
                        <a:t>以解答题第</a:t>
                      </a:r>
                      <a:r>
                        <a:rPr lang="en-US" sz="2600" kern="100">
                          <a:effectLst/>
                          <a:latin typeface="Times New Roman" panose="02020603050405020304"/>
                          <a:ea typeface="微软雅黑" panose="020b0503020204020204" pitchFamily="34" charset="-122"/>
                        </a:rPr>
                        <a:t>(1)</a:t>
                      </a:r>
                      <a:r>
                        <a:rPr lang="zh-CN" sz="2600" kern="100">
                          <a:effectLst/>
                          <a:latin typeface="Times New Roman" panose="02020603050405020304"/>
                          <a:ea typeface="微软雅黑" panose="020b0503020204020204" pitchFamily="34" charset="-122"/>
                        </a:rPr>
                        <a:t>问的形式出现</a:t>
                      </a:r>
                      <a:r>
                        <a:rPr lang="en-US" sz="2600" kern="100">
                          <a:effectLst/>
                          <a:latin typeface="Times New Roman" panose="02020603050405020304"/>
                          <a:ea typeface="微软雅黑" panose="020b0503020204020204" pitchFamily="34" charset="-122"/>
                        </a:rPr>
                        <a:t>,</a:t>
                      </a:r>
                      <a:r>
                        <a:rPr lang="zh-CN" sz="2600" kern="100">
                          <a:effectLst/>
                          <a:latin typeface="Times New Roman" panose="02020603050405020304"/>
                          <a:ea typeface="微软雅黑" panose="020b0503020204020204" pitchFamily="34" charset="-122"/>
                        </a:rPr>
                        <a:t>难度中档</a:t>
                      </a:r>
                      <a:r>
                        <a:rPr lang="en-US" sz="2600" i="1" kern="100">
                          <a:effectLst/>
                          <a:latin typeface="Times New Roman" panose="02020603050405020304"/>
                          <a:ea typeface="微软雅黑" panose="020b0503020204020204" pitchFamily="34" charset="-122"/>
                        </a:rPr>
                        <a:t>.</a:t>
                      </a:r>
                      <a:endParaRPr lang="zh-CN" sz="2600"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335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latin typeface="Times New Roman" panose="02020603050405020304"/>
                <a:ea typeface="微软雅黑" panose="020b0503020204020204" pitchFamily="34" charset="-122"/>
              </a:rPr>
              <a:t>考点二平面与平面平行的判定与性质</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solidFill>
                  <a:srgbClr val="0000FF"/>
                </a:solidFill>
                <a:latin typeface="Times New Roman" panose="02020603050405020304"/>
                <a:ea typeface="微软雅黑" panose="020b0503020204020204" pitchFamily="34" charset="-122"/>
              </a:rPr>
              <a:t>考情提示</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平面与平面平行作为空间平行关系的载体</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因其全面考查平面与平面平行的判定定理与性质定理而成为高考的热点</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涉及空间平面与平面平行关系的判断、证明以及在空间实际问题中的应用</a:t>
            </a:r>
            <a:r>
              <a:rPr lang="en-US" altLang="zh-CN" sz="2800" i="1"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spTree>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570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latin typeface="Times New Roman" panose="02020603050405020304"/>
                <a:ea typeface="微软雅黑" panose="020b0503020204020204" pitchFamily="34" charset="-122"/>
              </a:rPr>
              <a:t>角度</a:t>
            </a:r>
            <a:r>
              <a:rPr lang="en-US" altLang="zh-CN" sz="2800" kern="100">
                <a:latin typeface="Times New Roman" panose="02020603050405020304"/>
                <a:ea typeface="微软雅黑" panose="020b0503020204020204" pitchFamily="34" charset="-122"/>
              </a:rPr>
              <a:t>1 </a:t>
            </a:r>
            <a:r>
              <a:rPr lang="zh-CN" altLang="zh-CN" sz="2800" kern="100">
                <a:latin typeface="Times New Roman" panose="02020603050405020304"/>
                <a:ea typeface="微软雅黑" panose="020b0503020204020204" pitchFamily="34" charset="-122"/>
              </a:rPr>
              <a:t>平面与平面平行的判定</a:t>
            </a:r>
            <a:endParaRPr lang="zh-CN" altLang="zh-CN" sz="1800" kern="100">
              <a:latin typeface="Times New Roman" panose="02020603050405020304"/>
              <a:ea typeface="宋体" panose="02010600030101010101" pitchFamily="2" charset="-122"/>
            </a:endParaRPr>
          </a:p>
          <a:p>
            <a:pPr>
              <a:lnSpc>
                <a:spcPct val="150000"/>
              </a:lnSpc>
            </a:pPr>
            <a:r>
              <a:rPr lang="en-US" altLang="zh-CN" sz="2800" b="1" kern="100">
                <a:latin typeface="Times New Roman" panose="02020603050405020304"/>
                <a:ea typeface="微软雅黑" panose="020b0503020204020204" pitchFamily="34" charset="-122"/>
              </a:rPr>
              <a:t>[</a:t>
            </a:r>
            <a:r>
              <a:rPr lang="zh-CN" altLang="zh-CN" sz="2800" b="1" kern="100">
                <a:latin typeface="Times New Roman" panose="02020603050405020304"/>
                <a:ea typeface="微软雅黑" panose="020b0503020204020204" pitchFamily="34" charset="-122"/>
              </a:rPr>
              <a:t>例</a:t>
            </a:r>
            <a:r>
              <a:rPr lang="en-US" altLang="zh-CN" sz="2800" b="1" kern="100">
                <a:latin typeface="Times New Roman" panose="02020603050405020304"/>
                <a:ea typeface="微软雅黑" panose="020b0503020204020204" pitchFamily="34" charset="-122"/>
              </a:rPr>
              <a:t>3]</a:t>
            </a:r>
            <a:r>
              <a:rPr lang="zh-CN" altLang="zh-CN" sz="2800" kern="100">
                <a:latin typeface="Times New Roman" panose="02020603050405020304"/>
                <a:ea typeface="微软雅黑" panose="020b0503020204020204" pitchFamily="34" charset="-122"/>
              </a:rPr>
              <a:t>如图</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在正方体</a:t>
            </a:r>
            <a:r>
              <a:rPr lang="en-US" altLang="zh-CN" sz="2800" i="1" kern="100">
                <a:latin typeface="Times New Roman" panose="02020603050405020304"/>
                <a:ea typeface="微软雅黑" panose="020b0503020204020204" pitchFamily="34" charset="-122"/>
              </a:rPr>
              <a:t>ABCD-A</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C</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D</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中</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S</a:t>
            </a:r>
            <a:r>
              <a:rPr lang="zh-CN" altLang="zh-CN" sz="2800" kern="100">
                <a:latin typeface="Times New Roman" panose="02020603050405020304"/>
                <a:ea typeface="微软雅黑" panose="020b0503020204020204" pitchFamily="34" charset="-122"/>
              </a:rPr>
              <a:t>是</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D</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的中点</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F</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G</a:t>
            </a:r>
            <a:r>
              <a:rPr lang="zh-CN" altLang="zh-CN" sz="2800" kern="100">
                <a:latin typeface="Times New Roman" panose="02020603050405020304"/>
                <a:ea typeface="微软雅黑" panose="020b0503020204020204" pitchFamily="34" charset="-122"/>
              </a:rPr>
              <a:t>分别是</a:t>
            </a:r>
            <a:r>
              <a:rPr lang="en-US" altLang="zh-CN" sz="2800" i="1" kern="100">
                <a:latin typeface="Times New Roman" panose="02020603050405020304"/>
                <a:ea typeface="微软雅黑" panose="020b0503020204020204" pitchFamily="34" charset="-122"/>
              </a:rPr>
              <a:t>BC</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DC</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SC</a:t>
            </a:r>
            <a:r>
              <a:rPr lang="zh-CN" altLang="zh-CN" sz="2800" kern="100">
                <a:latin typeface="Times New Roman" panose="02020603050405020304"/>
                <a:ea typeface="微软雅黑" panose="020b0503020204020204" pitchFamily="34" charset="-122"/>
              </a:rPr>
              <a:t>的中点</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求证</a:t>
            </a:r>
            <a:r>
              <a:rPr lang="en-US" altLang="zh-CN" sz="2800" kern="100" smtClean="0">
                <a:latin typeface="Times New Roman" panose="02020603050405020304"/>
                <a:ea typeface="微软雅黑" panose="020b0503020204020204" pitchFamily="34" charset="-122"/>
              </a:rPr>
              <a:t>:</a:t>
            </a:r>
            <a:endParaRPr lang="en-US" altLang="zh-CN" sz="2800" kern="100" smtClean="0">
              <a:latin typeface="Times New Roman" panose="02020603050405020304"/>
              <a:ea typeface="微软雅黑" panose="020b0503020204020204" pitchFamily="34" charset="-122"/>
            </a:endParaRPr>
          </a:p>
          <a:p>
            <a:pPr>
              <a:lnSpc>
                <a:spcPct val="150000"/>
              </a:lnSpc>
            </a:pPr>
            <a:endParaRPr lang="en-US" altLang="zh-CN" sz="2800" kern="100">
              <a:latin typeface="Times New Roman" panose="02020603050405020304"/>
              <a:ea typeface="微软雅黑" panose="020b0503020204020204" pitchFamily="34" charset="-122"/>
            </a:endParaRPr>
          </a:p>
          <a:p>
            <a:pPr>
              <a:lnSpc>
                <a:spcPct val="150000"/>
              </a:lnSpc>
            </a:pPr>
            <a:endParaRPr lang="en-US" altLang="zh-CN" sz="2800" kern="100" smtClean="0">
              <a:latin typeface="Times New Roman" panose="02020603050405020304"/>
              <a:ea typeface="微软雅黑" panose="020b0503020204020204" pitchFamily="34" charset="-122"/>
            </a:endParaRPr>
          </a:p>
          <a:p>
            <a:pPr>
              <a:lnSpc>
                <a:spcPct val="150000"/>
              </a:lnSpc>
            </a:pPr>
            <a:endParaRPr lang="en-US" altLang="zh-CN" sz="2800" kern="100">
              <a:latin typeface="Times New Roman" panose="02020603050405020304"/>
              <a:ea typeface="微软雅黑" panose="020b0503020204020204" pitchFamily="34" charset="-122"/>
            </a:endParaRPr>
          </a:p>
          <a:p>
            <a:pPr>
              <a:lnSpc>
                <a:spcPct val="150000"/>
              </a:lnSpc>
            </a:pPr>
            <a:endParaRPr lang="en-US" altLang="zh-CN" sz="2800" kern="100" smtClean="0">
              <a:latin typeface="Times New Roman" panose="02020603050405020304"/>
              <a:ea typeface="微软雅黑" panose="020b0503020204020204" pitchFamily="34" charset="-122"/>
            </a:endParaRPr>
          </a:p>
          <a:p>
            <a:pPr>
              <a:lnSpc>
                <a:spcPct val="150000"/>
              </a:lnSpc>
            </a:pP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EG</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BDD</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pic>
        <p:nvPicPr>
          <p:cNvPr id="3" name="25SXFXRA856.TIF" title=""/>
          <p:cNvPicPr/>
          <p:nvPr/>
        </p:nvPicPr>
        <p:blipFill>
          <a:blip r:embed="rId3"/>
          <a:stretch>
            <a:fillRect/>
          </a:stretch>
        </p:blipFill>
        <p:spPr>
          <a:xfrm>
            <a:off x="5812790" y="2696686"/>
            <a:ext cx="2429510" cy="2142014"/>
          </a:xfrm>
          <a:prstGeom prst="rect">
            <a:avLst/>
          </a:prstGeom>
        </p:spPr>
      </p:pic>
    </p:spTree>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570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0000FF"/>
                </a:solidFill>
                <a:latin typeface="Times New Roman" panose="02020603050405020304"/>
                <a:ea typeface="微软雅黑" panose="020b0503020204020204" pitchFamily="34" charset="-122"/>
              </a:rPr>
              <a:t>【证明】</a:t>
            </a: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连接</a:t>
            </a:r>
            <a:r>
              <a:rPr lang="en-US" altLang="zh-CN" sz="2800" i="1" kern="100">
                <a:latin typeface="Times New Roman" panose="02020603050405020304"/>
                <a:ea typeface="微软雅黑" panose="020b0503020204020204" pitchFamily="34" charset="-122"/>
              </a:rPr>
              <a:t>SB</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如图所示</a:t>
            </a:r>
            <a:r>
              <a:rPr lang="en-US" altLang="zh-CN" sz="2800" kern="100" smtClean="0">
                <a:latin typeface="Times New Roman" panose="02020603050405020304"/>
                <a:ea typeface="微软雅黑" panose="020b0503020204020204" pitchFamily="34" charset="-122"/>
              </a:rPr>
              <a:t>:</a:t>
            </a:r>
            <a:endParaRPr lang="en-US" altLang="zh-CN" sz="2800" kern="100" smtClean="0">
              <a:latin typeface="Times New Roman" panose="02020603050405020304"/>
              <a:ea typeface="微软雅黑" panose="020b0503020204020204" pitchFamily="34" charset="-122"/>
            </a:endParaRPr>
          </a:p>
          <a:p>
            <a:pPr>
              <a:lnSpc>
                <a:spcPct val="150000"/>
              </a:lnSpc>
            </a:pPr>
            <a:endParaRPr lang="en-US" altLang="zh-CN" sz="2800" kern="100">
              <a:latin typeface="Times New Roman" panose="02020603050405020304"/>
              <a:ea typeface="微软雅黑" panose="020b0503020204020204" pitchFamily="34" charset="-122"/>
            </a:endParaRPr>
          </a:p>
          <a:p>
            <a:pPr>
              <a:lnSpc>
                <a:spcPct val="150000"/>
              </a:lnSpc>
            </a:pPr>
            <a:endParaRPr lang="en-US" altLang="zh-CN" sz="2800" kern="100" smtClean="0">
              <a:latin typeface="Times New Roman" panose="02020603050405020304"/>
              <a:ea typeface="微软雅黑" panose="020b0503020204020204" pitchFamily="34" charset="-122"/>
            </a:endParaRPr>
          </a:p>
          <a:p>
            <a:pPr>
              <a:lnSpc>
                <a:spcPct val="150000"/>
              </a:lnSpc>
            </a:pPr>
            <a:endParaRPr lang="en-US" altLang="zh-CN" sz="2800" kern="100">
              <a:latin typeface="Times New Roman" panose="02020603050405020304"/>
              <a:ea typeface="微软雅黑" panose="020b0503020204020204" pitchFamily="34" charset="-122"/>
            </a:endParaRPr>
          </a:p>
          <a:p>
            <a:pPr>
              <a:lnSpc>
                <a:spcPct val="150000"/>
              </a:lnSpc>
            </a:pPr>
            <a:endParaRPr lang="en-US" altLang="zh-CN" sz="2800" kern="100" smtClean="0">
              <a:latin typeface="Times New Roman" panose="02020603050405020304"/>
              <a:ea typeface="微软雅黑" panose="020b0503020204020204" pitchFamily="34" charset="-122"/>
            </a:endParaRPr>
          </a:p>
          <a:p>
            <a:pPr>
              <a:lnSpc>
                <a:spcPct val="150000"/>
              </a:lnSpc>
            </a:pP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因为</a:t>
            </a:r>
            <a:r>
              <a:rPr lang="en-US" altLang="zh-CN" sz="2800" i="1" kern="100">
                <a:latin typeface="Times New Roman" panose="02020603050405020304"/>
                <a:ea typeface="微软雅黑" panose="020b0503020204020204" pitchFamily="34" charset="-122"/>
              </a:rPr>
              <a:t>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G</a:t>
            </a:r>
            <a:r>
              <a:rPr lang="zh-CN" altLang="zh-CN" sz="2800" kern="100">
                <a:latin typeface="Times New Roman" panose="02020603050405020304"/>
                <a:ea typeface="微软雅黑" panose="020b0503020204020204" pitchFamily="34" charset="-122"/>
              </a:rPr>
              <a:t>分别是</a:t>
            </a:r>
            <a:r>
              <a:rPr lang="en-US" altLang="zh-CN" sz="2800" i="1" kern="100">
                <a:latin typeface="Times New Roman" panose="02020603050405020304"/>
                <a:ea typeface="微软雅黑" panose="020b0503020204020204" pitchFamily="34" charset="-122"/>
              </a:rPr>
              <a:t>BC</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SC</a:t>
            </a:r>
            <a:r>
              <a:rPr lang="zh-CN" altLang="zh-CN" sz="2800" kern="100">
                <a:latin typeface="Times New Roman" panose="02020603050405020304"/>
                <a:ea typeface="微软雅黑" panose="020b0503020204020204" pitchFamily="34" charset="-122"/>
              </a:rPr>
              <a:t>的中点</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EG</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SB</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又因为</a:t>
            </a:r>
            <a:r>
              <a:rPr lang="en-US" altLang="zh-CN" sz="2800" i="1" kern="100">
                <a:latin typeface="Times New Roman" panose="02020603050405020304"/>
                <a:ea typeface="微软雅黑" panose="020b0503020204020204" pitchFamily="34" charset="-122"/>
              </a:rPr>
              <a:t>SB</a:t>
            </a:r>
            <a:r>
              <a:rPr lang="en-US" altLang="zh-CN" sz="2800" kern="100">
                <a:latin typeface="Cambria Math" panose="02040503050406030204"/>
                <a:ea typeface="微软雅黑" panose="020b0503020204020204" pitchFamily="34" charset="-122"/>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BDD</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EG</a:t>
            </a:r>
            <a:r>
              <a:rPr lang="en-US" altLang="zh-CN" sz="2800" kern="100">
                <a:latin typeface="Cambria Math" panose="02040503050406030204"/>
                <a:ea typeface="MS Gothic" panose="020b0609070205080204" charset="-128"/>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BDD</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所以直线</a:t>
            </a:r>
            <a:r>
              <a:rPr lang="en-US" altLang="zh-CN" sz="2800" i="1" kern="100">
                <a:latin typeface="Times New Roman" panose="02020603050405020304"/>
                <a:ea typeface="微软雅黑" panose="020b0503020204020204" pitchFamily="34" charset="-122"/>
              </a:rPr>
              <a:t>EG</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BDD</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pic>
        <p:nvPicPr>
          <p:cNvPr id="3" name="25SXFXRA857.TIF" title=""/>
          <p:cNvPicPr/>
          <p:nvPr/>
        </p:nvPicPr>
        <p:blipFill>
          <a:blip r:embed="rId3"/>
          <a:stretch>
            <a:fillRect/>
          </a:stretch>
        </p:blipFill>
        <p:spPr>
          <a:xfrm>
            <a:off x="5852476" y="1318100"/>
            <a:ext cx="2732723" cy="2314099"/>
          </a:xfrm>
          <a:prstGeom prst="rect">
            <a:avLst/>
          </a:prstGeom>
        </p:spPr>
      </p:pic>
    </p:spTree>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505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en-US" altLang="zh-CN" sz="2800" b="1" kern="100" smtClean="0">
                <a:latin typeface="Times New Roman" panose="02020603050405020304"/>
                <a:ea typeface="微软雅黑" panose="020b0503020204020204" pitchFamily="34" charset="-122"/>
              </a:rPr>
              <a:t>[</a:t>
            </a:r>
            <a:r>
              <a:rPr lang="zh-CN" altLang="zh-CN" sz="2800" b="1" kern="100">
                <a:latin typeface="Times New Roman" panose="02020603050405020304"/>
                <a:ea typeface="微软雅黑" panose="020b0503020204020204" pitchFamily="34" charset="-122"/>
              </a:rPr>
              <a:t>例</a:t>
            </a:r>
            <a:r>
              <a:rPr lang="en-US" altLang="zh-CN" sz="2800" b="1" kern="100">
                <a:latin typeface="Times New Roman" panose="02020603050405020304"/>
                <a:ea typeface="微软雅黑" panose="020b0503020204020204" pitchFamily="34" charset="-122"/>
              </a:rPr>
              <a:t>3]</a:t>
            </a:r>
            <a:r>
              <a:rPr lang="zh-CN" altLang="zh-CN" sz="2800" kern="100">
                <a:latin typeface="Times New Roman" panose="02020603050405020304"/>
                <a:ea typeface="微软雅黑" panose="020b0503020204020204" pitchFamily="34" charset="-122"/>
              </a:rPr>
              <a:t>如图</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在正方体</a:t>
            </a:r>
            <a:r>
              <a:rPr lang="en-US" altLang="zh-CN" sz="2800" i="1" kern="100">
                <a:latin typeface="Times New Roman" panose="02020603050405020304"/>
                <a:ea typeface="微软雅黑" panose="020b0503020204020204" pitchFamily="34" charset="-122"/>
              </a:rPr>
              <a:t>ABCD-A</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C</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D</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中</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S</a:t>
            </a:r>
            <a:r>
              <a:rPr lang="zh-CN" altLang="zh-CN" sz="2800" kern="100">
                <a:latin typeface="Times New Roman" panose="02020603050405020304"/>
                <a:ea typeface="微软雅黑" panose="020b0503020204020204" pitchFamily="34" charset="-122"/>
              </a:rPr>
              <a:t>是</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D</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的中点</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F</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G</a:t>
            </a:r>
            <a:r>
              <a:rPr lang="zh-CN" altLang="zh-CN" sz="2800" kern="100">
                <a:latin typeface="Times New Roman" panose="02020603050405020304"/>
                <a:ea typeface="微软雅黑" panose="020b0503020204020204" pitchFamily="34" charset="-122"/>
              </a:rPr>
              <a:t>分别是</a:t>
            </a:r>
            <a:r>
              <a:rPr lang="en-US" altLang="zh-CN" sz="2800" i="1" kern="100">
                <a:latin typeface="Times New Roman" panose="02020603050405020304"/>
                <a:ea typeface="微软雅黑" panose="020b0503020204020204" pitchFamily="34" charset="-122"/>
              </a:rPr>
              <a:t>BC</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DC</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SC</a:t>
            </a:r>
            <a:r>
              <a:rPr lang="zh-CN" altLang="zh-CN" sz="2800" kern="100">
                <a:latin typeface="Times New Roman" panose="02020603050405020304"/>
                <a:ea typeface="微软雅黑" panose="020b0503020204020204" pitchFamily="34" charset="-122"/>
              </a:rPr>
              <a:t>的中点</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求证</a:t>
            </a:r>
            <a:r>
              <a:rPr lang="en-US" altLang="zh-CN" sz="2800" kern="100" smtClean="0">
                <a:latin typeface="Times New Roman" panose="02020603050405020304"/>
                <a:ea typeface="微软雅黑" panose="020b0503020204020204" pitchFamily="34" charset="-122"/>
              </a:rPr>
              <a:t>:</a:t>
            </a:r>
            <a:endParaRPr lang="en-US" altLang="zh-CN" sz="2800" kern="100" smtClean="0">
              <a:latin typeface="Times New Roman" panose="02020603050405020304"/>
              <a:ea typeface="微软雅黑" panose="020b0503020204020204" pitchFamily="34" charset="-122"/>
            </a:endParaRPr>
          </a:p>
          <a:p>
            <a:pPr>
              <a:lnSpc>
                <a:spcPct val="150000"/>
              </a:lnSpc>
            </a:pPr>
            <a:endParaRPr lang="en-US" altLang="zh-CN" sz="2800" kern="100">
              <a:latin typeface="Times New Roman" panose="02020603050405020304"/>
              <a:ea typeface="微软雅黑" panose="020b0503020204020204" pitchFamily="34" charset="-122"/>
            </a:endParaRPr>
          </a:p>
          <a:p>
            <a:pPr>
              <a:lnSpc>
                <a:spcPct val="150000"/>
              </a:lnSpc>
            </a:pPr>
            <a:endParaRPr lang="en-US" altLang="zh-CN" sz="2800" kern="100" smtClean="0">
              <a:latin typeface="Times New Roman" panose="02020603050405020304"/>
              <a:ea typeface="微软雅黑" panose="020b0503020204020204" pitchFamily="34" charset="-122"/>
            </a:endParaRPr>
          </a:p>
          <a:p>
            <a:pPr>
              <a:lnSpc>
                <a:spcPct val="150000"/>
              </a:lnSpc>
            </a:pPr>
            <a:endParaRPr lang="en-US" altLang="zh-CN" sz="2800" kern="100">
              <a:latin typeface="Times New Roman" panose="02020603050405020304"/>
              <a:ea typeface="微软雅黑" panose="020b0503020204020204" pitchFamily="34" charset="-122"/>
            </a:endParaRPr>
          </a:p>
          <a:p>
            <a:pPr>
              <a:lnSpc>
                <a:spcPct val="150000"/>
              </a:lnSpc>
            </a:pPr>
            <a:endParaRPr lang="en-US" altLang="zh-CN" sz="2800" kern="100" smtClean="0">
              <a:latin typeface="Times New Roman" panose="02020603050405020304"/>
              <a:ea typeface="微软雅黑" panose="020b0503020204020204" pitchFamily="34" charset="-122"/>
            </a:endParaRPr>
          </a:p>
          <a:p>
            <a:pPr>
              <a:lnSpc>
                <a:spcPct val="150000"/>
              </a:lnSpc>
            </a:pP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EFG</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BDD</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pic>
        <p:nvPicPr>
          <p:cNvPr id="3" name="25SXFXRA856.TIF" title=""/>
          <p:cNvPicPr/>
          <p:nvPr/>
        </p:nvPicPr>
        <p:blipFill>
          <a:blip r:embed="rId3"/>
          <a:stretch>
            <a:fillRect/>
          </a:stretch>
        </p:blipFill>
        <p:spPr>
          <a:xfrm>
            <a:off x="6562090" y="2163286"/>
            <a:ext cx="2429510" cy="2142014"/>
          </a:xfrm>
          <a:prstGeom prst="rect">
            <a:avLst/>
          </a:prstGeom>
        </p:spPr>
      </p:pic>
    </p:spTree>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464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0000FF"/>
                </a:solidFill>
                <a:latin typeface="Times New Roman" panose="02020603050405020304"/>
                <a:ea typeface="微软雅黑" panose="020b0503020204020204" pitchFamily="34" charset="-122"/>
              </a:rPr>
              <a:t>【证明】</a:t>
            </a: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连接</a:t>
            </a:r>
            <a:r>
              <a:rPr lang="en-US" altLang="zh-CN" sz="2800" i="1" kern="100">
                <a:latin typeface="Times New Roman" panose="02020603050405020304"/>
                <a:ea typeface="微软雅黑" panose="020b0503020204020204" pitchFamily="34" charset="-122"/>
              </a:rPr>
              <a:t>SD</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如图所示</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因为</a:t>
            </a:r>
            <a:r>
              <a:rPr lang="en-US" altLang="zh-CN" sz="2800" i="1" kern="100">
                <a:latin typeface="Times New Roman" panose="02020603050405020304"/>
                <a:ea typeface="微软雅黑" panose="020b0503020204020204" pitchFamily="34" charset="-122"/>
              </a:rPr>
              <a:t>F</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G</a:t>
            </a:r>
            <a:r>
              <a:rPr lang="zh-CN" altLang="zh-CN" sz="2800" kern="100">
                <a:latin typeface="Times New Roman" panose="02020603050405020304"/>
                <a:ea typeface="微软雅黑" panose="020b0503020204020204" pitchFamily="34" charset="-122"/>
              </a:rPr>
              <a:t>分别是</a:t>
            </a:r>
            <a:r>
              <a:rPr lang="en-US" altLang="zh-CN" sz="2800" i="1" kern="100">
                <a:latin typeface="Times New Roman" panose="02020603050405020304"/>
                <a:ea typeface="微软雅黑" panose="020b0503020204020204" pitchFamily="34" charset="-122"/>
              </a:rPr>
              <a:t>DC</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SC</a:t>
            </a:r>
            <a:r>
              <a:rPr lang="zh-CN" altLang="zh-CN" sz="2800" kern="100">
                <a:latin typeface="Times New Roman" panose="02020603050405020304"/>
                <a:ea typeface="微软雅黑" panose="020b0503020204020204" pitchFamily="34" charset="-122"/>
              </a:rPr>
              <a:t>的中点</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FG</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SD</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又因为</a:t>
            </a:r>
            <a:r>
              <a:rPr lang="en-US" altLang="zh-CN" sz="2800" i="1" kern="100">
                <a:latin typeface="Times New Roman" panose="02020603050405020304"/>
                <a:ea typeface="微软雅黑" panose="020b0503020204020204" pitchFamily="34" charset="-122"/>
              </a:rPr>
              <a:t>SD</a:t>
            </a:r>
            <a:r>
              <a:rPr lang="en-US" altLang="zh-CN" sz="2800" kern="100">
                <a:latin typeface="Cambria Math" panose="02040503050406030204"/>
                <a:ea typeface="微软雅黑" panose="020b0503020204020204" pitchFamily="34" charset="-122"/>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BDD</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FG</a:t>
            </a:r>
            <a:r>
              <a:rPr lang="en-US" altLang="zh-CN" sz="2800" kern="100">
                <a:latin typeface="Cambria Math" panose="02040503050406030204"/>
                <a:ea typeface="MS Gothic" panose="020b0609070205080204" charset="-128"/>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BDD</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FG</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BDD</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由</a:t>
            </a: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得</a:t>
            </a:r>
            <a:r>
              <a:rPr lang="en-US" altLang="zh-CN" sz="2800" i="1" kern="100">
                <a:latin typeface="Times New Roman" panose="02020603050405020304"/>
                <a:ea typeface="微软雅黑" panose="020b0503020204020204" pitchFamily="34" charset="-122"/>
              </a:rPr>
              <a:t>EG</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BDD</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且</a:t>
            </a:r>
            <a:r>
              <a:rPr lang="en-US" altLang="zh-CN" sz="2800" i="1" kern="100">
                <a:latin typeface="Times New Roman" panose="02020603050405020304"/>
                <a:ea typeface="微软雅黑" panose="020b0503020204020204" pitchFamily="34" charset="-122"/>
              </a:rPr>
              <a:t>EG</a:t>
            </a:r>
            <a:r>
              <a:rPr lang="en-US" altLang="zh-CN" sz="2800" kern="100">
                <a:latin typeface="Cambria Math" panose="02040503050406030204"/>
                <a:ea typeface="微软雅黑" panose="020b0503020204020204" pitchFamily="34" charset="-122"/>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EFG</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FG</a:t>
            </a:r>
            <a:r>
              <a:rPr lang="en-US" altLang="zh-CN" sz="2800" kern="100">
                <a:latin typeface="Cambria Math" panose="02040503050406030204"/>
                <a:ea typeface="微软雅黑" panose="020b0503020204020204" pitchFamily="34" charset="-122"/>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EFG</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EG</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FG</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G</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所以平面</a:t>
            </a:r>
            <a:r>
              <a:rPr lang="en-US" altLang="zh-CN" sz="2800" i="1" kern="100">
                <a:latin typeface="Times New Roman" panose="02020603050405020304"/>
                <a:ea typeface="微软雅黑" panose="020b0503020204020204" pitchFamily="34" charset="-122"/>
              </a:rPr>
              <a:t>EFG</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BDD</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spTree>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570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latin typeface="Times New Roman" panose="02020603050405020304"/>
                <a:ea typeface="微软雅黑" panose="020b0503020204020204" pitchFamily="34" charset="-122"/>
              </a:rPr>
              <a:t>角度</a:t>
            </a:r>
            <a:r>
              <a:rPr lang="en-US" altLang="zh-CN" sz="2800" kern="100">
                <a:latin typeface="Times New Roman" panose="02020603050405020304"/>
                <a:ea typeface="微软雅黑" panose="020b0503020204020204" pitchFamily="34" charset="-122"/>
              </a:rPr>
              <a:t>2 </a:t>
            </a:r>
            <a:r>
              <a:rPr lang="zh-CN" altLang="zh-CN" sz="2800" kern="100">
                <a:latin typeface="Times New Roman" panose="02020603050405020304"/>
                <a:ea typeface="微软雅黑" panose="020b0503020204020204" pitchFamily="34" charset="-122"/>
              </a:rPr>
              <a:t>平面与平面平行的性质</a:t>
            </a:r>
            <a:endParaRPr lang="zh-CN" altLang="zh-CN" sz="1800" kern="100">
              <a:latin typeface="Times New Roman" panose="02020603050405020304"/>
              <a:ea typeface="宋体" panose="02010600030101010101" pitchFamily="2" charset="-122"/>
            </a:endParaRPr>
          </a:p>
          <a:p>
            <a:pPr>
              <a:lnSpc>
                <a:spcPct val="150000"/>
              </a:lnSpc>
            </a:pPr>
            <a:r>
              <a:rPr lang="en-US" altLang="zh-CN" sz="2800" b="1" kern="100">
                <a:latin typeface="Times New Roman" panose="02020603050405020304"/>
                <a:ea typeface="微软雅黑" panose="020b0503020204020204" pitchFamily="34" charset="-122"/>
              </a:rPr>
              <a:t>[</a:t>
            </a:r>
            <a:r>
              <a:rPr lang="zh-CN" altLang="zh-CN" sz="2800" b="1" kern="100">
                <a:latin typeface="Times New Roman" panose="02020603050405020304"/>
                <a:ea typeface="微软雅黑" panose="020b0503020204020204" pitchFamily="34" charset="-122"/>
              </a:rPr>
              <a:t>例</a:t>
            </a:r>
            <a:r>
              <a:rPr lang="en-US" altLang="zh-CN" sz="2800" b="1" kern="100">
                <a:latin typeface="Times New Roman" panose="02020603050405020304"/>
                <a:ea typeface="微软雅黑" panose="020b0503020204020204" pitchFamily="34" charset="-122"/>
              </a:rPr>
              <a:t>4]</a:t>
            </a:r>
            <a:r>
              <a:rPr lang="en-US" altLang="zh-CN" sz="2800" kern="100">
                <a:latin typeface="Times New Roman" panose="02020603050405020304"/>
                <a:ea typeface="微软雅黑" panose="020b0503020204020204" pitchFamily="34" charset="-122"/>
              </a:rPr>
              <a:t>(2023·</a:t>
            </a:r>
            <a:r>
              <a:rPr lang="zh-CN" altLang="zh-CN" sz="2800" kern="100">
                <a:latin typeface="Times New Roman" panose="02020603050405020304"/>
                <a:ea typeface="微软雅黑" panose="020b0503020204020204" pitchFamily="34" charset="-122"/>
              </a:rPr>
              <a:t>承德模拟</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如图</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正方体</a:t>
            </a:r>
            <a:r>
              <a:rPr lang="en-US" altLang="zh-CN" sz="2800" i="1" kern="100">
                <a:latin typeface="Times New Roman" panose="02020603050405020304"/>
                <a:ea typeface="微软雅黑" panose="020b0503020204020204" pitchFamily="34" charset="-122"/>
              </a:rPr>
              <a:t>ABCD-A</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C</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D</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的棱长为</a:t>
            </a:r>
            <a:r>
              <a:rPr lang="en-US" altLang="zh-CN" sz="2800" kern="100">
                <a:latin typeface="Times New Roman" panose="02020603050405020304"/>
                <a:ea typeface="微软雅黑" panose="020b0503020204020204" pitchFamily="34" charset="-122"/>
              </a:rPr>
              <a:t>3,</a:t>
            </a:r>
            <a:r>
              <a:rPr lang="zh-CN" altLang="zh-CN" sz="2800" kern="100">
                <a:latin typeface="Times New Roman" panose="02020603050405020304"/>
                <a:ea typeface="微软雅黑" panose="020b0503020204020204" pitchFamily="34" charset="-122"/>
              </a:rPr>
              <a:t>点</a:t>
            </a:r>
            <a:r>
              <a:rPr lang="en-US" altLang="zh-CN" sz="2800" i="1" kern="100">
                <a:latin typeface="Times New Roman" panose="02020603050405020304"/>
                <a:ea typeface="微软雅黑" panose="020b0503020204020204" pitchFamily="34" charset="-122"/>
              </a:rPr>
              <a:t>E</a:t>
            </a:r>
            <a:r>
              <a:rPr lang="zh-CN" altLang="zh-CN" sz="2800" kern="100">
                <a:latin typeface="Times New Roman" panose="02020603050405020304"/>
                <a:ea typeface="微软雅黑" panose="020b0503020204020204" pitchFamily="34" charset="-122"/>
              </a:rPr>
              <a:t>在棱</a:t>
            </a:r>
            <a:r>
              <a:rPr lang="en-US" altLang="zh-CN" sz="2800" i="1" kern="100">
                <a:latin typeface="Times New Roman" panose="02020603050405020304"/>
                <a:ea typeface="微软雅黑" panose="020b0503020204020204" pitchFamily="34" charset="-122"/>
              </a:rPr>
              <a:t>AA</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上</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点</a:t>
            </a:r>
            <a:r>
              <a:rPr lang="en-US" altLang="zh-CN" sz="2800" i="1" kern="100">
                <a:latin typeface="Times New Roman" panose="02020603050405020304"/>
                <a:ea typeface="微软雅黑" panose="020b0503020204020204" pitchFamily="34" charset="-122"/>
              </a:rPr>
              <a:t>F</a:t>
            </a:r>
            <a:r>
              <a:rPr lang="zh-CN" altLang="zh-CN" sz="2800" kern="100">
                <a:latin typeface="Times New Roman" panose="02020603050405020304"/>
                <a:ea typeface="微软雅黑" panose="020b0503020204020204" pitchFamily="34" charset="-122"/>
              </a:rPr>
              <a:t>在棱</a:t>
            </a:r>
            <a:r>
              <a:rPr lang="en-US" altLang="zh-CN" sz="2800" i="1" kern="100">
                <a:latin typeface="Times New Roman" panose="02020603050405020304"/>
                <a:ea typeface="微软雅黑" panose="020b0503020204020204" pitchFamily="34" charset="-122"/>
              </a:rPr>
              <a:t>CC</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上</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G</a:t>
            </a:r>
            <a:r>
              <a:rPr lang="zh-CN" altLang="zh-CN" sz="2800" kern="100">
                <a:latin typeface="Times New Roman" panose="02020603050405020304"/>
                <a:ea typeface="微软雅黑" panose="020b0503020204020204" pitchFamily="34" charset="-122"/>
              </a:rPr>
              <a:t>在棱</a:t>
            </a:r>
            <a:r>
              <a:rPr lang="en-US" altLang="zh-CN" sz="2800" i="1" kern="100">
                <a:latin typeface="Times New Roman" panose="02020603050405020304"/>
                <a:ea typeface="微软雅黑" panose="020b0503020204020204" pitchFamily="34" charset="-122"/>
              </a:rPr>
              <a:t>BB</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上</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且</a:t>
            </a:r>
            <a:r>
              <a:rPr lang="en-US" altLang="zh-CN" sz="2800" i="1" kern="100">
                <a:latin typeface="Times New Roman" panose="02020603050405020304"/>
                <a:ea typeface="微软雅黑" panose="020b0503020204020204" pitchFamily="34" charset="-122"/>
              </a:rPr>
              <a:t>AE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FC</a:t>
            </a:r>
            <a:r>
              <a:rPr lang="en-US" altLang="zh-CN" sz="2800" kern="100" baseline="-25000">
                <a:latin typeface="Times New Roman" panose="02020603050405020304"/>
                <a:ea typeface="微软雅黑" panose="020b0503020204020204" pitchFamily="34" charset="-122"/>
              </a:rPr>
              <a:t>1</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G</a:t>
            </a:r>
            <a:r>
              <a:rPr lang="en-US" altLang="zh-CN" sz="2800" kern="1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H</a:t>
            </a:r>
            <a:r>
              <a:rPr lang="zh-CN" altLang="zh-CN" sz="2800" kern="100">
                <a:latin typeface="Times New Roman" panose="02020603050405020304"/>
                <a:ea typeface="微软雅黑" panose="020b0503020204020204" pitchFamily="34" charset="-122"/>
              </a:rPr>
              <a:t>是棱</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C</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上一点</a:t>
            </a:r>
            <a:r>
              <a:rPr lang="en-US" altLang="zh-CN" sz="2800" i="1" kern="100" smtClean="0">
                <a:latin typeface="Times New Roman" panose="02020603050405020304"/>
                <a:ea typeface="微软雅黑" panose="020b0503020204020204" pitchFamily="34" charset="-122"/>
              </a:rPr>
              <a:t>.</a:t>
            </a:r>
            <a:endParaRPr lang="en-US" altLang="zh-CN" sz="2800" i="1" kern="100" smtClean="0">
              <a:latin typeface="Times New Roman" panose="02020603050405020304"/>
              <a:ea typeface="微软雅黑" panose="020b0503020204020204" pitchFamily="34" charset="-122"/>
            </a:endParaRPr>
          </a:p>
          <a:p>
            <a:pPr>
              <a:lnSpc>
                <a:spcPct val="150000"/>
              </a:lnSpc>
            </a:pPr>
            <a:endParaRPr lang="en-US" altLang="zh-CN" sz="2800" i="1" kern="100">
              <a:latin typeface="Times New Roman" panose="02020603050405020304"/>
              <a:ea typeface="微软雅黑" panose="020b0503020204020204" pitchFamily="34" charset="-122"/>
            </a:endParaRPr>
          </a:p>
          <a:p>
            <a:pPr>
              <a:lnSpc>
                <a:spcPct val="150000"/>
              </a:lnSpc>
            </a:pPr>
            <a:endParaRPr lang="en-US" altLang="zh-CN" sz="2800" i="1" kern="100" smtClean="0">
              <a:latin typeface="Times New Roman" panose="02020603050405020304"/>
              <a:ea typeface="微软雅黑" panose="020b0503020204020204" pitchFamily="34" charset="-122"/>
            </a:endParaRPr>
          </a:p>
          <a:p>
            <a:pPr>
              <a:lnSpc>
                <a:spcPct val="150000"/>
              </a:lnSpc>
            </a:pPr>
            <a:endParaRPr lang="en-US" altLang="zh-CN" sz="2800" i="1" kern="100">
              <a:latin typeface="Times New Roman" panose="02020603050405020304"/>
              <a:ea typeface="微软雅黑" panose="020b0503020204020204" pitchFamily="34" charset="-122"/>
            </a:endParaRPr>
          </a:p>
          <a:p>
            <a:pPr>
              <a:lnSpc>
                <a:spcPct val="150000"/>
              </a:lnSpc>
            </a:pPr>
            <a:endParaRPr lang="en-US" altLang="zh-CN" sz="2800" i="1" kern="100" smtClean="0">
              <a:latin typeface="Times New Roman" panose="02020603050405020304"/>
              <a:ea typeface="微软雅黑" panose="020b0503020204020204" pitchFamily="34" charset="-122"/>
            </a:endParaRPr>
          </a:p>
          <a:p>
            <a:pPr>
              <a:lnSpc>
                <a:spcPct val="150000"/>
              </a:lnSpc>
            </a:pP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求证</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B</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F</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D</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四点共面</a:t>
            </a:r>
            <a:r>
              <a:rPr lang="en-US" altLang="zh-CN" sz="2800"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pic>
        <p:nvPicPr>
          <p:cNvPr id="3" name="25SXFXRA858.TIF" title=""/>
          <p:cNvPicPr/>
          <p:nvPr/>
        </p:nvPicPr>
        <p:blipFill>
          <a:blip r:embed="rId3"/>
          <a:stretch>
            <a:fillRect/>
          </a:stretch>
        </p:blipFill>
        <p:spPr>
          <a:xfrm>
            <a:off x="5405976" y="2919254"/>
            <a:ext cx="2671224" cy="2325846"/>
          </a:xfrm>
          <a:prstGeom prst="rect">
            <a:avLst/>
          </a:prstGeom>
        </p:spPr>
      </p:pic>
    </p:spTree>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658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0000FF"/>
                </a:solidFill>
                <a:latin typeface="Times New Roman" panose="02020603050405020304"/>
                <a:ea typeface="微软雅黑" panose="020b0503020204020204" pitchFamily="34" charset="-122"/>
              </a:rPr>
              <a:t>【证明】</a:t>
            </a: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如图</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在</a:t>
            </a:r>
            <a:r>
              <a:rPr lang="en-US" altLang="zh-CN" sz="2800" i="1" kern="100">
                <a:latin typeface="Times New Roman" panose="02020603050405020304"/>
                <a:ea typeface="微软雅黑" panose="020b0503020204020204" pitchFamily="34" charset="-122"/>
              </a:rPr>
              <a:t>DD</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上取一点</a:t>
            </a:r>
            <a:r>
              <a:rPr lang="en-US" altLang="zh-CN" sz="2800" i="1" kern="100">
                <a:latin typeface="Times New Roman" panose="02020603050405020304"/>
                <a:ea typeface="微软雅黑" panose="020b0503020204020204" pitchFamily="34" charset="-122"/>
              </a:rPr>
              <a:t>N</a:t>
            </a:r>
            <a:r>
              <a:rPr lang="zh-CN" altLang="zh-CN" sz="2800" kern="100">
                <a:latin typeface="Times New Roman" panose="02020603050405020304"/>
                <a:ea typeface="微软雅黑" panose="020b0503020204020204" pitchFamily="34" charset="-122"/>
              </a:rPr>
              <a:t>使得</a:t>
            </a:r>
            <a:r>
              <a:rPr lang="en-US" altLang="zh-CN" sz="2800" i="1" kern="100">
                <a:latin typeface="Times New Roman" panose="02020603050405020304"/>
                <a:ea typeface="微软雅黑" panose="020b0503020204020204" pitchFamily="34" charset="-122"/>
              </a:rPr>
              <a:t>DN</a:t>
            </a:r>
            <a:r>
              <a:rPr lang="en-US" altLang="zh-CN" sz="2800" kern="100">
                <a:latin typeface="Times New Roman" panose="02020603050405020304"/>
                <a:ea typeface="微软雅黑" panose="020b0503020204020204" pitchFamily="34" charset="-122"/>
              </a:rPr>
              <a:t>=1,</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连接</a:t>
            </a:r>
            <a:r>
              <a:rPr lang="en-US" altLang="zh-CN" sz="2800" i="1" kern="100">
                <a:latin typeface="Times New Roman" panose="02020603050405020304"/>
                <a:ea typeface="微软雅黑" panose="020b0503020204020204" pitchFamily="34" charset="-122"/>
              </a:rPr>
              <a:t>CN</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EN</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则</a:t>
            </a:r>
            <a:r>
              <a:rPr lang="en-US" altLang="zh-CN" sz="2800" i="1" kern="100">
                <a:latin typeface="Times New Roman" panose="02020603050405020304"/>
                <a:ea typeface="微软雅黑" panose="020b0503020204020204" pitchFamily="34" charset="-122"/>
              </a:rPr>
              <a:t>AE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DN</a:t>
            </a:r>
            <a:r>
              <a:rPr lang="en-US" altLang="zh-CN" sz="2800" kern="1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.CF</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ND</a:t>
            </a:r>
            <a:r>
              <a:rPr lang="en-US" altLang="zh-CN" sz="2800" kern="100" baseline="-25000">
                <a:latin typeface="Times New Roman" panose="02020603050405020304"/>
                <a:ea typeface="微软雅黑" panose="020b0503020204020204" pitchFamily="34" charset="-122"/>
              </a:rPr>
              <a:t>1</a:t>
            </a:r>
            <a:r>
              <a:rPr lang="en-US" altLang="zh-CN" sz="2800" kern="100">
                <a:latin typeface="Times New Roman" panose="02020603050405020304"/>
                <a:ea typeface="微软雅黑" panose="020b0503020204020204" pitchFamily="34" charset="-122"/>
              </a:rPr>
              <a:t>=2,</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因为</a:t>
            </a:r>
            <a:r>
              <a:rPr lang="en-US" altLang="zh-CN" sz="2800" i="1" kern="100">
                <a:latin typeface="Times New Roman" panose="02020603050405020304"/>
                <a:ea typeface="微软雅黑" panose="020b0503020204020204" pitchFamily="34" charset="-122"/>
              </a:rPr>
              <a:t>CF</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ND</a:t>
            </a:r>
            <a:r>
              <a:rPr lang="en-US" altLang="zh-CN" sz="2800" kern="100" baseline="-25000">
                <a:latin typeface="Times New Roman" panose="02020603050405020304"/>
                <a:ea typeface="微软雅黑" panose="020b0503020204020204" pitchFamily="34" charset="-122"/>
              </a:rPr>
              <a:t>1</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所以四边形</a:t>
            </a:r>
            <a:r>
              <a:rPr lang="en-US" altLang="zh-CN" sz="2800" i="1" kern="100">
                <a:latin typeface="Times New Roman" panose="02020603050405020304"/>
                <a:ea typeface="微软雅黑" panose="020b0503020204020204" pitchFamily="34" charset="-122"/>
              </a:rPr>
              <a:t>CFD</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N</a:t>
            </a:r>
            <a:r>
              <a:rPr lang="zh-CN" altLang="zh-CN" sz="2800" kern="100">
                <a:latin typeface="Times New Roman" panose="02020603050405020304"/>
                <a:ea typeface="微软雅黑" panose="020b0503020204020204" pitchFamily="34" charset="-122"/>
              </a:rPr>
              <a:t>是平行四边形</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D</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F</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CN.</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同理四边形</a:t>
            </a:r>
            <a:r>
              <a:rPr lang="en-US" altLang="zh-CN" sz="2800" i="1" kern="100">
                <a:latin typeface="Times New Roman" panose="02020603050405020304"/>
                <a:ea typeface="微软雅黑" panose="020b0503020204020204" pitchFamily="34" charset="-122"/>
              </a:rPr>
              <a:t>DNEA</a:t>
            </a:r>
            <a:r>
              <a:rPr lang="zh-CN" altLang="zh-CN" sz="2800" kern="100">
                <a:latin typeface="Times New Roman" panose="02020603050405020304"/>
                <a:ea typeface="微软雅黑" panose="020b0503020204020204" pitchFamily="34" charset="-122"/>
              </a:rPr>
              <a:t>是平行四边形</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EN</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AD</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且</a:t>
            </a:r>
            <a:r>
              <a:rPr lang="en-US" altLang="zh-CN" sz="2800" i="1" kern="100">
                <a:latin typeface="Times New Roman" panose="02020603050405020304"/>
                <a:ea typeface="微软雅黑" panose="020b0503020204020204" pitchFamily="34" charset="-122"/>
              </a:rPr>
              <a:t>EN</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AD</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又</a:t>
            </a:r>
            <a:r>
              <a:rPr lang="en-US" altLang="zh-CN" sz="2800" i="1" kern="100">
                <a:latin typeface="Times New Roman" panose="02020603050405020304"/>
                <a:ea typeface="微软雅黑" panose="020b0503020204020204" pitchFamily="34" charset="-122"/>
              </a:rPr>
              <a:t>BC</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AD</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且</a:t>
            </a:r>
            <a:r>
              <a:rPr lang="en-US" altLang="zh-CN" sz="2800" i="1" kern="100">
                <a:latin typeface="Times New Roman" panose="02020603050405020304"/>
                <a:ea typeface="微软雅黑" panose="020b0503020204020204" pitchFamily="34" charset="-122"/>
              </a:rPr>
              <a:t>AD</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BC</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EN</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BC</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EN</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BC</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所以四边形</a:t>
            </a:r>
            <a:r>
              <a:rPr lang="en-US" altLang="zh-CN" sz="2800" i="1" kern="100">
                <a:latin typeface="Times New Roman" panose="02020603050405020304"/>
                <a:ea typeface="微软雅黑" panose="020b0503020204020204" pitchFamily="34" charset="-122"/>
              </a:rPr>
              <a:t>CNEB</a:t>
            </a:r>
            <a:r>
              <a:rPr lang="zh-CN" altLang="zh-CN" sz="2800" kern="100">
                <a:latin typeface="Times New Roman" panose="02020603050405020304"/>
                <a:ea typeface="微软雅黑" panose="020b0503020204020204" pitchFamily="34" charset="-122"/>
              </a:rPr>
              <a:t>是平行四边形</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CN</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BE</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D</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F</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BE</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B</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F</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D</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四点共面</a:t>
            </a:r>
            <a:r>
              <a:rPr lang="en-US" altLang="zh-CN" sz="2800"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pic>
        <p:nvPicPr>
          <p:cNvPr id="3" name="25SXFXRA859.TIF" title=""/>
          <p:cNvPicPr/>
          <p:nvPr/>
        </p:nvPicPr>
        <p:blipFill>
          <a:blip r:embed="rId3"/>
          <a:stretch>
            <a:fillRect/>
          </a:stretch>
        </p:blipFill>
        <p:spPr>
          <a:xfrm>
            <a:off x="8585199" y="3058954"/>
            <a:ext cx="2554923" cy="2211546"/>
          </a:xfrm>
          <a:prstGeom prst="rect">
            <a:avLst/>
          </a:prstGeom>
        </p:spPr>
      </p:pic>
    </p:spTree>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505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en-US" altLang="zh-CN" sz="2800" b="1" kern="100" smtClean="0">
                <a:latin typeface="Times New Roman" panose="02020603050405020304"/>
                <a:ea typeface="微软雅黑" panose="020b0503020204020204" pitchFamily="34" charset="-122"/>
              </a:rPr>
              <a:t>[</a:t>
            </a:r>
            <a:r>
              <a:rPr lang="zh-CN" altLang="zh-CN" sz="2800" b="1" kern="100">
                <a:latin typeface="Times New Roman" panose="02020603050405020304"/>
                <a:ea typeface="微软雅黑" panose="020b0503020204020204" pitchFamily="34" charset="-122"/>
              </a:rPr>
              <a:t>例</a:t>
            </a:r>
            <a:r>
              <a:rPr lang="en-US" altLang="zh-CN" sz="2800" b="1" kern="100">
                <a:latin typeface="Times New Roman" panose="02020603050405020304"/>
                <a:ea typeface="微软雅黑" panose="020b0503020204020204" pitchFamily="34" charset="-122"/>
              </a:rPr>
              <a:t>4]</a:t>
            </a:r>
            <a:r>
              <a:rPr lang="en-US" altLang="zh-CN" sz="2800" kern="100">
                <a:latin typeface="Times New Roman" panose="02020603050405020304"/>
                <a:ea typeface="微软雅黑" panose="020b0503020204020204" pitchFamily="34" charset="-122"/>
              </a:rPr>
              <a:t>(2023·</a:t>
            </a:r>
            <a:r>
              <a:rPr lang="zh-CN" altLang="zh-CN" sz="2800" kern="100">
                <a:latin typeface="Times New Roman" panose="02020603050405020304"/>
                <a:ea typeface="微软雅黑" panose="020b0503020204020204" pitchFamily="34" charset="-122"/>
              </a:rPr>
              <a:t>承德模拟</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如图</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正方体</a:t>
            </a:r>
            <a:r>
              <a:rPr lang="en-US" altLang="zh-CN" sz="2800" i="1" kern="100">
                <a:latin typeface="Times New Roman" panose="02020603050405020304"/>
                <a:ea typeface="微软雅黑" panose="020b0503020204020204" pitchFamily="34" charset="-122"/>
              </a:rPr>
              <a:t>ABCD-A</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C</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D</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的棱长为</a:t>
            </a:r>
            <a:r>
              <a:rPr lang="en-US" altLang="zh-CN" sz="2800" kern="100">
                <a:latin typeface="Times New Roman" panose="02020603050405020304"/>
                <a:ea typeface="微软雅黑" panose="020b0503020204020204" pitchFamily="34" charset="-122"/>
              </a:rPr>
              <a:t>3,</a:t>
            </a:r>
            <a:r>
              <a:rPr lang="zh-CN" altLang="zh-CN" sz="2800" kern="100">
                <a:latin typeface="Times New Roman" panose="02020603050405020304"/>
                <a:ea typeface="微软雅黑" panose="020b0503020204020204" pitchFamily="34" charset="-122"/>
              </a:rPr>
              <a:t>点</a:t>
            </a:r>
            <a:r>
              <a:rPr lang="en-US" altLang="zh-CN" sz="2800" i="1" kern="100">
                <a:latin typeface="Times New Roman" panose="02020603050405020304"/>
                <a:ea typeface="微软雅黑" panose="020b0503020204020204" pitchFamily="34" charset="-122"/>
              </a:rPr>
              <a:t>E</a:t>
            </a:r>
            <a:r>
              <a:rPr lang="zh-CN" altLang="zh-CN" sz="2800" kern="100">
                <a:latin typeface="Times New Roman" panose="02020603050405020304"/>
                <a:ea typeface="微软雅黑" panose="020b0503020204020204" pitchFamily="34" charset="-122"/>
              </a:rPr>
              <a:t>在棱</a:t>
            </a:r>
            <a:r>
              <a:rPr lang="en-US" altLang="zh-CN" sz="2800" i="1" kern="100">
                <a:latin typeface="Times New Roman" panose="02020603050405020304"/>
                <a:ea typeface="微软雅黑" panose="020b0503020204020204" pitchFamily="34" charset="-122"/>
              </a:rPr>
              <a:t>AA</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上</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点</a:t>
            </a:r>
            <a:r>
              <a:rPr lang="en-US" altLang="zh-CN" sz="2800" i="1" kern="100">
                <a:latin typeface="Times New Roman" panose="02020603050405020304"/>
                <a:ea typeface="微软雅黑" panose="020b0503020204020204" pitchFamily="34" charset="-122"/>
              </a:rPr>
              <a:t>F</a:t>
            </a:r>
            <a:r>
              <a:rPr lang="zh-CN" altLang="zh-CN" sz="2800" kern="100">
                <a:latin typeface="Times New Roman" panose="02020603050405020304"/>
                <a:ea typeface="微软雅黑" panose="020b0503020204020204" pitchFamily="34" charset="-122"/>
              </a:rPr>
              <a:t>在棱</a:t>
            </a:r>
            <a:r>
              <a:rPr lang="en-US" altLang="zh-CN" sz="2800" i="1" kern="100">
                <a:latin typeface="Times New Roman" panose="02020603050405020304"/>
                <a:ea typeface="微软雅黑" panose="020b0503020204020204" pitchFamily="34" charset="-122"/>
              </a:rPr>
              <a:t>CC</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上</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G</a:t>
            </a:r>
            <a:r>
              <a:rPr lang="zh-CN" altLang="zh-CN" sz="2800" kern="100">
                <a:latin typeface="Times New Roman" panose="02020603050405020304"/>
                <a:ea typeface="微软雅黑" panose="020b0503020204020204" pitchFamily="34" charset="-122"/>
              </a:rPr>
              <a:t>在棱</a:t>
            </a:r>
            <a:r>
              <a:rPr lang="en-US" altLang="zh-CN" sz="2800" i="1" kern="100">
                <a:latin typeface="Times New Roman" panose="02020603050405020304"/>
                <a:ea typeface="微软雅黑" panose="020b0503020204020204" pitchFamily="34" charset="-122"/>
              </a:rPr>
              <a:t>BB</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上</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且</a:t>
            </a:r>
            <a:r>
              <a:rPr lang="en-US" altLang="zh-CN" sz="2800" i="1" kern="100">
                <a:latin typeface="Times New Roman" panose="02020603050405020304"/>
                <a:ea typeface="微软雅黑" panose="020b0503020204020204" pitchFamily="34" charset="-122"/>
              </a:rPr>
              <a:t>AE</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FC</a:t>
            </a:r>
            <a:r>
              <a:rPr lang="en-US" altLang="zh-CN" sz="2800" kern="100" baseline="-25000">
                <a:latin typeface="Times New Roman" panose="02020603050405020304"/>
                <a:ea typeface="微软雅黑" panose="020b0503020204020204" pitchFamily="34" charset="-122"/>
              </a:rPr>
              <a:t>1</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G</a:t>
            </a:r>
            <a:r>
              <a:rPr lang="en-US" altLang="zh-CN" sz="2800" kern="1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H</a:t>
            </a:r>
            <a:r>
              <a:rPr lang="zh-CN" altLang="zh-CN" sz="2800" kern="100">
                <a:latin typeface="Times New Roman" panose="02020603050405020304"/>
                <a:ea typeface="微软雅黑" panose="020b0503020204020204" pitchFamily="34" charset="-122"/>
              </a:rPr>
              <a:t>是棱</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C</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上一点</a:t>
            </a:r>
            <a:r>
              <a:rPr lang="en-US" altLang="zh-CN" sz="2800" i="1" kern="100" smtClean="0">
                <a:latin typeface="Times New Roman" panose="02020603050405020304"/>
                <a:ea typeface="微软雅黑" panose="020b0503020204020204" pitchFamily="34" charset="-122"/>
              </a:rPr>
              <a:t>.</a:t>
            </a:r>
            <a:endParaRPr lang="en-US" altLang="zh-CN" sz="2800" i="1" kern="100" smtClean="0">
              <a:latin typeface="Times New Roman" panose="02020603050405020304"/>
              <a:ea typeface="微软雅黑" panose="020b0503020204020204" pitchFamily="34" charset="-122"/>
            </a:endParaRPr>
          </a:p>
          <a:p>
            <a:pPr>
              <a:lnSpc>
                <a:spcPct val="150000"/>
              </a:lnSpc>
            </a:pPr>
            <a:endParaRPr lang="en-US" altLang="zh-CN" sz="2800" i="1" kern="100">
              <a:latin typeface="Times New Roman" panose="02020603050405020304"/>
              <a:ea typeface="微软雅黑" panose="020b0503020204020204" pitchFamily="34" charset="-122"/>
            </a:endParaRPr>
          </a:p>
          <a:p>
            <a:pPr>
              <a:lnSpc>
                <a:spcPct val="150000"/>
              </a:lnSpc>
            </a:pPr>
            <a:endParaRPr lang="en-US" altLang="zh-CN" sz="2800" i="1" kern="100" smtClean="0">
              <a:latin typeface="Times New Roman" panose="02020603050405020304"/>
              <a:ea typeface="微软雅黑" panose="020b0503020204020204" pitchFamily="34" charset="-122"/>
            </a:endParaRPr>
          </a:p>
          <a:p>
            <a:pPr>
              <a:lnSpc>
                <a:spcPct val="150000"/>
              </a:lnSpc>
            </a:pPr>
            <a:endParaRPr lang="en-US" altLang="zh-CN" sz="2800" i="1" kern="100">
              <a:latin typeface="Times New Roman" panose="02020603050405020304"/>
              <a:ea typeface="微软雅黑" panose="020b0503020204020204" pitchFamily="34" charset="-122"/>
            </a:endParaRPr>
          </a:p>
          <a:p>
            <a:pPr>
              <a:lnSpc>
                <a:spcPct val="150000"/>
              </a:lnSpc>
            </a:pPr>
            <a:endParaRPr lang="en-US" altLang="zh-CN" sz="2800" i="1" kern="100" smtClean="0">
              <a:latin typeface="Times New Roman" panose="02020603050405020304"/>
              <a:ea typeface="微软雅黑" panose="020b0503020204020204" pitchFamily="34" charset="-122"/>
            </a:endParaRPr>
          </a:p>
          <a:p>
            <a:pPr>
              <a:lnSpc>
                <a:spcPct val="150000"/>
              </a:lnSpc>
            </a:pP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若平面</a:t>
            </a:r>
            <a:r>
              <a:rPr lang="en-US" altLang="zh-CN" sz="2800" i="1" kern="100">
                <a:latin typeface="Times New Roman" panose="02020603050405020304"/>
                <a:ea typeface="微软雅黑" panose="020b0503020204020204" pitchFamily="34" charset="-122"/>
              </a:rPr>
              <a:t>A</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GH</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BED</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F</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求证</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H</a:t>
            </a:r>
            <a:r>
              <a:rPr lang="zh-CN" altLang="zh-CN" sz="2800" kern="100">
                <a:latin typeface="Times New Roman" panose="02020603050405020304"/>
                <a:ea typeface="微软雅黑" panose="020b0503020204020204" pitchFamily="34" charset="-122"/>
              </a:rPr>
              <a:t>为</a:t>
            </a:r>
            <a:r>
              <a:rPr lang="en-US" altLang="zh-CN" sz="2800" i="1" kern="100">
                <a:latin typeface="Times New Roman" panose="02020603050405020304"/>
                <a:ea typeface="微软雅黑" panose="020b0503020204020204" pitchFamily="34" charset="-122"/>
              </a:rPr>
              <a:t>B</a:t>
            </a:r>
            <a:r>
              <a:rPr lang="en-US" altLang="zh-CN" sz="2800" kern="100" baseline="-250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C</a:t>
            </a:r>
            <a:r>
              <a:rPr lang="en-US" altLang="zh-CN" sz="2800" kern="100" baseline="-250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的中点</a:t>
            </a:r>
            <a:r>
              <a:rPr lang="en-US" altLang="zh-CN" sz="2800" i="1"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pic>
        <p:nvPicPr>
          <p:cNvPr id="3" name="25SXFXRA858.TIF" title=""/>
          <p:cNvPicPr/>
          <p:nvPr/>
        </p:nvPicPr>
        <p:blipFill>
          <a:blip r:embed="rId3"/>
          <a:stretch>
            <a:fillRect/>
          </a:stretch>
        </p:blipFill>
        <p:spPr>
          <a:xfrm>
            <a:off x="5583776" y="2274390"/>
            <a:ext cx="2671224" cy="2325846"/>
          </a:xfrm>
          <a:prstGeom prst="rect">
            <a:avLst/>
          </a:prstGeom>
        </p:spPr>
      </p:pic>
    </p:spTree>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mc:AlternateContent>
        <mc:Choice Requires="a14">
          <p:sp>
            <p:nvSpPr>
              <p:cNvPr id="2" name="文本框 3529735" title=""/>
              <p:cNvSpPr txBox="1">
                <a:spLocks noChangeArrowheads="1"/>
              </p:cNvSpPr>
              <p:nvPr/>
            </p:nvSpPr>
            <p:spPr bwMode="auto">
              <a:xfrm>
                <a:off x="454341" y="501820"/>
                <a:ext cx="12420411" cy="488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0000FF"/>
                    </a:solidFill>
                    <a:latin typeface="Times New Roman" panose="02020603050405020304"/>
                    <a:ea typeface="微软雅黑" panose="020b0503020204020204" pitchFamily="34" charset="-122"/>
                  </a:rPr>
                  <a:t>【证明】</a:t>
                </a:r>
                <a:r>
                  <a:rPr lang="en-US" altLang="zh-CN" sz="2800" kern="100">
                    <a:effectLst/>
                    <a:latin typeface="Times New Roman" panose="02020603050405020304"/>
                    <a:ea typeface="微软雅黑" panose="020b0503020204020204" pitchFamily="34" charset="-122"/>
                  </a:rPr>
                  <a:t>(2)</a:t>
                </a:r>
                <a:r>
                  <a:rPr lang="zh-CN" altLang="zh-CN" sz="2800" kern="100">
                    <a:effectLst/>
                    <a:latin typeface="Times New Roman" panose="02020603050405020304"/>
                    <a:ea typeface="微软雅黑" panose="020b0503020204020204" pitchFamily="34" charset="-122"/>
                  </a:rPr>
                  <a:t>因为平面</a:t>
                </a:r>
                <a:r>
                  <a:rPr lang="en-US" altLang="zh-CN" sz="2800" i="1" kern="100">
                    <a:effectLst/>
                    <a:latin typeface="Times New Roman" panose="02020603050405020304"/>
                    <a:ea typeface="微软雅黑" panose="020b0503020204020204" pitchFamily="34" charset="-122"/>
                  </a:rPr>
                  <a:t>A</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GH</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BED</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F</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BB</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C</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C</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A</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HG</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HG</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BB</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C</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C</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BED</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F</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BF</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BF</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HG.</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B</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GH</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FBG</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CFB</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在</a:t>
                </a:r>
                <a:r>
                  <a:rPr lang="en-US" altLang="zh-CN" sz="2800" kern="100" err="1">
                    <a:effectLst/>
                    <a:latin typeface="Times New Roman" panose="02020603050405020304"/>
                    <a:ea typeface="微软雅黑" panose="020b0503020204020204" pitchFamily="34" charset="-122"/>
                  </a:rPr>
                  <a:t>Rt</a:t>
                </a:r>
                <a:r>
                  <a:rPr lang="en-US" altLang="zh-CN" sz="2800" kern="100" err="1">
                    <a:effectLst/>
                    <a:latin typeface="Cambria Math" panose="02040503050406030204"/>
                    <a:ea typeface="微软雅黑" panose="020b0503020204020204" pitchFamily="34" charset="-122"/>
                    <a:cs typeface="Cambria Math" panose="02040503050406030204"/>
                  </a:rPr>
                  <a:t>△</a:t>
                </a:r>
                <a:r>
                  <a:rPr lang="en-US" altLang="zh-CN" sz="2800" i="1" kern="100" err="1">
                    <a:effectLst/>
                    <a:latin typeface="Times New Roman" panose="02020603050405020304"/>
                    <a:ea typeface="微软雅黑" panose="020b0503020204020204" pitchFamily="34" charset="-122"/>
                  </a:rPr>
                  <a:t>BCF</a:t>
                </a:r>
                <a:r>
                  <a:rPr lang="zh-CN" altLang="zh-CN" sz="2800" kern="100">
                    <a:effectLst/>
                    <a:latin typeface="Times New Roman" panose="02020603050405020304"/>
                    <a:ea typeface="微软雅黑" panose="020b0503020204020204" pitchFamily="34" charset="-122"/>
                  </a:rPr>
                  <a:t>中</a:t>
                </a:r>
                <a:r>
                  <a:rPr lang="en-US" altLang="zh-CN" sz="2800" kern="100">
                    <a:effectLst/>
                    <a:latin typeface="Times New Roman" panose="02020603050405020304"/>
                    <a:ea typeface="微软雅黑" panose="020b0503020204020204" pitchFamily="34" charset="-122"/>
                  </a:rPr>
                  <a:t>,tan</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CFB</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a:rPr lang="en-US" altLang="zh-CN" sz="2800" i="1" kern="100">
                              <a:effectLst/>
                              <a:latin typeface="Cambria Math" panose="02040503050406030204"/>
                              <a:ea typeface="微软雅黑" panose="020b0503020204020204" pitchFamily="34" charset="-122"/>
                            </a:rPr>
                            <m:t>𝐵𝐶</m:t>
                          </m:r>
                        </m:num>
                        <m:den>
                          <m:r>
                            <a:rPr lang="en-US" altLang="zh-CN" sz="2800" i="1" kern="100">
                              <a:effectLst/>
                              <a:latin typeface="Cambria Math" panose="02040503050406030204"/>
                              <a:ea typeface="微软雅黑" panose="020b0503020204020204" pitchFamily="34" charset="-122"/>
                            </a:rPr>
                            <m:t>𝐶𝐹</m:t>
                          </m:r>
                        </m:den>
                      </m:f>
                    </m:oMath>
                  </m:oMathPara>
                </a14:m>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3</m:t>
                          </m:r>
                        </m:num>
                        <m:den>
                          <m:r>
                            <m:rPr>
                              <m:sty m:val="p"/>
                            </m:rPr>
                            <a:rPr lang="en-US" altLang="zh-CN" sz="2800" kern="100">
                              <a:effectLst/>
                              <a:latin typeface="Cambria Math" panose="02040503050406030204"/>
                              <a:ea typeface="微软雅黑" panose="020b0503020204020204" pitchFamily="34" charset="-122"/>
                            </a:rPr>
                            <m:t>2</m:t>
                          </m:r>
                        </m:den>
                      </m:f>
                    </m:oMath>
                  </m:oMathPara>
                </a14:m>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在</a:t>
                </a:r>
                <a:r>
                  <a:rPr lang="en-US" altLang="zh-CN" sz="2800" kern="100">
                    <a:effectLst/>
                    <a:latin typeface="Times New Roman" panose="02020603050405020304"/>
                    <a:ea typeface="微软雅黑" panose="020b0503020204020204" pitchFamily="34" charset="-122"/>
                  </a:rPr>
                  <a:t>Rt</a:t>
                </a:r>
                <a:r>
                  <a:rPr lang="en-US" altLang="zh-CN" sz="2800" kern="100">
                    <a:effectLst/>
                    <a:latin typeface="Cambria Math" panose="02040503050406030204"/>
                    <a:ea typeface="微软雅黑" panose="020b0503020204020204" pitchFamily="34" charset="-122"/>
                    <a:cs typeface="Cambria Math" panose="02040503050406030204"/>
                  </a:rPr>
                  <a:t>△</a:t>
                </a:r>
                <a:r>
                  <a:rPr lang="en-US" altLang="zh-CN" sz="2800" i="1" kern="100">
                    <a:effectLst/>
                    <a:latin typeface="Times New Roman" panose="02020603050405020304"/>
                    <a:ea typeface="微软雅黑" panose="020b0503020204020204" pitchFamily="34" charset="-122"/>
                  </a:rPr>
                  <a:t>HB</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G</a:t>
                </a:r>
                <a:r>
                  <a:rPr lang="zh-CN" altLang="zh-CN" sz="2800" kern="100">
                    <a:effectLst/>
                    <a:latin typeface="Times New Roman" panose="02020603050405020304"/>
                    <a:ea typeface="微软雅黑" panose="020b0503020204020204" pitchFamily="34" charset="-122"/>
                  </a:rPr>
                  <a:t>中</a:t>
                </a:r>
                <a:r>
                  <a:rPr lang="en-US" altLang="zh-CN" sz="2800" kern="100">
                    <a:effectLst/>
                    <a:latin typeface="Times New Roman" panose="02020603050405020304"/>
                    <a:ea typeface="微软雅黑" panose="020b0503020204020204" pitchFamily="34" charset="-122"/>
                  </a:rPr>
                  <a:t>,tan</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B</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GH</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sSub>
                            <m:sSubPr>
                              <m:ctrlPr>
                                <a:rPr lang="zh-CN" altLang="zh-CN" sz="2800" i="1" kern="100">
                                  <a:effectLst/>
                                  <a:latin typeface="Cambria Math" panose="02040503050406030204"/>
                                  <a:ea typeface="Cambria Math" panose="02040503050406030204"/>
                                </a:rPr>
                              </m:ctrlPr>
                            </m:sSubPr>
                            <m:e>
                              <m:r>
                                <a:rPr lang="en-US" altLang="zh-CN" sz="2800" i="1" kern="100">
                                  <a:effectLst/>
                                  <a:latin typeface="Cambria Math" panose="02040503050406030204"/>
                                  <a:ea typeface="微软雅黑" panose="020b0503020204020204" pitchFamily="34" charset="-122"/>
                                </a:rPr>
                                <m:t>𝐵</m:t>
                              </m:r>
                            </m:e>
                            <m:sub>
                              <m:r>
                                <m:rPr>
                                  <m:sty m:val="p"/>
                                </m:rPr>
                                <a:rPr lang="en-US" altLang="zh-CN" sz="2800" kern="100">
                                  <a:effectLst/>
                                  <a:latin typeface="Cambria Math" panose="02040503050406030204"/>
                                  <a:ea typeface="微软雅黑" panose="020b0503020204020204" pitchFamily="34" charset="-122"/>
                                </a:rPr>
                                <m:t>1</m:t>
                              </m:r>
                            </m:sub>
                          </m:sSub>
                          <m:r>
                            <a:rPr lang="en-US" altLang="zh-CN" sz="2800" i="1" kern="100">
                              <a:effectLst/>
                              <a:latin typeface="Cambria Math" panose="02040503050406030204"/>
                              <a:ea typeface="微软雅黑" panose="020b0503020204020204" pitchFamily="34" charset="-122"/>
                            </a:rPr>
                            <m:t>𝐻</m:t>
                          </m:r>
                        </m:num>
                        <m:den>
                          <m:sSub>
                            <m:sSubPr>
                              <m:ctrlPr>
                                <a:rPr lang="zh-CN" altLang="zh-CN" sz="2800" i="1" kern="100">
                                  <a:effectLst/>
                                  <a:latin typeface="Cambria Math" panose="02040503050406030204"/>
                                  <a:ea typeface="Cambria Math" panose="02040503050406030204"/>
                                </a:rPr>
                              </m:ctrlPr>
                            </m:sSubPr>
                            <m:e>
                              <m:r>
                                <a:rPr lang="en-US" altLang="zh-CN" sz="2800" i="1" kern="100">
                                  <a:effectLst/>
                                  <a:latin typeface="Cambria Math" panose="02040503050406030204"/>
                                  <a:ea typeface="微软雅黑" panose="020b0503020204020204" pitchFamily="34" charset="-122"/>
                                </a:rPr>
                                <m:t>𝐵</m:t>
                              </m:r>
                            </m:e>
                            <m:sub>
                              <m:r>
                                <m:rPr>
                                  <m:sty m:val="p"/>
                                </m:rPr>
                                <a:rPr lang="en-US" altLang="zh-CN" sz="2800" kern="100">
                                  <a:effectLst/>
                                  <a:latin typeface="Cambria Math" panose="02040503050406030204"/>
                                  <a:ea typeface="微软雅黑" panose="020b0503020204020204" pitchFamily="34" charset="-122"/>
                                </a:rPr>
                                <m:t>1</m:t>
                              </m:r>
                            </m:sub>
                          </m:sSub>
                          <m:r>
                            <a:rPr lang="en-US" altLang="zh-CN" sz="2800" i="1" kern="100">
                              <a:effectLst/>
                              <a:latin typeface="Cambria Math" panose="02040503050406030204"/>
                              <a:ea typeface="微软雅黑" panose="020b0503020204020204" pitchFamily="34" charset="-122"/>
                            </a:rPr>
                            <m:t>𝐺</m:t>
                          </m:r>
                        </m:den>
                      </m:f>
                    </m:oMath>
                  </m:oMathPara>
                </a14:m>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B</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H</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B</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H</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3</m:t>
                          </m:r>
                        </m:num>
                        <m:den>
                          <m:r>
                            <m:rPr>
                              <m:sty m:val="p"/>
                            </m:rPr>
                            <a:rPr lang="en-US" altLang="zh-CN" sz="2800" kern="100">
                              <a:effectLst/>
                              <a:latin typeface="Cambria Math" panose="02040503050406030204"/>
                              <a:ea typeface="微软雅黑" panose="020b0503020204020204" pitchFamily="34" charset="-122"/>
                            </a:rPr>
                            <m:t>2</m:t>
                          </m:r>
                        </m:den>
                      </m:f>
                    </m:oMath>
                  </m:oMathPara>
                </a14:m>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即</a:t>
                </a:r>
                <a:r>
                  <a:rPr lang="en-US" altLang="zh-CN" sz="2800" i="1" kern="100">
                    <a:effectLst/>
                    <a:latin typeface="Times New Roman" panose="02020603050405020304"/>
                    <a:ea typeface="微软雅黑" panose="020b0503020204020204" pitchFamily="34" charset="-122"/>
                  </a:rPr>
                  <a:t>H</a:t>
                </a:r>
                <a:r>
                  <a:rPr lang="zh-CN" altLang="zh-CN" sz="2800" kern="100">
                    <a:effectLst/>
                    <a:latin typeface="Times New Roman" panose="02020603050405020304"/>
                    <a:ea typeface="微软雅黑" panose="020b0503020204020204" pitchFamily="34" charset="-122"/>
                  </a:rPr>
                  <a:t>为</a:t>
                </a:r>
                <a:r>
                  <a:rPr lang="en-US" altLang="zh-CN" sz="2800" i="1" kern="100">
                    <a:effectLst/>
                    <a:latin typeface="Times New Roman" panose="02020603050405020304"/>
                    <a:ea typeface="微软雅黑" panose="020b0503020204020204" pitchFamily="34" charset="-122"/>
                  </a:rPr>
                  <a:t>B</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C</a:t>
                </a:r>
                <a:r>
                  <a:rPr lang="en-US" altLang="zh-CN" sz="2800" kern="100" baseline="-25000">
                    <a:effectLst/>
                    <a:latin typeface="Times New Roman" panose="02020603050405020304"/>
                    <a:ea typeface="微软雅黑" panose="020b0503020204020204" pitchFamily="34" charset="-122"/>
                  </a:rPr>
                  <a:t>1</a:t>
                </a:r>
                <a:r>
                  <a:rPr lang="en-US" altLang="zh-CN" sz="2800" kern="100">
                    <a:effectLst/>
                    <a:latin typeface="Times New Roman" panose="02020603050405020304"/>
                    <a:ea typeface="微软雅黑" panose="020b0503020204020204" pitchFamily="34" charset="-122"/>
                  </a:rPr>
                  <a:t> </a:t>
                </a:r>
                <a:r>
                  <a:rPr lang="zh-CN" altLang="zh-CN" sz="2800" kern="100">
                    <a:effectLst/>
                    <a:latin typeface="Times New Roman" panose="02020603050405020304"/>
                    <a:ea typeface="微软雅黑" panose="020b0503020204020204" pitchFamily="34" charset="-122"/>
                  </a:rPr>
                  <a:t>的中点</a:t>
                </a:r>
                <a:r>
                  <a:rPr lang="en-US" altLang="zh-CN" sz="2800" i="1"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mc:Choice>
        <mc:Fallback>
          <p:sp>
            <p:nvSpPr>
              <p:cNvPr id="2" name="文本框 3529735"/>
              <p:cNvSpPr txBox="1">
                <a:spLocks noRot="1" noChangeAspect="1" noMove="1" noResize="1" noEditPoints="1" noAdjustHandles="1" noChangeArrowheads="1" noChangeShapeType="1" noTextEdit="1"/>
              </p:cNvSpPr>
              <p:nvPr/>
            </p:nvSpPr>
            <p:spPr bwMode="auto">
              <a:xfrm>
                <a:off x="454341" y="501820"/>
                <a:ext cx="12420411" cy="4887884"/>
              </a:xfrm>
              <a:prstGeom prst="rect">
                <a:avLst/>
              </a:prstGeom>
              <a:blipFill rotWithShape="1">
                <a:blip r:embed="rId3"/>
                <a:stretch>
                  <a:fillRect l="-3" t="-3" r="1" b="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528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0000FF"/>
                </a:solidFill>
                <a:latin typeface="Times New Roman" panose="02020603050405020304"/>
                <a:ea typeface="微软雅黑" panose="020b0503020204020204" pitchFamily="34" charset="-122"/>
              </a:rPr>
              <a:t>解题技法</a:t>
            </a:r>
            <a:endParaRPr lang="zh-CN" altLang="zh-CN" sz="1800" kern="100">
              <a:latin typeface="Times New Roman" panose="02020603050405020304"/>
              <a:ea typeface="宋体" panose="02010600030101010101" pitchFamily="2" charset="-122"/>
            </a:endParaRPr>
          </a:p>
          <a:p>
            <a:pPr>
              <a:lnSpc>
                <a:spcPct val="150000"/>
              </a:lnSpc>
            </a:pPr>
            <a:r>
              <a:rPr lang="en-US" altLang="zh-CN" sz="2800" b="1" kern="1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证明面面平行的常用方法</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利用面面平行的判定定理</a:t>
            </a:r>
            <a:r>
              <a:rPr lang="en-US" altLang="zh-CN" sz="2800" i="1"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利用垂直于同一条直线的两个平面平行</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l</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α</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l</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β</a:t>
            </a:r>
            <a:r>
              <a:rPr lang="en-US" altLang="zh-CN" sz="2800" kern="100">
                <a:latin typeface="Cambria Math" panose="02040503050406030204"/>
                <a:ea typeface="微软雅黑" panose="020b0503020204020204" pitchFamily="34" charset="-122"/>
                <a:cs typeface="Cambria Math" panose="02040503050406030204"/>
              </a:rPr>
              <a:t>⇒</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β</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(3)</a:t>
            </a:r>
            <a:r>
              <a:rPr lang="zh-CN" altLang="zh-CN" sz="2800" kern="100">
                <a:latin typeface="Times New Roman" panose="02020603050405020304"/>
                <a:ea typeface="微软雅黑" panose="020b0503020204020204" pitchFamily="34" charset="-122"/>
              </a:rPr>
              <a:t>利用面面平行的传递性</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即两个平面同时平行于第三个平面</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则这两个平面平行</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β</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β</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γ</a:t>
            </a:r>
            <a:r>
              <a:rPr lang="en-US" altLang="zh-CN" sz="2800" kern="100">
                <a:latin typeface="Cambria Math" panose="02040503050406030204"/>
                <a:ea typeface="微软雅黑" panose="020b0503020204020204" pitchFamily="34" charset="-122"/>
                <a:cs typeface="Cambria Math" panose="02040503050406030204"/>
              </a:rPr>
              <a:t>⇒</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γ</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b="1" kern="100">
                <a:latin typeface="Times New Roman" panose="02020603050405020304"/>
                <a:ea typeface="微软雅黑" panose="020b0503020204020204" pitchFamily="34" charset="-122"/>
              </a:rPr>
              <a:t>2</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当已知两平面平行时</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可以得出线面平行</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如果要得出线线平行</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必须是与第三个平面的交线平行</a:t>
            </a:r>
            <a:r>
              <a:rPr lang="en-US" altLang="zh-CN" sz="2800" i="1"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title=""/>
          <p:cNvSpPr txBox="1"/>
          <p:nvPr/>
        </p:nvSpPr>
        <p:spPr>
          <a:xfrm>
            <a:off x="0" y="2855791"/>
            <a:ext cx="13319125" cy="1015663"/>
          </a:xfrm>
          <a:prstGeom prst="rect">
            <a:avLst/>
          </a:prstGeom>
          <a:noFill/>
        </p:spPr>
        <p:txBody>
          <a:bodyPr wrap="square" rtlCol="0">
            <a:spAutoFit/>
          </a:bodyPr>
          <a:lstStyle/>
          <a:p>
            <a:pPr lvl="0" algn="ctr"/>
            <a:r>
              <a:rPr lang="zh-CN" altLang="en-US" sz="6000" b="1" spc="300">
                <a:solidFill>
                  <a:srgbClr val="FF0000"/>
                </a:solidFill>
                <a:latin typeface="黑体" panose="02010609060101010101" pitchFamily="49" charset="-122"/>
                <a:ea typeface="黑体" panose="02010609060101010101" pitchFamily="49" charset="-122"/>
              </a:rPr>
              <a:t>必备知识</a:t>
            </a:r>
            <a:r>
              <a:rPr lang="en-US" altLang="zh-CN" sz="6000" b="1" spc="300">
                <a:solidFill>
                  <a:srgbClr val="FF0000"/>
                </a:solidFill>
                <a:latin typeface="黑体" panose="02010609060101010101" pitchFamily="49" charset="-122"/>
                <a:ea typeface="黑体" panose="02010609060101010101" pitchFamily="49" charset="-122"/>
              </a:rPr>
              <a:t>·</a:t>
            </a:r>
            <a:r>
              <a:rPr lang="zh-CN" altLang="en-US" sz="6000" b="1" spc="300">
                <a:solidFill>
                  <a:srgbClr val="FF0000"/>
                </a:solidFill>
                <a:latin typeface="黑体" panose="02010609060101010101" pitchFamily="49" charset="-122"/>
                <a:ea typeface="黑体" panose="02010609060101010101" pitchFamily="49" charset="-122"/>
              </a:rPr>
              <a:t>逐点夯实</a:t>
            </a:r>
            <a:endParaRPr lang="zh-CN" altLang="en-US" sz="6000" b="1" spc="30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mc:AlternateContent>
        <mc:Choice Requires="a14">
          <p:sp>
            <p:nvSpPr>
              <p:cNvPr id="2" name="文本框 3529735" title=""/>
              <p:cNvSpPr txBox="1">
                <a:spLocks noChangeArrowheads="1"/>
              </p:cNvSpPr>
              <p:nvPr/>
            </p:nvSpPr>
            <p:spPr bwMode="auto">
              <a:xfrm>
                <a:off x="454341" y="501820"/>
                <a:ext cx="13642659" cy="233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0000FF"/>
                    </a:solidFill>
                    <a:latin typeface="Times New Roman" panose="02020603050405020304"/>
                    <a:ea typeface="微软雅黑" panose="020b0503020204020204" pitchFamily="34" charset="-122"/>
                  </a:rPr>
                  <a:t>对点训练</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i="1" kern="100">
                    <a:effectLst/>
                    <a:latin typeface="Times New Roman" panose="02020603050405020304"/>
                    <a:ea typeface="微软雅黑" panose="020b0503020204020204" pitchFamily="34" charset="-122"/>
                  </a:rPr>
                  <a:t>　</a:t>
                </a:r>
                <a:r>
                  <a:rPr lang="zh-CN" altLang="zh-CN" sz="2800" kern="100">
                    <a:effectLst/>
                    <a:latin typeface="Times New Roman" panose="02020603050405020304"/>
                    <a:ea typeface="微软雅黑" panose="020b0503020204020204" pitchFamily="34" charset="-122"/>
                  </a:rPr>
                  <a:t>在三棱柱</a:t>
                </a:r>
                <a:r>
                  <a:rPr lang="en-US" altLang="zh-CN" sz="2800" i="1" kern="100">
                    <a:effectLst/>
                    <a:latin typeface="Times New Roman" panose="02020603050405020304"/>
                    <a:ea typeface="微软雅黑" panose="020b0503020204020204" pitchFamily="34" charset="-122"/>
                  </a:rPr>
                  <a:t>ABC</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B</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C</a:t>
                </a:r>
                <a:r>
                  <a:rPr lang="en-US" altLang="zh-CN" sz="2800" kern="100" baseline="-25000">
                    <a:effectLst/>
                    <a:latin typeface="Times New Roman" panose="02020603050405020304"/>
                    <a:ea typeface="微软雅黑" panose="020b0503020204020204" pitchFamily="34" charset="-122"/>
                  </a:rPr>
                  <a:t>1</a:t>
                </a:r>
                <a:r>
                  <a:rPr lang="zh-CN" altLang="zh-CN" sz="2800" kern="100">
                    <a:effectLst/>
                    <a:latin typeface="Times New Roman" panose="02020603050405020304"/>
                    <a:ea typeface="微软雅黑" panose="020b0503020204020204" pitchFamily="34" charset="-122"/>
                  </a:rPr>
                  <a:t>中</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若点</a:t>
                </a:r>
                <a:r>
                  <a:rPr lang="en-US" altLang="zh-CN" sz="2800" i="1" kern="100">
                    <a:effectLst/>
                    <a:latin typeface="Times New Roman" panose="02020603050405020304"/>
                    <a:ea typeface="微软雅黑" panose="020b0503020204020204" pitchFamily="34" charset="-122"/>
                  </a:rPr>
                  <a:t>D</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D</a:t>
                </a:r>
                <a:r>
                  <a:rPr lang="en-US" altLang="zh-CN" sz="2800" kern="100" baseline="-25000">
                    <a:effectLst/>
                    <a:latin typeface="Times New Roman" panose="02020603050405020304"/>
                    <a:ea typeface="微软雅黑" panose="020b0503020204020204" pitchFamily="34" charset="-122"/>
                  </a:rPr>
                  <a:t>1</a:t>
                </a:r>
                <a:r>
                  <a:rPr lang="zh-CN" altLang="zh-CN" sz="2800" kern="100">
                    <a:effectLst/>
                    <a:latin typeface="Times New Roman" panose="02020603050405020304"/>
                    <a:ea typeface="微软雅黑" panose="020b0503020204020204" pitchFamily="34" charset="-122"/>
                  </a:rPr>
                  <a:t>分别是</a:t>
                </a:r>
                <a:r>
                  <a:rPr lang="en-US" altLang="zh-CN" sz="2800" i="1" kern="100">
                    <a:effectLst/>
                    <a:latin typeface="Times New Roman" panose="02020603050405020304"/>
                    <a:ea typeface="微软雅黑" panose="020b0503020204020204" pitchFamily="34" charset="-122"/>
                  </a:rPr>
                  <a:t>AC</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C</a:t>
                </a:r>
                <a:r>
                  <a:rPr lang="en-US" altLang="zh-CN" sz="2800" kern="100" baseline="-25000">
                    <a:effectLst/>
                    <a:latin typeface="Times New Roman" panose="02020603050405020304"/>
                    <a:ea typeface="微软雅黑" panose="020b0503020204020204" pitchFamily="34" charset="-122"/>
                  </a:rPr>
                  <a:t>1</a:t>
                </a:r>
                <a:r>
                  <a:rPr lang="zh-CN" altLang="zh-CN" sz="2800" kern="100">
                    <a:effectLst/>
                    <a:latin typeface="Times New Roman" panose="02020603050405020304"/>
                    <a:ea typeface="微软雅黑" panose="020b0503020204020204" pitchFamily="34" charset="-122"/>
                  </a:rPr>
                  <a:t>上的点</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且平面</a:t>
                </a:r>
                <a:r>
                  <a:rPr lang="en-US" altLang="zh-CN" sz="2800" i="1" kern="100">
                    <a:effectLst/>
                    <a:latin typeface="Times New Roman" panose="02020603050405020304"/>
                    <a:ea typeface="微软雅黑" panose="020b0503020204020204" pitchFamily="34" charset="-122"/>
                  </a:rPr>
                  <a:t>BC</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D</a:t>
                </a:r>
                <a:r>
                  <a:rPr lang="zh-CN" altLang="zh-CN" sz="2800" kern="100" smtClean="0">
                    <a:effectLst/>
                    <a:latin typeface="Times New Roman" panose="02020603050405020304"/>
                    <a:ea typeface="宋体" panose="02010600030101010101" pitchFamily="2" charset="-122"/>
                    <a:cs typeface="宋体" panose="02010600030101010101" pitchFamily="2" charset="-122"/>
                  </a:rPr>
                  <a:t>∥</a:t>
                </a:r>
                <a:endParaRPr lang="en-US" altLang="zh-CN" sz="2800" kern="100" smtClean="0">
                  <a:effectLst/>
                  <a:latin typeface="Times New Roman" panose="02020603050405020304"/>
                  <a:ea typeface="宋体" panose="02010600030101010101" pitchFamily="2" charset="-122"/>
                  <a:cs typeface="宋体" panose="02010600030101010101" pitchFamily="2" charset="-122"/>
                </a:endParaRPr>
              </a:p>
              <a:p>
                <a:pPr>
                  <a:lnSpc>
                    <a:spcPct val="150000"/>
                  </a:lnSpc>
                </a:pPr>
                <a:r>
                  <a:rPr lang="zh-CN" altLang="zh-CN" sz="2800" kern="100" smtClean="0">
                    <a:effectLst/>
                    <a:latin typeface="Times New Roman" panose="02020603050405020304"/>
                    <a:ea typeface="微软雅黑" panose="020b0503020204020204" pitchFamily="34" charset="-122"/>
                  </a:rPr>
                  <a:t>平</a:t>
                </a:r>
                <a:r>
                  <a:rPr lang="zh-CN" altLang="zh-CN" sz="2800" kern="100">
                    <a:effectLst/>
                    <a:latin typeface="Times New Roman" panose="02020603050405020304"/>
                    <a:ea typeface="微软雅黑" panose="020b0503020204020204" pitchFamily="34" charset="-122"/>
                  </a:rPr>
                  <a:t>面</a:t>
                </a:r>
                <a:r>
                  <a:rPr lang="en-US" altLang="zh-CN" sz="2800" i="1" kern="100">
                    <a:effectLst/>
                    <a:latin typeface="Times New Roman" panose="02020603050405020304"/>
                    <a:ea typeface="微软雅黑" panose="020b0503020204020204" pitchFamily="34" charset="-122"/>
                  </a:rPr>
                  <a:t>AB</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D</a:t>
                </a:r>
                <a:r>
                  <a:rPr lang="en-US" altLang="zh-CN" sz="2800" kern="100" baseline="-25000">
                    <a:effectLst/>
                    <a:latin typeface="Times New Roman" panose="02020603050405020304"/>
                    <a:ea typeface="微软雅黑" panose="020b0503020204020204" pitchFamily="34" charset="-122"/>
                  </a:rPr>
                  <a:t>1</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试求</a:t>
                </a:r>
                <a14:m>
                  <m:oMathPara>
                    <m:oMathParaPr>
                      <m:jc/>
                    </m:oMathParaPr>
                    <m:oMath>
                      <m:f>
                        <m:fPr>
                          <m:type m:val="bar"/>
                          <m:ctrlPr>
                            <a:rPr lang="zh-CN" altLang="zh-CN" sz="2800" i="1" kern="100">
                              <a:effectLst/>
                              <a:latin typeface="Cambria Math" panose="02040503050406030204"/>
                              <a:ea typeface="Cambria Math" panose="02040503050406030204"/>
                            </a:rPr>
                          </m:ctrlPr>
                        </m:fPr>
                        <m:num>
                          <m:r>
                            <a:rPr lang="en-US" altLang="zh-CN" sz="2800" i="1" kern="100">
                              <a:effectLst/>
                              <a:latin typeface="Cambria Math" panose="02040503050406030204"/>
                              <a:ea typeface="微软雅黑" panose="020b0503020204020204" pitchFamily="34" charset="-122"/>
                            </a:rPr>
                            <m:t>𝐴𝐷</m:t>
                          </m:r>
                        </m:num>
                        <m:den>
                          <m:r>
                            <a:rPr lang="en-US" altLang="zh-CN" sz="2800" i="1" kern="100">
                              <a:effectLst/>
                              <a:latin typeface="Cambria Math" panose="02040503050406030204"/>
                              <a:ea typeface="微软雅黑" panose="020b0503020204020204" pitchFamily="34" charset="-122"/>
                            </a:rPr>
                            <m:t>𝐷𝐶</m:t>
                          </m:r>
                        </m:den>
                      </m:f>
                    </m:oMath>
                  </m:oMathPara>
                </a14:m>
                <a:r>
                  <a:rPr lang="zh-CN" altLang="zh-CN" sz="2800" kern="100">
                    <a:effectLst/>
                    <a:latin typeface="Times New Roman" panose="02020603050405020304"/>
                    <a:ea typeface="微软雅黑" panose="020b0503020204020204" pitchFamily="34" charset="-122"/>
                  </a:rPr>
                  <a:t>的值</a:t>
                </a:r>
                <a:r>
                  <a:rPr lang="en-US" altLang="zh-CN" sz="2800" i="1"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mc:Choice>
        <mc:Fallback>
          <p:sp>
            <p:nvSpPr>
              <p:cNvPr id="2" name="文本框 3529735"/>
              <p:cNvSpPr txBox="1">
                <a:spLocks noRot="1" noChangeAspect="1" noMove="1" noResize="1" noEditPoints="1" noAdjustHandles="1" noChangeArrowheads="1" noChangeShapeType="1" noTextEdit="1"/>
              </p:cNvSpPr>
              <p:nvPr/>
            </p:nvSpPr>
            <p:spPr bwMode="auto">
              <a:xfrm>
                <a:off x="454341" y="501820"/>
                <a:ext cx="13642659" cy="2332825"/>
              </a:xfrm>
              <a:prstGeom prst="rect">
                <a:avLst/>
              </a:prstGeom>
              <a:blipFill rotWithShape="1">
                <a:blip r:embed="rId3"/>
                <a:stretch>
                  <a:fillRect l="-2" t="-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mc:AlternateContent>
        <mc:Choice Requires="a14">
          <p:sp>
            <p:nvSpPr>
              <p:cNvPr id="2" name="文本框 3529735" title=""/>
              <p:cNvSpPr txBox="1">
                <a:spLocks noChangeArrowheads="1"/>
              </p:cNvSpPr>
              <p:nvPr/>
            </p:nvSpPr>
            <p:spPr bwMode="auto">
              <a:xfrm>
                <a:off x="454341" y="501820"/>
                <a:ext cx="12420411" cy="605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FF0000"/>
                    </a:solidFill>
                    <a:latin typeface="Times New Roman" panose="02020603050405020304"/>
                    <a:ea typeface="微软雅黑" panose="020b0503020204020204" pitchFamily="34" charset="-122"/>
                  </a:rPr>
                  <a:t>【解析】</a:t>
                </a:r>
                <a:r>
                  <a:rPr lang="zh-CN" altLang="zh-CN" sz="2800" kern="100">
                    <a:effectLst/>
                    <a:latin typeface="Times New Roman" panose="02020603050405020304"/>
                    <a:ea typeface="微软雅黑" panose="020b0503020204020204" pitchFamily="34" charset="-122"/>
                  </a:rPr>
                  <a:t>连接</a:t>
                </a:r>
                <a:r>
                  <a:rPr lang="en-US" altLang="zh-CN" sz="2800" i="1" kern="100">
                    <a:effectLst/>
                    <a:latin typeface="Times New Roman" panose="02020603050405020304"/>
                    <a:ea typeface="微软雅黑" panose="020b0503020204020204" pitchFamily="34" charset="-122"/>
                  </a:rPr>
                  <a:t>A</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B</a:t>
                </a:r>
                <a:r>
                  <a:rPr lang="zh-CN" altLang="zh-CN" sz="2800" kern="100">
                    <a:effectLst/>
                    <a:latin typeface="Times New Roman" panose="02020603050405020304"/>
                    <a:ea typeface="微软雅黑" panose="020b0503020204020204" pitchFamily="34" charset="-122"/>
                  </a:rPr>
                  <a:t>交</a:t>
                </a:r>
                <a:r>
                  <a:rPr lang="en-US" altLang="zh-CN" sz="2800" i="1" kern="100">
                    <a:effectLst/>
                    <a:latin typeface="Times New Roman" panose="02020603050405020304"/>
                    <a:ea typeface="微软雅黑" panose="020b0503020204020204" pitchFamily="34" charset="-122"/>
                  </a:rPr>
                  <a:t>AB</a:t>
                </a:r>
                <a:r>
                  <a:rPr lang="en-US" altLang="zh-CN" sz="2800" kern="100" baseline="-25000">
                    <a:effectLst/>
                    <a:latin typeface="Times New Roman" panose="02020603050405020304"/>
                    <a:ea typeface="微软雅黑" panose="020b0503020204020204" pitchFamily="34" charset="-122"/>
                  </a:rPr>
                  <a:t>1</a:t>
                </a:r>
                <a:r>
                  <a:rPr lang="zh-CN" altLang="zh-CN" sz="2800" kern="100">
                    <a:effectLst/>
                    <a:latin typeface="Times New Roman" panose="02020603050405020304"/>
                    <a:ea typeface="微软雅黑" panose="020b0503020204020204" pitchFamily="34" charset="-122"/>
                  </a:rPr>
                  <a:t>于</a:t>
                </a:r>
                <a:r>
                  <a:rPr lang="en-US" altLang="zh-CN" sz="2800" i="1" kern="100">
                    <a:effectLst/>
                    <a:latin typeface="Times New Roman" panose="02020603050405020304"/>
                    <a:ea typeface="微软雅黑" panose="020b0503020204020204" pitchFamily="34" charset="-122"/>
                  </a:rPr>
                  <a:t>O</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连接</a:t>
                </a:r>
                <a:r>
                  <a:rPr lang="en-US" altLang="zh-CN" sz="2800" i="1" kern="100">
                    <a:effectLst/>
                    <a:latin typeface="Times New Roman" panose="02020603050405020304"/>
                    <a:ea typeface="微软雅黑" panose="020b0503020204020204" pitchFamily="34" charset="-122"/>
                  </a:rPr>
                  <a:t>OD</a:t>
                </a:r>
                <a:r>
                  <a:rPr lang="en-US" altLang="zh-CN" sz="2800" kern="100" baseline="-25000">
                    <a:effectLst/>
                    <a:latin typeface="Times New Roman" panose="02020603050405020304"/>
                    <a:ea typeface="微软雅黑" panose="020b0503020204020204" pitchFamily="34" charset="-122"/>
                  </a:rPr>
                  <a:t>1</a:t>
                </a:r>
                <a:r>
                  <a:rPr lang="en-US" altLang="zh-CN" sz="2800" kern="100" smtClean="0">
                    <a:effectLst/>
                    <a:latin typeface="Times New Roman" panose="02020603050405020304"/>
                    <a:ea typeface="微软雅黑" panose="020b0503020204020204" pitchFamily="34" charset="-122"/>
                  </a:rPr>
                  <a:t>,</a:t>
                </a:r>
                <a:endParaRPr lang="en-US" altLang="zh-CN" sz="2800" kern="100" smtClean="0">
                  <a:effectLst/>
                  <a:latin typeface="Times New Roman" panose="02020603050405020304"/>
                  <a:ea typeface="微软雅黑" panose="020b0503020204020204" pitchFamily="34" charset="-122"/>
                </a:endParaRPr>
              </a:p>
              <a:p>
                <a:pPr>
                  <a:lnSpc>
                    <a:spcPct val="150000"/>
                  </a:lnSpc>
                </a:pPr>
                <a:endParaRPr lang="en-US" altLang="zh-CN" sz="2800" kern="100">
                  <a:latin typeface="Times New Roman" panose="02020603050405020304"/>
                  <a:ea typeface="微软雅黑" panose="020b0503020204020204" pitchFamily="34" charset="-122"/>
                </a:endParaRPr>
              </a:p>
              <a:p>
                <a:pPr>
                  <a:lnSpc>
                    <a:spcPct val="150000"/>
                  </a:lnSpc>
                </a:pPr>
                <a:endParaRPr lang="en-US" altLang="zh-CN" sz="2800" kern="100" smtClean="0">
                  <a:effectLst/>
                  <a:latin typeface="Times New Roman" panose="02020603050405020304"/>
                  <a:ea typeface="微软雅黑" panose="020b0503020204020204" pitchFamily="34" charset="-122"/>
                </a:endParaRPr>
              </a:p>
              <a:p>
                <a:pPr>
                  <a:lnSpc>
                    <a:spcPct val="150000"/>
                  </a:lnSpc>
                </a:pPr>
                <a:endParaRPr lang="en-US" altLang="zh-CN" sz="2800" kern="100">
                  <a:latin typeface="Times New Roman" panose="02020603050405020304"/>
                  <a:ea typeface="微软雅黑" panose="020b0503020204020204" pitchFamily="34" charset="-122"/>
                </a:endParaRPr>
              </a:p>
              <a:p>
                <a:pPr>
                  <a:lnSpc>
                    <a:spcPct val="150000"/>
                  </a:lnSpc>
                </a:pP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由平面</a:t>
                </a:r>
                <a:r>
                  <a:rPr lang="en-US" altLang="zh-CN" sz="2800" i="1" kern="100">
                    <a:effectLst/>
                    <a:latin typeface="Times New Roman" panose="02020603050405020304"/>
                    <a:ea typeface="微软雅黑" panose="020b0503020204020204" pitchFamily="34" charset="-122"/>
                  </a:rPr>
                  <a:t>BC</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D</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AB</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D</a:t>
                </a:r>
                <a:r>
                  <a:rPr lang="en-US" altLang="zh-CN" sz="2800" kern="100" baseline="-25000">
                    <a:effectLst/>
                    <a:latin typeface="Times New Roman" panose="02020603050405020304"/>
                    <a:ea typeface="微软雅黑" panose="020b0503020204020204" pitchFamily="34" charset="-122"/>
                  </a:rPr>
                  <a:t>1</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且平面</a:t>
                </a:r>
                <a:r>
                  <a:rPr lang="en-US" altLang="zh-CN" sz="2800" i="1" kern="100">
                    <a:effectLst/>
                    <a:latin typeface="Times New Roman" panose="02020603050405020304"/>
                    <a:ea typeface="微软雅黑" panose="020b0503020204020204" pitchFamily="34" charset="-122"/>
                  </a:rPr>
                  <a:t>A</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BC</a:t>
                </a:r>
                <a:r>
                  <a:rPr lang="en-US" altLang="zh-CN" sz="2800" kern="100" baseline="-25000">
                    <a:effectLst/>
                    <a:latin typeface="Times New Roman" panose="02020603050405020304"/>
                    <a:ea typeface="微软雅黑" panose="020b0503020204020204" pitchFamily="34" charset="-122"/>
                  </a:rPr>
                  <a:t>1</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BC</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D</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BC</a:t>
                </a:r>
                <a:r>
                  <a:rPr lang="en-US" altLang="zh-CN" sz="2800" kern="100" baseline="-25000">
                    <a:effectLst/>
                    <a:latin typeface="Times New Roman" panose="02020603050405020304"/>
                    <a:ea typeface="微软雅黑" panose="020b0503020204020204" pitchFamily="34" charset="-122"/>
                  </a:rPr>
                  <a:t>1</a:t>
                </a:r>
                <a:r>
                  <a:rPr lang="en-US" altLang="zh-CN" sz="2800" kern="100" smtClean="0">
                    <a:effectLst/>
                    <a:latin typeface="Times New Roman" panose="02020603050405020304"/>
                    <a:ea typeface="微软雅黑" panose="020b0503020204020204" pitchFamily="34" charset="-122"/>
                  </a:rPr>
                  <a:t>,</a:t>
                </a:r>
                <a:endParaRPr lang="en-US" altLang="zh-CN" sz="2800" kern="100" smtClean="0">
                  <a:effectLst/>
                  <a:latin typeface="Times New Roman" panose="02020603050405020304"/>
                  <a:ea typeface="微软雅黑" panose="020b0503020204020204" pitchFamily="34" charset="-122"/>
                </a:endParaRPr>
              </a:p>
              <a:p>
                <a:pPr>
                  <a:lnSpc>
                    <a:spcPct val="150000"/>
                  </a:lnSpc>
                </a:pPr>
                <a:r>
                  <a:rPr lang="zh-CN" altLang="zh-CN" sz="2800" kern="100" smtClean="0">
                    <a:effectLst/>
                    <a:latin typeface="Times New Roman" panose="02020603050405020304"/>
                    <a:ea typeface="微软雅黑" panose="020b0503020204020204" pitchFamily="34" charset="-122"/>
                  </a:rPr>
                  <a:t>平</a:t>
                </a:r>
                <a:r>
                  <a:rPr lang="zh-CN" altLang="zh-CN" sz="2800" kern="100">
                    <a:effectLst/>
                    <a:latin typeface="Times New Roman" panose="02020603050405020304"/>
                    <a:ea typeface="微软雅黑" panose="020b0503020204020204" pitchFamily="34" charset="-122"/>
                  </a:rPr>
                  <a:t>面</a:t>
                </a:r>
                <a:r>
                  <a:rPr lang="en-US" altLang="zh-CN" sz="2800" i="1" kern="100">
                    <a:effectLst/>
                    <a:latin typeface="Times New Roman" panose="02020603050405020304"/>
                    <a:ea typeface="微软雅黑" panose="020b0503020204020204" pitchFamily="34" charset="-122"/>
                  </a:rPr>
                  <a:t>A</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BC</a:t>
                </a:r>
                <a:r>
                  <a:rPr lang="en-US" altLang="zh-CN" sz="2800" kern="100" baseline="-25000">
                    <a:effectLst/>
                    <a:latin typeface="Times New Roman" panose="02020603050405020304"/>
                    <a:ea typeface="微软雅黑" panose="020b0503020204020204" pitchFamily="34" charset="-122"/>
                  </a:rPr>
                  <a:t>1</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AB</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D</a:t>
                </a:r>
                <a:r>
                  <a:rPr lang="en-US" altLang="zh-CN" sz="2800" kern="100" baseline="-25000">
                    <a:effectLst/>
                    <a:latin typeface="Times New Roman" panose="02020603050405020304"/>
                    <a:ea typeface="微软雅黑" panose="020b0503020204020204" pitchFamily="34" charset="-122"/>
                  </a:rPr>
                  <a:t>1</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D</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O</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BC</a:t>
                </a:r>
                <a:r>
                  <a:rPr lang="en-US" altLang="zh-CN" sz="2800" kern="100" baseline="-25000">
                    <a:effectLst/>
                    <a:latin typeface="Times New Roman" panose="02020603050405020304"/>
                    <a:ea typeface="微软雅黑" panose="020b0503020204020204" pitchFamily="34" charset="-122"/>
                  </a:rPr>
                  <a:t>1</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D</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O</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同理可得</a:t>
                </a:r>
                <a:r>
                  <a:rPr lang="en-US" altLang="zh-CN" sz="2800" i="1" kern="100">
                    <a:effectLst/>
                    <a:latin typeface="Times New Roman" panose="02020603050405020304"/>
                    <a:ea typeface="微软雅黑" panose="020b0503020204020204" pitchFamily="34" charset="-122"/>
                  </a:rPr>
                  <a:t>AD</a:t>
                </a:r>
                <a:r>
                  <a:rPr lang="en-US" altLang="zh-CN" sz="2800" kern="100" baseline="-25000">
                    <a:effectLst/>
                    <a:latin typeface="Times New Roman" panose="02020603050405020304"/>
                    <a:ea typeface="微软雅黑" panose="020b0503020204020204" pitchFamily="34" charset="-122"/>
                  </a:rPr>
                  <a:t>1</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DC</a:t>
                </a:r>
                <a:r>
                  <a:rPr lang="en-US" altLang="zh-CN" sz="2800" kern="100" baseline="-25000">
                    <a:effectLst/>
                    <a:latin typeface="Times New Roman" panose="02020603050405020304"/>
                    <a:ea typeface="微软雅黑" panose="020b0503020204020204" pitchFamily="34" charset="-122"/>
                  </a:rPr>
                  <a:t>1</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14:m>
                  <m:oMathPara>
                    <m:oMathParaPr>
                      <m:jc/>
                    </m:oMathParaPr>
                    <m:oMath>
                      <m:f>
                        <m:fPr>
                          <m:type m:val="bar"/>
                          <m:ctrlPr>
                            <a:rPr lang="zh-CN" altLang="zh-CN" sz="2800" i="1" kern="100">
                              <a:effectLst/>
                              <a:latin typeface="Cambria Math" panose="02040503050406030204"/>
                              <a:ea typeface="Cambria Math" panose="02040503050406030204"/>
                            </a:rPr>
                          </m:ctrlPr>
                        </m:fPr>
                        <m:num>
                          <m:sSub>
                            <m:sSubPr>
                              <m:ctrlPr>
                                <a:rPr lang="zh-CN" altLang="zh-CN" sz="2800" i="1" kern="100">
                                  <a:effectLst/>
                                  <a:latin typeface="Cambria Math" panose="02040503050406030204"/>
                                  <a:ea typeface="Cambria Math" panose="02040503050406030204"/>
                                </a:rPr>
                              </m:ctrlPr>
                            </m:sSubPr>
                            <m:e>
                              <m:r>
                                <a:rPr lang="en-US" altLang="zh-CN" sz="2800" i="1" kern="100">
                                  <a:effectLst/>
                                  <a:latin typeface="Cambria Math" panose="02040503050406030204"/>
                                  <a:ea typeface="微软雅黑" panose="020b0503020204020204" pitchFamily="34" charset="-122"/>
                                </a:rPr>
                                <m:t>𝐴</m:t>
                              </m:r>
                            </m:e>
                            <m:sub>
                              <m:r>
                                <m:rPr>
                                  <m:sty m:val="p"/>
                                </m:rPr>
                                <a:rPr lang="en-US" altLang="zh-CN" sz="2800" kern="100">
                                  <a:effectLst/>
                                  <a:latin typeface="Cambria Math" panose="02040503050406030204"/>
                                  <a:ea typeface="微软雅黑" panose="020b0503020204020204" pitchFamily="34" charset="-122"/>
                                </a:rPr>
                                <m:t>1</m:t>
                              </m:r>
                            </m:sub>
                          </m:sSub>
                          <m:sSub>
                            <m:sSubPr>
                              <m:ctrlPr>
                                <a:rPr lang="zh-CN" altLang="zh-CN" sz="2800" i="1" kern="100">
                                  <a:effectLst/>
                                  <a:latin typeface="Cambria Math" panose="02040503050406030204"/>
                                  <a:ea typeface="Cambria Math" panose="02040503050406030204"/>
                                </a:rPr>
                              </m:ctrlPr>
                            </m:sSubPr>
                            <m:e>
                              <m:r>
                                <a:rPr lang="en-US" altLang="zh-CN" sz="2800" i="1" kern="100">
                                  <a:effectLst/>
                                  <a:latin typeface="Cambria Math" panose="02040503050406030204"/>
                                  <a:ea typeface="微软雅黑" panose="020b0503020204020204" pitchFamily="34" charset="-122"/>
                                </a:rPr>
                                <m:t>𝐷</m:t>
                              </m:r>
                            </m:e>
                            <m:sub>
                              <m:r>
                                <m:rPr>
                                  <m:sty m:val="p"/>
                                </m:rPr>
                                <a:rPr lang="en-US" altLang="zh-CN" sz="2800" kern="100">
                                  <a:effectLst/>
                                  <a:latin typeface="Cambria Math" panose="02040503050406030204"/>
                                  <a:ea typeface="微软雅黑" panose="020b0503020204020204" pitchFamily="34" charset="-122"/>
                                </a:rPr>
                                <m:t>1</m:t>
                              </m:r>
                            </m:sub>
                          </m:sSub>
                        </m:num>
                        <m:den>
                          <m:sSub>
                            <m:sSubPr>
                              <m:ctrlPr>
                                <a:rPr lang="zh-CN" altLang="zh-CN" sz="2800" i="1" kern="100">
                                  <a:effectLst/>
                                  <a:latin typeface="Cambria Math" panose="02040503050406030204"/>
                                  <a:ea typeface="Cambria Math" panose="02040503050406030204"/>
                                </a:rPr>
                              </m:ctrlPr>
                            </m:sSubPr>
                            <m:e>
                              <m:r>
                                <a:rPr lang="en-US" altLang="zh-CN" sz="2800" i="1" kern="100">
                                  <a:effectLst/>
                                  <a:latin typeface="Cambria Math" panose="02040503050406030204"/>
                                  <a:ea typeface="微软雅黑" panose="020b0503020204020204" pitchFamily="34" charset="-122"/>
                                </a:rPr>
                                <m:t>𝐷</m:t>
                              </m:r>
                            </m:e>
                            <m:sub>
                              <m:r>
                                <m:rPr>
                                  <m:sty m:val="p"/>
                                </m:rPr>
                                <a:rPr lang="en-US" altLang="zh-CN" sz="2800" kern="100">
                                  <a:effectLst/>
                                  <a:latin typeface="Cambria Math" panose="02040503050406030204"/>
                                  <a:ea typeface="微软雅黑" panose="020b0503020204020204" pitchFamily="34" charset="-122"/>
                                </a:rPr>
                                <m:t>1</m:t>
                              </m:r>
                            </m:sub>
                          </m:sSub>
                          <m:sSub>
                            <m:sSubPr>
                              <m:ctrlPr>
                                <a:rPr lang="zh-CN" altLang="zh-CN" sz="2800" i="1" kern="100">
                                  <a:effectLst/>
                                  <a:latin typeface="Cambria Math" panose="02040503050406030204"/>
                                  <a:ea typeface="Cambria Math" panose="02040503050406030204"/>
                                </a:rPr>
                              </m:ctrlPr>
                            </m:sSubPr>
                            <m:e>
                              <m:r>
                                <a:rPr lang="en-US" altLang="zh-CN" sz="2800" i="1" kern="100">
                                  <a:effectLst/>
                                  <a:latin typeface="Cambria Math" panose="02040503050406030204"/>
                                  <a:ea typeface="微软雅黑" panose="020b0503020204020204" pitchFamily="34" charset="-122"/>
                                </a:rPr>
                                <m:t>𝐶</m:t>
                              </m:r>
                            </m:e>
                            <m:sub>
                              <m:r>
                                <m:rPr>
                                  <m:sty m:val="p"/>
                                </m:rPr>
                                <a:rPr lang="en-US" altLang="zh-CN" sz="2800" kern="100">
                                  <a:effectLst/>
                                  <a:latin typeface="Cambria Math" panose="02040503050406030204"/>
                                  <a:ea typeface="微软雅黑" panose="020b0503020204020204" pitchFamily="34" charset="-122"/>
                                </a:rPr>
                                <m:t>1</m:t>
                              </m:r>
                            </m:sub>
                          </m:sSub>
                        </m:den>
                      </m:f>
                    </m:oMath>
                  </m:oMathPara>
                </a14:m>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sSub>
                            <m:sSubPr>
                              <m:ctrlPr>
                                <a:rPr lang="zh-CN" altLang="zh-CN" sz="2800" i="1" kern="100">
                                  <a:effectLst/>
                                  <a:latin typeface="Cambria Math" panose="02040503050406030204"/>
                                  <a:ea typeface="Cambria Math" panose="02040503050406030204"/>
                                </a:rPr>
                              </m:ctrlPr>
                            </m:sSubPr>
                            <m:e>
                              <m:r>
                                <a:rPr lang="en-US" altLang="zh-CN" sz="2800" i="1" kern="100">
                                  <a:effectLst/>
                                  <a:latin typeface="Cambria Math" panose="02040503050406030204"/>
                                  <a:ea typeface="微软雅黑" panose="020b0503020204020204" pitchFamily="34" charset="-122"/>
                                </a:rPr>
                                <m:t>𝐴</m:t>
                              </m:r>
                            </m:e>
                            <m:sub>
                              <m:r>
                                <m:rPr>
                                  <m:sty m:val="p"/>
                                </m:rPr>
                                <a:rPr lang="en-US" altLang="zh-CN" sz="2800" kern="100">
                                  <a:effectLst/>
                                  <a:latin typeface="Cambria Math" panose="02040503050406030204"/>
                                  <a:ea typeface="微软雅黑" panose="020b0503020204020204" pitchFamily="34" charset="-122"/>
                                </a:rPr>
                                <m:t>1</m:t>
                              </m:r>
                            </m:sub>
                          </m:sSub>
                          <m:r>
                            <a:rPr lang="en-US" altLang="zh-CN" sz="2800" i="1" kern="100">
                              <a:effectLst/>
                              <a:latin typeface="Cambria Math" panose="02040503050406030204"/>
                              <a:ea typeface="微软雅黑" panose="020b0503020204020204" pitchFamily="34" charset="-122"/>
                            </a:rPr>
                            <m:t>𝑂</m:t>
                          </m:r>
                        </m:num>
                        <m:den>
                          <m:r>
                            <a:rPr lang="en-US" altLang="zh-CN" sz="2800" i="1" kern="100">
                              <a:effectLst/>
                              <a:latin typeface="Cambria Math" panose="02040503050406030204"/>
                              <a:ea typeface="微软雅黑" panose="020b0503020204020204" pitchFamily="34" charset="-122"/>
                            </a:rPr>
                            <m:t>𝑂𝐵</m:t>
                          </m:r>
                        </m:den>
                      </m:f>
                    </m:oMath>
                  </m:oMathPara>
                </a14:m>
                <a:r>
                  <a:rPr lang="en-US" altLang="zh-CN" sz="2800" kern="100">
                    <a:effectLst/>
                    <a:latin typeface="Times New Roman" panose="02020603050405020304"/>
                    <a:ea typeface="微软雅黑" panose="020b0503020204020204" pitchFamily="34" charset="-122"/>
                  </a:rPr>
                  <a:t>=1,</a:t>
                </a:r>
                <a:r>
                  <a:rPr lang="zh-CN" altLang="zh-CN" sz="2800" kern="100">
                    <a:effectLst/>
                    <a:latin typeface="Times New Roman" panose="02020603050405020304"/>
                    <a:ea typeface="微软雅黑" panose="020b0503020204020204" pitchFamily="34" charset="-122"/>
                  </a:rPr>
                  <a:t>即</a:t>
                </a:r>
                <a:r>
                  <a:rPr lang="en-US" altLang="zh-CN" sz="2800" i="1" kern="100">
                    <a:effectLst/>
                    <a:latin typeface="Times New Roman" panose="02020603050405020304"/>
                    <a:ea typeface="微软雅黑" panose="020b0503020204020204" pitchFamily="34" charset="-122"/>
                  </a:rPr>
                  <a:t>D</a:t>
                </a:r>
                <a:r>
                  <a:rPr lang="en-US" altLang="zh-CN" sz="2800" kern="100" baseline="-25000">
                    <a:effectLst/>
                    <a:latin typeface="Times New Roman" panose="02020603050405020304"/>
                    <a:ea typeface="微软雅黑" panose="020b0503020204020204" pitchFamily="34" charset="-122"/>
                  </a:rPr>
                  <a:t>1</a:t>
                </a:r>
                <a:r>
                  <a:rPr lang="zh-CN" altLang="zh-CN" sz="2800" kern="100">
                    <a:effectLst/>
                    <a:latin typeface="Times New Roman" panose="02020603050405020304"/>
                    <a:ea typeface="微软雅黑" panose="020b0503020204020204" pitchFamily="34" charset="-122"/>
                  </a:rPr>
                  <a:t>为线段</a:t>
                </a:r>
                <a:r>
                  <a:rPr lang="en-US" altLang="zh-CN" sz="2800" i="1" kern="100">
                    <a:effectLst/>
                    <a:latin typeface="Times New Roman" panose="02020603050405020304"/>
                    <a:ea typeface="微软雅黑" panose="020b0503020204020204" pitchFamily="34" charset="-122"/>
                  </a:rPr>
                  <a:t>A</a:t>
                </a:r>
                <a:r>
                  <a:rPr lang="en-US" altLang="zh-CN" sz="2800" kern="100" baseline="-250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C</a:t>
                </a:r>
                <a:r>
                  <a:rPr lang="en-US" altLang="zh-CN" sz="2800" kern="100" baseline="-25000">
                    <a:effectLst/>
                    <a:latin typeface="Times New Roman" panose="02020603050405020304"/>
                    <a:ea typeface="微软雅黑" panose="020b0503020204020204" pitchFamily="34" charset="-122"/>
                  </a:rPr>
                  <a:t>1</a:t>
                </a:r>
                <a:r>
                  <a:rPr lang="zh-CN" altLang="zh-CN" sz="2800" kern="100">
                    <a:effectLst/>
                    <a:latin typeface="Times New Roman" panose="02020603050405020304"/>
                    <a:ea typeface="微软雅黑" panose="020b0503020204020204" pitchFamily="34" charset="-122"/>
                  </a:rPr>
                  <a:t>的中点</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D</a:t>
                </a:r>
                <a:r>
                  <a:rPr lang="zh-CN" altLang="zh-CN" sz="2800" kern="100">
                    <a:effectLst/>
                    <a:latin typeface="Times New Roman" panose="02020603050405020304"/>
                    <a:ea typeface="微软雅黑" panose="020b0503020204020204" pitchFamily="34" charset="-122"/>
                  </a:rPr>
                  <a:t>为线段</a:t>
                </a:r>
                <a:r>
                  <a:rPr lang="en-US" altLang="zh-CN" sz="2800" i="1" kern="100">
                    <a:effectLst/>
                    <a:latin typeface="Times New Roman" panose="02020603050405020304"/>
                    <a:ea typeface="微软雅黑" panose="020b0503020204020204" pitchFamily="34" charset="-122"/>
                  </a:rPr>
                  <a:t>AC</a:t>
                </a:r>
                <a:r>
                  <a:rPr lang="zh-CN" altLang="zh-CN" sz="2800" kern="100">
                    <a:effectLst/>
                    <a:latin typeface="Times New Roman" panose="02020603050405020304"/>
                    <a:ea typeface="微软雅黑" panose="020b0503020204020204" pitchFamily="34" charset="-122"/>
                  </a:rPr>
                  <a:t>的中点</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即</a:t>
                </a:r>
                <a14:m>
                  <m:oMathPara>
                    <m:oMathParaPr>
                      <m:jc/>
                    </m:oMathParaPr>
                    <m:oMath>
                      <m:f>
                        <m:fPr>
                          <m:type m:val="bar"/>
                          <m:ctrlPr>
                            <a:rPr lang="zh-CN" altLang="zh-CN" sz="2800" i="1" kern="100">
                              <a:effectLst/>
                              <a:latin typeface="Cambria Math" panose="02040503050406030204"/>
                              <a:ea typeface="Cambria Math" panose="02040503050406030204"/>
                            </a:rPr>
                          </m:ctrlPr>
                        </m:fPr>
                        <m:num>
                          <m:r>
                            <a:rPr lang="en-US" altLang="zh-CN" sz="2800" i="1" kern="100">
                              <a:effectLst/>
                              <a:latin typeface="Cambria Math" panose="02040503050406030204"/>
                              <a:ea typeface="微软雅黑" panose="020b0503020204020204" pitchFamily="34" charset="-122"/>
                            </a:rPr>
                            <m:t>𝐴𝐷</m:t>
                          </m:r>
                        </m:num>
                        <m:den>
                          <m:r>
                            <a:rPr lang="en-US" altLang="zh-CN" sz="2800" i="1" kern="100">
                              <a:effectLst/>
                              <a:latin typeface="Cambria Math" panose="02040503050406030204"/>
                              <a:ea typeface="微软雅黑" panose="020b0503020204020204" pitchFamily="34" charset="-122"/>
                            </a:rPr>
                            <m:t>𝐷𝐶</m:t>
                          </m:r>
                        </m:den>
                      </m:f>
                    </m:oMath>
                  </m:oMathPara>
                </a14:m>
                <a:r>
                  <a:rPr lang="en-US" altLang="zh-CN" sz="2800" kern="100">
                    <a:effectLst/>
                    <a:latin typeface="Times New Roman" panose="02020603050405020304"/>
                    <a:ea typeface="微软雅黑" panose="020b0503020204020204" pitchFamily="34" charset="-122"/>
                  </a:rPr>
                  <a:t>=1</a:t>
                </a:r>
                <a:r>
                  <a:rPr lang="en-US" altLang="zh-CN" sz="2800" i="1"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mc:Choice>
        <mc:Fallback>
          <p:sp>
            <p:nvSpPr>
              <p:cNvPr id="2" name="文本框 3529735"/>
              <p:cNvSpPr txBox="1">
                <a:spLocks noRot="1" noChangeAspect="1" noMove="1" noResize="1" noEditPoints="1" noAdjustHandles="1" noChangeArrowheads="1" noChangeShapeType="1" noTextEdit="1"/>
              </p:cNvSpPr>
              <p:nvPr/>
            </p:nvSpPr>
            <p:spPr bwMode="auto">
              <a:xfrm>
                <a:off x="454341" y="501820"/>
                <a:ext cx="12420411" cy="6055896"/>
              </a:xfrm>
              <a:prstGeom prst="rect">
                <a:avLst/>
              </a:prstGeom>
              <a:blipFill rotWithShape="1">
                <a:blip r:embed="rId3"/>
                <a:stretch>
                  <a:fillRect l="-3" t="-3" r="1" b="-7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3" name="24sxfxra433.jpg" title=""/>
          <p:cNvPicPr/>
          <p:nvPr/>
        </p:nvPicPr>
        <p:blipFill>
          <a:blip r:embed="rId4"/>
          <a:stretch>
            <a:fillRect/>
          </a:stretch>
        </p:blipFill>
        <p:spPr>
          <a:xfrm>
            <a:off x="6102791" y="1454308"/>
            <a:ext cx="1796609" cy="1860392"/>
          </a:xfrm>
          <a:prstGeom prst="rect">
            <a:avLst/>
          </a:prstGeom>
        </p:spPr>
      </p:pic>
    </p:spTree>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505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gn="ctr">
              <a:lnSpc>
                <a:spcPct val="150000"/>
              </a:lnSpc>
              <a:spcAft>
                <a:spcPct val="0"/>
              </a:spcAft>
            </a:pPr>
            <a:r>
              <a:rPr lang="zh-CN" altLang="zh-CN" sz="2800" kern="100">
                <a:latin typeface="Times New Roman" panose="02020603050405020304"/>
                <a:ea typeface="微软雅黑" panose="020b0503020204020204" pitchFamily="34" charset="-122"/>
              </a:rPr>
              <a:t>考点三空间平行关系的综合问题</a:t>
            </a:r>
            <a:endParaRPr lang="zh-CN" altLang="zh-CN" sz="1800" kern="100">
              <a:latin typeface="Times New Roman" panose="02020603050405020304"/>
              <a:ea typeface="宋体" panose="02010600030101010101" pitchFamily="2" charset="-122"/>
            </a:endParaRPr>
          </a:p>
          <a:p>
            <a:pPr>
              <a:lnSpc>
                <a:spcPct val="150000"/>
              </a:lnSpc>
            </a:pPr>
            <a:r>
              <a:rPr lang="en-US" altLang="zh-CN" sz="2800" b="1" kern="100">
                <a:latin typeface="Times New Roman" panose="02020603050405020304"/>
                <a:ea typeface="微软雅黑" panose="020b0503020204020204" pitchFamily="34" charset="-122"/>
              </a:rPr>
              <a:t>[</a:t>
            </a:r>
            <a:r>
              <a:rPr lang="zh-CN" altLang="zh-CN" sz="2800" b="1" kern="100">
                <a:latin typeface="Times New Roman" panose="02020603050405020304"/>
                <a:ea typeface="微软雅黑" panose="020b0503020204020204" pitchFamily="34" charset="-122"/>
              </a:rPr>
              <a:t>例</a:t>
            </a:r>
            <a:r>
              <a:rPr lang="en-US" altLang="zh-CN" sz="2800" b="1" kern="100">
                <a:latin typeface="Times New Roman" panose="02020603050405020304"/>
                <a:ea typeface="微软雅黑" panose="020b0503020204020204" pitchFamily="34" charset="-122"/>
              </a:rPr>
              <a:t>5]</a:t>
            </a:r>
            <a:r>
              <a:rPr lang="zh-CN" altLang="zh-CN" sz="2800" kern="100">
                <a:latin typeface="Times New Roman" panose="02020603050405020304"/>
                <a:ea typeface="微软雅黑" panose="020b0503020204020204" pitchFamily="34" charset="-122"/>
              </a:rPr>
              <a:t>在底面是菱形的四棱锥</a:t>
            </a:r>
            <a:r>
              <a:rPr lang="en-US" altLang="zh-CN" sz="2800" i="1" kern="100">
                <a:latin typeface="Times New Roman" panose="02020603050405020304"/>
                <a:ea typeface="微软雅黑" panose="020b0503020204020204" pitchFamily="34" charset="-122"/>
              </a:rPr>
              <a:t>P-ABCD</a:t>
            </a:r>
            <a:r>
              <a:rPr lang="zh-CN" altLang="zh-CN" sz="2800" kern="100">
                <a:latin typeface="Times New Roman" panose="02020603050405020304"/>
                <a:ea typeface="微软雅黑" panose="020b0503020204020204" pitchFamily="34" charset="-122"/>
              </a:rPr>
              <a:t>中</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点</a:t>
            </a:r>
            <a:r>
              <a:rPr lang="en-US" altLang="zh-CN" sz="2800" i="1" kern="100">
                <a:latin typeface="Times New Roman" panose="02020603050405020304"/>
                <a:ea typeface="微软雅黑" panose="020b0503020204020204" pitchFamily="34" charset="-122"/>
              </a:rPr>
              <a:t>E</a:t>
            </a:r>
            <a:r>
              <a:rPr lang="zh-CN" altLang="zh-CN" sz="2800" kern="100">
                <a:latin typeface="Times New Roman" panose="02020603050405020304"/>
                <a:ea typeface="微软雅黑" panose="020b0503020204020204" pitchFamily="34" charset="-122"/>
              </a:rPr>
              <a:t>在</a:t>
            </a:r>
            <a:r>
              <a:rPr lang="en-US" altLang="zh-CN" sz="2800" i="1" kern="100">
                <a:latin typeface="Times New Roman" panose="02020603050405020304"/>
                <a:ea typeface="微软雅黑" panose="020b0503020204020204" pitchFamily="34" charset="-122"/>
              </a:rPr>
              <a:t>PD</a:t>
            </a:r>
            <a:r>
              <a:rPr lang="zh-CN" altLang="zh-CN" sz="2800" kern="100">
                <a:latin typeface="Times New Roman" panose="02020603050405020304"/>
                <a:ea typeface="微软雅黑" panose="020b0503020204020204" pitchFamily="34" charset="-122"/>
              </a:rPr>
              <a:t>上</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且</a:t>
            </a:r>
            <a:r>
              <a:rPr lang="en-US" altLang="zh-CN" sz="2800" i="1" kern="100">
                <a:latin typeface="Times New Roman" panose="02020603050405020304"/>
                <a:ea typeface="微软雅黑" panose="020b0503020204020204" pitchFamily="34" charset="-122"/>
              </a:rPr>
              <a:t>PE</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ED</a:t>
            </a: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PAB</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PCD</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l</a:t>
            </a:r>
            <a:r>
              <a:rPr lang="en-US" altLang="zh-CN" sz="2800" i="1" kern="100" smtClean="0">
                <a:latin typeface="Times New Roman" panose="02020603050405020304"/>
                <a:ea typeface="微软雅黑" panose="020b0503020204020204" pitchFamily="34" charset="-122"/>
              </a:rPr>
              <a:t>.</a:t>
            </a:r>
            <a:endParaRPr lang="en-US" altLang="zh-CN" sz="2800" i="1" kern="100" smtClean="0">
              <a:latin typeface="Times New Roman" panose="02020603050405020304"/>
              <a:ea typeface="微软雅黑" panose="020b0503020204020204" pitchFamily="34" charset="-122"/>
            </a:endParaRPr>
          </a:p>
          <a:p>
            <a:pPr>
              <a:lnSpc>
                <a:spcPct val="150000"/>
              </a:lnSpc>
            </a:pPr>
            <a:endParaRPr lang="en-US" altLang="zh-CN" sz="2800" i="1" kern="100">
              <a:latin typeface="Times New Roman" panose="02020603050405020304"/>
              <a:ea typeface="微软雅黑" panose="020b0503020204020204" pitchFamily="34" charset="-122"/>
            </a:endParaRPr>
          </a:p>
          <a:p>
            <a:pPr>
              <a:lnSpc>
                <a:spcPct val="150000"/>
              </a:lnSpc>
            </a:pPr>
            <a:endParaRPr lang="en-US" altLang="zh-CN" sz="2800" i="1" kern="100" smtClean="0">
              <a:latin typeface="Times New Roman" panose="02020603050405020304"/>
              <a:ea typeface="微软雅黑" panose="020b0503020204020204" pitchFamily="34" charset="-122"/>
            </a:endParaRPr>
          </a:p>
          <a:p>
            <a:pPr>
              <a:lnSpc>
                <a:spcPct val="150000"/>
              </a:lnSpc>
            </a:pPr>
            <a:endParaRPr lang="en-US" altLang="zh-CN" sz="2800" i="1" kern="100">
              <a:latin typeface="Times New Roman" panose="02020603050405020304"/>
              <a:ea typeface="微软雅黑" panose="020b0503020204020204" pitchFamily="34" charset="-122"/>
            </a:endParaRPr>
          </a:p>
          <a:p>
            <a:pPr>
              <a:lnSpc>
                <a:spcPct val="150000"/>
              </a:lnSpc>
            </a:pP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证明</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l</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CD</a:t>
            </a:r>
            <a:r>
              <a:rPr lang="en-US" altLang="zh-CN" sz="2800"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pic>
        <p:nvPicPr>
          <p:cNvPr id="3" name="25SXFXRA861.TIF" title=""/>
          <p:cNvPicPr/>
          <p:nvPr/>
        </p:nvPicPr>
        <p:blipFill>
          <a:blip r:embed="rId3"/>
          <a:stretch>
            <a:fillRect/>
          </a:stretch>
        </p:blipFill>
        <p:spPr>
          <a:xfrm>
            <a:off x="5763576" y="2502275"/>
            <a:ext cx="2123123" cy="1866525"/>
          </a:xfrm>
          <a:prstGeom prst="rect">
            <a:avLst/>
          </a:prstGeom>
        </p:spPr>
      </p:pic>
    </p:spTree>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270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FF0000"/>
                </a:solidFill>
                <a:latin typeface="Times New Roman" panose="02020603050405020304"/>
                <a:ea typeface="微软雅黑" panose="020b0503020204020204" pitchFamily="34" charset="-122"/>
              </a:rPr>
              <a:t>【解析】</a:t>
            </a: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因为四边形</a:t>
            </a:r>
            <a:r>
              <a:rPr lang="en-US" altLang="zh-CN" sz="2800" i="1" kern="100">
                <a:latin typeface="Times New Roman" panose="02020603050405020304"/>
                <a:ea typeface="微软雅黑" panose="020b0503020204020204" pitchFamily="34" charset="-122"/>
              </a:rPr>
              <a:t>ABCD</a:t>
            </a:r>
            <a:r>
              <a:rPr lang="zh-CN" altLang="zh-CN" sz="2800" kern="100">
                <a:latin typeface="Times New Roman" panose="02020603050405020304"/>
                <a:ea typeface="微软雅黑" panose="020b0503020204020204" pitchFamily="34" charset="-122"/>
              </a:rPr>
              <a:t>为菱形</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AB</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CD</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又</a:t>
            </a:r>
            <a:r>
              <a:rPr lang="en-US" altLang="zh-CN" sz="2800" i="1" kern="100">
                <a:latin typeface="Times New Roman" panose="02020603050405020304"/>
                <a:ea typeface="微软雅黑" panose="020b0503020204020204" pitchFamily="34" charset="-122"/>
              </a:rPr>
              <a:t>AB</a:t>
            </a:r>
            <a:r>
              <a:rPr lang="en-US" altLang="zh-CN" sz="2800" kern="100">
                <a:latin typeface="Cambria Math" panose="02040503050406030204"/>
                <a:ea typeface="MS Gothic" panose="020b0609070205080204" charset="-128"/>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PCD</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CD</a:t>
            </a:r>
            <a:r>
              <a:rPr lang="en-US" altLang="zh-CN" sz="2800" kern="100">
                <a:latin typeface="Cambria Math" panose="02040503050406030204"/>
                <a:ea typeface="微软雅黑" panose="020b0503020204020204" pitchFamily="34" charset="-122"/>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PCD</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AB</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PCD</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又</a:t>
            </a:r>
            <a:r>
              <a:rPr lang="en-US" altLang="zh-CN" sz="2800" i="1" kern="100">
                <a:latin typeface="Times New Roman" panose="02020603050405020304"/>
                <a:ea typeface="微软雅黑" panose="020b0503020204020204" pitchFamily="34" charset="-122"/>
              </a:rPr>
              <a:t>AB</a:t>
            </a:r>
            <a:r>
              <a:rPr lang="en-US" altLang="zh-CN" sz="2800" kern="100">
                <a:latin typeface="Cambria Math" panose="02040503050406030204"/>
                <a:ea typeface="微软雅黑" panose="020b0503020204020204" pitchFamily="34" charset="-122"/>
                <a:cs typeface="Cambria Math" panose="02040503050406030204"/>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PAB</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PAB</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PCD</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l</a:t>
            </a:r>
            <a:r>
              <a:rPr lang="en-US" altLang="zh-CN" sz="2800"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AB</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l</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因为</a:t>
            </a:r>
            <a:r>
              <a:rPr lang="en-US" altLang="zh-CN" sz="2800" i="1" kern="100">
                <a:latin typeface="Times New Roman" panose="02020603050405020304"/>
                <a:ea typeface="微软雅黑" panose="020b0503020204020204" pitchFamily="34" charset="-122"/>
              </a:rPr>
              <a:t>AB</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CD</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所以</a:t>
            </a:r>
            <a:r>
              <a:rPr lang="en-US" altLang="zh-CN" sz="2800" i="1" kern="100">
                <a:latin typeface="Times New Roman" panose="02020603050405020304"/>
                <a:ea typeface="微软雅黑" panose="020b0503020204020204" pitchFamily="34" charset="-122"/>
              </a:rPr>
              <a:t>l</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CD.</a:t>
            </a:r>
            <a:endParaRPr lang="zh-CN" altLang="zh-CN" sz="1800" kern="100">
              <a:effectLst/>
              <a:latin typeface="Times New Roman" panose="02020603050405020304"/>
              <a:ea typeface="宋体" panose="02010600030101010101" pitchFamily="2" charset="-122"/>
            </a:endParaRPr>
          </a:p>
        </p:txBody>
      </p:sp>
    </p:spTree>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441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en-US" altLang="zh-CN" sz="2800" b="1" kern="100" smtClean="0">
                <a:latin typeface="Times New Roman" panose="02020603050405020304"/>
                <a:ea typeface="微软雅黑" panose="020b0503020204020204" pitchFamily="34" charset="-122"/>
              </a:rPr>
              <a:t>[</a:t>
            </a:r>
            <a:r>
              <a:rPr lang="zh-CN" altLang="zh-CN" sz="2800" b="1" kern="100">
                <a:latin typeface="Times New Roman" panose="02020603050405020304"/>
                <a:ea typeface="微软雅黑" panose="020b0503020204020204" pitchFamily="34" charset="-122"/>
              </a:rPr>
              <a:t>例</a:t>
            </a:r>
            <a:r>
              <a:rPr lang="en-US" altLang="zh-CN" sz="2800" b="1" kern="100">
                <a:latin typeface="Times New Roman" panose="02020603050405020304"/>
                <a:ea typeface="微软雅黑" panose="020b0503020204020204" pitchFamily="34" charset="-122"/>
              </a:rPr>
              <a:t>5]</a:t>
            </a:r>
            <a:r>
              <a:rPr lang="zh-CN" altLang="zh-CN" sz="2800" kern="100">
                <a:latin typeface="Times New Roman" panose="02020603050405020304"/>
                <a:ea typeface="微软雅黑" panose="020b0503020204020204" pitchFamily="34" charset="-122"/>
              </a:rPr>
              <a:t>在底面是菱形的四棱锥</a:t>
            </a:r>
            <a:r>
              <a:rPr lang="en-US" altLang="zh-CN" sz="2800" i="1" kern="100">
                <a:latin typeface="Times New Roman" panose="02020603050405020304"/>
                <a:ea typeface="微软雅黑" panose="020b0503020204020204" pitchFamily="34" charset="-122"/>
              </a:rPr>
              <a:t>P-ABCD</a:t>
            </a:r>
            <a:r>
              <a:rPr lang="zh-CN" altLang="zh-CN" sz="2800" kern="100">
                <a:latin typeface="Times New Roman" panose="02020603050405020304"/>
                <a:ea typeface="微软雅黑" panose="020b0503020204020204" pitchFamily="34" charset="-122"/>
              </a:rPr>
              <a:t>中</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点</a:t>
            </a:r>
            <a:r>
              <a:rPr lang="en-US" altLang="zh-CN" sz="2800" i="1" kern="100">
                <a:latin typeface="Times New Roman" panose="02020603050405020304"/>
                <a:ea typeface="微软雅黑" panose="020b0503020204020204" pitchFamily="34" charset="-122"/>
              </a:rPr>
              <a:t>E</a:t>
            </a:r>
            <a:r>
              <a:rPr lang="zh-CN" altLang="zh-CN" sz="2800" kern="100">
                <a:latin typeface="Times New Roman" panose="02020603050405020304"/>
                <a:ea typeface="微软雅黑" panose="020b0503020204020204" pitchFamily="34" charset="-122"/>
              </a:rPr>
              <a:t>在</a:t>
            </a:r>
            <a:r>
              <a:rPr lang="en-US" altLang="zh-CN" sz="2800" i="1" kern="100">
                <a:latin typeface="Times New Roman" panose="02020603050405020304"/>
                <a:ea typeface="微软雅黑" panose="020b0503020204020204" pitchFamily="34" charset="-122"/>
              </a:rPr>
              <a:t>PD</a:t>
            </a:r>
            <a:r>
              <a:rPr lang="zh-CN" altLang="zh-CN" sz="2800" kern="100">
                <a:latin typeface="Times New Roman" panose="02020603050405020304"/>
                <a:ea typeface="微软雅黑" panose="020b0503020204020204" pitchFamily="34" charset="-122"/>
              </a:rPr>
              <a:t>上</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且</a:t>
            </a:r>
            <a:r>
              <a:rPr lang="en-US" altLang="zh-CN" sz="2800" i="1" kern="100">
                <a:latin typeface="Times New Roman" panose="02020603050405020304"/>
                <a:ea typeface="微软雅黑" panose="020b0503020204020204" pitchFamily="34" charset="-122"/>
              </a:rPr>
              <a:t>PE</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i="1" kern="100">
                <a:latin typeface="Times New Roman" panose="02020603050405020304"/>
                <a:ea typeface="微软雅黑" panose="020b0503020204020204" pitchFamily="34" charset="-122"/>
              </a:rPr>
              <a:t>ED</a:t>
            </a: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宋体" panose="02010600030101010101" pitchFamily="2" charset="-122"/>
                <a:cs typeface="宋体" panose="02010600030101010101" pitchFamily="2" charset="-122"/>
              </a:rPr>
              <a:t>∶</a:t>
            </a: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PAB</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PCD</a:t>
            </a:r>
            <a:r>
              <a:rPr lang="en-US" altLang="zh-CN" sz="2800" kern="100">
                <a:latin typeface="Times New Roman" panose="02020603050405020304"/>
                <a:ea typeface="微软雅黑" panose="020b0503020204020204" pitchFamily="34" charset="-122"/>
              </a:rPr>
              <a:t>=</a:t>
            </a:r>
            <a:r>
              <a:rPr lang="en-US" altLang="zh-CN" sz="2800" i="1" kern="100">
                <a:latin typeface="Times New Roman" panose="02020603050405020304"/>
                <a:ea typeface="微软雅黑" panose="020b0503020204020204" pitchFamily="34" charset="-122"/>
              </a:rPr>
              <a:t>l</a:t>
            </a:r>
            <a:r>
              <a:rPr lang="en-US" altLang="zh-CN" sz="2800" i="1" kern="100" smtClean="0">
                <a:latin typeface="Times New Roman" panose="02020603050405020304"/>
                <a:ea typeface="微软雅黑" panose="020b0503020204020204" pitchFamily="34" charset="-122"/>
              </a:rPr>
              <a:t>.</a:t>
            </a:r>
            <a:endParaRPr lang="en-US" altLang="zh-CN" sz="2800" i="1" kern="100" smtClean="0">
              <a:latin typeface="Times New Roman" panose="02020603050405020304"/>
              <a:ea typeface="微软雅黑" panose="020b0503020204020204" pitchFamily="34" charset="-122"/>
            </a:endParaRPr>
          </a:p>
          <a:p>
            <a:pPr>
              <a:lnSpc>
                <a:spcPct val="150000"/>
              </a:lnSpc>
            </a:pPr>
            <a:endParaRPr lang="en-US" altLang="zh-CN" sz="2800" i="1" kern="100">
              <a:latin typeface="Times New Roman" panose="02020603050405020304"/>
              <a:ea typeface="微软雅黑" panose="020b0503020204020204" pitchFamily="34" charset="-122"/>
            </a:endParaRPr>
          </a:p>
          <a:p>
            <a:pPr>
              <a:lnSpc>
                <a:spcPct val="150000"/>
              </a:lnSpc>
            </a:pPr>
            <a:endParaRPr lang="en-US" altLang="zh-CN" sz="2800" i="1" kern="100" smtClean="0">
              <a:latin typeface="Times New Roman" panose="02020603050405020304"/>
              <a:ea typeface="微软雅黑" panose="020b0503020204020204" pitchFamily="34" charset="-122"/>
            </a:endParaRPr>
          </a:p>
          <a:p>
            <a:pPr>
              <a:lnSpc>
                <a:spcPct val="150000"/>
              </a:lnSpc>
            </a:pPr>
            <a:endParaRPr lang="en-US" altLang="zh-CN" sz="2800" i="1" kern="100">
              <a:latin typeface="Times New Roman" panose="02020603050405020304"/>
              <a:ea typeface="微软雅黑" panose="020b0503020204020204" pitchFamily="34" charset="-122"/>
            </a:endParaRPr>
          </a:p>
          <a:p>
            <a:pPr>
              <a:lnSpc>
                <a:spcPct val="150000"/>
              </a:lnSpc>
            </a:pP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在棱</a:t>
            </a:r>
            <a:r>
              <a:rPr lang="en-US" altLang="zh-CN" sz="2800" i="1" kern="100">
                <a:latin typeface="Times New Roman" panose="02020603050405020304"/>
                <a:ea typeface="微软雅黑" panose="020b0503020204020204" pitchFamily="34" charset="-122"/>
              </a:rPr>
              <a:t>PC</a:t>
            </a:r>
            <a:r>
              <a:rPr lang="zh-CN" altLang="zh-CN" sz="2800" kern="100">
                <a:latin typeface="Times New Roman" panose="02020603050405020304"/>
                <a:ea typeface="微软雅黑" panose="020b0503020204020204" pitchFamily="34" charset="-122"/>
              </a:rPr>
              <a:t>上是否存在一点</a:t>
            </a:r>
            <a:r>
              <a:rPr lang="en-US" altLang="zh-CN" sz="2800" i="1" kern="100">
                <a:latin typeface="Times New Roman" panose="02020603050405020304"/>
                <a:ea typeface="微软雅黑" panose="020b0503020204020204" pitchFamily="34" charset="-122"/>
              </a:rPr>
              <a:t>F</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使</a:t>
            </a:r>
            <a:r>
              <a:rPr lang="en-US" altLang="zh-CN" sz="2800" i="1" kern="100">
                <a:latin typeface="Times New Roman" panose="02020603050405020304"/>
                <a:ea typeface="微软雅黑" panose="020b0503020204020204" pitchFamily="34" charset="-122"/>
              </a:rPr>
              <a:t>BF</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AEC</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证明你的结论</a:t>
            </a:r>
            <a:r>
              <a:rPr lang="en-US" altLang="zh-CN" sz="2800" i="1"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pic>
        <p:nvPicPr>
          <p:cNvPr id="3" name="25SXFXRA861.TIF" title=""/>
          <p:cNvPicPr/>
          <p:nvPr/>
        </p:nvPicPr>
        <p:blipFill>
          <a:blip r:embed="rId3"/>
          <a:stretch>
            <a:fillRect/>
          </a:stretch>
        </p:blipFill>
        <p:spPr>
          <a:xfrm>
            <a:off x="5832313" y="1651749"/>
            <a:ext cx="2123123" cy="1866525"/>
          </a:xfrm>
          <a:prstGeom prst="rect">
            <a:avLst/>
          </a:prstGeom>
        </p:spPr>
      </p:pic>
    </p:spTree>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mc:AlternateContent>
        <mc:Choice Requires="a14">
          <p:sp>
            <p:nvSpPr>
              <p:cNvPr id="2" name="文本框 3529735" title=""/>
              <p:cNvSpPr txBox="1">
                <a:spLocks noChangeArrowheads="1"/>
              </p:cNvSpPr>
              <p:nvPr/>
            </p:nvSpPr>
            <p:spPr bwMode="auto">
              <a:xfrm>
                <a:off x="454341" y="501820"/>
                <a:ext cx="12420411" cy="68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FF0000"/>
                    </a:solidFill>
                    <a:latin typeface="Times New Roman" panose="02020603050405020304"/>
                    <a:ea typeface="微软雅黑" panose="020b0503020204020204" pitchFamily="34" charset="-122"/>
                  </a:rPr>
                  <a:t>【解析】</a:t>
                </a:r>
                <a:r>
                  <a:rPr lang="en-US" altLang="zh-CN" sz="2800" kern="100">
                    <a:effectLst/>
                    <a:latin typeface="Times New Roman" panose="02020603050405020304"/>
                    <a:ea typeface="微软雅黑" panose="020b0503020204020204" pitchFamily="34" charset="-122"/>
                  </a:rPr>
                  <a:t>(2)</a:t>
                </a:r>
                <a:r>
                  <a:rPr lang="zh-CN" altLang="zh-CN" sz="2800" kern="100">
                    <a:effectLst/>
                    <a:latin typeface="Times New Roman" panose="02020603050405020304"/>
                    <a:ea typeface="微软雅黑" panose="020b0503020204020204" pitchFamily="34" charset="-122"/>
                  </a:rPr>
                  <a:t>当</a:t>
                </a:r>
                <a:r>
                  <a:rPr lang="en-US" altLang="zh-CN" sz="2800" i="1" kern="100">
                    <a:effectLst/>
                    <a:latin typeface="Times New Roman" panose="02020603050405020304"/>
                    <a:ea typeface="微软雅黑" panose="020b0503020204020204" pitchFamily="34" charset="-122"/>
                  </a:rPr>
                  <a:t>F</a:t>
                </a:r>
                <a:r>
                  <a:rPr lang="zh-CN" altLang="zh-CN" sz="2800" kern="100">
                    <a:effectLst/>
                    <a:latin typeface="Times New Roman" panose="02020603050405020304"/>
                    <a:ea typeface="微软雅黑" panose="020b0503020204020204" pitchFamily="34" charset="-122"/>
                  </a:rPr>
                  <a:t>是棱</a:t>
                </a:r>
                <a:r>
                  <a:rPr lang="en-US" altLang="zh-CN" sz="2800" i="1" kern="100">
                    <a:effectLst/>
                    <a:latin typeface="Times New Roman" panose="02020603050405020304"/>
                    <a:ea typeface="微软雅黑" panose="020b0503020204020204" pitchFamily="34" charset="-122"/>
                  </a:rPr>
                  <a:t>PC</a:t>
                </a:r>
                <a:r>
                  <a:rPr lang="zh-CN" altLang="zh-CN" sz="2800" kern="100">
                    <a:effectLst/>
                    <a:latin typeface="Times New Roman" panose="02020603050405020304"/>
                    <a:ea typeface="微软雅黑" panose="020b0503020204020204" pitchFamily="34" charset="-122"/>
                  </a:rPr>
                  <a:t>的中点时</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BF</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AEC.</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证明如下</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如图</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取</a:t>
                </a:r>
                <a:r>
                  <a:rPr lang="en-US" altLang="zh-CN" sz="2800" i="1" kern="100">
                    <a:effectLst/>
                    <a:latin typeface="Times New Roman" panose="02020603050405020304"/>
                    <a:ea typeface="微软雅黑" panose="020b0503020204020204" pitchFamily="34" charset="-122"/>
                  </a:rPr>
                  <a:t>PE</a:t>
                </a:r>
                <a:r>
                  <a:rPr lang="zh-CN" altLang="zh-CN" sz="2800" kern="100">
                    <a:effectLst/>
                    <a:latin typeface="Times New Roman" panose="02020603050405020304"/>
                    <a:ea typeface="微软雅黑" panose="020b0503020204020204" pitchFamily="34" charset="-122"/>
                  </a:rPr>
                  <a:t>的中点</a:t>
                </a:r>
                <a:r>
                  <a:rPr lang="en-US" altLang="zh-CN" sz="2800" i="1" kern="100">
                    <a:effectLst/>
                    <a:latin typeface="Times New Roman" panose="02020603050405020304"/>
                    <a:ea typeface="微软雅黑" panose="020b0503020204020204" pitchFamily="34" charset="-122"/>
                  </a:rPr>
                  <a:t>M</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连接</a:t>
                </a:r>
                <a:r>
                  <a:rPr lang="en-US" altLang="zh-CN" sz="2800" i="1" kern="100">
                    <a:effectLst/>
                    <a:latin typeface="Times New Roman" panose="02020603050405020304"/>
                    <a:ea typeface="微软雅黑" panose="020b0503020204020204" pitchFamily="34" charset="-122"/>
                  </a:rPr>
                  <a:t>FM</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由于</a:t>
                </a:r>
                <a:r>
                  <a:rPr lang="en-US" altLang="zh-CN" sz="2800" i="1" kern="100">
                    <a:effectLst/>
                    <a:latin typeface="Times New Roman" panose="02020603050405020304"/>
                    <a:ea typeface="微软雅黑" panose="020b0503020204020204" pitchFamily="34" charset="-122"/>
                  </a:rPr>
                  <a:t>M</a:t>
                </a:r>
                <a:r>
                  <a:rPr lang="zh-CN" altLang="zh-CN" sz="2800" kern="100">
                    <a:effectLst/>
                    <a:latin typeface="Times New Roman" panose="02020603050405020304"/>
                    <a:ea typeface="微软雅黑" panose="020b0503020204020204" pitchFamily="34" charset="-122"/>
                  </a:rPr>
                  <a:t>为</a:t>
                </a:r>
                <a:r>
                  <a:rPr lang="en-US" altLang="zh-CN" sz="2800" i="1" kern="100">
                    <a:effectLst/>
                    <a:latin typeface="Times New Roman" panose="02020603050405020304"/>
                    <a:ea typeface="微软雅黑" panose="020b0503020204020204" pitchFamily="34" charset="-122"/>
                  </a:rPr>
                  <a:t>PE</a:t>
                </a:r>
                <a:r>
                  <a:rPr lang="zh-CN" altLang="zh-CN" sz="2800" kern="100">
                    <a:effectLst/>
                    <a:latin typeface="Times New Roman" panose="02020603050405020304"/>
                    <a:ea typeface="微软雅黑" panose="020b0503020204020204" pitchFamily="34" charset="-122"/>
                  </a:rPr>
                  <a:t>的中点</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F</a:t>
                </a:r>
                <a:r>
                  <a:rPr lang="zh-CN" altLang="zh-CN" sz="2800" kern="100">
                    <a:effectLst/>
                    <a:latin typeface="Times New Roman" panose="02020603050405020304"/>
                    <a:ea typeface="微软雅黑" panose="020b0503020204020204" pitchFamily="34" charset="-122"/>
                  </a:rPr>
                  <a:t>为</a:t>
                </a:r>
                <a:r>
                  <a:rPr lang="en-US" altLang="zh-CN" sz="2800" i="1" kern="100">
                    <a:effectLst/>
                    <a:latin typeface="Times New Roman" panose="02020603050405020304"/>
                    <a:ea typeface="微软雅黑" panose="020b0503020204020204" pitchFamily="34" charset="-122"/>
                  </a:rPr>
                  <a:t>PC</a:t>
                </a:r>
                <a:r>
                  <a:rPr lang="zh-CN" altLang="zh-CN" sz="2800" kern="100">
                    <a:effectLst/>
                    <a:latin typeface="Times New Roman" panose="02020603050405020304"/>
                    <a:ea typeface="微软雅黑" panose="020b0503020204020204" pitchFamily="34" charset="-122"/>
                  </a:rPr>
                  <a:t>的中点</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FM</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CE</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由</a:t>
                </a:r>
                <a:r>
                  <a:rPr lang="en-US" altLang="zh-CN" sz="2800" i="1" kern="100">
                    <a:effectLst/>
                    <a:latin typeface="Times New Roman" panose="02020603050405020304"/>
                    <a:ea typeface="微软雅黑" panose="020b0503020204020204" pitchFamily="34" charset="-122"/>
                  </a:rPr>
                  <a:t>M</a:t>
                </a:r>
                <a:r>
                  <a:rPr lang="zh-CN" altLang="zh-CN" sz="2800" kern="100">
                    <a:effectLst/>
                    <a:latin typeface="Times New Roman" panose="02020603050405020304"/>
                    <a:ea typeface="微软雅黑" panose="020b0503020204020204" pitchFamily="34" charset="-122"/>
                  </a:rPr>
                  <a:t>为</a:t>
                </a:r>
                <a:r>
                  <a:rPr lang="en-US" altLang="zh-CN" sz="2800" i="1" kern="100">
                    <a:effectLst/>
                    <a:latin typeface="Times New Roman" panose="02020603050405020304"/>
                    <a:ea typeface="微软雅黑" panose="020b0503020204020204" pitchFamily="34" charset="-122"/>
                  </a:rPr>
                  <a:t>PE</a:t>
                </a:r>
                <a:r>
                  <a:rPr lang="zh-CN" altLang="zh-CN" sz="2800" kern="100">
                    <a:effectLst/>
                    <a:latin typeface="Times New Roman" panose="02020603050405020304"/>
                    <a:ea typeface="微软雅黑" panose="020b0503020204020204" pitchFamily="34" charset="-122"/>
                  </a:rPr>
                  <a:t>的中点</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得</a:t>
                </a:r>
                <a:r>
                  <a:rPr lang="en-US" altLang="zh-CN" sz="2800" i="1" kern="100">
                    <a:effectLst/>
                    <a:latin typeface="Times New Roman" panose="02020603050405020304"/>
                    <a:ea typeface="微软雅黑" panose="020b0503020204020204" pitchFamily="34" charset="-122"/>
                  </a:rPr>
                  <a:t>EM</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1</m:t>
                          </m:r>
                        </m:num>
                        <m:den>
                          <m:r>
                            <m:rPr>
                              <m:sty m:val="p"/>
                            </m:rPr>
                            <a:rPr lang="en-US" altLang="zh-CN" sz="2800" kern="100">
                              <a:effectLst/>
                              <a:latin typeface="Cambria Math" panose="02040503050406030204"/>
                              <a:ea typeface="微软雅黑" panose="020b0503020204020204" pitchFamily="34" charset="-122"/>
                            </a:rPr>
                            <m:t>2</m:t>
                          </m:r>
                        </m:den>
                      </m:f>
                    </m:oMath>
                  </m:oMathPara>
                </a14:m>
                <a:r>
                  <a:rPr lang="en-US" altLang="zh-CN" sz="2800" i="1" kern="100">
                    <a:effectLst/>
                    <a:latin typeface="Times New Roman" panose="02020603050405020304"/>
                    <a:ea typeface="微软雅黑" panose="020b0503020204020204" pitchFamily="34" charset="-122"/>
                  </a:rPr>
                  <a:t>PE</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ED</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知</a:t>
                </a:r>
                <a:r>
                  <a:rPr lang="en-US" altLang="zh-CN" sz="2800" i="1" kern="100">
                    <a:effectLst/>
                    <a:latin typeface="Times New Roman" panose="02020603050405020304"/>
                    <a:ea typeface="微软雅黑" panose="020b0503020204020204" pitchFamily="34" charset="-122"/>
                  </a:rPr>
                  <a:t>E</a:t>
                </a:r>
                <a:r>
                  <a:rPr lang="zh-CN" altLang="zh-CN" sz="2800" kern="100">
                    <a:effectLst/>
                    <a:latin typeface="Times New Roman" panose="02020603050405020304"/>
                    <a:ea typeface="微软雅黑" panose="020b0503020204020204" pitchFamily="34" charset="-122"/>
                  </a:rPr>
                  <a:t>是</a:t>
                </a:r>
                <a:r>
                  <a:rPr lang="en-US" altLang="zh-CN" sz="2800" i="1" kern="100">
                    <a:effectLst/>
                    <a:latin typeface="Times New Roman" panose="02020603050405020304"/>
                    <a:ea typeface="微软雅黑" panose="020b0503020204020204" pitchFamily="34" charset="-122"/>
                  </a:rPr>
                  <a:t>MD</a:t>
                </a:r>
                <a:r>
                  <a:rPr lang="zh-CN" altLang="zh-CN" sz="2800" kern="100">
                    <a:effectLst/>
                    <a:latin typeface="Times New Roman" panose="02020603050405020304"/>
                    <a:ea typeface="微软雅黑" panose="020b0503020204020204" pitchFamily="34" charset="-122"/>
                  </a:rPr>
                  <a:t>的中点</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连接</a:t>
                </a:r>
                <a:r>
                  <a:rPr lang="en-US" altLang="zh-CN" sz="2800" i="1" kern="100">
                    <a:effectLst/>
                    <a:latin typeface="Times New Roman" panose="02020603050405020304"/>
                    <a:ea typeface="微软雅黑" panose="020b0503020204020204" pitchFamily="34" charset="-122"/>
                  </a:rPr>
                  <a:t>BM</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BD</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设</a:t>
                </a:r>
                <a:r>
                  <a:rPr lang="en-US" altLang="zh-CN" sz="2800" i="1" kern="100">
                    <a:effectLst/>
                    <a:latin typeface="Times New Roman" panose="02020603050405020304"/>
                    <a:ea typeface="微软雅黑" panose="020b0503020204020204" pitchFamily="34" charset="-122"/>
                  </a:rPr>
                  <a:t>BD</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AC</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O</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因为四边形</a:t>
                </a:r>
                <a:r>
                  <a:rPr lang="en-US" altLang="zh-CN" sz="2800" i="1" kern="100">
                    <a:effectLst/>
                    <a:latin typeface="Times New Roman" panose="02020603050405020304"/>
                    <a:ea typeface="微软雅黑" panose="020b0503020204020204" pitchFamily="34" charset="-122"/>
                  </a:rPr>
                  <a:t>ABCD</a:t>
                </a:r>
                <a:r>
                  <a:rPr lang="zh-CN" altLang="zh-CN" sz="2800" kern="100">
                    <a:effectLst/>
                    <a:latin typeface="Times New Roman" panose="02020603050405020304"/>
                    <a:ea typeface="微软雅黑" panose="020b0503020204020204" pitchFamily="34" charset="-122"/>
                  </a:rPr>
                  <a:t>是菱形</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则</a:t>
                </a:r>
                <a:r>
                  <a:rPr lang="en-US" altLang="zh-CN" sz="2800" i="1" kern="100">
                    <a:effectLst/>
                    <a:latin typeface="Times New Roman" panose="02020603050405020304"/>
                    <a:ea typeface="微软雅黑" panose="020b0503020204020204" pitchFamily="34" charset="-122"/>
                  </a:rPr>
                  <a:t>O</a:t>
                </a:r>
                <a:r>
                  <a:rPr lang="zh-CN" altLang="zh-CN" sz="2800" kern="100">
                    <a:effectLst/>
                    <a:latin typeface="Times New Roman" panose="02020603050405020304"/>
                    <a:ea typeface="微软雅黑" panose="020b0503020204020204" pitchFamily="34" charset="-122"/>
                  </a:rPr>
                  <a:t>为</a:t>
                </a:r>
                <a:r>
                  <a:rPr lang="en-US" altLang="zh-CN" sz="2800" i="1" kern="100">
                    <a:effectLst/>
                    <a:latin typeface="Times New Roman" panose="02020603050405020304"/>
                    <a:ea typeface="微软雅黑" panose="020b0503020204020204" pitchFamily="34" charset="-122"/>
                  </a:rPr>
                  <a:t>BD</a:t>
                </a:r>
                <a:r>
                  <a:rPr lang="zh-CN" altLang="zh-CN" sz="2800" kern="100">
                    <a:effectLst/>
                    <a:latin typeface="Times New Roman" panose="02020603050405020304"/>
                    <a:ea typeface="微软雅黑" panose="020b0503020204020204" pitchFamily="34" charset="-122"/>
                  </a:rPr>
                  <a:t>的中点</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由于</a:t>
                </a:r>
                <a:r>
                  <a:rPr lang="en-US" altLang="zh-CN" sz="2800" i="1" kern="100">
                    <a:effectLst/>
                    <a:latin typeface="Times New Roman" panose="02020603050405020304"/>
                    <a:ea typeface="微软雅黑" panose="020b0503020204020204" pitchFamily="34" charset="-122"/>
                  </a:rPr>
                  <a:t>E</a:t>
                </a:r>
                <a:r>
                  <a:rPr lang="zh-CN" altLang="zh-CN" sz="2800" kern="100">
                    <a:effectLst/>
                    <a:latin typeface="Times New Roman" panose="02020603050405020304"/>
                    <a:ea typeface="微软雅黑" panose="020b0503020204020204" pitchFamily="34" charset="-122"/>
                  </a:rPr>
                  <a:t>是</a:t>
                </a:r>
                <a:r>
                  <a:rPr lang="en-US" altLang="zh-CN" sz="2800" i="1" kern="100">
                    <a:effectLst/>
                    <a:latin typeface="Times New Roman" panose="02020603050405020304"/>
                    <a:ea typeface="微软雅黑" panose="020b0503020204020204" pitchFamily="34" charset="-122"/>
                  </a:rPr>
                  <a:t>MD</a:t>
                </a:r>
                <a:r>
                  <a:rPr lang="zh-CN" altLang="zh-CN" sz="2800" kern="100">
                    <a:effectLst/>
                    <a:latin typeface="Times New Roman" panose="02020603050405020304"/>
                    <a:ea typeface="微软雅黑" panose="020b0503020204020204" pitchFamily="34" charset="-122"/>
                  </a:rPr>
                  <a:t>的中点</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O</a:t>
                </a:r>
                <a:r>
                  <a:rPr lang="zh-CN" altLang="zh-CN" sz="2800" kern="100">
                    <a:effectLst/>
                    <a:latin typeface="Times New Roman" panose="02020603050405020304"/>
                    <a:ea typeface="微软雅黑" panose="020b0503020204020204" pitchFamily="34" charset="-122"/>
                  </a:rPr>
                  <a:t>是</a:t>
                </a:r>
                <a:r>
                  <a:rPr lang="en-US" altLang="zh-CN" sz="2800" i="1" kern="100">
                    <a:effectLst/>
                    <a:latin typeface="Times New Roman" panose="02020603050405020304"/>
                    <a:ea typeface="微软雅黑" panose="020b0503020204020204" pitchFamily="34" charset="-122"/>
                  </a:rPr>
                  <a:t>BD</a:t>
                </a:r>
                <a:r>
                  <a:rPr lang="zh-CN" altLang="zh-CN" sz="2800" kern="100">
                    <a:effectLst/>
                    <a:latin typeface="Times New Roman" panose="02020603050405020304"/>
                    <a:ea typeface="微软雅黑" panose="020b0503020204020204" pitchFamily="34" charset="-122"/>
                  </a:rPr>
                  <a:t>的中点</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BM</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OE</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由</a:t>
                </a:r>
                <a:r>
                  <a:rPr lang="en-US" altLang="zh-CN" sz="2800" i="1" kern="100">
                    <a:effectLst/>
                    <a:latin typeface="Times New Roman" panose="02020603050405020304"/>
                    <a:ea typeface="微软雅黑" panose="020b0503020204020204" pitchFamily="34" charset="-122"/>
                  </a:rPr>
                  <a:t>FM</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CE</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BM</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OE</a:t>
                </a:r>
                <a:r>
                  <a:rPr lang="zh-CN" altLang="zh-CN" sz="2800" kern="100">
                    <a:effectLst/>
                    <a:latin typeface="Times New Roman" panose="02020603050405020304"/>
                    <a:ea typeface="微软雅黑" panose="020b0503020204020204" pitchFamily="34" charset="-122"/>
                  </a:rPr>
                  <a:t>知</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BFM</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AEC</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又</a:t>
                </a:r>
                <a:r>
                  <a:rPr lang="en-US" altLang="zh-CN" sz="2800" i="1" kern="100">
                    <a:effectLst/>
                    <a:latin typeface="Times New Roman" panose="02020603050405020304"/>
                    <a:ea typeface="微软雅黑" panose="020b0503020204020204" pitchFamily="34" charset="-122"/>
                  </a:rPr>
                  <a:t>BF</a:t>
                </a:r>
                <a:r>
                  <a:rPr lang="en-US" altLang="zh-CN" sz="2800" kern="100">
                    <a:effectLst/>
                    <a:latin typeface="Cambria Math" panose="02040503050406030204"/>
                    <a:ea typeface="微软雅黑" panose="020b0503020204020204" pitchFamily="34" charset="-122"/>
                    <a:cs typeface="Cambria Math" panose="02040503050406030204"/>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BFM</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BF</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AEC.</a:t>
                </a:r>
                <a:endParaRPr lang="zh-CN" altLang="zh-CN" sz="1800" kern="100">
                  <a:effectLst/>
                  <a:latin typeface="Times New Roman" panose="02020603050405020304"/>
                  <a:ea typeface="宋体" panose="02010600030101010101" pitchFamily="2" charset="-122"/>
                </a:endParaRPr>
              </a:p>
            </p:txBody>
          </p:sp>
        </mc:Choice>
        <mc:Fallback>
          <p:sp>
            <p:nvSpPr>
              <p:cNvPr id="2" name="文本框 3529735"/>
              <p:cNvSpPr txBox="1">
                <a:spLocks noRot="1" noChangeAspect="1" noMove="1" noResize="1" noEditPoints="1" noAdjustHandles="1" noChangeArrowheads="1" noChangeShapeType="1" noTextEdit="1"/>
              </p:cNvSpPr>
              <p:nvPr/>
            </p:nvSpPr>
            <p:spPr bwMode="auto">
              <a:xfrm>
                <a:off x="454341" y="501820"/>
                <a:ext cx="12420411" cy="6847907"/>
              </a:xfrm>
              <a:prstGeom prst="rect">
                <a:avLst/>
              </a:prstGeom>
              <a:blipFill rotWithShape="1">
                <a:blip r:embed="rId3"/>
                <a:stretch>
                  <a:fillRect l="-3" t="-2" r="1" b="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3" name="25SXFXRA862.TIF" title=""/>
          <p:cNvPicPr/>
          <p:nvPr/>
        </p:nvPicPr>
        <p:blipFill>
          <a:blip r:embed="rId4"/>
          <a:stretch>
            <a:fillRect/>
          </a:stretch>
        </p:blipFill>
        <p:spPr>
          <a:xfrm>
            <a:off x="10119676" y="866934"/>
            <a:ext cx="1996123" cy="1571466"/>
          </a:xfrm>
          <a:prstGeom prst="rect">
            <a:avLst/>
          </a:prstGeom>
        </p:spPr>
      </p:pic>
    </p:spTree>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335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0000FF"/>
                </a:solidFill>
                <a:latin typeface="Times New Roman" panose="02020603050405020304"/>
                <a:ea typeface="微软雅黑" panose="020b0503020204020204" pitchFamily="34" charset="-122"/>
              </a:rPr>
              <a:t>解题技法</a:t>
            </a:r>
            <a:endParaRPr lang="zh-CN" altLang="zh-CN" sz="1800" kern="100">
              <a:latin typeface="Times New Roman" panose="02020603050405020304"/>
              <a:ea typeface="宋体" panose="02010600030101010101" pitchFamily="2" charset="-122"/>
            </a:endParaRPr>
          </a:p>
          <a:p>
            <a:pPr algn="ctr">
              <a:lnSpc>
                <a:spcPct val="150000"/>
              </a:lnSpc>
              <a:spcAft>
                <a:spcPct val="0"/>
              </a:spcAft>
            </a:pPr>
            <a:r>
              <a:rPr lang="zh-CN" altLang="zh-CN" sz="2800" kern="100">
                <a:latin typeface="Times New Roman" panose="02020603050405020304"/>
                <a:ea typeface="微软雅黑" panose="020b0503020204020204" pitchFamily="34" charset="-122"/>
              </a:rPr>
              <a:t>存在性问题的解题策略</a:t>
            </a:r>
            <a:endParaRPr lang="zh-CN" altLang="zh-CN" sz="1800" kern="100">
              <a:latin typeface="Times New Roman" panose="02020603050405020304"/>
              <a:ea typeface="宋体" panose="02010600030101010101" pitchFamily="2" charset="-122"/>
            </a:endParaRPr>
          </a:p>
          <a:p>
            <a:pPr>
              <a:lnSpc>
                <a:spcPct val="150000"/>
              </a:lnSpc>
            </a:pPr>
            <a:r>
              <a:rPr lang="zh-CN" altLang="zh-CN" sz="2800" i="1" kern="100">
                <a:latin typeface="Times New Roman" panose="02020603050405020304"/>
                <a:ea typeface="微软雅黑" panose="020b0503020204020204" pitchFamily="34" charset="-122"/>
              </a:rPr>
              <a:t>　</a:t>
            </a:r>
            <a:r>
              <a:rPr lang="zh-CN" altLang="zh-CN" sz="2800" kern="100">
                <a:latin typeface="Times New Roman" panose="02020603050405020304"/>
                <a:ea typeface="微软雅黑" panose="020b0503020204020204" pitchFamily="34" charset="-122"/>
              </a:rPr>
              <a:t>解决这种存在性问题</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寻找思路时可以先从特殊值</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如中点</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入手</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验证是否成立</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若成立</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先下结论再证明</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若不成立</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再借助线面平行、面面平行的判定与性质来寻求满足结论的条件</a:t>
            </a:r>
            <a:r>
              <a:rPr lang="en-US" altLang="zh-CN" sz="2800" i="1"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spTree>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mc:AlternateContent>
        <mc:Choice Requires="a14">
          <p:sp>
            <p:nvSpPr>
              <p:cNvPr id="2" name="文本框 3529735" title=""/>
              <p:cNvSpPr txBox="1">
                <a:spLocks noChangeArrowheads="1"/>
              </p:cNvSpPr>
              <p:nvPr/>
            </p:nvSpPr>
            <p:spPr bwMode="auto">
              <a:xfrm>
                <a:off x="454341" y="501820"/>
                <a:ext cx="12420411" cy="576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0000FF"/>
                    </a:solidFill>
                    <a:latin typeface="Times New Roman" panose="02020603050405020304"/>
                    <a:ea typeface="微软雅黑" panose="020b0503020204020204" pitchFamily="34" charset="-122"/>
                  </a:rPr>
                  <a:t>对点训练</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i="1" kern="100">
                    <a:effectLst/>
                    <a:latin typeface="Times New Roman" panose="02020603050405020304"/>
                    <a:ea typeface="微软雅黑" panose="020b0503020204020204" pitchFamily="34" charset="-122"/>
                  </a:rPr>
                  <a:t>　</a:t>
                </a:r>
                <a:r>
                  <a:rPr lang="zh-CN" altLang="zh-CN" sz="2800" kern="100">
                    <a:effectLst/>
                    <a:latin typeface="Times New Roman" panose="02020603050405020304"/>
                    <a:ea typeface="微软雅黑" panose="020b0503020204020204" pitchFamily="34" charset="-122"/>
                  </a:rPr>
                  <a:t>如图</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在四棱锥</a:t>
                </a:r>
                <a:r>
                  <a:rPr lang="en-US" altLang="zh-CN" sz="2800" i="1" kern="100">
                    <a:effectLst/>
                    <a:latin typeface="Times New Roman" panose="02020603050405020304"/>
                    <a:ea typeface="微软雅黑" panose="020b0503020204020204" pitchFamily="34" charset="-122"/>
                  </a:rPr>
                  <a:t>P-ABCD</a:t>
                </a:r>
                <a:r>
                  <a:rPr lang="zh-CN" altLang="zh-CN" sz="2800" kern="100">
                    <a:effectLst/>
                    <a:latin typeface="Times New Roman" panose="02020603050405020304"/>
                    <a:ea typeface="微软雅黑" panose="020b0503020204020204" pitchFamily="34" charset="-122"/>
                  </a:rPr>
                  <a:t>中</a:t>
                </a:r>
                <a:r>
                  <a:rPr lang="en-US" altLang="zh-CN" sz="2800" kern="100">
                    <a:effectLst/>
                    <a:latin typeface="Times New Roman" panose="02020603050405020304"/>
                    <a:ea typeface="微软雅黑" panose="020b0503020204020204" pitchFamily="34" charset="-122"/>
                  </a:rPr>
                  <a:t>,</a:t>
                </a:r>
                <a:r>
                  <a:rPr lang="en-US" altLang="zh-CN" sz="2800" kern="100">
                    <a:effectLst/>
                    <a:latin typeface="Cambria Math" panose="02040503050406030204"/>
                    <a:ea typeface="微软雅黑" panose="020b0503020204020204" pitchFamily="34" charset="-122"/>
                    <a:cs typeface="Cambria Math" panose="02040503050406030204"/>
                  </a:rPr>
                  <a:t>△</a:t>
                </a:r>
                <a:r>
                  <a:rPr lang="en-US" altLang="zh-CN" sz="2800" i="1" kern="100">
                    <a:effectLst/>
                    <a:latin typeface="Times New Roman" panose="02020603050405020304"/>
                    <a:ea typeface="微软雅黑" panose="020b0503020204020204" pitchFamily="34" charset="-122"/>
                  </a:rPr>
                  <a:t>PAB</a:t>
                </a:r>
                <a:r>
                  <a:rPr lang="zh-CN" altLang="zh-CN" sz="2800" kern="100">
                    <a:effectLst/>
                    <a:latin typeface="Times New Roman" panose="02020603050405020304"/>
                    <a:ea typeface="微软雅黑" panose="020b0503020204020204" pitchFamily="34" charset="-122"/>
                  </a:rPr>
                  <a:t>是等边三角形</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en-US" altLang="zh-CN" sz="2800" i="1" kern="100">
                    <a:effectLst/>
                    <a:latin typeface="Times New Roman" panose="02020603050405020304"/>
                    <a:ea typeface="微软雅黑" panose="020b0503020204020204" pitchFamily="34" charset="-122"/>
                  </a:rPr>
                  <a:t>BC</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AB</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BC</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CD</a:t>
                </a:r>
                <a:r>
                  <a:rPr lang="en-US" altLang="zh-CN" sz="2800" kern="100">
                    <a:effectLst/>
                    <a:latin typeface="Times New Roman" panose="02020603050405020304"/>
                    <a:ea typeface="微软雅黑" panose="020b0503020204020204" pitchFamily="34" charset="-122"/>
                  </a:rPr>
                  <a:t>=2</a:t>
                </a:r>
                <a14:m>
                  <m:oMathPara>
                    <m:oMathParaPr>
                      <m:jc/>
                    </m:oMathParaPr>
                    <m:oMath>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oMath>
                  </m:oMathPara>
                </a14:m>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AB</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AD</a:t>
                </a:r>
                <a:r>
                  <a:rPr lang="en-US" altLang="zh-CN" sz="2800" kern="100">
                    <a:effectLst/>
                    <a:latin typeface="Times New Roman" panose="02020603050405020304"/>
                    <a:ea typeface="微软雅黑" panose="020b0503020204020204" pitchFamily="34" charset="-122"/>
                  </a:rPr>
                  <a:t>=2</a:t>
                </a:r>
                <a:r>
                  <a:rPr lang="en-US" altLang="zh-CN" sz="2800" i="1" kern="100" smtClean="0">
                    <a:effectLst/>
                    <a:latin typeface="Times New Roman" panose="02020603050405020304"/>
                    <a:ea typeface="微软雅黑" panose="020b0503020204020204" pitchFamily="34" charset="-122"/>
                  </a:rPr>
                  <a:t>.</a:t>
                </a:r>
                <a:endParaRPr lang="en-US" altLang="zh-CN" sz="2800" i="1" kern="100" smtClean="0">
                  <a:effectLst/>
                  <a:latin typeface="Times New Roman" panose="02020603050405020304"/>
                  <a:ea typeface="微软雅黑" panose="020b0503020204020204" pitchFamily="34" charset="-122"/>
                </a:endParaRPr>
              </a:p>
              <a:p>
                <a:pPr>
                  <a:lnSpc>
                    <a:spcPct val="150000"/>
                  </a:lnSpc>
                </a:pPr>
                <a:endParaRPr lang="en-US" altLang="zh-CN" sz="2800" i="1" kern="100">
                  <a:latin typeface="Times New Roman" panose="02020603050405020304"/>
                  <a:ea typeface="微软雅黑" panose="020b0503020204020204" pitchFamily="34" charset="-122"/>
                </a:endParaRPr>
              </a:p>
              <a:p>
                <a:pPr>
                  <a:lnSpc>
                    <a:spcPct val="150000"/>
                  </a:lnSpc>
                </a:pPr>
                <a:endParaRPr lang="en-US" altLang="zh-CN" sz="2800" i="1" kern="100" smtClean="0">
                  <a:effectLst/>
                  <a:latin typeface="Times New Roman" panose="02020603050405020304"/>
                  <a:ea typeface="微软雅黑" panose="020b0503020204020204" pitchFamily="34" charset="-122"/>
                </a:endParaRPr>
              </a:p>
              <a:p>
                <a:pPr>
                  <a:lnSpc>
                    <a:spcPct val="150000"/>
                  </a:lnSpc>
                </a:pPr>
                <a:endParaRPr lang="en-US" altLang="zh-CN" sz="2800" i="1" kern="100">
                  <a:latin typeface="Times New Roman" panose="02020603050405020304"/>
                  <a:ea typeface="微软雅黑" panose="020b0503020204020204" pitchFamily="34" charset="-122"/>
                </a:endParaRPr>
              </a:p>
              <a:p>
                <a:pPr>
                  <a:lnSpc>
                    <a:spcPct val="150000"/>
                  </a:lnSpc>
                </a:pPr>
                <a:endParaRPr lang="en-US" altLang="zh-CN" sz="2800" i="1" kern="100" smtClean="0">
                  <a:effectLst/>
                  <a:latin typeface="Times New Roman" panose="02020603050405020304"/>
                  <a:ea typeface="微软雅黑" panose="020b0503020204020204" pitchFamily="34" charset="-122"/>
                </a:endParaRPr>
              </a:p>
              <a:p>
                <a:pPr>
                  <a:lnSpc>
                    <a:spcPct val="150000"/>
                  </a:lnSpc>
                </a:pPr>
                <a:endParaRPr lang="zh-CN" altLang="zh-CN" sz="1800" kern="100">
                  <a:effectLst/>
                  <a:latin typeface="Times New Roman" panose="02020603050405020304"/>
                  <a:ea typeface="宋体" panose="02010600030101010101" pitchFamily="2" charset="-122"/>
                </a:endParaRPr>
              </a:p>
              <a:p>
                <a:pPr>
                  <a:lnSpc>
                    <a:spcPct val="150000"/>
                  </a:lnSpc>
                </a:pPr>
                <a:r>
                  <a:rPr lang="en-US" altLang="zh-CN" sz="2800" kern="100">
                    <a:effectLst/>
                    <a:latin typeface="Times New Roman" panose="02020603050405020304"/>
                    <a:ea typeface="微软雅黑" panose="020b0503020204020204" pitchFamily="34" charset="-122"/>
                  </a:rPr>
                  <a:t>(1)</a:t>
                </a:r>
                <a:r>
                  <a:rPr lang="zh-CN" altLang="zh-CN" sz="2800" kern="100">
                    <a:effectLst/>
                    <a:latin typeface="Times New Roman" panose="02020603050405020304"/>
                    <a:ea typeface="微软雅黑" panose="020b0503020204020204" pitchFamily="34" charset="-122"/>
                  </a:rPr>
                  <a:t>若</a:t>
                </a:r>
                <a:r>
                  <a:rPr lang="en-US" altLang="zh-CN" sz="2800" i="1" kern="100">
                    <a:effectLst/>
                    <a:latin typeface="Times New Roman" panose="02020603050405020304"/>
                    <a:ea typeface="微软雅黑" panose="020b0503020204020204" pitchFamily="34" charset="-122"/>
                  </a:rPr>
                  <a:t>PC</a:t>
                </a:r>
                <a:r>
                  <a:rPr lang="en-US" altLang="zh-CN" sz="2800" kern="100">
                    <a:effectLst/>
                    <a:latin typeface="Times New Roman" panose="02020603050405020304"/>
                    <a:ea typeface="微软雅黑" panose="020b0503020204020204" pitchFamily="34" charset="-122"/>
                  </a:rPr>
                  <a:t>=4,</a:t>
                </a:r>
                <a:r>
                  <a:rPr lang="zh-CN" altLang="zh-CN" sz="2800" kern="100">
                    <a:effectLst/>
                    <a:latin typeface="Times New Roman" panose="02020603050405020304"/>
                    <a:ea typeface="微软雅黑" panose="020b0503020204020204" pitchFamily="34" charset="-122"/>
                  </a:rPr>
                  <a:t>求三棱锥</a:t>
                </a:r>
                <a:r>
                  <a:rPr lang="en-US" altLang="zh-CN" sz="2800" i="1" kern="100">
                    <a:effectLst/>
                    <a:latin typeface="Times New Roman" panose="02020603050405020304"/>
                    <a:ea typeface="微软雅黑" panose="020b0503020204020204" pitchFamily="34" charset="-122"/>
                  </a:rPr>
                  <a:t>P-ABC</a:t>
                </a:r>
                <a:r>
                  <a:rPr lang="zh-CN" altLang="zh-CN" sz="2800" kern="100">
                    <a:effectLst/>
                    <a:latin typeface="Times New Roman" panose="02020603050405020304"/>
                    <a:ea typeface="微软雅黑" panose="020b0503020204020204" pitchFamily="34" charset="-122"/>
                  </a:rPr>
                  <a:t>的体积</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mc:Choice>
        <mc:Fallback>
          <p:sp>
            <p:nvSpPr>
              <p:cNvPr id="2" name="文本框 3529735"/>
              <p:cNvSpPr txBox="1">
                <a:spLocks noRot="1" noChangeAspect="1" noMove="1" noResize="1" noEditPoints="1" noAdjustHandles="1" noChangeArrowheads="1" noChangeShapeType="1" noTextEdit="1"/>
              </p:cNvSpPr>
              <p:nvPr/>
            </p:nvSpPr>
            <p:spPr bwMode="auto">
              <a:xfrm>
                <a:off x="454341" y="501820"/>
                <a:ext cx="12420411" cy="5765303"/>
              </a:xfrm>
              <a:prstGeom prst="rect">
                <a:avLst/>
              </a:prstGeom>
              <a:blipFill rotWithShape="1">
                <a:blip r:embed="rId3"/>
                <a:stretch>
                  <a:fillRect l="-3" t="-3" r="1" b="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3" name="25SXFXRA863.TIF" title=""/>
          <p:cNvPicPr/>
          <p:nvPr/>
        </p:nvPicPr>
        <p:blipFill>
          <a:blip r:embed="rId4"/>
          <a:stretch>
            <a:fillRect/>
          </a:stretch>
        </p:blipFill>
        <p:spPr>
          <a:xfrm>
            <a:off x="5733732" y="3229134"/>
            <a:ext cx="2445068" cy="1939766"/>
          </a:xfrm>
          <a:prstGeom prst="rect">
            <a:avLst/>
          </a:prstGeom>
        </p:spPr>
      </p:pic>
    </p:spTree>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mc:AlternateContent>
        <mc:Choice Requires="a14">
          <p:sp>
            <p:nvSpPr>
              <p:cNvPr id="2" name="文本框 3529735" title=""/>
              <p:cNvSpPr txBox="1">
                <a:spLocks noChangeArrowheads="1"/>
              </p:cNvSpPr>
              <p:nvPr/>
            </p:nvSpPr>
            <p:spPr bwMode="auto">
              <a:xfrm>
                <a:off x="454341" y="501820"/>
                <a:ext cx="12420411" cy="58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FF0000"/>
                    </a:solidFill>
                    <a:latin typeface="Times New Roman" panose="02020603050405020304"/>
                    <a:ea typeface="微软雅黑" panose="020b0503020204020204" pitchFamily="34" charset="-122"/>
                  </a:rPr>
                  <a:t>【解析】</a:t>
                </a:r>
                <a:r>
                  <a:rPr lang="en-US" altLang="zh-CN" sz="2800" kern="100">
                    <a:effectLst/>
                    <a:latin typeface="Times New Roman" panose="02020603050405020304"/>
                    <a:ea typeface="微软雅黑" panose="020b0503020204020204" pitchFamily="34" charset="-122"/>
                  </a:rPr>
                  <a:t>(1)</a:t>
                </a:r>
                <a:r>
                  <a:rPr lang="zh-CN" altLang="zh-CN" sz="2800" kern="100">
                    <a:effectLst/>
                    <a:latin typeface="Times New Roman" panose="02020603050405020304"/>
                    <a:ea typeface="微软雅黑" panose="020b0503020204020204" pitchFamily="34" charset="-122"/>
                  </a:rPr>
                  <a:t>因为</a:t>
                </a:r>
                <a:r>
                  <a:rPr lang="en-US" altLang="zh-CN" sz="2800" kern="100">
                    <a:effectLst/>
                    <a:latin typeface="Cambria Math" panose="02040503050406030204"/>
                    <a:ea typeface="微软雅黑" panose="020b0503020204020204" pitchFamily="34" charset="-122"/>
                    <a:cs typeface="Cambria Math" panose="02040503050406030204"/>
                  </a:rPr>
                  <a:t>△</a:t>
                </a:r>
                <a:r>
                  <a:rPr lang="en-US" altLang="zh-CN" sz="2800" i="1" kern="100">
                    <a:effectLst/>
                    <a:latin typeface="Times New Roman" panose="02020603050405020304"/>
                    <a:ea typeface="微软雅黑" panose="020b0503020204020204" pitchFamily="34" charset="-122"/>
                  </a:rPr>
                  <a:t>PAB</a:t>
                </a:r>
                <a:r>
                  <a:rPr lang="zh-CN" altLang="zh-CN" sz="2800" kern="100">
                    <a:effectLst/>
                    <a:latin typeface="Times New Roman" panose="02020603050405020304"/>
                    <a:ea typeface="微软雅黑" panose="020b0503020204020204" pitchFamily="34" charset="-122"/>
                  </a:rPr>
                  <a:t>是等边三角形</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AB</a:t>
                </a:r>
                <a:r>
                  <a:rPr lang="en-US" altLang="zh-CN" sz="2800" kern="100">
                    <a:effectLst/>
                    <a:latin typeface="Times New Roman" panose="02020603050405020304"/>
                    <a:ea typeface="微软雅黑" panose="020b0503020204020204" pitchFamily="34" charset="-122"/>
                  </a:rPr>
                  <a:t>=2,</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PB</a:t>
                </a:r>
                <a:r>
                  <a:rPr lang="en-US" altLang="zh-CN" sz="2800" kern="100">
                    <a:effectLst/>
                    <a:latin typeface="Times New Roman" panose="02020603050405020304"/>
                    <a:ea typeface="微软雅黑" panose="020b0503020204020204" pitchFamily="34" charset="-122"/>
                  </a:rPr>
                  <a:t>=2</a:t>
                </a:r>
                <a:r>
                  <a:rPr lang="en-US" altLang="zh-CN" sz="2800" i="1"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又因为</a:t>
                </a:r>
                <a:r>
                  <a:rPr lang="en-US" altLang="zh-CN" sz="2800" i="1" kern="100">
                    <a:effectLst/>
                    <a:latin typeface="Times New Roman" panose="02020603050405020304"/>
                    <a:ea typeface="微软雅黑" panose="020b0503020204020204" pitchFamily="34" charset="-122"/>
                  </a:rPr>
                  <a:t>PC</a:t>
                </a:r>
                <a:r>
                  <a:rPr lang="en-US" altLang="zh-CN" sz="2800" kern="100">
                    <a:effectLst/>
                    <a:latin typeface="Times New Roman" panose="02020603050405020304"/>
                    <a:ea typeface="微软雅黑" panose="020b0503020204020204" pitchFamily="34" charset="-122"/>
                  </a:rPr>
                  <a:t>=4,</a:t>
                </a:r>
                <a:r>
                  <a:rPr lang="en-US" altLang="zh-CN" sz="2800" i="1" kern="100">
                    <a:effectLst/>
                    <a:latin typeface="Times New Roman" panose="02020603050405020304"/>
                    <a:ea typeface="微软雅黑" panose="020b0503020204020204" pitchFamily="34" charset="-122"/>
                  </a:rPr>
                  <a:t>BC</a:t>
                </a:r>
                <a:r>
                  <a:rPr lang="en-US" altLang="zh-CN" sz="2800" kern="100">
                    <a:effectLst/>
                    <a:latin typeface="Times New Roman" panose="02020603050405020304"/>
                    <a:ea typeface="微软雅黑" panose="020b0503020204020204" pitchFamily="34" charset="-122"/>
                  </a:rPr>
                  <a:t>=2</a:t>
                </a:r>
                <a14:m>
                  <m:oMathPara>
                    <m:oMathParaPr>
                      <m:jc/>
                    </m:oMathParaPr>
                    <m:oMath>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oMath>
                  </m:oMathPara>
                </a14:m>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PC</a:t>
                </a:r>
                <a:r>
                  <a:rPr lang="en-US" altLang="zh-CN" sz="2800" kern="100" baseline="30000">
                    <a:effectLst/>
                    <a:latin typeface="Times New Roman" panose="02020603050405020304"/>
                    <a:ea typeface="微软雅黑" panose="020b0503020204020204" pitchFamily="34" charset="-122"/>
                  </a:rPr>
                  <a:t>2</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PB</a:t>
                </a:r>
                <a:r>
                  <a:rPr lang="en-US" altLang="zh-CN" sz="2800" kern="100" baseline="30000">
                    <a:effectLst/>
                    <a:latin typeface="Times New Roman" panose="02020603050405020304"/>
                    <a:ea typeface="微软雅黑" panose="020b0503020204020204" pitchFamily="34" charset="-122"/>
                  </a:rPr>
                  <a:t>2</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BC</a:t>
                </a:r>
                <a:r>
                  <a:rPr lang="en-US" altLang="zh-CN" sz="2800" kern="100" baseline="30000">
                    <a:effectLst/>
                    <a:latin typeface="Times New Roman" panose="02020603050405020304"/>
                    <a:ea typeface="微软雅黑" panose="020b0503020204020204" pitchFamily="34" charset="-122"/>
                  </a:rPr>
                  <a:t>2</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BC</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PB.</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又</a:t>
                </a:r>
                <a:r>
                  <a:rPr lang="en-US" altLang="zh-CN" sz="2800" i="1" kern="100">
                    <a:effectLst/>
                    <a:latin typeface="Times New Roman" panose="02020603050405020304"/>
                    <a:ea typeface="微软雅黑" panose="020b0503020204020204" pitchFamily="34" charset="-122"/>
                  </a:rPr>
                  <a:t>BC</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AB</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AB</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PB</a:t>
                </a:r>
                <a:r>
                  <a:rPr lang="en-US" altLang="zh-CN" sz="2800" kern="100">
                    <a:effectLst/>
                    <a:latin typeface="Cambria Math" panose="02040503050406030204"/>
                    <a:ea typeface="微软雅黑" panose="020b0503020204020204" pitchFamily="34" charset="-122"/>
                    <a:cs typeface="Cambria Math" panose="02040503050406030204"/>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PAB</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AB</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PB</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B</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BC</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PAB.</a:t>
                </a:r>
                <a:endParaRPr lang="zh-CN" altLang="zh-CN" sz="1800" kern="100">
                  <a:effectLst/>
                  <a:latin typeface="Times New Roman" panose="02020603050405020304"/>
                  <a:ea typeface="宋体" panose="02010600030101010101" pitchFamily="2" charset="-122"/>
                </a:endParaRPr>
              </a:p>
              <a:p>
                <a:pPr>
                  <a:lnSpc>
                    <a:spcPct val="150000"/>
                  </a:lnSpc>
                </a:pPr>
                <a:r>
                  <a:rPr lang="en-US" altLang="zh-CN" sz="2800" i="1" kern="100">
                    <a:effectLst/>
                    <a:latin typeface="Times New Roman" panose="02020603050405020304"/>
                    <a:ea typeface="微软雅黑" panose="020b0503020204020204" pitchFamily="34" charset="-122"/>
                  </a:rPr>
                  <a:t>S</a:t>
                </a:r>
                <a:r>
                  <a:rPr lang="en-US" altLang="zh-CN" sz="2800" kern="100" baseline="-25000">
                    <a:effectLst/>
                    <a:latin typeface="Cambria Math" panose="02040503050406030204"/>
                    <a:ea typeface="微软雅黑" panose="020b0503020204020204" pitchFamily="34" charset="-122"/>
                    <a:cs typeface="Cambria Math" panose="02040503050406030204"/>
                  </a:rPr>
                  <a:t>△</a:t>
                </a:r>
                <a:r>
                  <a:rPr lang="en-US" altLang="zh-CN" sz="2800" i="1" kern="100" baseline="-25000">
                    <a:effectLst/>
                    <a:latin typeface="Times New Roman" panose="02020603050405020304"/>
                    <a:ea typeface="微软雅黑" panose="020b0503020204020204" pitchFamily="34" charset="-122"/>
                  </a:rPr>
                  <a:t>PAB</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1</m:t>
                          </m:r>
                        </m:num>
                        <m:den>
                          <m:r>
                            <m:rPr>
                              <m:sty m:val="p"/>
                            </m:rPr>
                            <a:rPr lang="en-US" altLang="zh-CN" sz="2800" kern="100">
                              <a:effectLst/>
                              <a:latin typeface="Cambria Math" panose="02040503050406030204"/>
                              <a:ea typeface="微软雅黑" panose="020b0503020204020204" pitchFamily="34" charset="-122"/>
                            </a:rPr>
                            <m:t>2</m:t>
                          </m:r>
                        </m:den>
                      </m:f>
                    </m:oMath>
                  </m:oMathPara>
                </a14:m>
                <a:r>
                  <a:rPr lang="en-US" altLang="zh-CN" sz="2800" kern="100">
                    <a:effectLst/>
                    <a:latin typeface="Times New Roman" panose="02020603050405020304"/>
                    <a:ea typeface="微软雅黑" panose="020b0503020204020204" pitchFamily="34" charset="-122"/>
                  </a:rPr>
                  <a:t>×2×2×sin 60°=</a:t>
                </a:r>
                <a14:m>
                  <m:oMathPara>
                    <m:oMathParaPr>
                      <m:jc/>
                    </m:oMathParaPr>
                    <m:oMath>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oMath>
                  </m:oMathPara>
                </a14:m>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所以三棱锥</a:t>
                </a:r>
                <a:r>
                  <a:rPr lang="en-US" altLang="zh-CN" sz="2800" i="1" kern="100">
                    <a:effectLst/>
                    <a:latin typeface="Times New Roman" panose="02020603050405020304"/>
                    <a:ea typeface="微软雅黑" panose="020b0503020204020204" pitchFamily="34" charset="-122"/>
                  </a:rPr>
                  <a:t>P-ABC</a:t>
                </a:r>
                <a:r>
                  <a:rPr lang="zh-CN" altLang="zh-CN" sz="2800" kern="100">
                    <a:effectLst/>
                    <a:latin typeface="Times New Roman" panose="02020603050405020304"/>
                    <a:ea typeface="微软雅黑" panose="020b0503020204020204" pitchFamily="34" charset="-122"/>
                  </a:rPr>
                  <a:t>的体积</a:t>
                </a:r>
                <a:endParaRPr lang="zh-CN" altLang="zh-CN" sz="1800" kern="100">
                  <a:effectLst/>
                  <a:latin typeface="Times New Roman" panose="02020603050405020304"/>
                  <a:ea typeface="宋体" panose="02010600030101010101" pitchFamily="2" charset="-122"/>
                </a:endParaRPr>
              </a:p>
              <a:p>
                <a:pPr>
                  <a:lnSpc>
                    <a:spcPct val="150000"/>
                  </a:lnSpc>
                </a:pPr>
                <a:r>
                  <a:rPr lang="en-US" altLang="zh-CN" sz="2800" i="1" kern="100">
                    <a:effectLst/>
                    <a:latin typeface="Times New Roman" panose="02020603050405020304"/>
                    <a:ea typeface="微软雅黑" panose="020b0503020204020204" pitchFamily="34" charset="-122"/>
                  </a:rPr>
                  <a:t>V</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1</m:t>
                          </m:r>
                        </m:num>
                        <m:den>
                          <m:r>
                            <m:rPr>
                              <m:sty m:val="p"/>
                            </m:rPr>
                            <a:rPr lang="en-US" altLang="zh-CN" sz="2800" kern="100">
                              <a:effectLst/>
                              <a:latin typeface="Cambria Math" panose="02040503050406030204"/>
                              <a:ea typeface="微软雅黑" panose="020b0503020204020204" pitchFamily="34" charset="-122"/>
                            </a:rPr>
                            <m:t>3</m:t>
                          </m:r>
                        </m:den>
                      </m:f>
                    </m:oMath>
                  </m:oMathPara>
                </a14:m>
                <a:r>
                  <a:rPr lang="en-US" altLang="zh-CN" sz="2800" i="1" kern="100">
                    <a:effectLst/>
                    <a:latin typeface="Times New Roman" panose="02020603050405020304"/>
                    <a:ea typeface="微软雅黑" panose="020b0503020204020204" pitchFamily="34" charset="-122"/>
                  </a:rPr>
                  <a:t>S</a:t>
                </a:r>
                <a:r>
                  <a:rPr lang="en-US" altLang="zh-CN" sz="2800" kern="100" baseline="-25000">
                    <a:effectLst/>
                    <a:latin typeface="Cambria Math" panose="02040503050406030204"/>
                    <a:ea typeface="微软雅黑" panose="020b0503020204020204" pitchFamily="34" charset="-122"/>
                    <a:cs typeface="Cambria Math" panose="02040503050406030204"/>
                  </a:rPr>
                  <a:t>△</a:t>
                </a:r>
                <a:r>
                  <a:rPr lang="en-US" altLang="zh-CN" sz="2800" i="1" kern="100" baseline="-25000">
                    <a:effectLst/>
                    <a:latin typeface="Times New Roman" panose="02020603050405020304"/>
                    <a:ea typeface="微软雅黑" panose="020b0503020204020204" pitchFamily="34" charset="-122"/>
                  </a:rPr>
                  <a:t>PAB</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BC</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1</m:t>
                          </m:r>
                        </m:num>
                        <m:den>
                          <m:r>
                            <m:rPr>
                              <m:sty m:val="p"/>
                            </m:rPr>
                            <a:rPr lang="en-US" altLang="zh-CN" sz="2800" kern="100">
                              <a:effectLst/>
                              <a:latin typeface="Cambria Math" panose="02040503050406030204"/>
                              <a:ea typeface="微软雅黑" panose="020b0503020204020204" pitchFamily="34" charset="-122"/>
                            </a:rPr>
                            <m:t>3</m:t>
                          </m:r>
                        </m:den>
                      </m:f>
                    </m:oMath>
                  </m:oMathPara>
                </a14:m>
                <a:r>
                  <a:rPr lang="en-US" altLang="zh-CN" sz="2800" kern="100">
                    <a:effectLst/>
                    <a:latin typeface="Times New Roman" panose="02020603050405020304"/>
                    <a:ea typeface="微软雅黑" panose="020b0503020204020204" pitchFamily="34" charset="-122"/>
                  </a:rPr>
                  <a:t>×</a:t>
                </a:r>
                <a14:m>
                  <m:oMathPara>
                    <m:oMathParaPr>
                      <m:jc/>
                    </m:oMathParaPr>
                    <m:oMath>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oMath>
                  </m:oMathPara>
                </a14:m>
                <a:r>
                  <a:rPr lang="en-US" altLang="zh-CN" sz="2800" kern="100">
                    <a:effectLst/>
                    <a:latin typeface="Times New Roman" panose="02020603050405020304"/>
                    <a:ea typeface="微软雅黑" panose="020b0503020204020204" pitchFamily="34" charset="-122"/>
                  </a:rPr>
                  <a:t>×2</a:t>
                </a:r>
                <a14:m>
                  <m:oMathPara>
                    <m:oMathParaPr>
                      <m:jc/>
                    </m:oMathParaPr>
                    <m:oMath>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oMath>
                  </m:oMathPara>
                </a14:m>
                <a:r>
                  <a:rPr lang="en-US" altLang="zh-CN" sz="2800" kern="100">
                    <a:effectLst/>
                    <a:latin typeface="Times New Roman" panose="02020603050405020304"/>
                    <a:ea typeface="微软雅黑" panose="020b0503020204020204" pitchFamily="34" charset="-122"/>
                  </a:rPr>
                  <a:t>=2</a:t>
                </a:r>
                <a:r>
                  <a:rPr lang="en-US" altLang="zh-CN" sz="2800" i="1"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mc:Choice>
        <mc:Fallback>
          <p:sp>
            <p:nvSpPr>
              <p:cNvPr id="2" name="文本框 3529735"/>
              <p:cNvSpPr txBox="1">
                <a:spLocks noRot="1" noChangeAspect="1" noMove="1" noResize="1" noEditPoints="1" noAdjustHandles="1" noChangeArrowheads="1" noChangeShapeType="1" noTextEdit="1"/>
              </p:cNvSpPr>
              <p:nvPr/>
            </p:nvSpPr>
            <p:spPr bwMode="auto">
              <a:xfrm>
                <a:off x="454341" y="501820"/>
                <a:ext cx="12420411" cy="5885529"/>
              </a:xfrm>
              <a:prstGeom prst="rect">
                <a:avLst/>
              </a:prstGeom>
              <a:blipFill rotWithShape="1">
                <a:blip r:embed="rId3"/>
                <a:stretch>
                  <a:fillRect l="-3" t="-3" r="1" b="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mc:AlternateContent>
        <mc:Choice Requires="a14">
          <p:sp>
            <p:nvSpPr>
              <p:cNvPr id="2" name="文本框 3529735" title=""/>
              <p:cNvSpPr txBox="1">
                <a:spLocks noChangeArrowheads="1"/>
              </p:cNvSpPr>
              <p:nvPr/>
            </p:nvSpPr>
            <p:spPr bwMode="auto">
              <a:xfrm>
                <a:off x="454341" y="501820"/>
                <a:ext cx="12420411" cy="576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i="1" kern="100">
                    <a:effectLst/>
                    <a:latin typeface="Times New Roman" panose="02020603050405020304"/>
                    <a:ea typeface="微软雅黑" panose="020b0503020204020204" pitchFamily="34" charset="-122"/>
                  </a:rPr>
                  <a:t>　</a:t>
                </a:r>
                <a:r>
                  <a:rPr lang="zh-CN" altLang="zh-CN" sz="2800" kern="100">
                    <a:effectLst/>
                    <a:latin typeface="Times New Roman" panose="02020603050405020304"/>
                    <a:ea typeface="微软雅黑" panose="020b0503020204020204" pitchFamily="34" charset="-122"/>
                  </a:rPr>
                  <a:t>如图</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在四棱锥</a:t>
                </a:r>
                <a:r>
                  <a:rPr lang="en-US" altLang="zh-CN" sz="2800" i="1" kern="100">
                    <a:effectLst/>
                    <a:latin typeface="Times New Roman" panose="02020603050405020304"/>
                    <a:ea typeface="微软雅黑" panose="020b0503020204020204" pitchFamily="34" charset="-122"/>
                  </a:rPr>
                  <a:t>P-ABCD</a:t>
                </a:r>
                <a:r>
                  <a:rPr lang="zh-CN" altLang="zh-CN" sz="2800" kern="100">
                    <a:effectLst/>
                    <a:latin typeface="Times New Roman" panose="02020603050405020304"/>
                    <a:ea typeface="微软雅黑" panose="020b0503020204020204" pitchFamily="34" charset="-122"/>
                  </a:rPr>
                  <a:t>中</a:t>
                </a:r>
                <a:r>
                  <a:rPr lang="en-US" altLang="zh-CN" sz="2800" kern="100">
                    <a:effectLst/>
                    <a:latin typeface="Times New Roman" panose="02020603050405020304"/>
                    <a:ea typeface="微软雅黑" panose="020b0503020204020204" pitchFamily="34" charset="-122"/>
                  </a:rPr>
                  <a:t>,</a:t>
                </a:r>
                <a:r>
                  <a:rPr lang="en-US" altLang="zh-CN" sz="2800" kern="100">
                    <a:effectLst/>
                    <a:latin typeface="Cambria Math" panose="02040503050406030204"/>
                    <a:ea typeface="微软雅黑" panose="020b0503020204020204" pitchFamily="34" charset="-122"/>
                    <a:cs typeface="Cambria Math" panose="02040503050406030204"/>
                  </a:rPr>
                  <a:t>△</a:t>
                </a:r>
                <a:r>
                  <a:rPr lang="en-US" altLang="zh-CN" sz="2800" i="1" kern="100">
                    <a:effectLst/>
                    <a:latin typeface="Times New Roman" panose="02020603050405020304"/>
                    <a:ea typeface="微软雅黑" panose="020b0503020204020204" pitchFamily="34" charset="-122"/>
                  </a:rPr>
                  <a:t>PAB</a:t>
                </a:r>
                <a:r>
                  <a:rPr lang="zh-CN" altLang="zh-CN" sz="2800" kern="100">
                    <a:effectLst/>
                    <a:latin typeface="Times New Roman" panose="02020603050405020304"/>
                    <a:ea typeface="微软雅黑" panose="020b0503020204020204" pitchFamily="34" charset="-122"/>
                  </a:rPr>
                  <a:t>是等边三角形</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en-US" altLang="zh-CN" sz="2800" i="1" kern="100">
                    <a:effectLst/>
                    <a:latin typeface="Times New Roman" panose="02020603050405020304"/>
                    <a:ea typeface="微软雅黑" panose="020b0503020204020204" pitchFamily="34" charset="-122"/>
                  </a:rPr>
                  <a:t>BC</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AB</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BC</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CD</a:t>
                </a:r>
                <a:r>
                  <a:rPr lang="en-US" altLang="zh-CN" sz="2800" kern="100">
                    <a:effectLst/>
                    <a:latin typeface="Times New Roman" panose="02020603050405020304"/>
                    <a:ea typeface="微软雅黑" panose="020b0503020204020204" pitchFamily="34" charset="-122"/>
                  </a:rPr>
                  <a:t>=2</a:t>
                </a:r>
                <a14:m>
                  <m:oMathPara>
                    <m:oMathParaPr>
                      <m:jc/>
                    </m:oMathParaPr>
                    <m:oMath>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oMath>
                  </m:oMathPara>
                </a14:m>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AB</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AD</a:t>
                </a:r>
                <a:r>
                  <a:rPr lang="en-US" altLang="zh-CN" sz="2800" kern="100">
                    <a:effectLst/>
                    <a:latin typeface="Times New Roman" panose="02020603050405020304"/>
                    <a:ea typeface="微软雅黑" panose="020b0503020204020204" pitchFamily="34" charset="-122"/>
                  </a:rPr>
                  <a:t>=2</a:t>
                </a:r>
                <a:r>
                  <a:rPr lang="en-US" altLang="zh-CN" sz="2800" i="1" kern="100" smtClean="0">
                    <a:effectLst/>
                    <a:latin typeface="Times New Roman" panose="02020603050405020304"/>
                    <a:ea typeface="微软雅黑" panose="020b0503020204020204" pitchFamily="34" charset="-122"/>
                  </a:rPr>
                  <a:t>.</a:t>
                </a:r>
                <a:endParaRPr lang="en-US" altLang="zh-CN" sz="2800" i="1" kern="100" smtClean="0">
                  <a:effectLst/>
                  <a:latin typeface="Times New Roman" panose="02020603050405020304"/>
                  <a:ea typeface="微软雅黑" panose="020b0503020204020204" pitchFamily="34" charset="-122"/>
                </a:endParaRPr>
              </a:p>
              <a:p>
                <a:pPr>
                  <a:lnSpc>
                    <a:spcPct val="150000"/>
                  </a:lnSpc>
                </a:pPr>
                <a:endParaRPr lang="en-US" altLang="zh-CN" sz="2800" i="1" kern="100">
                  <a:latin typeface="Times New Roman" panose="02020603050405020304"/>
                  <a:ea typeface="微软雅黑" panose="020b0503020204020204" pitchFamily="34" charset="-122"/>
                </a:endParaRPr>
              </a:p>
              <a:p>
                <a:pPr>
                  <a:lnSpc>
                    <a:spcPct val="150000"/>
                  </a:lnSpc>
                </a:pPr>
                <a:endParaRPr lang="en-US" altLang="zh-CN" sz="2800" i="1" kern="100" smtClean="0">
                  <a:effectLst/>
                  <a:latin typeface="Times New Roman" panose="02020603050405020304"/>
                  <a:ea typeface="微软雅黑" panose="020b0503020204020204" pitchFamily="34" charset="-122"/>
                </a:endParaRPr>
              </a:p>
              <a:p>
                <a:pPr>
                  <a:lnSpc>
                    <a:spcPct val="150000"/>
                  </a:lnSpc>
                </a:pPr>
                <a:endParaRPr lang="en-US" altLang="zh-CN" sz="2800" i="1" kern="100">
                  <a:latin typeface="Times New Roman" panose="02020603050405020304"/>
                  <a:ea typeface="微软雅黑" panose="020b0503020204020204" pitchFamily="34" charset="-122"/>
                </a:endParaRPr>
              </a:p>
              <a:p>
                <a:pPr>
                  <a:lnSpc>
                    <a:spcPct val="150000"/>
                  </a:lnSpc>
                </a:pPr>
                <a:endParaRPr lang="en-US" altLang="zh-CN" sz="2800" i="1" kern="100" smtClean="0">
                  <a:effectLst/>
                  <a:latin typeface="Times New Roman" panose="02020603050405020304"/>
                  <a:ea typeface="微软雅黑" panose="020b0503020204020204" pitchFamily="34" charset="-122"/>
                </a:endParaRPr>
              </a:p>
              <a:p>
                <a:pPr>
                  <a:lnSpc>
                    <a:spcPct val="150000"/>
                  </a:lnSpc>
                </a:pPr>
                <a:endParaRPr lang="zh-CN" altLang="zh-CN" sz="1800" kern="100">
                  <a:effectLst/>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若</a:t>
                </a:r>
                <a:r>
                  <a:rPr lang="en-US" altLang="zh-CN" sz="2800" i="1" kern="100">
                    <a:latin typeface="Times New Roman" panose="02020603050405020304"/>
                    <a:ea typeface="微软雅黑" panose="020b0503020204020204" pitchFamily="34" charset="-122"/>
                  </a:rPr>
                  <a:t>PB</a:t>
                </a:r>
                <a:r>
                  <a:rPr lang="en-US" altLang="zh-CN" sz="2800" kern="100">
                    <a:latin typeface="Times New Roman" panose="02020603050405020304"/>
                    <a:ea typeface="微软雅黑" panose="020b0503020204020204" pitchFamily="34" charset="-122"/>
                  </a:rPr>
                  <a:t>=3</a:t>
                </a:r>
                <a:r>
                  <a:rPr lang="en-US" altLang="zh-CN" sz="2800" i="1" kern="100">
                    <a:latin typeface="Times New Roman" panose="02020603050405020304"/>
                    <a:ea typeface="微软雅黑" panose="020b0503020204020204" pitchFamily="34" charset="-122"/>
                  </a:rPr>
                  <a:t>BE</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则在线段</a:t>
                </a:r>
                <a:r>
                  <a:rPr lang="en-US" altLang="zh-CN" sz="2800" i="1" kern="100">
                    <a:latin typeface="Times New Roman" panose="02020603050405020304"/>
                    <a:ea typeface="微软雅黑" panose="020b0503020204020204" pitchFamily="34" charset="-122"/>
                  </a:rPr>
                  <a:t>BC</a:t>
                </a:r>
                <a:r>
                  <a:rPr lang="zh-CN" altLang="zh-CN" sz="2800" kern="100">
                    <a:latin typeface="Times New Roman" panose="02020603050405020304"/>
                    <a:ea typeface="微软雅黑" panose="020b0503020204020204" pitchFamily="34" charset="-122"/>
                  </a:rPr>
                  <a:t>上是否存在一点</a:t>
                </a:r>
                <a:r>
                  <a:rPr lang="en-US" altLang="zh-CN" sz="2800" i="1" kern="100">
                    <a:latin typeface="Times New Roman" panose="02020603050405020304"/>
                    <a:ea typeface="微软雅黑" panose="020b0503020204020204" pitchFamily="34" charset="-122"/>
                  </a:rPr>
                  <a:t>F</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使平面</a:t>
                </a:r>
                <a:r>
                  <a:rPr lang="en-US" altLang="zh-CN" sz="2800" i="1" kern="100">
                    <a:latin typeface="Times New Roman" panose="02020603050405020304"/>
                    <a:ea typeface="微软雅黑" panose="020b0503020204020204" pitchFamily="34" charset="-122"/>
                  </a:rPr>
                  <a:t>AEF</a:t>
                </a:r>
                <a:r>
                  <a:rPr lang="zh-CN" altLang="zh-CN" sz="2800" kern="100">
                    <a:latin typeface="Times New Roman" panose="02020603050405020304"/>
                    <a:ea typeface="宋体" panose="02010600030101010101" pitchFamily="2" charset="-122"/>
                    <a:cs typeface="宋体" panose="02010600030101010101" pitchFamily="2" charset="-122"/>
                  </a:rPr>
                  <a:t>∥</a:t>
                </a:r>
                <a:r>
                  <a:rPr lang="zh-CN" altLang="zh-CN" sz="2800" kern="100">
                    <a:latin typeface="Times New Roman" panose="02020603050405020304"/>
                    <a:ea typeface="微软雅黑" panose="020b0503020204020204" pitchFamily="34" charset="-122"/>
                  </a:rPr>
                  <a:t>平面</a:t>
                </a:r>
                <a:r>
                  <a:rPr lang="en-US" altLang="zh-CN" sz="2800" i="1" kern="100">
                    <a:latin typeface="Times New Roman" panose="02020603050405020304"/>
                    <a:ea typeface="微软雅黑" panose="020b0503020204020204" pitchFamily="34" charset="-122"/>
                  </a:rPr>
                  <a:t>PCD</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若存在</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求线段</a:t>
                </a:r>
                <a:r>
                  <a:rPr lang="en-US" altLang="zh-CN" sz="2800" i="1" kern="100">
                    <a:latin typeface="Times New Roman" panose="02020603050405020304"/>
                    <a:ea typeface="微软雅黑" panose="020b0503020204020204" pitchFamily="34" charset="-122"/>
                  </a:rPr>
                  <a:t>BF</a:t>
                </a:r>
                <a:r>
                  <a:rPr lang="zh-CN" altLang="zh-CN" sz="2800" kern="100">
                    <a:latin typeface="Times New Roman" panose="02020603050405020304"/>
                    <a:ea typeface="微软雅黑" panose="020b0503020204020204" pitchFamily="34" charset="-122"/>
                  </a:rPr>
                  <a:t>的长</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若不存在</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请说明理由</a:t>
                </a:r>
                <a:r>
                  <a:rPr lang="en-US" altLang="zh-CN" sz="2800" i="1"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mc:Choice>
        <mc:Fallback>
          <p:sp>
            <p:nvSpPr>
              <p:cNvPr id="2" name="文本框 3529735"/>
              <p:cNvSpPr txBox="1">
                <a:spLocks noRot="1" noChangeAspect="1" noMove="1" noResize="1" noEditPoints="1" noAdjustHandles="1" noChangeArrowheads="1" noChangeShapeType="1" noTextEdit="1"/>
              </p:cNvSpPr>
              <p:nvPr/>
            </p:nvSpPr>
            <p:spPr bwMode="auto">
              <a:xfrm>
                <a:off x="454341" y="501820"/>
                <a:ext cx="12420411" cy="5765303"/>
              </a:xfrm>
              <a:prstGeom prst="rect">
                <a:avLst/>
              </a:prstGeom>
              <a:blipFill rotWithShape="1">
                <a:blip r:embed="rId3"/>
                <a:stretch>
                  <a:fillRect l="-3" t="-3" r="1" b="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3" name="25SXFXRA863.TIF" title=""/>
          <p:cNvPicPr/>
          <p:nvPr/>
        </p:nvPicPr>
        <p:blipFill>
          <a:blip r:embed="rId4"/>
          <a:stretch>
            <a:fillRect/>
          </a:stretch>
        </p:blipFill>
        <p:spPr>
          <a:xfrm>
            <a:off x="5781198" y="2259251"/>
            <a:ext cx="2445068" cy="193976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270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latin typeface="Times New Roman" panose="02020603050405020304"/>
                <a:ea typeface="微软雅黑" panose="020b0503020204020204" pitchFamily="34" charset="-122"/>
              </a:rPr>
              <a:t>知识梳理</a:t>
            </a:r>
            <a:r>
              <a:rPr lang="en-US" altLang="zh-CN" sz="2800"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归纳</a:t>
            </a:r>
            <a:endParaRPr lang="zh-CN" altLang="zh-CN" sz="1800" kern="100">
              <a:latin typeface="Times New Roman" panose="02020603050405020304"/>
              <a:ea typeface="宋体" panose="02010600030101010101" pitchFamily="2" charset="-122"/>
            </a:endParaRPr>
          </a:p>
          <a:p>
            <a:pPr>
              <a:lnSpc>
                <a:spcPct val="150000"/>
              </a:lnSpc>
            </a:pPr>
            <a:r>
              <a:rPr lang="en-US" altLang="zh-CN" sz="2800" b="1" kern="100">
                <a:latin typeface="Times New Roman" panose="02020603050405020304"/>
                <a:ea typeface="微软雅黑" panose="020b0503020204020204" pitchFamily="34" charset="-122"/>
              </a:rPr>
              <a:t>1</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直线与平面平行</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直线与平面平行的定义</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直线</a:t>
            </a:r>
            <a:r>
              <a:rPr lang="en-US" altLang="zh-CN" sz="2800" i="1" kern="100">
                <a:latin typeface="Times New Roman" panose="02020603050405020304"/>
                <a:ea typeface="微软雅黑" panose="020b0503020204020204" pitchFamily="34" charset="-122"/>
              </a:rPr>
              <a:t>l</a:t>
            </a:r>
            <a:r>
              <a:rPr lang="zh-CN" altLang="zh-CN" sz="2800" kern="100">
                <a:latin typeface="Times New Roman" panose="02020603050405020304"/>
                <a:ea typeface="微软雅黑" panose="020b0503020204020204" pitchFamily="34" charset="-122"/>
              </a:rPr>
              <a:t>与平面</a:t>
            </a:r>
            <a:r>
              <a:rPr lang="en-US" altLang="zh-CN" sz="2800" i="1" kern="100" smtClean="0">
                <a:latin typeface="Times New Roman" panose="02020603050405020304"/>
                <a:ea typeface="微软雅黑" panose="020b0503020204020204" pitchFamily="34" charset="-122"/>
              </a:rPr>
              <a:t>α</a:t>
            </a:r>
            <a:r>
              <a:rPr lang="en-US" altLang="zh-CN" sz="2800" b="1" kern="100" smtClean="0">
                <a:uFill>
                  <a:solidFill>
                    <a:srgbClr val="000000"/>
                  </a:solidFill>
                </a:uFill>
                <a:latin typeface="Times New Roman" panose="02020603050405020304"/>
                <a:ea typeface="微软雅黑" panose="020b0503020204020204" pitchFamily="34" charset="-122"/>
              </a:rPr>
              <a:t>____________</a:t>
            </a:r>
            <a:r>
              <a:rPr lang="en-US" altLang="zh-CN" sz="2800" kern="100" smtClean="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则称直线</a:t>
            </a:r>
            <a:r>
              <a:rPr lang="en-US" altLang="zh-CN" sz="2800" i="1" kern="100">
                <a:latin typeface="Times New Roman" panose="02020603050405020304"/>
                <a:ea typeface="微软雅黑" panose="020b0503020204020204" pitchFamily="34" charset="-122"/>
              </a:rPr>
              <a:t>l</a:t>
            </a:r>
            <a:r>
              <a:rPr lang="zh-CN" altLang="zh-CN" sz="2800" kern="100">
                <a:latin typeface="Times New Roman" panose="02020603050405020304"/>
                <a:ea typeface="微软雅黑" panose="020b0503020204020204" pitchFamily="34" charset="-122"/>
              </a:rPr>
              <a:t>与平面</a:t>
            </a:r>
            <a:r>
              <a:rPr lang="en-US" altLang="zh-CN" sz="2800" i="1" kern="100">
                <a:latin typeface="Times New Roman" panose="02020603050405020304"/>
                <a:ea typeface="微软雅黑" panose="020b0503020204020204" pitchFamily="34" charset="-122"/>
              </a:rPr>
              <a:t>α</a:t>
            </a:r>
            <a:r>
              <a:rPr lang="zh-CN" altLang="zh-CN" sz="2800" kern="100">
                <a:latin typeface="Times New Roman" panose="02020603050405020304"/>
                <a:ea typeface="微软雅黑" panose="020b0503020204020204" pitchFamily="34" charset="-122"/>
              </a:rPr>
              <a:t>平行</a:t>
            </a:r>
            <a:r>
              <a:rPr lang="en-US" altLang="zh-CN" sz="2800" i="1" kern="100">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p:sp>
        <p:nvSpPr>
          <p:cNvPr id="3" name="TextBox 2" title=""/>
          <p:cNvSpPr txBox="1"/>
          <p:nvPr/>
        </p:nvSpPr>
        <p:spPr>
          <a:xfrm>
            <a:off x="1993901" y="2499380"/>
            <a:ext cx="3429000" cy="523220"/>
          </a:xfrm>
          <a:prstGeom prst="rect">
            <a:avLst/>
          </a:prstGeom>
          <a:noFill/>
        </p:spPr>
        <p:txBody>
          <a:bodyPr vert="horz" wrap="square" rtlCol="0" anchor="b" anchorCtr="1">
            <a:spAutoFit/>
          </a:bodyPr>
          <a:lstStyle/>
          <a:p>
            <a:r>
              <a:rPr lang="zh-CN" altLang="zh-CN" sz="2800" b="1" kern="100">
                <a:solidFill>
                  <a:srgbClr val="FF0000"/>
                </a:solidFill>
                <a:uFill>
                  <a:solidFill>
                    <a:srgbClr val="000000"/>
                  </a:solidFill>
                </a:uFill>
                <a:latin typeface="Times New Roman" panose="02020603050405020304"/>
                <a:ea typeface="微软雅黑" panose="020b0503020204020204" pitchFamily="34" charset="-122"/>
              </a:rPr>
              <a:t>没有公共点</a:t>
            </a:r>
            <a:endParaRPr lang="zh-CN" altLang="en-US" sz="28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mc:AlternateContent>
        <mc:Choice Requires="a14">
          <p:sp>
            <p:nvSpPr>
              <p:cNvPr id="2" name="文本框 3529735" title=""/>
              <p:cNvSpPr txBox="1">
                <a:spLocks noChangeArrowheads="1"/>
              </p:cNvSpPr>
              <p:nvPr/>
            </p:nvSpPr>
            <p:spPr bwMode="auto">
              <a:xfrm>
                <a:off x="454341" y="501820"/>
                <a:ext cx="12420411" cy="650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FF0000"/>
                    </a:solidFill>
                    <a:latin typeface="Times New Roman" panose="02020603050405020304"/>
                    <a:ea typeface="微软雅黑" panose="020b0503020204020204" pitchFamily="34" charset="-122"/>
                  </a:rPr>
                  <a:t>【解析】</a:t>
                </a:r>
                <a:r>
                  <a:rPr lang="en-US" altLang="zh-CN" sz="2800" kern="100">
                    <a:effectLst/>
                    <a:latin typeface="Times New Roman" panose="02020603050405020304"/>
                    <a:ea typeface="微软雅黑" panose="020b0503020204020204" pitchFamily="34" charset="-122"/>
                  </a:rPr>
                  <a:t>(2)</a:t>
                </a:r>
                <a:r>
                  <a:rPr lang="zh-CN" altLang="zh-CN" sz="2800" kern="100">
                    <a:effectLst/>
                    <a:latin typeface="Times New Roman" panose="02020603050405020304"/>
                    <a:ea typeface="微软雅黑" panose="020b0503020204020204" pitchFamily="34" charset="-122"/>
                  </a:rPr>
                  <a:t>在线段</a:t>
                </a:r>
                <a:r>
                  <a:rPr lang="en-US" altLang="zh-CN" sz="2800" i="1" kern="100">
                    <a:effectLst/>
                    <a:latin typeface="Times New Roman" panose="02020603050405020304"/>
                    <a:ea typeface="微软雅黑" panose="020b0503020204020204" pitchFamily="34" charset="-122"/>
                  </a:rPr>
                  <a:t>BC</a:t>
                </a:r>
                <a:r>
                  <a:rPr lang="zh-CN" altLang="zh-CN" sz="2800" kern="100">
                    <a:effectLst/>
                    <a:latin typeface="Times New Roman" panose="02020603050405020304"/>
                    <a:ea typeface="微软雅黑" panose="020b0503020204020204" pitchFamily="34" charset="-122"/>
                  </a:rPr>
                  <a:t>上存在一点</a:t>
                </a:r>
                <a:r>
                  <a:rPr lang="en-US" altLang="zh-CN" sz="2800" i="1" kern="100">
                    <a:effectLst/>
                    <a:latin typeface="Times New Roman" panose="02020603050405020304"/>
                    <a:ea typeface="微软雅黑" panose="020b0503020204020204" pitchFamily="34" charset="-122"/>
                  </a:rPr>
                  <a:t>F</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使平面</a:t>
                </a:r>
                <a:r>
                  <a:rPr lang="en-US" altLang="zh-CN" sz="2800" i="1" kern="100">
                    <a:effectLst/>
                    <a:latin typeface="Times New Roman" panose="02020603050405020304"/>
                    <a:ea typeface="微软雅黑" panose="020b0503020204020204" pitchFamily="34" charset="-122"/>
                  </a:rPr>
                  <a:t>AEF</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PCD.</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此时</a:t>
                </a:r>
                <a:r>
                  <a:rPr lang="en-US" altLang="zh-CN" sz="2800" i="1" kern="100">
                    <a:effectLst/>
                    <a:latin typeface="Times New Roman" panose="02020603050405020304"/>
                    <a:ea typeface="微软雅黑" panose="020b0503020204020204" pitchFamily="34" charset="-122"/>
                  </a:rPr>
                  <a:t>BF</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2</m:t>
                          </m:r>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num>
                        <m:den>
                          <m:r>
                            <m:rPr>
                              <m:sty m:val="p"/>
                            </m:rPr>
                            <a:rPr lang="en-US" altLang="zh-CN" sz="2800" kern="100">
                              <a:effectLst/>
                              <a:latin typeface="Cambria Math" panose="02040503050406030204"/>
                              <a:ea typeface="微软雅黑" panose="020b0503020204020204" pitchFamily="34" charset="-122"/>
                            </a:rPr>
                            <m:t>3</m:t>
                          </m:r>
                        </m:den>
                      </m:f>
                    </m:oMath>
                  </m:oMathPara>
                </a14:m>
                <a:r>
                  <a:rPr lang="en-US" altLang="zh-CN" sz="2800" i="1"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理由如下</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如图</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作</a:t>
                </a:r>
                <a:r>
                  <a:rPr lang="en-US" altLang="zh-CN" sz="2800" i="1" kern="100">
                    <a:effectLst/>
                    <a:latin typeface="Times New Roman" panose="02020603050405020304"/>
                    <a:ea typeface="微软雅黑" panose="020b0503020204020204" pitchFamily="34" charset="-122"/>
                  </a:rPr>
                  <a:t>EF</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PC</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交</a:t>
                </a:r>
                <a:r>
                  <a:rPr lang="en-US" altLang="zh-CN" sz="2800" i="1" kern="100">
                    <a:effectLst/>
                    <a:latin typeface="Times New Roman" panose="02020603050405020304"/>
                    <a:ea typeface="微软雅黑" panose="020b0503020204020204" pitchFamily="34" charset="-122"/>
                  </a:rPr>
                  <a:t>BC</a:t>
                </a:r>
                <a:r>
                  <a:rPr lang="zh-CN" altLang="zh-CN" sz="2800" kern="100">
                    <a:effectLst/>
                    <a:latin typeface="Times New Roman" panose="02020603050405020304"/>
                    <a:ea typeface="微软雅黑" panose="020b0503020204020204" pitchFamily="34" charset="-122"/>
                  </a:rPr>
                  <a:t>于</a:t>
                </a:r>
                <a:r>
                  <a:rPr lang="en-US" altLang="zh-CN" sz="2800" i="1" kern="100">
                    <a:effectLst/>
                    <a:latin typeface="Times New Roman" panose="02020603050405020304"/>
                    <a:ea typeface="微软雅黑" panose="020b0503020204020204" pitchFamily="34" charset="-122"/>
                  </a:rPr>
                  <a:t>F</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连接</a:t>
                </a:r>
                <a:r>
                  <a:rPr lang="en-US" altLang="zh-CN" sz="2800" i="1" kern="100">
                    <a:effectLst/>
                    <a:latin typeface="Times New Roman" panose="02020603050405020304"/>
                    <a:ea typeface="微软雅黑" panose="020b0503020204020204" pitchFamily="34" charset="-122"/>
                  </a:rPr>
                  <a:t>AF.</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因为</a:t>
                </a:r>
                <a:r>
                  <a:rPr lang="en-US" altLang="zh-CN" sz="2800" i="1" kern="100">
                    <a:effectLst/>
                    <a:latin typeface="Times New Roman" panose="02020603050405020304"/>
                    <a:ea typeface="微软雅黑" panose="020b0503020204020204" pitchFamily="34" charset="-122"/>
                  </a:rPr>
                  <a:t>PB</a:t>
                </a:r>
                <a:r>
                  <a:rPr lang="en-US" altLang="zh-CN" sz="2800" kern="100">
                    <a:effectLst/>
                    <a:latin typeface="Times New Roman" panose="02020603050405020304"/>
                    <a:ea typeface="微软雅黑" panose="020b0503020204020204" pitchFamily="34" charset="-122"/>
                  </a:rPr>
                  <a:t>=3</a:t>
                </a:r>
                <a:r>
                  <a:rPr lang="en-US" altLang="zh-CN" sz="2800" i="1" kern="100">
                    <a:effectLst/>
                    <a:latin typeface="Times New Roman" panose="02020603050405020304"/>
                    <a:ea typeface="微软雅黑" panose="020b0503020204020204" pitchFamily="34" charset="-122"/>
                  </a:rPr>
                  <a:t>BE</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E</a:t>
                </a:r>
                <a:r>
                  <a:rPr lang="zh-CN" altLang="zh-CN" sz="2800" kern="100">
                    <a:effectLst/>
                    <a:latin typeface="Times New Roman" panose="02020603050405020304"/>
                    <a:ea typeface="微软雅黑" panose="020b0503020204020204" pitchFamily="34" charset="-122"/>
                  </a:rPr>
                  <a:t>是</a:t>
                </a:r>
                <a:r>
                  <a:rPr lang="en-US" altLang="zh-CN" sz="2800" i="1" kern="100">
                    <a:effectLst/>
                    <a:latin typeface="Times New Roman" panose="02020603050405020304"/>
                    <a:ea typeface="微软雅黑" panose="020b0503020204020204" pitchFamily="34" charset="-122"/>
                  </a:rPr>
                  <a:t>PB</a:t>
                </a:r>
                <a:r>
                  <a:rPr lang="zh-CN" altLang="zh-CN" sz="2800" kern="100">
                    <a:effectLst/>
                    <a:latin typeface="Times New Roman" panose="02020603050405020304"/>
                    <a:ea typeface="微软雅黑" panose="020b0503020204020204" pitchFamily="34" charset="-122"/>
                  </a:rPr>
                  <a:t>的三等分点</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可得</a:t>
                </a:r>
                <a:r>
                  <a:rPr lang="en-US" altLang="zh-CN" sz="2800" i="1" kern="100">
                    <a:effectLst/>
                    <a:latin typeface="Times New Roman" panose="02020603050405020304"/>
                    <a:ea typeface="微软雅黑" panose="020b0503020204020204" pitchFamily="34" charset="-122"/>
                  </a:rPr>
                  <a:t>BF</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2</m:t>
                          </m:r>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num>
                        <m:den>
                          <m:r>
                            <m:rPr>
                              <m:sty m:val="p"/>
                            </m:rPr>
                            <a:rPr lang="en-US" altLang="zh-CN" sz="2800" kern="100">
                              <a:effectLst/>
                              <a:latin typeface="Cambria Math" panose="02040503050406030204"/>
                              <a:ea typeface="微软雅黑" panose="020b0503020204020204" pitchFamily="34" charset="-122"/>
                            </a:rPr>
                            <m:t>3</m:t>
                          </m:r>
                        </m:den>
                      </m:f>
                    </m:oMath>
                  </m:oMathPara>
                </a14:m>
                <a:r>
                  <a:rPr lang="en-US" altLang="zh-CN" sz="2800" i="1"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因为</a:t>
                </a:r>
                <a:r>
                  <a:rPr lang="en-US" altLang="zh-CN" sz="2800" i="1" kern="100">
                    <a:effectLst/>
                    <a:latin typeface="Times New Roman" panose="02020603050405020304"/>
                    <a:ea typeface="微软雅黑" panose="020b0503020204020204" pitchFamily="34" charset="-122"/>
                  </a:rPr>
                  <a:t>AB</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AD</a:t>
                </a:r>
                <a:r>
                  <a:rPr lang="en-US" altLang="zh-CN" sz="2800" kern="100">
                    <a:effectLst/>
                    <a:latin typeface="Times New Roman" panose="02020603050405020304"/>
                    <a:ea typeface="微软雅黑" panose="020b0503020204020204" pitchFamily="34" charset="-122"/>
                  </a:rPr>
                  <a:t>=2,</a:t>
                </a:r>
                <a:r>
                  <a:rPr lang="en-US" altLang="zh-CN" sz="2800" i="1" kern="100">
                    <a:effectLst/>
                    <a:latin typeface="Times New Roman" panose="02020603050405020304"/>
                    <a:ea typeface="微软雅黑" panose="020b0503020204020204" pitchFamily="34" charset="-122"/>
                  </a:rPr>
                  <a:t>BC</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CD</a:t>
                </a:r>
                <a:r>
                  <a:rPr lang="en-US" altLang="zh-CN" sz="2800" kern="100">
                    <a:effectLst/>
                    <a:latin typeface="Times New Roman" panose="02020603050405020304"/>
                    <a:ea typeface="微软雅黑" panose="020b0503020204020204" pitchFamily="34" charset="-122"/>
                  </a:rPr>
                  <a:t>=2</a:t>
                </a:r>
                <a14:m>
                  <m:oMathPara>
                    <m:oMathParaPr>
                      <m:jc/>
                    </m:oMathParaPr>
                    <m:oMath>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oMath>
                  </m:oMathPara>
                </a14:m>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AC</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AC</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r>
                  <a:rPr lang="en-US" altLang="zh-CN" sz="2800" kern="100">
                    <a:effectLst/>
                    <a:latin typeface="Cambria Math" panose="02040503050406030204"/>
                    <a:ea typeface="微软雅黑" panose="020b0503020204020204" pitchFamily="34" charset="-122"/>
                    <a:cs typeface="Cambria Math" panose="02040503050406030204"/>
                  </a:rPr>
                  <a:t>△</a:t>
                </a:r>
                <a:r>
                  <a:rPr lang="en-US" altLang="zh-CN" sz="2800" i="1" kern="100">
                    <a:effectLst/>
                    <a:latin typeface="Times New Roman" panose="02020603050405020304"/>
                    <a:ea typeface="微软雅黑" panose="020b0503020204020204" pitchFamily="34" charset="-122"/>
                  </a:rPr>
                  <a:t>ABC</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ADC</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因为</a:t>
                </a:r>
                <a:r>
                  <a:rPr lang="en-US" altLang="zh-CN" sz="2800" i="1" kern="100">
                    <a:effectLst/>
                    <a:latin typeface="Times New Roman" panose="02020603050405020304"/>
                    <a:ea typeface="微软雅黑" panose="020b0503020204020204" pitchFamily="34" charset="-122"/>
                  </a:rPr>
                  <a:t>BC</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AB</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所以</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ABC</a:t>
                </a:r>
                <a:r>
                  <a:rPr lang="en-US" altLang="zh-CN" sz="2800" kern="100">
                    <a:effectLst/>
                    <a:latin typeface="Times New Roman" panose="02020603050405020304"/>
                    <a:ea typeface="微软雅黑" panose="020b0503020204020204" pitchFamily="34" charset="-122"/>
                  </a:rPr>
                  <a:t>=90°,</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因为</a:t>
                </a:r>
                <a:r>
                  <a:rPr lang="en-US" altLang="zh-CN" sz="2800" kern="100">
                    <a:effectLst/>
                    <a:latin typeface="Times New Roman" panose="02020603050405020304"/>
                    <a:ea typeface="微软雅黑" panose="020b0503020204020204" pitchFamily="34" charset="-122"/>
                  </a:rPr>
                  <a:t>tan</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ACB</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a:rPr lang="en-US" altLang="zh-CN" sz="2800" i="1" kern="100">
                              <a:effectLst/>
                              <a:latin typeface="Cambria Math" panose="02040503050406030204"/>
                              <a:ea typeface="微软雅黑" panose="020b0503020204020204" pitchFamily="34" charset="-122"/>
                            </a:rPr>
                            <m:t>𝐴𝐵</m:t>
                          </m:r>
                        </m:num>
                        <m:den>
                          <m:r>
                            <a:rPr lang="en-US" altLang="zh-CN" sz="2800" i="1" kern="100">
                              <a:effectLst/>
                              <a:latin typeface="Cambria Math" panose="02040503050406030204"/>
                              <a:ea typeface="微软雅黑" panose="020b0503020204020204" pitchFamily="34" charset="-122"/>
                            </a:rPr>
                            <m:t>𝐵𝐶</m:t>
                          </m:r>
                        </m:den>
                      </m:f>
                    </m:oMath>
                  </m:oMathPara>
                </a14:m>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2</m:t>
                          </m:r>
                        </m:num>
                        <m:den>
                          <m:r>
                            <m:rPr>
                              <m:sty m:val="p"/>
                            </m:rPr>
                            <a:rPr lang="en-US" altLang="zh-CN" sz="2800" kern="100">
                              <a:effectLst/>
                              <a:latin typeface="Cambria Math" panose="02040503050406030204"/>
                              <a:ea typeface="微软雅黑" panose="020b0503020204020204" pitchFamily="34" charset="-122"/>
                            </a:rPr>
                            <m:t>2</m:t>
                          </m:r>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den>
                      </m:f>
                    </m:oMath>
                  </m:oMathPara>
                </a14:m>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num>
                        <m:den>
                          <m:r>
                            <m:rPr>
                              <m:sty m:val="p"/>
                            </m:rPr>
                            <a:rPr lang="en-US" altLang="zh-CN" sz="2800" kern="100">
                              <a:effectLst/>
                              <a:latin typeface="Cambria Math" panose="02040503050406030204"/>
                              <a:ea typeface="微软雅黑" panose="020b0503020204020204" pitchFamily="34" charset="-122"/>
                            </a:rPr>
                            <m:t>3</m:t>
                          </m:r>
                        </m:den>
                      </m:f>
                    </m:oMath>
                  </m:oMathPara>
                </a14:m>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ACB</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ACD</a:t>
                </a:r>
                <a:r>
                  <a:rPr lang="en-US" altLang="zh-CN" sz="2800" kern="100">
                    <a:effectLst/>
                    <a:latin typeface="Times New Roman" panose="02020603050405020304"/>
                    <a:ea typeface="微软雅黑" panose="020b0503020204020204" pitchFamily="34" charset="-122"/>
                  </a:rPr>
                  <a:t>=30°,</a:t>
                </a:r>
                <a:r>
                  <a:rPr lang="zh-CN" altLang="zh-CN" sz="2800" kern="100">
                    <a:effectLst/>
                    <a:latin typeface="Times New Roman" panose="02020603050405020304"/>
                    <a:ea typeface="微软雅黑" panose="020b0503020204020204" pitchFamily="34" charset="-122"/>
                  </a:rPr>
                  <a:t>所以</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BCD</a:t>
                </a:r>
                <a:r>
                  <a:rPr lang="en-US" altLang="zh-CN" sz="2800" kern="100">
                    <a:effectLst/>
                    <a:latin typeface="Times New Roman" panose="02020603050405020304"/>
                    <a:ea typeface="微软雅黑" panose="020b0503020204020204" pitchFamily="34" charset="-122"/>
                  </a:rPr>
                  <a:t>=60°,</a:t>
                </a:r>
                <a:endParaRPr lang="zh-CN" altLang="zh-CN" sz="1800" kern="100">
                  <a:effectLst/>
                  <a:latin typeface="Times New Roman" panose="02020603050405020304"/>
                  <a:ea typeface="宋体" panose="02010600030101010101" pitchFamily="2" charset="-122"/>
                </a:endParaRPr>
              </a:p>
            </p:txBody>
          </p:sp>
        </mc:Choice>
        <mc:Fallback>
          <p:sp>
            <p:nvSpPr>
              <p:cNvPr id="2" name="文本框 3529735"/>
              <p:cNvSpPr txBox="1">
                <a:spLocks noRot="1" noChangeAspect="1" noMove="1" noResize="1" noEditPoints="1" noAdjustHandles="1" noChangeArrowheads="1" noChangeShapeType="1" noTextEdit="1"/>
              </p:cNvSpPr>
              <p:nvPr/>
            </p:nvSpPr>
            <p:spPr bwMode="auto">
              <a:xfrm>
                <a:off x="454341" y="501820"/>
                <a:ext cx="12420411" cy="6504929"/>
              </a:xfrm>
              <a:prstGeom prst="rect">
                <a:avLst/>
              </a:prstGeom>
              <a:blipFill rotWithShape="1">
                <a:blip r:embed="rId3"/>
                <a:stretch>
                  <a:fillRect l="-3" t="-3" r="1" b="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3" name="25SXFXRA864.TIF" title=""/>
          <p:cNvPicPr/>
          <p:nvPr/>
        </p:nvPicPr>
        <p:blipFill>
          <a:blip r:embed="rId4"/>
          <a:stretch>
            <a:fillRect/>
          </a:stretch>
        </p:blipFill>
        <p:spPr>
          <a:xfrm>
            <a:off x="10056176" y="2626524"/>
            <a:ext cx="2440623" cy="1983576"/>
          </a:xfrm>
          <a:prstGeom prst="rect">
            <a:avLst/>
          </a:prstGeom>
        </p:spPr>
      </p:pic>
    </p:spTree>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mc:AlternateContent>
        <mc:Choice Requires="a14">
          <p:sp>
            <p:nvSpPr>
              <p:cNvPr id="2" name="文本框 3529735" title=""/>
              <p:cNvSpPr txBox="1">
                <a:spLocks noChangeArrowheads="1"/>
              </p:cNvSpPr>
              <p:nvPr/>
            </p:nvSpPr>
            <p:spPr bwMode="auto">
              <a:xfrm>
                <a:off x="454341" y="501820"/>
                <a:ext cx="12420411" cy="564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latin typeface="Times New Roman" panose="02020603050405020304"/>
                    <a:ea typeface="微软雅黑" panose="020b0503020204020204" pitchFamily="34" charset="-122"/>
                  </a:rPr>
                  <a:t>因为</a:t>
                </a:r>
                <a:r>
                  <a:rPr lang="en-US" altLang="zh-CN" sz="2800" kern="100">
                    <a:effectLst/>
                    <a:latin typeface="Times New Roman" panose="02020603050405020304"/>
                    <a:ea typeface="微软雅黑" panose="020b0503020204020204" pitchFamily="34" charset="-122"/>
                  </a:rPr>
                  <a:t>tan</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AFB</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a:rPr lang="en-US" altLang="zh-CN" sz="2800" i="1" kern="100">
                              <a:effectLst/>
                              <a:latin typeface="Cambria Math" panose="02040503050406030204"/>
                              <a:ea typeface="微软雅黑" panose="020b0503020204020204" pitchFamily="34" charset="-122"/>
                            </a:rPr>
                            <m:t>𝐴𝐵</m:t>
                          </m:r>
                        </m:num>
                        <m:den>
                          <m:r>
                            <a:rPr lang="en-US" altLang="zh-CN" sz="2800" i="1" kern="100">
                              <a:effectLst/>
                              <a:latin typeface="Cambria Math" panose="02040503050406030204"/>
                              <a:ea typeface="微软雅黑" panose="020b0503020204020204" pitchFamily="34" charset="-122"/>
                            </a:rPr>
                            <m:t>𝐵𝐹</m:t>
                          </m:r>
                        </m:den>
                      </m:f>
                    </m:oMath>
                  </m:oMathPara>
                </a14:m>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2</m:t>
                          </m:r>
                        </m:num>
                        <m:den>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2</m:t>
                              </m:r>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num>
                            <m:den>
                              <m:r>
                                <m:rPr>
                                  <m:sty m:val="p"/>
                                </m:rPr>
                                <a:rPr lang="en-US" altLang="zh-CN" sz="2800" kern="100">
                                  <a:effectLst/>
                                  <a:latin typeface="Cambria Math" panose="02040503050406030204"/>
                                  <a:ea typeface="微软雅黑" panose="020b0503020204020204" pitchFamily="34" charset="-122"/>
                                </a:rPr>
                                <m:t>3</m:t>
                              </m:r>
                            </m:den>
                          </m:f>
                        </m:den>
                      </m:f>
                    </m:oMath>
                  </m:oMathPara>
                </a14:m>
                <a:r>
                  <a:rPr lang="en-US" altLang="zh-CN" sz="2800" kern="100">
                    <a:effectLst/>
                    <a:latin typeface="Times New Roman" panose="02020603050405020304"/>
                    <a:ea typeface="微软雅黑" panose="020b0503020204020204" pitchFamily="34" charset="-122"/>
                  </a:rPr>
                  <a:t>=</a:t>
                </a:r>
                <a14:m>
                  <m:oMathPara>
                    <m:oMathParaPr>
                      <m:jc/>
                    </m:oMathParaPr>
                    <m:oMath>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oMath>
                  </m:oMathPara>
                </a14:m>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AFB</a:t>
                </a:r>
                <a:r>
                  <a:rPr lang="en-US" altLang="zh-CN" sz="2800" kern="100">
                    <a:effectLst/>
                    <a:latin typeface="Times New Roman" panose="02020603050405020304"/>
                    <a:ea typeface="微软雅黑" panose="020b0503020204020204" pitchFamily="34" charset="-122"/>
                  </a:rPr>
                  <a:t>=60°,</a:t>
                </a: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AF</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CD</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因为</a:t>
                </a:r>
                <a:r>
                  <a:rPr lang="en-US" altLang="zh-CN" sz="2800" i="1" kern="100">
                    <a:effectLst/>
                    <a:latin typeface="Times New Roman" panose="02020603050405020304"/>
                    <a:ea typeface="微软雅黑" panose="020b0503020204020204" pitchFamily="34" charset="-122"/>
                  </a:rPr>
                  <a:t>AF</a:t>
                </a:r>
                <a:r>
                  <a:rPr lang="en-US" altLang="zh-CN" sz="2800" kern="100">
                    <a:effectLst/>
                    <a:latin typeface="Cambria Math" panose="02040503050406030204"/>
                    <a:ea typeface="MS Gothic" panose="020b0609070205080204" charset="-128"/>
                    <a:cs typeface="Cambria Math" panose="02040503050406030204"/>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PCD</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CD</a:t>
                </a:r>
                <a:r>
                  <a:rPr lang="en-US" altLang="zh-CN" sz="2800" kern="100">
                    <a:effectLst/>
                    <a:latin typeface="Cambria Math" panose="02040503050406030204"/>
                    <a:ea typeface="微软雅黑" panose="020b0503020204020204" pitchFamily="34" charset="-122"/>
                    <a:cs typeface="Cambria Math" panose="02040503050406030204"/>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PCD</a:t>
                </a:r>
                <a:r>
                  <a:rPr lang="en-US" altLang="zh-CN" sz="2800"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AF</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PCD.</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又</a:t>
                </a:r>
                <a:r>
                  <a:rPr lang="en-US" altLang="zh-CN" sz="2800" i="1" kern="100">
                    <a:effectLst/>
                    <a:latin typeface="Times New Roman" panose="02020603050405020304"/>
                    <a:ea typeface="微软雅黑" panose="020b0503020204020204" pitchFamily="34" charset="-122"/>
                  </a:rPr>
                  <a:t>EF</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en-US" altLang="zh-CN" sz="2800" i="1" kern="100">
                    <a:effectLst/>
                    <a:latin typeface="Times New Roman" panose="02020603050405020304"/>
                    <a:ea typeface="微软雅黑" panose="020b0503020204020204" pitchFamily="34" charset="-122"/>
                  </a:rPr>
                  <a:t>PC</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EF</a:t>
                </a:r>
                <a:r>
                  <a:rPr lang="en-US" altLang="zh-CN" sz="2800" kern="100">
                    <a:effectLst/>
                    <a:latin typeface="Cambria Math" panose="02040503050406030204"/>
                    <a:ea typeface="MS Gothic" panose="020b0609070205080204" charset="-128"/>
                    <a:cs typeface="Cambria Math" panose="02040503050406030204"/>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PCD</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PC</a:t>
                </a:r>
                <a:r>
                  <a:rPr lang="en-US" altLang="zh-CN" sz="2800" kern="100">
                    <a:effectLst/>
                    <a:latin typeface="Cambria Math" panose="02040503050406030204"/>
                    <a:ea typeface="微软雅黑" panose="020b0503020204020204" pitchFamily="34" charset="-122"/>
                    <a:cs typeface="Cambria Math" panose="02040503050406030204"/>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PCD</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所以</a:t>
                </a:r>
                <a:r>
                  <a:rPr lang="en-US" altLang="zh-CN" sz="2800" i="1" kern="100">
                    <a:effectLst/>
                    <a:latin typeface="Times New Roman" panose="02020603050405020304"/>
                    <a:ea typeface="微软雅黑" panose="020b0503020204020204" pitchFamily="34" charset="-122"/>
                  </a:rPr>
                  <a:t>EF</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PCD.</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因为</a:t>
                </a:r>
                <a:r>
                  <a:rPr lang="en-US" altLang="zh-CN" sz="2800" i="1" kern="100">
                    <a:effectLst/>
                    <a:latin typeface="Times New Roman" panose="02020603050405020304"/>
                    <a:ea typeface="微软雅黑" panose="020b0503020204020204" pitchFamily="34" charset="-122"/>
                  </a:rPr>
                  <a:t>AF</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EF</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F</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AF</a:t>
                </a:r>
                <a:r>
                  <a:rPr lang="en-US" altLang="zh-CN" sz="2800" kern="100">
                    <a:effectLst/>
                    <a:latin typeface="Cambria Math" panose="02040503050406030204"/>
                    <a:ea typeface="微软雅黑" panose="020b0503020204020204" pitchFamily="34" charset="-122"/>
                    <a:cs typeface="Cambria Math" panose="02040503050406030204"/>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AEF</a:t>
                </a:r>
                <a:r>
                  <a:rPr lang="en-US" altLang="zh-CN" sz="2800" kern="100">
                    <a:effectLst/>
                    <a:latin typeface="Times New Roman" panose="02020603050405020304"/>
                    <a:ea typeface="微软雅黑" panose="020b0503020204020204" pitchFamily="34" charset="-122"/>
                  </a:rPr>
                  <a:t>,</a:t>
                </a:r>
                <a:r>
                  <a:rPr lang="en-US" altLang="zh-CN" sz="2800" i="1" kern="100">
                    <a:effectLst/>
                    <a:latin typeface="Times New Roman" panose="02020603050405020304"/>
                    <a:ea typeface="微软雅黑" panose="020b0503020204020204" pitchFamily="34" charset="-122"/>
                  </a:rPr>
                  <a:t>EF</a:t>
                </a:r>
                <a:r>
                  <a:rPr lang="en-US" altLang="zh-CN" sz="2800" kern="100">
                    <a:effectLst/>
                    <a:latin typeface="Cambria Math" panose="02040503050406030204"/>
                    <a:ea typeface="微软雅黑" panose="020b0503020204020204" pitchFamily="34" charset="-122"/>
                    <a:cs typeface="Cambria Math" panose="02040503050406030204"/>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AEF</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所以平面</a:t>
                </a:r>
                <a:r>
                  <a:rPr lang="en-US" altLang="zh-CN" sz="2800" i="1" kern="100">
                    <a:effectLst/>
                    <a:latin typeface="Times New Roman" panose="02020603050405020304"/>
                    <a:ea typeface="微软雅黑" panose="020b0503020204020204" pitchFamily="34" charset="-122"/>
                  </a:rPr>
                  <a:t>AEF</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PCD.</a:t>
                </a:r>
                <a:endParaRPr lang="zh-CN" altLang="zh-CN" sz="1800" kern="100">
                  <a:effectLst/>
                  <a:latin typeface="Times New Roman" panose="02020603050405020304"/>
                  <a:ea typeface="宋体" panose="02010600030101010101" pitchFamily="2" charset="-122"/>
                </a:endParaRPr>
              </a:p>
              <a:p>
                <a:pPr>
                  <a:lnSpc>
                    <a:spcPct val="150000"/>
                  </a:lnSpc>
                </a:pPr>
                <a:r>
                  <a:rPr lang="zh-CN" altLang="zh-CN" sz="2800" kern="100">
                    <a:effectLst/>
                    <a:latin typeface="Times New Roman" panose="02020603050405020304"/>
                    <a:ea typeface="微软雅黑" panose="020b0503020204020204" pitchFamily="34" charset="-122"/>
                  </a:rPr>
                  <a:t>所以在线段</a:t>
                </a:r>
                <a:r>
                  <a:rPr lang="en-US" altLang="zh-CN" sz="2800" i="1" kern="100">
                    <a:effectLst/>
                    <a:latin typeface="Times New Roman" panose="02020603050405020304"/>
                    <a:ea typeface="微软雅黑" panose="020b0503020204020204" pitchFamily="34" charset="-122"/>
                  </a:rPr>
                  <a:t>BC</a:t>
                </a:r>
                <a:r>
                  <a:rPr lang="zh-CN" altLang="zh-CN" sz="2800" kern="100">
                    <a:effectLst/>
                    <a:latin typeface="Times New Roman" panose="02020603050405020304"/>
                    <a:ea typeface="微软雅黑" panose="020b0503020204020204" pitchFamily="34" charset="-122"/>
                  </a:rPr>
                  <a:t>上存在一点</a:t>
                </a:r>
                <a:r>
                  <a:rPr lang="en-US" altLang="zh-CN" sz="2800" i="1" kern="100">
                    <a:effectLst/>
                    <a:latin typeface="Times New Roman" panose="02020603050405020304"/>
                    <a:ea typeface="微软雅黑" panose="020b0503020204020204" pitchFamily="34" charset="-122"/>
                  </a:rPr>
                  <a:t>F</a:t>
                </a:r>
                <a:r>
                  <a:rPr lang="en-US" altLang="zh-CN" sz="2800" kern="100">
                    <a:effectLst/>
                    <a:latin typeface="Times New Roman" panose="02020603050405020304"/>
                    <a:ea typeface="微软雅黑" panose="020b0503020204020204" pitchFamily="34" charset="-122"/>
                  </a:rPr>
                  <a:t>,</a:t>
                </a:r>
                <a:r>
                  <a:rPr lang="zh-CN" altLang="zh-CN" sz="2800" kern="100">
                    <a:effectLst/>
                    <a:latin typeface="Times New Roman" panose="02020603050405020304"/>
                    <a:ea typeface="微软雅黑" panose="020b0503020204020204" pitchFamily="34" charset="-122"/>
                  </a:rPr>
                  <a:t>使平面</a:t>
                </a:r>
                <a:r>
                  <a:rPr lang="en-US" altLang="zh-CN" sz="2800" i="1" kern="100">
                    <a:effectLst/>
                    <a:latin typeface="Times New Roman" panose="02020603050405020304"/>
                    <a:ea typeface="微软雅黑" panose="020b0503020204020204" pitchFamily="34" charset="-122"/>
                  </a:rPr>
                  <a:t>AEF</a:t>
                </a:r>
                <a:r>
                  <a:rPr lang="zh-CN" altLang="zh-CN" sz="2800" kern="100">
                    <a:effectLst/>
                    <a:latin typeface="Times New Roman" panose="02020603050405020304"/>
                    <a:ea typeface="宋体" panose="02010600030101010101" pitchFamily="2" charset="-122"/>
                    <a:cs typeface="宋体" panose="02010600030101010101" pitchFamily="2" charset="-122"/>
                  </a:rPr>
                  <a:t>∥</a:t>
                </a:r>
                <a:r>
                  <a:rPr lang="zh-CN" altLang="zh-CN" sz="2800" kern="100">
                    <a:effectLst/>
                    <a:latin typeface="Times New Roman" panose="02020603050405020304"/>
                    <a:ea typeface="微软雅黑" panose="020b0503020204020204" pitchFamily="34" charset="-122"/>
                  </a:rPr>
                  <a:t>平面</a:t>
                </a:r>
                <a:r>
                  <a:rPr lang="en-US" altLang="zh-CN" sz="2800" i="1" kern="100">
                    <a:effectLst/>
                    <a:latin typeface="Times New Roman" panose="02020603050405020304"/>
                    <a:ea typeface="微软雅黑" panose="020b0503020204020204" pitchFamily="34" charset="-122"/>
                  </a:rPr>
                  <a:t>PCD.</a:t>
                </a:r>
                <a:r>
                  <a:rPr lang="zh-CN" altLang="zh-CN" sz="2800" kern="100">
                    <a:effectLst/>
                    <a:latin typeface="Times New Roman" panose="02020603050405020304"/>
                    <a:ea typeface="微软雅黑" panose="020b0503020204020204" pitchFamily="34" charset="-122"/>
                  </a:rPr>
                  <a:t>此时</a:t>
                </a:r>
                <a:r>
                  <a:rPr lang="en-US" altLang="zh-CN" sz="2800" i="1" kern="100">
                    <a:effectLst/>
                    <a:latin typeface="Times New Roman" panose="02020603050405020304"/>
                    <a:ea typeface="微软雅黑" panose="020b0503020204020204" pitchFamily="34" charset="-122"/>
                  </a:rPr>
                  <a:t>BF</a:t>
                </a:r>
                <a:r>
                  <a:rPr lang="en-US" altLang="zh-CN" sz="2800" kern="100">
                    <a:effectLst/>
                    <a:latin typeface="Times New Roman" panose="02020603050405020304"/>
                    <a:ea typeface="微软雅黑" panose="020b0503020204020204" pitchFamily="34" charset="-122"/>
                  </a:rPr>
                  <a:t>=</a:t>
                </a:r>
                <a14:m>
                  <m:oMathPara>
                    <m:oMathParaPr>
                      <m:jc/>
                    </m:oMathParaPr>
                    <m:oMath>
                      <m:f>
                        <m:fPr>
                          <m:type m:val="bar"/>
                          <m:ctrlPr>
                            <a:rPr lang="zh-CN" altLang="zh-CN" sz="2800" i="1" kern="100">
                              <a:effectLst/>
                              <a:latin typeface="Cambria Math" panose="02040503050406030204"/>
                              <a:ea typeface="Cambria Math" panose="02040503050406030204"/>
                            </a:rPr>
                          </m:ctrlPr>
                        </m:fPr>
                        <m:num>
                          <m:r>
                            <m:rPr>
                              <m:sty m:val="p"/>
                            </m:rPr>
                            <a:rPr lang="en-US" altLang="zh-CN" sz="2800" kern="100">
                              <a:effectLst/>
                              <a:latin typeface="Cambria Math" panose="02040503050406030204"/>
                              <a:ea typeface="微软雅黑" panose="020b0503020204020204" pitchFamily="34" charset="-122"/>
                            </a:rPr>
                            <m:t>2</m:t>
                          </m:r>
                          <m:rad>
                            <m:radPr>
                              <m:degHide m:val="on"/>
                              <m:ctrlPr>
                                <a:rPr lang="zh-CN" altLang="zh-CN" sz="2800" i="1" kern="100">
                                  <a:effectLst/>
                                  <a:latin typeface="Cambria Math" panose="02040503050406030204"/>
                                  <a:ea typeface="Cambria Math" panose="02040503050406030204"/>
                                </a:rPr>
                              </m:ctrlPr>
                            </m:radPr>
                            <m:deg/>
                            <m:e>
                              <m:r>
                                <m:rPr>
                                  <m:sty m:val="p"/>
                                </m:rPr>
                                <a:rPr lang="en-US" altLang="zh-CN" sz="2800" kern="100">
                                  <a:effectLst/>
                                  <a:latin typeface="Cambria Math" panose="02040503050406030204"/>
                                  <a:ea typeface="微软雅黑" panose="020b0503020204020204" pitchFamily="34" charset="-122"/>
                                </a:rPr>
                                <m:t>3</m:t>
                              </m:r>
                            </m:e>
                          </m:rad>
                        </m:num>
                        <m:den>
                          <m:r>
                            <m:rPr>
                              <m:sty m:val="p"/>
                            </m:rPr>
                            <a:rPr lang="en-US" altLang="zh-CN" sz="2800" kern="100">
                              <a:effectLst/>
                              <a:latin typeface="Cambria Math" panose="02040503050406030204"/>
                              <a:ea typeface="微软雅黑" panose="020b0503020204020204" pitchFamily="34" charset="-122"/>
                            </a:rPr>
                            <m:t>3</m:t>
                          </m:r>
                        </m:den>
                      </m:f>
                    </m:oMath>
                  </m:oMathPara>
                </a14:m>
                <a:r>
                  <a:rPr lang="en-US" altLang="zh-CN" sz="2800" i="1" kern="100">
                    <a:effectLst/>
                    <a:latin typeface="Times New Roman" panose="02020603050405020304"/>
                    <a:ea typeface="微软雅黑" panose="020b0503020204020204" pitchFamily="34" charset="-122"/>
                  </a:rPr>
                  <a:t>.</a:t>
                </a:r>
                <a:endParaRPr lang="zh-CN" altLang="zh-CN" sz="1800" kern="100">
                  <a:effectLst/>
                  <a:latin typeface="Times New Roman" panose="02020603050405020304"/>
                  <a:ea typeface="宋体" panose="02010600030101010101" pitchFamily="2" charset="-122"/>
                </a:endParaRPr>
              </a:p>
            </p:txBody>
          </p:sp>
        </mc:Choice>
        <mc:Fallback>
          <p:sp>
            <p:nvSpPr>
              <p:cNvPr id="2" name="文本框 3529735"/>
              <p:cNvSpPr txBox="1">
                <a:spLocks noRot="1" noChangeAspect="1" noMove="1" noResize="1" noEditPoints="1" noAdjustHandles="1" noChangeArrowheads="1" noChangeShapeType="1" noTextEdit="1"/>
              </p:cNvSpPr>
              <p:nvPr/>
            </p:nvSpPr>
            <p:spPr bwMode="auto">
              <a:xfrm>
                <a:off x="454341" y="501820"/>
                <a:ext cx="12420411" cy="5647066"/>
              </a:xfrm>
              <a:prstGeom prst="rect">
                <a:avLst/>
              </a:prstGeom>
              <a:blipFill rotWithShape="1">
                <a:blip r:embed="rId3"/>
                <a:stretch>
                  <a:fillRect l="-3" t="-3" r="1" b="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2" title=""/>
          <p:cNvSpPr txBox="1"/>
          <p:nvPr/>
        </p:nvSpPr>
        <p:spPr>
          <a:xfrm>
            <a:off x="1108710" y="2459355"/>
            <a:ext cx="11497945" cy="1619250"/>
          </a:xfrm>
          <a:prstGeom prst="rect">
            <a:avLst/>
          </a:prstGeom>
          <a:noFill/>
        </p:spPr>
        <p:txBody>
          <a:bodyPr wrap="square" rtlCol="0">
            <a:noAutofit/>
          </a:bodyPr>
          <a:lstStyle/>
          <a:p>
            <a:pPr lvl="0" algn="ctr"/>
            <a:r>
              <a:rPr lang="zh-CN" sz="8800" b="1" spc="300">
                <a:solidFill>
                  <a:srgbClr val="FF0000"/>
                </a:solidFill>
                <a:latin typeface="黑体" panose="02010609060101010101" pitchFamily="49" charset="-122"/>
                <a:ea typeface="黑体" panose="02010609060101010101" pitchFamily="49" charset="-122"/>
              </a:rPr>
              <a:t>谢谢观赏！！</a:t>
            </a:r>
            <a:endParaRPr lang="zh-CN" sz="8800" b="1" spc="30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判定定理与性质定理</a:t>
            </a:r>
            <a:endParaRPr lang="zh-CN" altLang="zh-CN" sz="1800" kern="100">
              <a:effectLst/>
              <a:latin typeface="Times New Roman" panose="02020603050405020304"/>
              <a:ea typeface="宋体" panose="02010600030101010101" pitchFamily="2" charset="-122"/>
            </a:endParaRPr>
          </a:p>
        </p:txBody>
      </p:sp>
      <p:graphicFrame>
        <p:nvGraphicFramePr>
          <p:cNvPr id="4" name="表格 3" title=""/>
          <p:cNvGraphicFramePr>
            <a:graphicFrameLocks noGrp="1"/>
          </p:cNvGraphicFramePr>
          <p:nvPr/>
        </p:nvGraphicFramePr>
        <p:xfrm>
          <a:off x="264771" y="1349373"/>
          <a:ext cx="12524129" cy="4259560"/>
        </p:xfrm>
        <a:graphic>
          <a:graphicData uri="http://schemas.openxmlformats.org/drawingml/2006/table">
            <a:tbl>
              <a:tblPr firstRow="1" firstCol="1" bandRow="1"/>
              <a:tblGrid>
                <a:gridCol w="1536700"/>
                <a:gridCol w="4700929"/>
                <a:gridCol w="3454400"/>
                <a:gridCol w="2832100"/>
              </a:tblGrid>
              <a:tr h="560726">
                <a:tc>
                  <a:txBody>
                    <a:bodyPr vert="horz" wrap="square"/>
                    <a:lstStyle/>
                    <a:p>
                      <a:pPr algn="just">
                        <a:lnSpc>
                          <a:spcPct val="150000"/>
                        </a:lnSpc>
                        <a:spcAft>
                          <a:spcPct val="0"/>
                        </a:spcAft>
                      </a:pPr>
                      <a:r>
                        <a:rPr lang="zh-CN" sz="2600" u="none" kern="100">
                          <a:effectLst/>
                          <a:latin typeface="Times New Roman" panose="02020603050405020304"/>
                          <a:ea typeface="微软雅黑" panose="020b0503020204020204" pitchFamily="34" charset="-122"/>
                        </a:rPr>
                        <a:t>项目</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600" u="none" kern="100">
                          <a:effectLst/>
                          <a:latin typeface="Times New Roman" panose="02020603050405020304"/>
                          <a:ea typeface="微软雅黑" panose="020b0503020204020204" pitchFamily="34" charset="-122"/>
                        </a:rPr>
                        <a:t>文字语言</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600" u="none" kern="100">
                          <a:effectLst/>
                          <a:latin typeface="Times New Roman" panose="02020603050405020304"/>
                          <a:ea typeface="微软雅黑" panose="020b0503020204020204" pitchFamily="34" charset="-122"/>
                        </a:rPr>
                        <a:t>图形表示</a:t>
                      </a:r>
                      <a:endParaRPr lang="zh-CN" sz="2600" u="none" kern="100">
                        <a:effectLst/>
                        <a:latin typeface="Times New Roman" panose="02020603050405020304"/>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600" u="none" kern="100">
                          <a:effectLst/>
                          <a:latin typeface="Times New Roman" panose="02020603050405020304"/>
                          <a:ea typeface="微软雅黑" panose="020b0503020204020204" pitchFamily="34" charset="-122"/>
                        </a:rPr>
                        <a:t>符号表示</a:t>
                      </a:r>
                      <a:endParaRPr lang="zh-CN" sz="2600" u="none" kern="100">
                        <a:effectLst/>
                        <a:latin typeface="Times New Roman" panose="02020603050405020304"/>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2600">
                <a:tc>
                  <a:txBody>
                    <a:bodyPr vert="horz" wrap="square"/>
                    <a:lstStyle/>
                    <a:p>
                      <a:pPr algn="just">
                        <a:lnSpc>
                          <a:spcPct val="150000"/>
                        </a:lnSpc>
                        <a:spcAft>
                          <a:spcPct val="0"/>
                        </a:spcAft>
                      </a:pPr>
                      <a:r>
                        <a:rPr lang="zh-CN" sz="2600" u="none" kern="100">
                          <a:effectLst/>
                          <a:latin typeface="Times New Roman" panose="02020603050405020304"/>
                          <a:ea typeface="微软雅黑" panose="020b0503020204020204" pitchFamily="34" charset="-122"/>
                        </a:rPr>
                        <a:t>判定定理</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zh-CN" sz="2600" u="none" kern="100">
                          <a:effectLst/>
                          <a:latin typeface="Times New Roman" panose="02020603050405020304"/>
                          <a:ea typeface="微软雅黑" panose="020b0503020204020204" pitchFamily="34" charset="-122"/>
                        </a:rPr>
                        <a:t>如果平</a:t>
                      </a:r>
                      <a:r>
                        <a:rPr lang="zh-CN" sz="2600" u="none" kern="100" smtClean="0">
                          <a:effectLst/>
                          <a:latin typeface="Times New Roman" panose="02020603050405020304"/>
                          <a:ea typeface="微软雅黑" panose="020b0503020204020204" pitchFamily="34" charset="-122"/>
                        </a:rPr>
                        <a:t>面</a:t>
                      </a:r>
                      <a:r>
                        <a:rPr lang="en-US" altLang="zh-CN" sz="2600" b="1" u="none" kern="100" smtClean="0">
                          <a:effectLst/>
                          <a:uFill>
                            <a:solidFill>
                              <a:srgbClr val="000000"/>
                            </a:solidFill>
                          </a:uFill>
                          <a:latin typeface="Times New Roman" panose="02020603050405020304"/>
                          <a:ea typeface="微软雅黑" panose="020b0503020204020204" pitchFamily="34" charset="-122"/>
                        </a:rPr>
                        <a:t>____</a:t>
                      </a:r>
                      <a:r>
                        <a:rPr lang="zh-CN" sz="2600" u="none" kern="100" smtClean="0">
                          <a:effectLst/>
                          <a:latin typeface="Times New Roman" panose="02020603050405020304"/>
                          <a:ea typeface="微软雅黑" panose="020b0503020204020204" pitchFamily="34" charset="-122"/>
                        </a:rPr>
                        <a:t>一</a:t>
                      </a:r>
                      <a:r>
                        <a:rPr lang="zh-CN" sz="2600" u="none" kern="100">
                          <a:effectLst/>
                          <a:latin typeface="Times New Roman" panose="02020603050405020304"/>
                          <a:ea typeface="微软雅黑" panose="020b0503020204020204" pitchFamily="34" charset="-122"/>
                        </a:rPr>
                        <a:t>条直线与</a:t>
                      </a:r>
                      <a:r>
                        <a:rPr lang="zh-CN" sz="2600" u="none" kern="100" smtClean="0">
                          <a:effectLst/>
                          <a:latin typeface="Times New Roman" panose="02020603050405020304"/>
                          <a:ea typeface="微软雅黑" panose="020b0503020204020204" pitchFamily="34" charset="-122"/>
                        </a:rPr>
                        <a:t>此</a:t>
                      </a:r>
                      <a:endParaRPr lang="en-US" altLang="zh-CN" sz="2600" u="none" kern="100" smtClean="0">
                        <a:effectLst/>
                        <a:latin typeface="Times New Roman" panose="02020603050405020304"/>
                        <a:ea typeface="微软雅黑" panose="020b0503020204020204" pitchFamily="34" charset="-122"/>
                      </a:endParaRPr>
                    </a:p>
                    <a:p>
                      <a:pPr algn="just">
                        <a:lnSpc>
                          <a:spcPct val="150000"/>
                        </a:lnSpc>
                        <a:spcAft>
                          <a:spcPct val="0"/>
                        </a:spcAft>
                      </a:pPr>
                      <a:r>
                        <a:rPr lang="zh-CN" sz="2600" u="none" kern="100" smtClean="0">
                          <a:effectLst/>
                          <a:latin typeface="Times New Roman" panose="02020603050405020304"/>
                          <a:ea typeface="微软雅黑" panose="020b0503020204020204" pitchFamily="34" charset="-122"/>
                        </a:rPr>
                        <a:t>平面</a:t>
                      </a:r>
                      <a:r>
                        <a:rPr lang="en-US" altLang="zh-CN" sz="2600" b="1" u="none" kern="100" smtClean="0">
                          <a:effectLst/>
                          <a:uFill>
                            <a:solidFill>
                              <a:srgbClr val="000000"/>
                            </a:solidFill>
                          </a:uFill>
                          <a:latin typeface="Times New Roman" panose="02020603050405020304"/>
                          <a:ea typeface="微软雅黑" panose="020b0503020204020204" pitchFamily="34" charset="-122"/>
                        </a:rPr>
                        <a:t>____</a:t>
                      </a:r>
                      <a:r>
                        <a:rPr lang="zh-CN" sz="2600" u="none" kern="100" smtClean="0">
                          <a:effectLst/>
                          <a:latin typeface="Times New Roman" panose="02020603050405020304"/>
                          <a:ea typeface="微软雅黑" panose="020b0503020204020204" pitchFamily="34" charset="-122"/>
                        </a:rPr>
                        <a:t>的</a:t>
                      </a:r>
                      <a:r>
                        <a:rPr lang="zh-CN" sz="2600" u="none" kern="100">
                          <a:effectLst/>
                          <a:latin typeface="Times New Roman" panose="02020603050405020304"/>
                          <a:ea typeface="微软雅黑" panose="020b0503020204020204" pitchFamily="34" charset="-122"/>
                        </a:rPr>
                        <a:t>一条直线平行</a:t>
                      </a:r>
                      <a:r>
                        <a:rPr lang="en-US" sz="2600" u="none" kern="100">
                          <a:effectLst/>
                          <a:latin typeface="Times New Roman" panose="02020603050405020304"/>
                          <a:ea typeface="微软雅黑" panose="020b0503020204020204" pitchFamily="34" charset="-122"/>
                        </a:rPr>
                        <a:t>,</a:t>
                      </a:r>
                      <a:r>
                        <a:rPr lang="zh-CN" sz="2600" u="none" kern="100">
                          <a:effectLst/>
                          <a:latin typeface="Times New Roman" panose="02020603050405020304"/>
                          <a:ea typeface="微软雅黑" panose="020b0503020204020204" pitchFamily="34" charset="-122"/>
                        </a:rPr>
                        <a:t>那</a:t>
                      </a:r>
                      <a:r>
                        <a:rPr lang="zh-CN" sz="2600" u="none" kern="100" smtClean="0">
                          <a:effectLst/>
                          <a:latin typeface="Times New Roman" panose="02020603050405020304"/>
                          <a:ea typeface="微软雅黑" panose="020b0503020204020204" pitchFamily="34" charset="-122"/>
                        </a:rPr>
                        <a:t>么</a:t>
                      </a:r>
                      <a:endParaRPr lang="en-US" altLang="zh-CN" sz="2600" u="none" kern="100" smtClean="0">
                        <a:effectLst/>
                        <a:latin typeface="Times New Roman" panose="02020603050405020304"/>
                        <a:ea typeface="微软雅黑" panose="020b0503020204020204" pitchFamily="34" charset="-122"/>
                      </a:endParaRPr>
                    </a:p>
                    <a:p>
                      <a:pPr algn="just">
                        <a:lnSpc>
                          <a:spcPct val="150000"/>
                        </a:lnSpc>
                        <a:spcAft>
                          <a:spcPct val="0"/>
                        </a:spcAft>
                      </a:pPr>
                      <a:r>
                        <a:rPr lang="zh-CN" sz="2600" u="none" kern="100" smtClean="0">
                          <a:effectLst/>
                          <a:latin typeface="Times New Roman" panose="02020603050405020304"/>
                          <a:ea typeface="微软雅黑" panose="020b0503020204020204" pitchFamily="34" charset="-122"/>
                        </a:rPr>
                        <a:t>该</a:t>
                      </a:r>
                      <a:r>
                        <a:rPr lang="zh-CN" sz="2600" u="none" kern="100">
                          <a:effectLst/>
                          <a:latin typeface="Times New Roman" panose="02020603050405020304"/>
                          <a:ea typeface="微软雅黑" panose="020b0503020204020204" pitchFamily="34" charset="-122"/>
                        </a:rPr>
                        <a:t>直线与此平面平行</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600" u="none" kern="100">
                          <a:effectLst/>
                          <a:latin typeface="Times New Roman" panose="02020603050405020304"/>
                          <a:ea typeface="微软雅黑" panose="020b0503020204020204" pitchFamily="34" charset="-122"/>
                        </a:rPr>
                        <a:t> </a:t>
                      </a:r>
                      <a:endParaRPr lang="zh-CN" sz="2600" u="none" kern="100">
                        <a:effectLst/>
                        <a:latin typeface="Times New Roman" panose="02020603050405020304"/>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600" b="1" i="1" u="none" kern="100" smtClean="0">
                          <a:effectLst/>
                          <a:uFill>
                            <a:solidFill>
                              <a:srgbClr val="000000"/>
                            </a:solidFill>
                          </a:uFill>
                          <a:latin typeface="Times New Roman" panose="02020603050405020304"/>
                          <a:ea typeface="微软雅黑" panose="020b0503020204020204" pitchFamily="34" charset="-122"/>
                        </a:rPr>
                        <a:t>_____</a:t>
                      </a:r>
                      <a:r>
                        <a:rPr lang="en-US" sz="2600" u="none" kern="100" smtClean="0">
                          <a:effectLst/>
                          <a:latin typeface="Times New Roman" panose="02020603050405020304"/>
                          <a:ea typeface="微软雅黑" panose="020b0503020204020204" pitchFamily="34" charset="-122"/>
                        </a:rPr>
                        <a:t>,</a:t>
                      </a:r>
                      <a:r>
                        <a:rPr lang="en-US" sz="2600" b="1" i="1" u="none" kern="100" smtClean="0">
                          <a:effectLst/>
                          <a:uFill>
                            <a:solidFill>
                              <a:srgbClr val="000000"/>
                            </a:solidFill>
                          </a:uFill>
                          <a:latin typeface="Times New Roman" panose="02020603050405020304"/>
                          <a:ea typeface="微软雅黑" panose="020b0503020204020204" pitchFamily="34" charset="-122"/>
                        </a:rPr>
                        <a:t>_____</a:t>
                      </a:r>
                      <a:r>
                        <a:rPr lang="en-US" sz="2600" u="none" kern="100" smtClean="0">
                          <a:effectLst/>
                          <a:latin typeface="Times New Roman" panose="02020603050405020304"/>
                          <a:ea typeface="微软雅黑" panose="020b0503020204020204" pitchFamily="34" charset="-122"/>
                        </a:rPr>
                        <a:t>,</a:t>
                      </a:r>
                      <a:endParaRPr lang="zh-CN" sz="2600" u="none" kern="100">
                        <a:effectLst/>
                        <a:latin typeface="Times New Roman" panose="02020603050405020304"/>
                        <a:ea typeface="宋体" panose="02010600030101010101" pitchFamily="2" charset="-122"/>
                      </a:endParaRPr>
                    </a:p>
                    <a:p>
                      <a:pPr algn="ctr">
                        <a:lnSpc>
                          <a:spcPct val="150000"/>
                        </a:lnSpc>
                        <a:spcAft>
                          <a:spcPct val="0"/>
                        </a:spcAft>
                      </a:pPr>
                      <a:r>
                        <a:rPr lang="en-US" sz="2600" b="1" i="1" u="none" kern="100" smtClean="0">
                          <a:effectLst/>
                          <a:uFill>
                            <a:solidFill>
                              <a:srgbClr val="000000"/>
                            </a:solidFill>
                          </a:uFill>
                          <a:latin typeface="Times New Roman" panose="02020603050405020304"/>
                          <a:ea typeface="微软雅黑" panose="020b0503020204020204" pitchFamily="34" charset="-122"/>
                        </a:rPr>
                        <a:t>______</a:t>
                      </a:r>
                      <a:r>
                        <a:rPr lang="en-US" sz="2600" u="none" kern="100" smtClean="0">
                          <a:effectLst/>
                          <a:latin typeface="Cambria Math" panose="02040503050406030204"/>
                          <a:ea typeface="微软雅黑" panose="020b0503020204020204" pitchFamily="34" charset="-122"/>
                          <a:cs typeface="Cambria Math" panose="02040503050406030204"/>
                        </a:rPr>
                        <a:t>⇒</a:t>
                      </a:r>
                      <a:r>
                        <a:rPr lang="en-US" sz="2600" b="1" i="1" u="none" kern="100" smtClean="0">
                          <a:effectLst/>
                          <a:uFill>
                            <a:solidFill>
                              <a:srgbClr val="000000"/>
                            </a:solidFill>
                          </a:uFill>
                          <a:latin typeface="Times New Roman" panose="02020603050405020304"/>
                          <a:ea typeface="微软雅黑" panose="020b0503020204020204" pitchFamily="34" charset="-122"/>
                        </a:rPr>
                        <a:t>______</a:t>
                      </a:r>
                      <a:endParaRPr lang="zh-CN" sz="2600" u="none" kern="100">
                        <a:effectLst/>
                        <a:latin typeface="Times New Roman" panose="02020603050405020304"/>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2600">
                <a:tc>
                  <a:txBody>
                    <a:bodyPr vert="horz" wrap="square"/>
                    <a:lstStyle/>
                    <a:p>
                      <a:pPr algn="just">
                        <a:lnSpc>
                          <a:spcPct val="150000"/>
                        </a:lnSpc>
                        <a:spcAft>
                          <a:spcPct val="0"/>
                        </a:spcAft>
                      </a:pPr>
                      <a:r>
                        <a:rPr lang="zh-CN" sz="2600" u="none" kern="100">
                          <a:effectLst/>
                          <a:latin typeface="Times New Roman" panose="02020603050405020304"/>
                          <a:ea typeface="微软雅黑" panose="020b0503020204020204" pitchFamily="34" charset="-122"/>
                        </a:rPr>
                        <a:t>性质定理</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zh-CN" sz="2600" u="none" kern="100">
                          <a:effectLst/>
                          <a:latin typeface="Times New Roman" panose="02020603050405020304"/>
                          <a:ea typeface="微软雅黑" panose="020b0503020204020204" pitchFamily="34" charset="-122"/>
                        </a:rPr>
                        <a:t>一条直线和一个平面平行</a:t>
                      </a:r>
                      <a:r>
                        <a:rPr lang="en-US" sz="2600" u="none" kern="100">
                          <a:effectLst/>
                          <a:latin typeface="Times New Roman" panose="02020603050405020304"/>
                          <a:ea typeface="微软雅黑" panose="020b0503020204020204" pitchFamily="34" charset="-122"/>
                        </a:rPr>
                        <a:t>,</a:t>
                      </a:r>
                      <a:r>
                        <a:rPr lang="zh-CN" sz="2600" u="none" kern="100">
                          <a:effectLst/>
                          <a:latin typeface="Times New Roman" panose="02020603050405020304"/>
                          <a:ea typeface="微软雅黑" panose="020b0503020204020204" pitchFamily="34" charset="-122"/>
                        </a:rPr>
                        <a:t>如果过该直线的平面与此平面相交</a:t>
                      </a:r>
                      <a:r>
                        <a:rPr lang="en-US" sz="2600" u="none" kern="100">
                          <a:effectLst/>
                          <a:latin typeface="Times New Roman" panose="02020603050405020304"/>
                          <a:ea typeface="微软雅黑" panose="020b0503020204020204" pitchFamily="34" charset="-122"/>
                        </a:rPr>
                        <a:t>,</a:t>
                      </a:r>
                      <a:r>
                        <a:rPr lang="zh-CN" sz="2600" u="none" kern="100">
                          <a:effectLst/>
                          <a:latin typeface="Times New Roman" panose="02020603050405020304"/>
                          <a:ea typeface="微软雅黑" panose="020b0503020204020204" pitchFamily="34" charset="-122"/>
                        </a:rPr>
                        <a:t>那么该直线</a:t>
                      </a:r>
                      <a:r>
                        <a:rPr lang="zh-CN" sz="2600" u="none" kern="100" smtClean="0">
                          <a:effectLst/>
                          <a:latin typeface="Times New Roman" panose="02020603050405020304"/>
                          <a:ea typeface="微软雅黑" panose="020b0503020204020204" pitchFamily="34" charset="-122"/>
                        </a:rPr>
                        <a:t>与</a:t>
                      </a:r>
                      <a:r>
                        <a:rPr lang="en-US" altLang="zh-CN" sz="2600" b="1" u="none" kern="100" smtClean="0">
                          <a:effectLst/>
                          <a:uFill>
                            <a:solidFill>
                              <a:srgbClr val="000000"/>
                            </a:solidFill>
                          </a:uFill>
                          <a:latin typeface="Times New Roman" panose="02020603050405020304"/>
                          <a:ea typeface="微软雅黑" panose="020b0503020204020204" pitchFamily="34" charset="-122"/>
                        </a:rPr>
                        <a:t>______</a:t>
                      </a:r>
                      <a:r>
                        <a:rPr lang="zh-CN" sz="2600" u="none" kern="100" smtClean="0">
                          <a:effectLst/>
                          <a:latin typeface="Times New Roman" panose="02020603050405020304"/>
                          <a:ea typeface="微软雅黑" panose="020b0503020204020204" pitchFamily="34" charset="-122"/>
                        </a:rPr>
                        <a:t>平</a:t>
                      </a:r>
                      <a:r>
                        <a:rPr lang="zh-CN" sz="2600" u="none" kern="100">
                          <a:effectLst/>
                          <a:latin typeface="Times New Roman" panose="02020603050405020304"/>
                          <a:ea typeface="微软雅黑" panose="020b0503020204020204" pitchFamily="34" charset="-122"/>
                        </a:rPr>
                        <a:t>行</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600" u="none" kern="100">
                          <a:effectLst/>
                          <a:latin typeface="Times New Roman" panose="02020603050405020304"/>
                          <a:ea typeface="微软雅黑" panose="020b0503020204020204" pitchFamily="34" charset="-122"/>
                        </a:rPr>
                        <a:t> </a:t>
                      </a:r>
                      <a:endParaRPr lang="zh-CN" sz="2600" u="none" kern="100">
                        <a:effectLst/>
                        <a:latin typeface="Times New Roman" panose="02020603050405020304"/>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600" b="1" i="1" u="none" kern="100" smtClean="0">
                          <a:effectLst/>
                          <a:uFill>
                            <a:solidFill>
                              <a:srgbClr val="000000"/>
                            </a:solidFill>
                          </a:uFill>
                          <a:latin typeface="Times New Roman" panose="02020603050405020304"/>
                          <a:ea typeface="微软雅黑" panose="020b0503020204020204" pitchFamily="34" charset="-122"/>
                        </a:rPr>
                        <a:t>__________</a:t>
                      </a:r>
                      <a:endParaRPr lang="zh-CN" sz="2600" u="none" kern="100">
                        <a:effectLst/>
                        <a:latin typeface="Times New Roman" panose="02020603050405020304"/>
                        <a:ea typeface="宋体" panose="02010600030101010101" pitchFamily="2" charset="-122"/>
                      </a:endParaRPr>
                    </a:p>
                    <a:p>
                      <a:pPr algn="ctr">
                        <a:lnSpc>
                          <a:spcPct val="150000"/>
                        </a:lnSpc>
                        <a:spcAft>
                          <a:spcPct val="0"/>
                        </a:spcAft>
                      </a:pPr>
                      <a:r>
                        <a:rPr lang="en-US" sz="2600" b="1" i="1" u="none" kern="100" smtClean="0">
                          <a:effectLst/>
                          <a:uFill>
                            <a:solidFill>
                              <a:srgbClr val="000000"/>
                            </a:solidFill>
                          </a:uFill>
                          <a:latin typeface="Times New Roman" panose="02020603050405020304"/>
                          <a:ea typeface="微软雅黑" panose="020b0503020204020204" pitchFamily="34" charset="-122"/>
                        </a:rPr>
                        <a:t>_______</a:t>
                      </a:r>
                      <a:r>
                        <a:rPr lang="en-US" sz="2600" u="none" kern="100" smtClean="0">
                          <a:effectLst/>
                          <a:latin typeface="Cambria Math" panose="02040503050406030204"/>
                          <a:ea typeface="微软雅黑" panose="020b0503020204020204" pitchFamily="34" charset="-122"/>
                          <a:cs typeface="Cambria Math" panose="02040503050406030204"/>
                        </a:rPr>
                        <a:t>⇒</a:t>
                      </a:r>
                      <a:r>
                        <a:rPr lang="en-US" sz="2600" i="1" u="none" kern="100">
                          <a:effectLst/>
                          <a:latin typeface="Times New Roman" panose="02020603050405020304"/>
                          <a:ea typeface="微软雅黑" panose="020b0503020204020204" pitchFamily="34" charset="-122"/>
                        </a:rPr>
                        <a:t>a</a:t>
                      </a:r>
                      <a:r>
                        <a:rPr lang="zh-CN" sz="2600" u="none" kern="100">
                          <a:effectLst/>
                          <a:latin typeface="Times New Roman" panose="02020603050405020304"/>
                          <a:ea typeface="宋体" panose="02010600030101010101" pitchFamily="2" charset="-122"/>
                          <a:cs typeface="宋体" panose="02010600030101010101" pitchFamily="2" charset="-122"/>
                        </a:rPr>
                        <a:t>∥</a:t>
                      </a:r>
                      <a:r>
                        <a:rPr lang="en-US" sz="2600" i="1" u="none" kern="100">
                          <a:effectLst/>
                          <a:latin typeface="Times New Roman" panose="02020603050405020304"/>
                          <a:ea typeface="微软雅黑" panose="020b0503020204020204" pitchFamily="34" charset="-122"/>
                        </a:rPr>
                        <a:t>b</a:t>
                      </a:r>
                      <a:endParaRPr lang="zh-CN" sz="2600" u="none" kern="100">
                        <a:effectLst/>
                        <a:latin typeface="Times New Roman" panose="02020603050405020304"/>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24sxfxra406.jpg" title=""/>
          <p:cNvPicPr/>
          <p:nvPr/>
        </p:nvPicPr>
        <p:blipFill>
          <a:blip r:embed="rId3"/>
          <a:stretch>
            <a:fillRect/>
          </a:stretch>
        </p:blipFill>
        <p:spPr>
          <a:xfrm>
            <a:off x="7478076" y="2209640"/>
            <a:ext cx="1805623" cy="1359059"/>
          </a:xfrm>
          <a:prstGeom prst="rect">
            <a:avLst/>
          </a:prstGeom>
        </p:spPr>
      </p:pic>
      <p:pic>
        <p:nvPicPr>
          <p:cNvPr id="6" name="24sxfxra407.jpg" title=""/>
          <p:cNvPicPr/>
          <p:nvPr/>
        </p:nvPicPr>
        <p:blipFill>
          <a:blip r:embed="rId4"/>
          <a:stretch>
            <a:fillRect/>
          </a:stretch>
        </p:blipFill>
        <p:spPr>
          <a:xfrm>
            <a:off x="7478075" y="3833812"/>
            <a:ext cx="1805623" cy="1512888"/>
          </a:xfrm>
          <a:prstGeom prst="rect">
            <a:avLst/>
          </a:prstGeom>
        </p:spPr>
      </p:pic>
      <p:sp>
        <p:nvSpPr>
          <p:cNvPr id="3" name="TextBox 2" title=""/>
          <p:cNvSpPr txBox="1"/>
          <p:nvPr/>
        </p:nvSpPr>
        <p:spPr>
          <a:xfrm>
            <a:off x="2994308" y="1971357"/>
            <a:ext cx="1047186"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rPr>
              <a:t>外</a:t>
            </a:r>
            <a:endParaRPr lang="zh-CN" altLang="en-US" sz="2600" b="1">
              <a:solidFill>
                <a:srgbClr val="FF0000"/>
              </a:solidFill>
            </a:endParaRPr>
          </a:p>
        </p:txBody>
      </p:sp>
      <p:sp>
        <p:nvSpPr>
          <p:cNvPr id="7" name="TextBox 6" title=""/>
          <p:cNvSpPr txBox="1"/>
          <p:nvPr/>
        </p:nvSpPr>
        <p:spPr>
          <a:xfrm>
            <a:off x="2333908" y="2568257"/>
            <a:ext cx="1047186"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rPr>
              <a:t>内</a:t>
            </a:r>
            <a:endParaRPr lang="zh-CN" altLang="en-US" sz="2600" b="1">
              <a:solidFill>
                <a:srgbClr val="FF0000"/>
              </a:solidFill>
            </a:endParaRPr>
          </a:p>
        </p:txBody>
      </p:sp>
      <p:sp>
        <p:nvSpPr>
          <p:cNvPr id="8" name="TextBox 7" title=""/>
          <p:cNvSpPr txBox="1"/>
          <p:nvPr/>
        </p:nvSpPr>
        <p:spPr>
          <a:xfrm>
            <a:off x="3482845" y="4968557"/>
            <a:ext cx="1721112"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rPr>
              <a:t>交线</a:t>
            </a:r>
            <a:endParaRPr lang="zh-CN" altLang="en-US" sz="2600" b="1">
              <a:solidFill>
                <a:srgbClr val="FF0000"/>
              </a:solidFill>
            </a:endParaRPr>
          </a:p>
        </p:txBody>
      </p:sp>
      <p:sp>
        <p:nvSpPr>
          <p:cNvPr id="9" name="TextBox 8" title=""/>
          <p:cNvSpPr txBox="1"/>
          <p:nvPr/>
        </p:nvSpPr>
        <p:spPr>
          <a:xfrm>
            <a:off x="10276635" y="2301557"/>
            <a:ext cx="1100232" cy="492443"/>
          </a:xfrm>
          <a:prstGeom prst="rect">
            <a:avLst/>
          </a:prstGeom>
          <a:noFill/>
        </p:spPr>
        <p:txBody>
          <a:bodyPr vert="horz" wrap="square" rtlCol="0" anchor="b" anchorCtr="1">
            <a:spAutoFit/>
          </a:bodyPr>
          <a:lstStyle/>
          <a:p>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a</a:t>
            </a:r>
            <a:r>
              <a:rPr lang="en-US" altLang="zh-CN" sz="2600" b="1" kern="100">
                <a:solidFill>
                  <a:srgbClr val="FF0000"/>
                </a:solidFill>
                <a:uFill>
                  <a:solidFill>
                    <a:srgbClr val="000000"/>
                  </a:solidFill>
                </a:uFill>
                <a:latin typeface="Cambria Math" panose="02040503050406030204"/>
                <a:ea typeface="MS Gothic" panose="020b0609070205080204" charset="-128"/>
                <a:cs typeface="Cambria Math" panose="02040503050406030204"/>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α</a:t>
            </a:r>
            <a:endParaRPr lang="zh-CN" altLang="en-US" sz="2600" b="1">
              <a:solidFill>
                <a:srgbClr val="FF0000"/>
              </a:solidFill>
            </a:endParaRPr>
          </a:p>
        </p:txBody>
      </p:sp>
      <p:sp>
        <p:nvSpPr>
          <p:cNvPr id="10" name="TextBox 9" title=""/>
          <p:cNvSpPr txBox="1"/>
          <p:nvPr/>
        </p:nvSpPr>
        <p:spPr>
          <a:xfrm>
            <a:off x="11241835" y="2288857"/>
            <a:ext cx="1100232" cy="492443"/>
          </a:xfrm>
          <a:prstGeom prst="rect">
            <a:avLst/>
          </a:prstGeom>
          <a:noFill/>
        </p:spPr>
        <p:txBody>
          <a:bodyPr vert="horz" wrap="square" rtlCol="0" anchor="b" anchorCtr="1">
            <a:spAutoFit/>
          </a:bodyPr>
          <a:lstStyle/>
          <a:p>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b</a:t>
            </a:r>
            <a:r>
              <a:rPr lang="en-US" altLang="zh-CN" sz="2600" b="1" kern="100">
                <a:solidFill>
                  <a:srgbClr val="FF0000"/>
                </a:solidFill>
                <a:uFill>
                  <a:solidFill>
                    <a:srgbClr val="000000"/>
                  </a:solidFill>
                </a:uFill>
                <a:latin typeface="Cambria Math" panose="02040503050406030204"/>
                <a:ea typeface="微软雅黑" panose="020b0503020204020204" pitchFamily="34" charset="-122"/>
                <a:cs typeface="Cambria Math" panose="02040503050406030204"/>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α</a:t>
            </a:r>
            <a:endParaRPr lang="zh-CN" altLang="en-US" sz="2600" b="1">
              <a:solidFill>
                <a:srgbClr val="FF0000"/>
              </a:solidFill>
            </a:endParaRPr>
          </a:p>
        </p:txBody>
      </p:sp>
      <p:sp>
        <p:nvSpPr>
          <p:cNvPr id="11" name="TextBox 10" title=""/>
          <p:cNvSpPr txBox="1"/>
          <p:nvPr/>
        </p:nvSpPr>
        <p:spPr>
          <a:xfrm>
            <a:off x="10103938" y="2860357"/>
            <a:ext cx="1204326" cy="492443"/>
          </a:xfrm>
          <a:prstGeom prst="rect">
            <a:avLst/>
          </a:prstGeom>
          <a:noFill/>
        </p:spPr>
        <p:txBody>
          <a:bodyPr vert="horz" wrap="square" rtlCol="0" anchor="b" anchorCtr="1">
            <a:spAutoFit/>
          </a:bodyPr>
          <a:lstStyle/>
          <a:p>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a</a:t>
            </a:r>
            <a:r>
              <a:rPr lang="zh-CN" altLang="en-US" sz="2600" b="1" kern="100">
                <a:solidFill>
                  <a:srgbClr val="FF0000"/>
                </a:solidFill>
                <a:uFill>
                  <a:solidFill>
                    <a:srgbClr val="000000"/>
                  </a:solidFill>
                </a:uFill>
                <a:latin typeface="Times New Roman" panose="02020603050405020304"/>
                <a:cs typeface="宋体" panose="02010600030101010101" pitchFamily="2"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b</a:t>
            </a:r>
            <a:endParaRPr lang="zh-CN" altLang="en-US" sz="2600" b="1">
              <a:solidFill>
                <a:srgbClr val="FF0000"/>
              </a:solidFill>
            </a:endParaRPr>
          </a:p>
        </p:txBody>
      </p:sp>
      <p:sp>
        <p:nvSpPr>
          <p:cNvPr id="12" name="TextBox 11" title=""/>
          <p:cNvSpPr txBox="1"/>
          <p:nvPr/>
        </p:nvSpPr>
        <p:spPr>
          <a:xfrm>
            <a:off x="11399591" y="2860357"/>
            <a:ext cx="1229218" cy="492443"/>
          </a:xfrm>
          <a:prstGeom prst="rect">
            <a:avLst/>
          </a:prstGeom>
          <a:noFill/>
        </p:spPr>
        <p:txBody>
          <a:bodyPr vert="horz" wrap="square" rtlCol="0" anchor="b" anchorCtr="1">
            <a:spAutoFit/>
          </a:bodyPr>
          <a:lstStyle/>
          <a:p>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a</a:t>
            </a:r>
            <a:r>
              <a:rPr lang="zh-CN" altLang="en-US" sz="2600" b="1" kern="100">
                <a:solidFill>
                  <a:srgbClr val="FF0000"/>
                </a:solidFill>
                <a:uFill>
                  <a:solidFill>
                    <a:srgbClr val="000000"/>
                  </a:solidFill>
                </a:uFill>
                <a:latin typeface="Times New Roman" panose="02020603050405020304"/>
                <a:cs typeface="宋体" panose="02010600030101010101" pitchFamily="2"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α</a:t>
            </a:r>
            <a:endParaRPr lang="zh-CN" altLang="en-US" sz="2600" b="1">
              <a:solidFill>
                <a:srgbClr val="FF0000"/>
              </a:solidFill>
            </a:endParaRPr>
          </a:p>
        </p:txBody>
      </p:sp>
      <p:sp>
        <p:nvSpPr>
          <p:cNvPr id="13" name="TextBox 12" title=""/>
          <p:cNvSpPr txBox="1"/>
          <p:nvPr/>
        </p:nvSpPr>
        <p:spPr>
          <a:xfrm>
            <a:off x="10274300" y="3879503"/>
            <a:ext cx="2286000" cy="692497"/>
          </a:xfrm>
          <a:prstGeom prst="rect">
            <a:avLst/>
          </a:prstGeom>
          <a:noFill/>
        </p:spPr>
        <p:txBody>
          <a:bodyPr vert="horz" wrap="square" rtlCol="0" anchor="b" anchorCtr="1">
            <a:spAutoFit/>
          </a:bodyPr>
          <a:lstStyle/>
          <a:p>
            <a:pPr lvl="0" algn="ctr">
              <a:lnSpc>
                <a:spcPct val="150000"/>
              </a:lnSpc>
            </a:pP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a</a:t>
            </a:r>
            <a:r>
              <a:rPr lang="zh-CN" altLang="en-US" sz="2600" b="1" kern="100">
                <a:solidFill>
                  <a:srgbClr val="FF0000"/>
                </a:solidFill>
                <a:uFill>
                  <a:solidFill>
                    <a:srgbClr val="000000"/>
                  </a:solidFill>
                </a:uFill>
                <a:latin typeface="Times New Roman" panose="02020603050405020304"/>
                <a:cs typeface="宋体" panose="02010600030101010101" pitchFamily="2"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α</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a</a:t>
            </a:r>
            <a:r>
              <a:rPr lang="en-US" altLang="zh-CN" sz="2600" b="1" kern="100">
                <a:solidFill>
                  <a:srgbClr val="FF0000"/>
                </a:solidFill>
                <a:uFill>
                  <a:solidFill>
                    <a:srgbClr val="000000"/>
                  </a:solidFill>
                </a:uFill>
                <a:latin typeface="Cambria Math" panose="02040503050406030204"/>
                <a:ea typeface="微软雅黑" panose="020b0503020204020204" pitchFamily="34" charset="-122"/>
                <a:cs typeface="Cambria Math" panose="02040503050406030204"/>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β</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rPr>
              <a:t>,</a:t>
            </a:r>
            <a:endParaRPr lang="zh-CN" altLang="en-US" sz="2600" b="1" kern="100">
              <a:solidFill>
                <a:srgbClr val="FF0000"/>
              </a:solidFill>
              <a:latin typeface="Times New Roman" panose="02020603050405020304"/>
            </a:endParaRPr>
          </a:p>
        </p:txBody>
      </p:sp>
      <p:sp>
        <p:nvSpPr>
          <p:cNvPr id="14" name="TextBox 13" title=""/>
          <p:cNvSpPr txBox="1"/>
          <p:nvPr/>
        </p:nvSpPr>
        <p:spPr>
          <a:xfrm>
            <a:off x="10099388" y="4663757"/>
            <a:ext cx="1607126" cy="492443"/>
          </a:xfrm>
          <a:prstGeom prst="rect">
            <a:avLst/>
          </a:prstGeom>
          <a:noFill/>
        </p:spPr>
        <p:txBody>
          <a:bodyPr vert="horz" wrap="square" rtlCol="0" anchor="b" anchorCtr="1">
            <a:spAutoFit/>
          </a:bodyPr>
          <a:lstStyle/>
          <a:p>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α</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β</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b</a:t>
            </a:r>
            <a:endParaRPr lang="zh-CN" altLang="en-US" sz="26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270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en-US" altLang="zh-CN" sz="2800" b="1" kern="100">
                <a:latin typeface="Times New Roman" panose="02020603050405020304"/>
                <a:ea typeface="微软雅黑" panose="020b0503020204020204" pitchFamily="34" charset="-122"/>
              </a:rPr>
              <a:t>2</a:t>
            </a:r>
            <a:r>
              <a:rPr lang="en-US" altLang="zh-CN" sz="2800" i="1" kern="100">
                <a:latin typeface="Times New Roman" panose="02020603050405020304"/>
                <a:ea typeface="微软雅黑" panose="020b0503020204020204" pitchFamily="34" charset="-122"/>
              </a:rPr>
              <a:t>.</a:t>
            </a:r>
            <a:r>
              <a:rPr lang="zh-CN" altLang="zh-CN" sz="2800" kern="100">
                <a:latin typeface="Times New Roman" panose="02020603050405020304"/>
                <a:ea typeface="微软雅黑" panose="020b0503020204020204" pitchFamily="34" charset="-122"/>
              </a:rPr>
              <a:t>平面与平面平行</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(1)</a:t>
            </a:r>
            <a:r>
              <a:rPr lang="zh-CN" altLang="zh-CN" sz="2800" kern="100">
                <a:latin typeface="Times New Roman" panose="02020603050405020304"/>
                <a:ea typeface="微软雅黑" panose="020b0503020204020204" pitchFamily="34" charset="-122"/>
              </a:rPr>
              <a:t>平面与平面平行的定义</a:t>
            </a:r>
            <a:endParaRPr lang="zh-CN" altLang="zh-CN" sz="1800" kern="100">
              <a:latin typeface="Times New Roman" panose="02020603050405020304"/>
              <a:ea typeface="宋体" panose="02010600030101010101" pitchFamily="2" charset="-122"/>
            </a:endParaRPr>
          </a:p>
          <a:p>
            <a:pPr>
              <a:lnSpc>
                <a:spcPct val="150000"/>
              </a:lnSpc>
            </a:pPr>
            <a:r>
              <a:rPr lang="zh-CN" altLang="zh-CN" sz="2800" kern="100">
                <a:latin typeface="Times New Roman" panose="02020603050405020304"/>
                <a:ea typeface="微软雅黑" panose="020b0503020204020204" pitchFamily="34" charset="-122"/>
              </a:rPr>
              <a:t>没有公共点的两个平面叫做平行平面</a:t>
            </a:r>
            <a:r>
              <a:rPr lang="en-US" altLang="zh-CN" sz="2800" i="1" kern="100">
                <a:latin typeface="Times New Roman" panose="02020603050405020304"/>
                <a:ea typeface="微软雅黑" panose="020b0503020204020204" pitchFamily="34" charset="-122"/>
              </a:rPr>
              <a:t>.</a:t>
            </a:r>
            <a:endParaRPr lang="zh-CN" altLang="zh-CN" sz="1800" kern="100">
              <a:latin typeface="Times New Roman" panose="02020603050405020304"/>
              <a:ea typeface="宋体" panose="02010600030101010101" pitchFamily="2" charset="-122"/>
            </a:endParaRPr>
          </a:p>
          <a:p>
            <a:pPr>
              <a:lnSpc>
                <a:spcPct val="150000"/>
              </a:lnSpc>
            </a:pPr>
            <a:r>
              <a:rPr lang="en-US" altLang="zh-CN" sz="2800" kern="100">
                <a:latin typeface="Times New Roman" panose="02020603050405020304"/>
                <a:ea typeface="微软雅黑" panose="020b0503020204020204" pitchFamily="34" charset="-122"/>
              </a:rPr>
              <a:t>(2)</a:t>
            </a:r>
            <a:r>
              <a:rPr lang="zh-CN" altLang="zh-CN" sz="2800" kern="100">
                <a:latin typeface="Times New Roman" panose="02020603050405020304"/>
                <a:ea typeface="微软雅黑" panose="020b0503020204020204" pitchFamily="34" charset="-122"/>
              </a:rPr>
              <a:t>判定定理与性质定理</a:t>
            </a:r>
            <a:endParaRPr lang="zh-CN" altLang="zh-CN" sz="1800" kern="100">
              <a:effectLst/>
              <a:latin typeface="Times New Roman" panose="02020603050405020304"/>
              <a:ea typeface="宋体" panose="02010600030101010101" pitchFamily="2" charset="-122"/>
            </a:endParaRPr>
          </a:p>
        </p:txBody>
      </p:sp>
      <p:graphicFrame>
        <p:nvGraphicFramePr>
          <p:cNvPr id="4" name="表格 3" title=""/>
          <p:cNvGraphicFramePr>
            <a:graphicFrameLocks noGrp="1"/>
          </p:cNvGraphicFramePr>
          <p:nvPr/>
        </p:nvGraphicFramePr>
        <p:xfrm>
          <a:off x="454341" y="3353435"/>
          <a:ext cx="12575859" cy="3908788"/>
        </p:xfrm>
        <a:graphic>
          <a:graphicData uri="http://schemas.openxmlformats.org/drawingml/2006/table">
            <a:tbl>
              <a:tblPr firstRow="1" firstCol="1" bandRow="1"/>
              <a:tblGrid>
                <a:gridCol w="1536700"/>
                <a:gridCol w="5159059"/>
                <a:gridCol w="2844800"/>
                <a:gridCol w="3035300"/>
              </a:tblGrid>
              <a:tr h="545737">
                <a:tc>
                  <a:txBody>
                    <a:bodyPr vert="horz" wrap="square"/>
                    <a:lstStyle/>
                    <a:p>
                      <a:pPr algn="just">
                        <a:lnSpc>
                          <a:spcPct val="150000"/>
                        </a:lnSpc>
                        <a:spcAft>
                          <a:spcPct val="0"/>
                        </a:spcAft>
                      </a:pPr>
                      <a:r>
                        <a:rPr lang="zh-CN" sz="2600" u="none" kern="100">
                          <a:effectLst/>
                          <a:latin typeface="Times New Roman" panose="02020603050405020304"/>
                          <a:ea typeface="微软雅黑" panose="020b0503020204020204" pitchFamily="34" charset="-122"/>
                        </a:rPr>
                        <a:t>项目</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600" u="none" kern="100">
                          <a:effectLst/>
                          <a:latin typeface="Times New Roman" panose="02020603050405020304"/>
                          <a:ea typeface="微软雅黑" panose="020b0503020204020204" pitchFamily="34" charset="-122"/>
                        </a:rPr>
                        <a:t>文字语言</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600" u="none" kern="100">
                          <a:effectLst/>
                          <a:latin typeface="Times New Roman" panose="02020603050405020304"/>
                          <a:ea typeface="微软雅黑" panose="020b0503020204020204" pitchFamily="34" charset="-122"/>
                        </a:rPr>
                        <a:t>图形表示</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600" u="none" kern="100">
                          <a:effectLst/>
                          <a:latin typeface="Times New Roman" panose="02020603050405020304"/>
                          <a:ea typeface="微软雅黑" panose="020b0503020204020204" pitchFamily="34" charset="-122"/>
                        </a:rPr>
                        <a:t>符号表示</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614">
                <a:tc>
                  <a:txBody>
                    <a:bodyPr vert="horz" wrap="square"/>
                    <a:lstStyle/>
                    <a:p>
                      <a:pPr algn="just">
                        <a:lnSpc>
                          <a:spcPct val="150000"/>
                        </a:lnSpc>
                        <a:spcAft>
                          <a:spcPct val="0"/>
                        </a:spcAft>
                      </a:pPr>
                      <a:r>
                        <a:rPr lang="zh-CN" sz="2600" u="none" kern="100">
                          <a:effectLst/>
                          <a:latin typeface="Times New Roman" panose="02020603050405020304"/>
                          <a:ea typeface="微软雅黑" panose="020b0503020204020204" pitchFamily="34" charset="-122"/>
                        </a:rPr>
                        <a:t>判定定理</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zh-CN" sz="2600" u="none" kern="100">
                          <a:effectLst/>
                          <a:latin typeface="Times New Roman" panose="02020603050405020304"/>
                          <a:ea typeface="微软雅黑" panose="020b0503020204020204" pitchFamily="34" charset="-122"/>
                        </a:rPr>
                        <a:t>如果一个平面内的两</a:t>
                      </a:r>
                      <a:r>
                        <a:rPr lang="zh-CN" sz="2600" u="none" kern="100" smtClean="0">
                          <a:effectLst/>
                          <a:latin typeface="Times New Roman" panose="02020603050405020304"/>
                          <a:ea typeface="微软雅黑" panose="020b0503020204020204" pitchFamily="34" charset="-122"/>
                        </a:rPr>
                        <a:t>条</a:t>
                      </a:r>
                      <a:r>
                        <a:rPr lang="en-US" altLang="zh-CN" sz="2600" b="1" u="none" kern="100" smtClean="0">
                          <a:effectLst/>
                          <a:uFill>
                            <a:solidFill>
                              <a:srgbClr val="000000"/>
                            </a:solidFill>
                          </a:uFill>
                          <a:latin typeface="Times New Roman" panose="02020603050405020304"/>
                          <a:ea typeface="微软雅黑" panose="020b0503020204020204" pitchFamily="34" charset="-122"/>
                        </a:rPr>
                        <a:t>__________</a:t>
                      </a:r>
                      <a:endParaRPr lang="en-US" altLang="zh-CN" sz="2600" b="1" u="none" kern="100" smtClean="0">
                        <a:effectLst/>
                        <a:uFill>
                          <a:solidFill>
                            <a:srgbClr val="000000"/>
                          </a:solidFill>
                        </a:uFill>
                        <a:latin typeface="Times New Roman" panose="02020603050405020304"/>
                        <a:ea typeface="微软雅黑" panose="020b0503020204020204" pitchFamily="34" charset="-122"/>
                      </a:endParaRPr>
                    </a:p>
                    <a:p>
                      <a:pPr algn="just">
                        <a:lnSpc>
                          <a:spcPct val="150000"/>
                        </a:lnSpc>
                        <a:spcAft>
                          <a:spcPct val="0"/>
                        </a:spcAft>
                      </a:pPr>
                      <a:r>
                        <a:rPr lang="zh-CN" sz="2600" u="none" kern="100" smtClean="0">
                          <a:effectLst/>
                          <a:latin typeface="Times New Roman" panose="02020603050405020304"/>
                          <a:ea typeface="微软雅黑" panose="020b0503020204020204" pitchFamily="34" charset="-122"/>
                        </a:rPr>
                        <a:t>与</a:t>
                      </a:r>
                      <a:r>
                        <a:rPr lang="zh-CN" sz="2600" u="none" kern="100">
                          <a:effectLst/>
                          <a:latin typeface="Times New Roman" panose="02020603050405020304"/>
                          <a:ea typeface="微软雅黑" panose="020b0503020204020204" pitchFamily="34" charset="-122"/>
                        </a:rPr>
                        <a:t>另一个平面平行</a:t>
                      </a:r>
                      <a:r>
                        <a:rPr lang="en-US" sz="2600" u="none" kern="100">
                          <a:effectLst/>
                          <a:latin typeface="Times New Roman" panose="02020603050405020304"/>
                          <a:ea typeface="微软雅黑" panose="020b0503020204020204" pitchFamily="34" charset="-122"/>
                        </a:rPr>
                        <a:t>,</a:t>
                      </a:r>
                      <a:r>
                        <a:rPr lang="zh-CN" sz="2600" u="none" kern="100">
                          <a:effectLst/>
                          <a:latin typeface="Times New Roman" panose="02020603050405020304"/>
                          <a:ea typeface="微软雅黑" panose="020b0503020204020204" pitchFamily="34" charset="-122"/>
                        </a:rPr>
                        <a:t>那么这两</a:t>
                      </a:r>
                      <a:r>
                        <a:rPr lang="zh-CN" sz="2600" u="none" kern="100" smtClean="0">
                          <a:effectLst/>
                          <a:latin typeface="Times New Roman" panose="02020603050405020304"/>
                          <a:ea typeface="微软雅黑" panose="020b0503020204020204" pitchFamily="34" charset="-122"/>
                        </a:rPr>
                        <a:t>个</a:t>
                      </a:r>
                      <a:endParaRPr lang="en-US" altLang="zh-CN" sz="2600" u="none" kern="100" smtClean="0">
                        <a:effectLst/>
                        <a:latin typeface="Times New Roman" panose="02020603050405020304"/>
                        <a:ea typeface="微软雅黑" panose="020b0503020204020204" pitchFamily="34" charset="-122"/>
                      </a:endParaRPr>
                    </a:p>
                    <a:p>
                      <a:pPr algn="just">
                        <a:lnSpc>
                          <a:spcPct val="150000"/>
                        </a:lnSpc>
                        <a:spcAft>
                          <a:spcPct val="0"/>
                        </a:spcAft>
                      </a:pPr>
                      <a:r>
                        <a:rPr lang="zh-CN" sz="2600" u="none" kern="100" smtClean="0">
                          <a:effectLst/>
                          <a:latin typeface="Times New Roman" panose="02020603050405020304"/>
                          <a:ea typeface="微软雅黑" panose="020b0503020204020204" pitchFamily="34" charset="-122"/>
                        </a:rPr>
                        <a:t>平</a:t>
                      </a:r>
                      <a:r>
                        <a:rPr lang="zh-CN" sz="2600" u="none" kern="100">
                          <a:effectLst/>
                          <a:latin typeface="Times New Roman" panose="02020603050405020304"/>
                          <a:ea typeface="微软雅黑" panose="020b0503020204020204" pitchFamily="34" charset="-122"/>
                        </a:rPr>
                        <a:t>面平行</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600" u="none" kern="100">
                          <a:effectLst/>
                          <a:latin typeface="Times New Roman" panose="02020603050405020304"/>
                          <a:ea typeface="微软雅黑" panose="020b0503020204020204" pitchFamily="34" charset="-122"/>
                        </a:rPr>
                        <a:t> </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en-US" sz="2600" b="1" i="1" u="none" kern="100" smtClean="0">
                          <a:effectLst/>
                          <a:uFill>
                            <a:solidFill>
                              <a:srgbClr val="000000"/>
                            </a:solidFill>
                          </a:uFill>
                          <a:latin typeface="Times New Roman" panose="02020603050405020304"/>
                          <a:ea typeface="微软雅黑" panose="020b0503020204020204" pitchFamily="34" charset="-122"/>
                        </a:rPr>
                        <a:t>_______________</a:t>
                      </a:r>
                      <a:endParaRPr lang="zh-CN" sz="2600" u="none" kern="100">
                        <a:effectLst/>
                        <a:latin typeface="Times New Roman" panose="02020603050405020304"/>
                        <a:ea typeface="宋体" panose="02010600030101010101" pitchFamily="2" charset="-122"/>
                      </a:endParaRPr>
                    </a:p>
                    <a:p>
                      <a:pPr algn="just">
                        <a:lnSpc>
                          <a:spcPct val="150000"/>
                        </a:lnSpc>
                        <a:spcAft>
                          <a:spcPct val="0"/>
                        </a:spcAft>
                      </a:pPr>
                      <a:r>
                        <a:rPr lang="en-US" sz="2600" b="1" i="1" u="none" kern="100" smtClean="0">
                          <a:effectLst/>
                          <a:uFill>
                            <a:solidFill>
                              <a:srgbClr val="000000"/>
                            </a:solidFill>
                          </a:uFill>
                          <a:latin typeface="Times New Roman" panose="02020603050405020304"/>
                          <a:ea typeface="微软雅黑" panose="020b0503020204020204" pitchFamily="34" charset="-122"/>
                        </a:rPr>
                        <a:t>__________</a:t>
                      </a:r>
                      <a:r>
                        <a:rPr lang="en-US" sz="2600" u="none" kern="100" smtClean="0">
                          <a:effectLst/>
                          <a:latin typeface="Cambria Math" panose="02040503050406030204"/>
                          <a:ea typeface="微软雅黑" panose="020b0503020204020204" pitchFamily="34" charset="-122"/>
                          <a:cs typeface="Cambria Math" panose="02040503050406030204"/>
                        </a:rPr>
                        <a:t>⇒</a:t>
                      </a:r>
                      <a:r>
                        <a:rPr lang="en-US" sz="2600" i="1" u="none" kern="100">
                          <a:effectLst/>
                          <a:latin typeface="Times New Roman" panose="02020603050405020304"/>
                          <a:ea typeface="微软雅黑" panose="020b0503020204020204" pitchFamily="34" charset="-122"/>
                        </a:rPr>
                        <a:t>α</a:t>
                      </a:r>
                      <a:r>
                        <a:rPr lang="zh-CN" sz="2600" u="none" kern="100">
                          <a:effectLst/>
                          <a:latin typeface="Times New Roman" panose="02020603050405020304"/>
                          <a:ea typeface="宋体" panose="02010600030101010101" pitchFamily="2" charset="-122"/>
                          <a:cs typeface="宋体" panose="02010600030101010101" pitchFamily="2" charset="-122"/>
                        </a:rPr>
                        <a:t>∥</a:t>
                      </a:r>
                      <a:r>
                        <a:rPr lang="en-US" sz="2600" i="1" u="none" kern="100">
                          <a:effectLst/>
                          <a:latin typeface="Times New Roman" panose="02020603050405020304"/>
                          <a:ea typeface="微软雅黑" panose="020b0503020204020204" pitchFamily="34" charset="-122"/>
                        </a:rPr>
                        <a:t>β</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814">
                <a:tc>
                  <a:txBody>
                    <a:bodyPr vert="horz" wrap="square"/>
                    <a:lstStyle/>
                    <a:p>
                      <a:pPr algn="just">
                        <a:lnSpc>
                          <a:spcPct val="150000"/>
                        </a:lnSpc>
                        <a:spcAft>
                          <a:spcPct val="0"/>
                        </a:spcAft>
                      </a:pPr>
                      <a:r>
                        <a:rPr lang="zh-CN" sz="2600" u="none" kern="100">
                          <a:effectLst/>
                          <a:latin typeface="Times New Roman" panose="02020603050405020304"/>
                          <a:ea typeface="微软雅黑" panose="020b0503020204020204" pitchFamily="34" charset="-122"/>
                        </a:rPr>
                        <a:t>性质</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zh-CN" sz="2600" u="none" kern="100">
                          <a:effectLst/>
                          <a:latin typeface="Times New Roman" panose="02020603050405020304"/>
                          <a:ea typeface="微软雅黑" panose="020b0503020204020204" pitchFamily="34" charset="-122"/>
                        </a:rPr>
                        <a:t>两个平面平行</a:t>
                      </a:r>
                      <a:r>
                        <a:rPr lang="en-US" sz="2600" u="none" kern="100">
                          <a:effectLst/>
                          <a:latin typeface="Times New Roman" panose="02020603050405020304"/>
                          <a:ea typeface="微软雅黑" panose="020b0503020204020204" pitchFamily="34" charset="-122"/>
                        </a:rPr>
                        <a:t>,</a:t>
                      </a:r>
                      <a:r>
                        <a:rPr lang="zh-CN" sz="2600" u="none" kern="100">
                          <a:effectLst/>
                          <a:latin typeface="Times New Roman" panose="02020603050405020304"/>
                          <a:ea typeface="微软雅黑" panose="020b0503020204020204" pitchFamily="34" charset="-122"/>
                        </a:rPr>
                        <a:t>则其中一个平</a:t>
                      </a:r>
                      <a:r>
                        <a:rPr lang="zh-CN" sz="2600" u="none" kern="100" smtClean="0">
                          <a:effectLst/>
                          <a:latin typeface="Times New Roman" panose="02020603050405020304"/>
                          <a:ea typeface="微软雅黑" panose="020b0503020204020204" pitchFamily="34" charset="-122"/>
                        </a:rPr>
                        <a:t>面</a:t>
                      </a:r>
                      <a:endParaRPr lang="en-US" altLang="zh-CN" sz="2600" u="none" kern="100" smtClean="0">
                        <a:effectLst/>
                        <a:latin typeface="Times New Roman" panose="02020603050405020304"/>
                        <a:ea typeface="微软雅黑" panose="020b0503020204020204" pitchFamily="34" charset="-122"/>
                      </a:endParaRPr>
                    </a:p>
                    <a:p>
                      <a:pPr algn="just">
                        <a:lnSpc>
                          <a:spcPct val="150000"/>
                        </a:lnSpc>
                        <a:spcAft>
                          <a:spcPct val="0"/>
                        </a:spcAft>
                      </a:pPr>
                      <a:r>
                        <a:rPr lang="zh-CN" sz="2600" u="none" kern="100" smtClean="0">
                          <a:effectLst/>
                          <a:latin typeface="Times New Roman" panose="02020603050405020304"/>
                          <a:ea typeface="微软雅黑" panose="020b0503020204020204" pitchFamily="34" charset="-122"/>
                        </a:rPr>
                        <a:t>内</a:t>
                      </a:r>
                      <a:r>
                        <a:rPr lang="zh-CN" sz="2600" u="none" kern="100">
                          <a:effectLst/>
                          <a:latin typeface="Times New Roman" panose="02020603050405020304"/>
                          <a:ea typeface="微软雅黑" panose="020b0503020204020204" pitchFamily="34" charset="-122"/>
                        </a:rPr>
                        <a:t>的直</a:t>
                      </a:r>
                      <a:r>
                        <a:rPr lang="zh-CN" sz="2600" u="none" kern="100" smtClean="0">
                          <a:effectLst/>
                          <a:latin typeface="Times New Roman" panose="02020603050405020304"/>
                          <a:ea typeface="微软雅黑" panose="020b0503020204020204" pitchFamily="34" charset="-122"/>
                        </a:rPr>
                        <a:t>线</a:t>
                      </a:r>
                      <a:r>
                        <a:rPr lang="en-US" altLang="zh-CN" sz="2600" b="1" u="none" kern="100" smtClean="0">
                          <a:effectLst/>
                          <a:uFill>
                            <a:solidFill>
                              <a:srgbClr val="000000"/>
                            </a:solidFill>
                          </a:uFill>
                          <a:latin typeface="Times New Roman" panose="02020603050405020304"/>
                          <a:ea typeface="微软雅黑" panose="020b0503020204020204" pitchFamily="34" charset="-122"/>
                        </a:rPr>
                        <a:t>______</a:t>
                      </a:r>
                      <a:r>
                        <a:rPr lang="zh-CN" sz="2600" u="none" kern="100" smtClean="0">
                          <a:effectLst/>
                          <a:latin typeface="Times New Roman" panose="02020603050405020304"/>
                          <a:ea typeface="微软雅黑" panose="020b0503020204020204" pitchFamily="34" charset="-122"/>
                        </a:rPr>
                        <a:t>于</a:t>
                      </a:r>
                      <a:r>
                        <a:rPr lang="zh-CN" sz="2600" u="none" kern="100">
                          <a:effectLst/>
                          <a:latin typeface="Times New Roman" panose="02020603050405020304"/>
                          <a:ea typeface="微软雅黑" panose="020b0503020204020204" pitchFamily="34" charset="-122"/>
                        </a:rPr>
                        <a:t>另一个平面</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600" u="none" kern="100">
                          <a:effectLst/>
                          <a:latin typeface="Times New Roman" panose="02020603050405020304"/>
                          <a:ea typeface="微软雅黑" panose="020b0503020204020204" pitchFamily="34" charset="-122"/>
                        </a:rPr>
                        <a:t> </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en-US" sz="2600" b="1" i="1" u="none" kern="100" smtClean="0">
                          <a:effectLst/>
                          <a:uFill>
                            <a:solidFill>
                              <a:srgbClr val="000000"/>
                            </a:solidFill>
                          </a:uFill>
                          <a:latin typeface="Times New Roman" panose="02020603050405020304"/>
                          <a:ea typeface="微软雅黑" panose="020b0503020204020204" pitchFamily="34" charset="-122"/>
                        </a:rPr>
                        <a:t>______</a:t>
                      </a:r>
                      <a:r>
                        <a:rPr lang="en-US" sz="2600" u="none" kern="100" smtClean="0">
                          <a:effectLst/>
                          <a:latin typeface="Times New Roman" panose="02020603050405020304"/>
                          <a:ea typeface="微软雅黑" panose="020b0503020204020204" pitchFamily="34" charset="-122"/>
                        </a:rPr>
                        <a:t>,</a:t>
                      </a:r>
                      <a:r>
                        <a:rPr lang="en-US" sz="2600" b="1" i="1" u="none" kern="100" smtClean="0">
                          <a:effectLst/>
                          <a:uFill>
                            <a:solidFill>
                              <a:srgbClr val="000000"/>
                            </a:solidFill>
                          </a:uFill>
                          <a:latin typeface="Times New Roman" panose="02020603050405020304"/>
                          <a:ea typeface="微软雅黑" panose="020b0503020204020204" pitchFamily="34" charset="-122"/>
                        </a:rPr>
                        <a:t>_____</a:t>
                      </a:r>
                      <a:r>
                        <a:rPr lang="en-US" sz="2600" u="none" kern="100" smtClean="0">
                          <a:effectLst/>
                          <a:latin typeface="Cambria Math" panose="02040503050406030204"/>
                          <a:ea typeface="微软雅黑" panose="020b0503020204020204" pitchFamily="34" charset="-122"/>
                          <a:cs typeface="Cambria Math" panose="02040503050406030204"/>
                        </a:rPr>
                        <a:t>⇒</a:t>
                      </a:r>
                      <a:r>
                        <a:rPr lang="en-US" sz="2600" i="1" u="none" kern="100">
                          <a:effectLst/>
                          <a:latin typeface="Times New Roman" panose="02020603050405020304"/>
                          <a:ea typeface="微软雅黑" panose="020b0503020204020204" pitchFamily="34" charset="-122"/>
                        </a:rPr>
                        <a:t>a</a:t>
                      </a:r>
                      <a:r>
                        <a:rPr lang="zh-CN" sz="2600" u="none" kern="100">
                          <a:effectLst/>
                          <a:latin typeface="Times New Roman" panose="02020603050405020304"/>
                          <a:ea typeface="宋体" panose="02010600030101010101" pitchFamily="2" charset="-122"/>
                          <a:cs typeface="宋体" panose="02010600030101010101" pitchFamily="2" charset="-122"/>
                        </a:rPr>
                        <a:t>∥</a:t>
                      </a:r>
                      <a:r>
                        <a:rPr lang="en-US" sz="2600" i="1" u="none" kern="100">
                          <a:effectLst/>
                          <a:latin typeface="Times New Roman" panose="02020603050405020304"/>
                          <a:ea typeface="微软雅黑" panose="020b0503020204020204" pitchFamily="34" charset="-122"/>
                        </a:rPr>
                        <a:t>β</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24sxfxra408.jpg" title=""/>
          <p:cNvPicPr/>
          <p:nvPr/>
        </p:nvPicPr>
        <p:blipFill>
          <a:blip r:embed="rId3"/>
          <a:stretch>
            <a:fillRect/>
          </a:stretch>
        </p:blipFill>
        <p:spPr>
          <a:xfrm>
            <a:off x="7648256" y="4168934"/>
            <a:ext cx="1851343" cy="1368266"/>
          </a:xfrm>
          <a:prstGeom prst="rect">
            <a:avLst/>
          </a:prstGeom>
        </p:spPr>
      </p:pic>
      <p:pic>
        <p:nvPicPr>
          <p:cNvPr id="6" name="24sxfxra409.jpg" title=""/>
          <p:cNvPicPr/>
          <p:nvPr/>
        </p:nvPicPr>
        <p:blipFill>
          <a:blip r:embed="rId4"/>
          <a:stretch>
            <a:fillRect/>
          </a:stretch>
        </p:blipFill>
        <p:spPr>
          <a:xfrm>
            <a:off x="7973852" y="5979636"/>
            <a:ext cx="1476374" cy="1043464"/>
          </a:xfrm>
          <a:prstGeom prst="rect">
            <a:avLst/>
          </a:prstGeom>
        </p:spPr>
      </p:pic>
      <p:sp>
        <p:nvSpPr>
          <p:cNvPr id="3" name="TextBox 2" title=""/>
          <p:cNvSpPr txBox="1"/>
          <p:nvPr/>
        </p:nvSpPr>
        <p:spPr>
          <a:xfrm>
            <a:off x="5118087" y="3952557"/>
            <a:ext cx="2133626"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rPr>
              <a:t>相交直线</a:t>
            </a:r>
            <a:endParaRPr lang="zh-CN" altLang="en-US" sz="2600" b="1">
              <a:solidFill>
                <a:srgbClr val="FF0000"/>
              </a:solidFill>
            </a:endParaRPr>
          </a:p>
        </p:txBody>
      </p:sp>
      <p:sp>
        <p:nvSpPr>
          <p:cNvPr id="7" name="TextBox 6" title=""/>
          <p:cNvSpPr txBox="1"/>
          <p:nvPr/>
        </p:nvSpPr>
        <p:spPr>
          <a:xfrm>
            <a:off x="9537700" y="4108103"/>
            <a:ext cx="3606800" cy="692497"/>
          </a:xfrm>
          <a:prstGeom prst="rect">
            <a:avLst/>
          </a:prstGeom>
          <a:noFill/>
        </p:spPr>
        <p:txBody>
          <a:bodyPr vert="horz" wrap="square" rtlCol="0" anchor="b" anchorCtr="1">
            <a:spAutoFit/>
          </a:bodyPr>
          <a:lstStyle/>
          <a:p>
            <a:pPr lvl="0" algn="just">
              <a:lnSpc>
                <a:spcPct val="150000"/>
              </a:lnSpc>
            </a:pP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a</a:t>
            </a:r>
            <a:r>
              <a:rPr lang="en-US" altLang="zh-CN" sz="2600" b="1" kern="100">
                <a:solidFill>
                  <a:srgbClr val="FF0000"/>
                </a:solidFill>
                <a:uFill>
                  <a:solidFill>
                    <a:srgbClr val="000000"/>
                  </a:solidFill>
                </a:uFill>
                <a:latin typeface="Cambria Math" panose="02040503050406030204"/>
                <a:ea typeface="微软雅黑" panose="020b0503020204020204" pitchFamily="34" charset="-122"/>
                <a:cs typeface="Cambria Math" panose="02040503050406030204"/>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β</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b</a:t>
            </a:r>
            <a:r>
              <a:rPr lang="en-US" altLang="zh-CN" sz="2600" b="1" kern="100">
                <a:solidFill>
                  <a:srgbClr val="FF0000"/>
                </a:solidFill>
                <a:uFill>
                  <a:solidFill>
                    <a:srgbClr val="000000"/>
                  </a:solidFill>
                </a:uFill>
                <a:latin typeface="Cambria Math" panose="02040503050406030204"/>
                <a:ea typeface="微软雅黑" panose="020b0503020204020204" pitchFamily="34" charset="-122"/>
                <a:cs typeface="Cambria Math" panose="02040503050406030204"/>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β</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a</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b</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P</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rPr>
              <a:t>,</a:t>
            </a:r>
            <a:endParaRPr lang="zh-CN" altLang="en-US" sz="2600" b="1" kern="100">
              <a:solidFill>
                <a:srgbClr val="FF0000"/>
              </a:solidFill>
              <a:latin typeface="Times New Roman" panose="02020603050405020304"/>
            </a:endParaRPr>
          </a:p>
        </p:txBody>
      </p:sp>
      <p:sp>
        <p:nvSpPr>
          <p:cNvPr id="8" name="TextBox 7" title=""/>
          <p:cNvSpPr txBox="1"/>
          <p:nvPr/>
        </p:nvSpPr>
        <p:spPr>
          <a:xfrm>
            <a:off x="9731490" y="4866957"/>
            <a:ext cx="2304822" cy="492443"/>
          </a:xfrm>
          <a:prstGeom prst="rect">
            <a:avLst/>
          </a:prstGeom>
          <a:noFill/>
        </p:spPr>
        <p:txBody>
          <a:bodyPr vert="horz" wrap="square" rtlCol="0" anchor="b" anchorCtr="1">
            <a:spAutoFit/>
          </a:bodyPr>
          <a:lstStyle/>
          <a:p>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a</a:t>
            </a:r>
            <a:r>
              <a:rPr lang="zh-CN" altLang="en-US" sz="2600" b="1" kern="100">
                <a:solidFill>
                  <a:srgbClr val="FF0000"/>
                </a:solidFill>
                <a:uFill>
                  <a:solidFill>
                    <a:srgbClr val="000000"/>
                  </a:solidFill>
                </a:uFill>
                <a:latin typeface="Times New Roman" panose="02020603050405020304"/>
                <a:cs typeface="宋体" panose="02010600030101010101" pitchFamily="2"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α</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b</a:t>
            </a:r>
            <a:r>
              <a:rPr lang="zh-CN" altLang="en-US" sz="2600" b="1" kern="100">
                <a:solidFill>
                  <a:srgbClr val="FF0000"/>
                </a:solidFill>
                <a:uFill>
                  <a:solidFill>
                    <a:srgbClr val="000000"/>
                  </a:solidFill>
                </a:uFill>
                <a:latin typeface="Times New Roman" panose="02020603050405020304"/>
                <a:cs typeface="宋体" panose="02010600030101010101" pitchFamily="2"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α</a:t>
            </a:r>
            <a:endParaRPr lang="zh-CN" altLang="en-US" sz="2600" b="1">
              <a:solidFill>
                <a:srgbClr val="FF0000"/>
              </a:solidFill>
            </a:endParaRPr>
          </a:p>
        </p:txBody>
      </p:sp>
      <p:sp>
        <p:nvSpPr>
          <p:cNvPr id="9" name="TextBox 8" title=""/>
          <p:cNvSpPr txBox="1"/>
          <p:nvPr/>
        </p:nvSpPr>
        <p:spPr>
          <a:xfrm>
            <a:off x="3275220" y="6479857"/>
            <a:ext cx="1196562"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rPr>
              <a:t>平行</a:t>
            </a:r>
            <a:endParaRPr lang="zh-CN" altLang="en-US" sz="2600" b="1">
              <a:solidFill>
                <a:srgbClr val="FF0000"/>
              </a:solidFill>
            </a:endParaRPr>
          </a:p>
        </p:txBody>
      </p:sp>
      <p:sp>
        <p:nvSpPr>
          <p:cNvPr id="10" name="TextBox 9" title=""/>
          <p:cNvSpPr txBox="1"/>
          <p:nvPr/>
        </p:nvSpPr>
        <p:spPr>
          <a:xfrm>
            <a:off x="9938526" y="6200457"/>
            <a:ext cx="1230350" cy="492443"/>
          </a:xfrm>
          <a:prstGeom prst="rect">
            <a:avLst/>
          </a:prstGeom>
          <a:noFill/>
        </p:spPr>
        <p:txBody>
          <a:bodyPr vert="horz" wrap="square" rtlCol="0" anchor="b" anchorCtr="1">
            <a:spAutoFit/>
          </a:bodyPr>
          <a:lstStyle/>
          <a:p>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α</a:t>
            </a:r>
            <a:r>
              <a:rPr lang="zh-CN" altLang="en-US" sz="2600" b="1" kern="100">
                <a:solidFill>
                  <a:srgbClr val="FF0000"/>
                </a:solidFill>
                <a:uFill>
                  <a:solidFill>
                    <a:srgbClr val="000000"/>
                  </a:solidFill>
                </a:uFill>
                <a:latin typeface="Times New Roman" panose="02020603050405020304"/>
                <a:cs typeface="宋体" panose="02010600030101010101" pitchFamily="2"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β</a:t>
            </a:r>
            <a:endParaRPr lang="zh-CN" altLang="en-US" sz="2600" b="1">
              <a:solidFill>
                <a:srgbClr val="FF0000"/>
              </a:solidFill>
            </a:endParaRPr>
          </a:p>
        </p:txBody>
      </p:sp>
      <p:sp>
        <p:nvSpPr>
          <p:cNvPr id="11" name="TextBox 10" title=""/>
          <p:cNvSpPr txBox="1"/>
          <p:nvPr/>
        </p:nvSpPr>
        <p:spPr>
          <a:xfrm>
            <a:off x="11003052" y="6162357"/>
            <a:ext cx="1095198" cy="492443"/>
          </a:xfrm>
          <a:prstGeom prst="rect">
            <a:avLst/>
          </a:prstGeom>
          <a:noFill/>
        </p:spPr>
        <p:txBody>
          <a:bodyPr vert="horz" wrap="square" rtlCol="0" anchor="b" anchorCtr="1">
            <a:spAutoFit/>
          </a:bodyPr>
          <a:lstStyle/>
          <a:p>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a</a:t>
            </a:r>
            <a:r>
              <a:rPr lang="en-US" altLang="zh-CN" sz="2600" b="1" kern="100">
                <a:solidFill>
                  <a:srgbClr val="FF0000"/>
                </a:solidFill>
                <a:uFill>
                  <a:solidFill>
                    <a:srgbClr val="000000"/>
                  </a:solidFill>
                </a:uFill>
                <a:latin typeface="Cambria Math" panose="02040503050406030204"/>
                <a:ea typeface="微软雅黑" panose="020b0503020204020204" pitchFamily="34" charset="-122"/>
                <a:cs typeface="Cambria Math" panose="02040503050406030204"/>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α</a:t>
            </a:r>
            <a:endParaRPr lang="zh-CN" altLang="en-US" sz="26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3" name="表格 2" title=""/>
          <p:cNvGraphicFramePr>
            <a:graphicFrameLocks noGrp="1"/>
          </p:cNvGraphicFramePr>
          <p:nvPr/>
        </p:nvGraphicFramePr>
        <p:xfrm>
          <a:off x="454341" y="3353434"/>
          <a:ext cx="12575859" cy="2602865"/>
        </p:xfrm>
        <a:graphic>
          <a:graphicData uri="http://schemas.openxmlformats.org/drawingml/2006/table">
            <a:tbl>
              <a:tblPr firstRow="1" firstCol="1" bandRow="1"/>
              <a:tblGrid>
                <a:gridCol w="1536700"/>
                <a:gridCol w="5159059"/>
                <a:gridCol w="2844800"/>
                <a:gridCol w="3035300"/>
              </a:tblGrid>
              <a:tr h="609818">
                <a:tc>
                  <a:txBody>
                    <a:bodyPr vert="horz" wrap="square"/>
                    <a:lstStyle/>
                    <a:p>
                      <a:pPr algn="just">
                        <a:lnSpc>
                          <a:spcPct val="150000"/>
                        </a:lnSpc>
                        <a:spcAft>
                          <a:spcPct val="0"/>
                        </a:spcAft>
                      </a:pPr>
                      <a:r>
                        <a:rPr lang="zh-CN" sz="2600" u="none" kern="100">
                          <a:effectLst/>
                          <a:latin typeface="Times New Roman" panose="02020603050405020304"/>
                          <a:ea typeface="微软雅黑" panose="020b0503020204020204" pitchFamily="34" charset="-122"/>
                        </a:rPr>
                        <a:t>项目</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600" u="none" kern="100">
                          <a:effectLst/>
                          <a:latin typeface="Times New Roman" panose="02020603050405020304"/>
                          <a:ea typeface="微软雅黑" panose="020b0503020204020204" pitchFamily="34" charset="-122"/>
                        </a:rPr>
                        <a:t>文字语言</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600" u="none" kern="100">
                          <a:effectLst/>
                          <a:latin typeface="Times New Roman" panose="02020603050405020304"/>
                          <a:ea typeface="微软雅黑" panose="020b0503020204020204" pitchFamily="34" charset="-122"/>
                        </a:rPr>
                        <a:t>图形表示</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600" u="none" kern="100">
                          <a:effectLst/>
                          <a:latin typeface="Times New Roman" panose="02020603050405020304"/>
                          <a:ea typeface="微软雅黑" panose="020b0503020204020204" pitchFamily="34" charset="-122"/>
                        </a:rPr>
                        <a:t>符号表示</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047">
                <a:tc>
                  <a:txBody>
                    <a:bodyPr vert="horz" wrap="square"/>
                    <a:lstStyle/>
                    <a:p>
                      <a:pPr algn="just">
                        <a:lnSpc>
                          <a:spcPct val="150000"/>
                        </a:lnSpc>
                        <a:spcAft>
                          <a:spcPct val="0"/>
                        </a:spcAft>
                      </a:pPr>
                      <a:r>
                        <a:rPr lang="zh-CN" sz="2600" u="none" kern="100">
                          <a:effectLst/>
                          <a:latin typeface="Times New Roman" panose="02020603050405020304"/>
                          <a:ea typeface="微软雅黑" panose="020b0503020204020204" pitchFamily="34" charset="-122"/>
                        </a:rPr>
                        <a:t>性质定理</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zh-CN" sz="2600" u="none" kern="100">
                          <a:effectLst/>
                          <a:latin typeface="Times New Roman" panose="02020603050405020304"/>
                          <a:ea typeface="微软雅黑" panose="020b0503020204020204" pitchFamily="34" charset="-122"/>
                        </a:rPr>
                        <a:t>两个平面平行</a:t>
                      </a:r>
                      <a:r>
                        <a:rPr lang="en-US" sz="2600" u="none" kern="100">
                          <a:effectLst/>
                          <a:latin typeface="Times New Roman" panose="02020603050405020304"/>
                          <a:ea typeface="微软雅黑" panose="020b0503020204020204" pitchFamily="34" charset="-122"/>
                        </a:rPr>
                        <a:t>,</a:t>
                      </a:r>
                      <a:r>
                        <a:rPr lang="zh-CN" sz="2600" u="none" kern="100">
                          <a:effectLst/>
                          <a:latin typeface="Times New Roman" panose="02020603050405020304"/>
                          <a:ea typeface="微软雅黑" panose="020b0503020204020204" pitchFamily="34" charset="-122"/>
                        </a:rPr>
                        <a:t>如果另一个平</a:t>
                      </a:r>
                      <a:r>
                        <a:rPr lang="zh-CN" sz="2600" u="none" kern="100" smtClean="0">
                          <a:effectLst/>
                          <a:latin typeface="Times New Roman" panose="02020603050405020304"/>
                          <a:ea typeface="微软雅黑" panose="020b0503020204020204" pitchFamily="34" charset="-122"/>
                        </a:rPr>
                        <a:t>面</a:t>
                      </a:r>
                      <a:endParaRPr lang="en-US" altLang="zh-CN" sz="2600" u="none" kern="100" smtClean="0">
                        <a:effectLst/>
                        <a:latin typeface="Times New Roman" panose="02020603050405020304"/>
                        <a:ea typeface="微软雅黑" panose="020b0503020204020204" pitchFamily="34" charset="-122"/>
                      </a:endParaRPr>
                    </a:p>
                    <a:p>
                      <a:pPr algn="just">
                        <a:lnSpc>
                          <a:spcPct val="150000"/>
                        </a:lnSpc>
                        <a:spcAft>
                          <a:spcPct val="0"/>
                        </a:spcAft>
                      </a:pPr>
                      <a:r>
                        <a:rPr lang="zh-CN" sz="2600" u="none" kern="100" smtClean="0">
                          <a:effectLst/>
                          <a:latin typeface="Times New Roman" panose="02020603050405020304"/>
                          <a:ea typeface="微软雅黑" panose="020b0503020204020204" pitchFamily="34" charset="-122"/>
                        </a:rPr>
                        <a:t>与</a:t>
                      </a:r>
                      <a:r>
                        <a:rPr lang="zh-CN" sz="2600" u="none" kern="100">
                          <a:effectLst/>
                          <a:latin typeface="Times New Roman" panose="02020603050405020304"/>
                          <a:ea typeface="微软雅黑" panose="020b0503020204020204" pitchFamily="34" charset="-122"/>
                        </a:rPr>
                        <a:t>这两个平</a:t>
                      </a:r>
                      <a:r>
                        <a:rPr lang="zh-CN" sz="2600" u="none" kern="100" smtClean="0">
                          <a:effectLst/>
                          <a:latin typeface="Times New Roman" panose="02020603050405020304"/>
                          <a:ea typeface="微软雅黑" panose="020b0503020204020204" pitchFamily="34" charset="-122"/>
                        </a:rPr>
                        <a:t>面</a:t>
                      </a:r>
                      <a:r>
                        <a:rPr lang="en-US" altLang="zh-CN" sz="2600" b="1" u="none" kern="100" smtClean="0">
                          <a:effectLst/>
                          <a:uFill>
                            <a:solidFill>
                              <a:srgbClr val="000000"/>
                            </a:solidFill>
                          </a:uFill>
                          <a:latin typeface="Times New Roman" panose="02020603050405020304"/>
                          <a:ea typeface="微软雅黑" panose="020b0503020204020204" pitchFamily="34" charset="-122"/>
                        </a:rPr>
                        <a:t>______</a:t>
                      </a:r>
                      <a:r>
                        <a:rPr lang="en-US" sz="2600" u="none" kern="100" smtClean="0">
                          <a:effectLst/>
                          <a:latin typeface="Times New Roman" panose="02020603050405020304"/>
                          <a:ea typeface="微软雅黑" panose="020b0503020204020204" pitchFamily="34" charset="-122"/>
                        </a:rPr>
                        <a:t>,</a:t>
                      </a:r>
                      <a:r>
                        <a:rPr lang="zh-CN" sz="2600" u="none" kern="100">
                          <a:effectLst/>
                          <a:latin typeface="Times New Roman" panose="02020603050405020304"/>
                          <a:ea typeface="微软雅黑" panose="020b0503020204020204" pitchFamily="34" charset="-122"/>
                        </a:rPr>
                        <a:t>那么两</a:t>
                      </a:r>
                      <a:r>
                        <a:rPr lang="zh-CN" sz="2600" u="none" kern="100" smtClean="0">
                          <a:effectLst/>
                          <a:latin typeface="Times New Roman" panose="02020603050405020304"/>
                          <a:ea typeface="微软雅黑" panose="020b0503020204020204" pitchFamily="34" charset="-122"/>
                        </a:rPr>
                        <a:t>条</a:t>
                      </a:r>
                      <a:endParaRPr lang="en-US" altLang="zh-CN" sz="2600" u="none" kern="100" smtClean="0">
                        <a:effectLst/>
                        <a:latin typeface="Times New Roman" panose="02020603050405020304"/>
                        <a:ea typeface="微软雅黑" panose="020b0503020204020204" pitchFamily="34" charset="-122"/>
                      </a:endParaRPr>
                    </a:p>
                    <a:p>
                      <a:pPr algn="just">
                        <a:lnSpc>
                          <a:spcPct val="150000"/>
                        </a:lnSpc>
                        <a:spcAft>
                          <a:spcPct val="0"/>
                        </a:spcAft>
                      </a:pPr>
                      <a:r>
                        <a:rPr lang="en-US" altLang="zh-CN" sz="2600" b="1" u="none" kern="100" smtClean="0">
                          <a:effectLst/>
                          <a:uFill>
                            <a:solidFill>
                              <a:srgbClr val="000000"/>
                            </a:solidFill>
                          </a:uFill>
                          <a:latin typeface="Times New Roman" panose="02020603050405020304"/>
                          <a:ea typeface="微软雅黑" panose="020b0503020204020204" pitchFamily="34" charset="-122"/>
                        </a:rPr>
                        <a:t>______</a:t>
                      </a:r>
                      <a:r>
                        <a:rPr lang="zh-CN" sz="2600" u="none" kern="100" smtClean="0">
                          <a:effectLst/>
                          <a:latin typeface="Times New Roman" panose="02020603050405020304"/>
                          <a:ea typeface="微软雅黑" panose="020b0503020204020204" pitchFamily="34" charset="-122"/>
                        </a:rPr>
                        <a:t>平</a:t>
                      </a:r>
                      <a:r>
                        <a:rPr lang="zh-CN" sz="2600" u="none" kern="100">
                          <a:effectLst/>
                          <a:latin typeface="Times New Roman" panose="02020603050405020304"/>
                          <a:ea typeface="微软雅黑" panose="020b0503020204020204" pitchFamily="34" charset="-122"/>
                        </a:rPr>
                        <a:t>行</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600" u="none" kern="100">
                          <a:effectLst/>
                          <a:latin typeface="Times New Roman" panose="02020603050405020304"/>
                          <a:ea typeface="微软雅黑" panose="020b0503020204020204" pitchFamily="34" charset="-122"/>
                        </a:rPr>
                        <a:t> </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en-US" sz="2600" b="1" i="1" u="none" kern="100" smtClean="0">
                          <a:effectLst/>
                          <a:uFill>
                            <a:solidFill>
                              <a:srgbClr val="000000"/>
                            </a:solidFill>
                          </a:uFill>
                          <a:latin typeface="Times New Roman" panose="02020603050405020304"/>
                          <a:ea typeface="微软雅黑" panose="020b0503020204020204" pitchFamily="34" charset="-122"/>
                        </a:rPr>
                        <a:t>____________</a:t>
                      </a:r>
                      <a:endParaRPr lang="zh-CN" sz="2600" u="none" kern="100">
                        <a:effectLst/>
                        <a:latin typeface="Times New Roman" panose="02020603050405020304"/>
                        <a:ea typeface="宋体" panose="02010600030101010101" pitchFamily="2" charset="-122"/>
                      </a:endParaRPr>
                    </a:p>
                    <a:p>
                      <a:pPr algn="just">
                        <a:lnSpc>
                          <a:spcPct val="150000"/>
                        </a:lnSpc>
                        <a:spcAft>
                          <a:spcPct val="0"/>
                        </a:spcAft>
                      </a:pPr>
                      <a:r>
                        <a:rPr lang="en-US" sz="2600" b="1" i="1" u="none" kern="100" smtClean="0">
                          <a:effectLst/>
                          <a:uFill>
                            <a:solidFill>
                              <a:srgbClr val="000000"/>
                            </a:solidFill>
                          </a:uFill>
                          <a:latin typeface="Times New Roman" panose="02020603050405020304"/>
                          <a:ea typeface="微软雅黑" panose="020b0503020204020204" pitchFamily="34" charset="-122"/>
                        </a:rPr>
                        <a:t>_______</a:t>
                      </a:r>
                      <a:r>
                        <a:rPr lang="en-US" sz="2600" u="none" kern="100" smtClean="0">
                          <a:effectLst/>
                          <a:latin typeface="Cambria Math" panose="02040503050406030204"/>
                          <a:ea typeface="微软雅黑" panose="020b0503020204020204" pitchFamily="34" charset="-122"/>
                          <a:cs typeface="Cambria Math" panose="02040503050406030204"/>
                        </a:rPr>
                        <a:t>⇒</a:t>
                      </a:r>
                      <a:r>
                        <a:rPr lang="en-US" sz="2600" i="1" u="none" kern="100">
                          <a:effectLst/>
                          <a:latin typeface="Times New Roman" panose="02020603050405020304"/>
                          <a:ea typeface="微软雅黑" panose="020b0503020204020204" pitchFamily="34" charset="-122"/>
                        </a:rPr>
                        <a:t>a</a:t>
                      </a:r>
                      <a:r>
                        <a:rPr lang="zh-CN" sz="2600" u="none" kern="100">
                          <a:effectLst/>
                          <a:latin typeface="Times New Roman" panose="02020603050405020304"/>
                          <a:ea typeface="宋体" panose="02010600030101010101" pitchFamily="2" charset="-122"/>
                          <a:cs typeface="宋体" panose="02010600030101010101" pitchFamily="2" charset="-122"/>
                        </a:rPr>
                        <a:t>∥</a:t>
                      </a:r>
                      <a:r>
                        <a:rPr lang="en-US" sz="2600" i="1" u="none" kern="100">
                          <a:effectLst/>
                          <a:latin typeface="Times New Roman" panose="02020603050405020304"/>
                          <a:ea typeface="微软雅黑" panose="020b0503020204020204" pitchFamily="34" charset="-122"/>
                        </a:rPr>
                        <a:t>b</a:t>
                      </a:r>
                      <a:endParaRPr lang="zh-CN" sz="2600" u="none" kern="100">
                        <a:effectLst/>
                        <a:latin typeface="Times New Roman" panose="02020603050405020304"/>
                        <a:ea typeface="宋体" panose="02010600030101010101" pitchFamily="2" charset="-122"/>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24sxfxra410.jpg" title=""/>
          <p:cNvPicPr/>
          <p:nvPr/>
        </p:nvPicPr>
        <p:blipFill>
          <a:blip r:embed="rId3"/>
          <a:stretch>
            <a:fillRect/>
          </a:stretch>
        </p:blipFill>
        <p:spPr>
          <a:xfrm>
            <a:off x="7582216" y="4120674"/>
            <a:ext cx="1968183" cy="1441926"/>
          </a:xfrm>
          <a:prstGeom prst="rect">
            <a:avLst/>
          </a:prstGeom>
        </p:spPr>
      </p:pic>
      <p:sp>
        <p:nvSpPr>
          <p:cNvPr id="2" name="TextBox 1" title=""/>
          <p:cNvSpPr txBox="1"/>
          <p:nvPr/>
        </p:nvSpPr>
        <p:spPr>
          <a:xfrm>
            <a:off x="3988783" y="4701857"/>
            <a:ext cx="1090236"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rPr>
              <a:t>相交</a:t>
            </a:r>
            <a:endParaRPr lang="zh-CN" altLang="en-US" sz="2600" b="1">
              <a:solidFill>
                <a:srgbClr val="FF0000"/>
              </a:solidFill>
            </a:endParaRPr>
          </a:p>
        </p:txBody>
      </p:sp>
      <p:sp>
        <p:nvSpPr>
          <p:cNvPr id="5" name="TextBox 4" title=""/>
          <p:cNvSpPr txBox="1"/>
          <p:nvPr/>
        </p:nvSpPr>
        <p:spPr>
          <a:xfrm>
            <a:off x="2007582" y="5298757"/>
            <a:ext cx="1090236" cy="492443"/>
          </a:xfrm>
          <a:prstGeom prst="rect">
            <a:avLst/>
          </a:prstGeom>
          <a:noFill/>
        </p:spPr>
        <p:txBody>
          <a:bodyPr vert="horz" wrap="square" rtlCol="0" anchor="b" anchorCtr="1">
            <a:spAutoFit/>
          </a:bodyPr>
          <a:lstStyle/>
          <a:p>
            <a:r>
              <a:rPr lang="zh-CN" altLang="en-US" sz="2600" b="1" kern="100">
                <a:solidFill>
                  <a:srgbClr val="FF0000"/>
                </a:solidFill>
                <a:uFill>
                  <a:solidFill>
                    <a:srgbClr val="000000"/>
                  </a:solidFill>
                </a:uFill>
                <a:latin typeface="Times New Roman" panose="02020603050405020304"/>
                <a:ea typeface="微软雅黑" panose="020b0503020204020204" pitchFamily="34" charset="-122"/>
              </a:rPr>
              <a:t>交线</a:t>
            </a:r>
            <a:endParaRPr lang="zh-CN" altLang="en-US" sz="2600" b="1">
              <a:solidFill>
                <a:srgbClr val="FF0000"/>
              </a:solidFill>
            </a:endParaRPr>
          </a:p>
        </p:txBody>
      </p:sp>
      <p:sp>
        <p:nvSpPr>
          <p:cNvPr id="6" name="TextBox 5" title=""/>
          <p:cNvSpPr txBox="1"/>
          <p:nvPr/>
        </p:nvSpPr>
        <p:spPr>
          <a:xfrm>
            <a:off x="9829799" y="4197003"/>
            <a:ext cx="2514602" cy="692497"/>
          </a:xfrm>
          <a:prstGeom prst="rect">
            <a:avLst/>
          </a:prstGeom>
          <a:noFill/>
        </p:spPr>
        <p:txBody>
          <a:bodyPr vert="horz" wrap="square" rtlCol="0" anchor="b" anchorCtr="1">
            <a:spAutoFit/>
          </a:bodyPr>
          <a:lstStyle/>
          <a:p>
            <a:pPr lvl="0" algn="just">
              <a:lnSpc>
                <a:spcPct val="150000"/>
              </a:lnSpc>
            </a:pP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α</a:t>
            </a:r>
            <a:r>
              <a:rPr lang="zh-CN" altLang="en-US" sz="2600" b="1" kern="100">
                <a:solidFill>
                  <a:srgbClr val="FF0000"/>
                </a:solidFill>
                <a:uFill>
                  <a:solidFill>
                    <a:srgbClr val="000000"/>
                  </a:solidFill>
                </a:uFill>
                <a:latin typeface="Times New Roman" panose="02020603050405020304"/>
                <a:cs typeface="宋体" panose="02010600030101010101" pitchFamily="2"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β</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α</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γ</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a</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rPr>
              <a:t>,</a:t>
            </a:r>
            <a:endParaRPr lang="zh-CN" altLang="en-US" sz="2600" b="1" kern="100">
              <a:solidFill>
                <a:srgbClr val="FF0000"/>
              </a:solidFill>
              <a:latin typeface="Times New Roman" panose="02020603050405020304"/>
            </a:endParaRPr>
          </a:p>
        </p:txBody>
      </p:sp>
      <p:sp>
        <p:nvSpPr>
          <p:cNvPr id="7" name="TextBox 6" title=""/>
          <p:cNvSpPr txBox="1"/>
          <p:nvPr/>
        </p:nvSpPr>
        <p:spPr>
          <a:xfrm>
            <a:off x="9936176" y="5006657"/>
            <a:ext cx="1400150" cy="492443"/>
          </a:xfrm>
          <a:prstGeom prst="rect">
            <a:avLst/>
          </a:prstGeom>
          <a:noFill/>
        </p:spPr>
        <p:txBody>
          <a:bodyPr vert="horz" wrap="square" rtlCol="0" anchor="b" anchorCtr="1">
            <a:spAutoFit/>
          </a:bodyPr>
          <a:lstStyle/>
          <a:p>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β</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γ</a:t>
            </a:r>
            <a:r>
              <a:rPr lang="en-US" altLang="zh-CN" sz="2600" b="1" kern="100">
                <a:solidFill>
                  <a:srgbClr val="FF0000"/>
                </a:solidFill>
                <a:uFill>
                  <a:solidFill>
                    <a:srgbClr val="000000"/>
                  </a:solidFill>
                </a:uFill>
                <a:latin typeface="Times New Roman" panose="02020603050405020304"/>
                <a:ea typeface="微软雅黑" panose="020b0503020204020204" pitchFamily="34" charset="-122"/>
              </a:rPr>
              <a:t>=</a:t>
            </a:r>
            <a:r>
              <a:rPr lang="en-US" altLang="zh-CN" sz="2600" b="1" i="1" kern="100">
                <a:solidFill>
                  <a:srgbClr val="FF0000"/>
                </a:solidFill>
                <a:uFill>
                  <a:solidFill>
                    <a:srgbClr val="000000"/>
                  </a:solidFill>
                </a:uFill>
                <a:latin typeface="Times New Roman" panose="02020603050405020304"/>
                <a:ea typeface="微软雅黑" panose="020b0503020204020204" pitchFamily="34" charset="-122"/>
              </a:rPr>
              <a:t>b</a:t>
            </a:r>
            <a:endParaRPr lang="zh-CN" altLang="en-US" sz="26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3529735" title=""/>
          <p:cNvSpPr txBox="1">
            <a:spLocks noChangeArrowheads="1"/>
          </p:cNvSpPr>
          <p:nvPr/>
        </p:nvSpPr>
        <p:spPr bwMode="auto">
          <a:xfrm>
            <a:off x="454341" y="501820"/>
            <a:ext cx="12420411" cy="133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7" tIns="58614" rIns="117227" bIns="58614">
            <a:spAutoFit/>
          </a:bodyPr>
          <a:lstStyle>
            <a:lvl1pPr algn="just" defTabSz="1171575">
              <a:defRPr sz="2600">
                <a:solidFill>
                  <a:srgbClr val="000000"/>
                </a:solidFill>
                <a:latin typeface="Times New Roman" panose="02020603050405020304" pitchFamily="18" charset="0"/>
                <a:ea typeface="微软雅黑" panose="020b0503020204020204" pitchFamily="34" charset="-122"/>
              </a:defRPr>
            </a:lvl1pPr>
            <a:lvl2pPr algn="just" defTabSz="1171575">
              <a:defRPr sz="2600">
                <a:solidFill>
                  <a:srgbClr val="000000"/>
                </a:solidFill>
                <a:latin typeface="Times New Roman" panose="02020603050405020304" pitchFamily="18" charset="0"/>
                <a:ea typeface="微软雅黑" panose="020b0503020204020204" pitchFamily="34" charset="-122"/>
              </a:defRPr>
            </a:lvl2pPr>
            <a:lvl3pPr algn="just" defTabSz="1171575">
              <a:defRPr sz="2600">
                <a:solidFill>
                  <a:srgbClr val="000000"/>
                </a:solidFill>
                <a:latin typeface="Times New Roman" panose="02020603050405020304" pitchFamily="18" charset="0"/>
                <a:ea typeface="微软雅黑" panose="020b0503020204020204" pitchFamily="34" charset="-122"/>
              </a:defRPr>
            </a:lvl3pPr>
            <a:lvl4pPr algn="just" defTabSz="1171575">
              <a:defRPr sz="2600">
                <a:solidFill>
                  <a:srgbClr val="000000"/>
                </a:solidFill>
                <a:latin typeface="Times New Roman" panose="02020603050405020304" pitchFamily="18" charset="0"/>
                <a:ea typeface="微软雅黑" panose="020b0503020204020204" pitchFamily="34" charset="-122"/>
              </a:defRPr>
            </a:lvl4pPr>
            <a:lvl5pPr algn="just" defTabSz="1171575">
              <a:defRPr sz="2600">
                <a:solidFill>
                  <a:srgbClr val="000000"/>
                </a:solidFill>
                <a:latin typeface="Times New Roman" panose="02020603050405020304" pitchFamily="18" charset="0"/>
                <a:ea typeface="微软雅黑" panose="020b0503020204020204" pitchFamily="34" charset="-122"/>
              </a:defRPr>
            </a:lvl5pPr>
            <a:lvl6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6pPr>
            <a:lvl7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7pPr>
            <a:lvl8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8pPr>
            <a:lvl9pPr algn="just" defTabSz="1171575" fontAlgn="base">
              <a:lnSpc>
                <a:spcPct val="150000"/>
              </a:lnSpc>
              <a:spcBef>
                <a:spcPct val="0"/>
              </a:spcBef>
              <a:spcAft>
                <a:spcPct val="0"/>
              </a:spcAft>
              <a:defRPr sz="2600">
                <a:solidFill>
                  <a:srgbClr val="000000"/>
                </a:solidFill>
                <a:latin typeface="Times New Roman" panose="02020603050405020304" pitchFamily="18" charset="0"/>
                <a:ea typeface="微软雅黑" panose="020b0503020204020204" pitchFamily="34" charset="-122"/>
              </a:defRPr>
            </a:lvl9pPr>
          </a:lstStyle>
          <a:p>
            <a:pPr>
              <a:lnSpc>
                <a:spcPct val="150000"/>
              </a:lnSpc>
            </a:pPr>
            <a:r>
              <a:rPr lang="zh-CN" altLang="zh-CN" sz="2800" kern="100">
                <a:solidFill>
                  <a:srgbClr val="0000FF"/>
                </a:solidFill>
                <a:latin typeface="Times New Roman" panose="02020603050405020304"/>
                <a:ea typeface="微软雅黑" panose="020b0503020204020204" pitchFamily="34" charset="-122"/>
              </a:rPr>
              <a:t>微点拨</a:t>
            </a:r>
            <a:r>
              <a:rPr lang="en-US" altLang="zh-CN" sz="2800" kern="100">
                <a:latin typeface="Times New Roman" panose="02020603050405020304"/>
                <a:ea typeface="微软雅黑" panose="020b0503020204020204" pitchFamily="34" charset="-122"/>
              </a:rPr>
              <a:t> </a:t>
            </a:r>
            <a:endParaRPr lang="zh-CN" altLang="zh-CN" sz="1800" kern="100">
              <a:latin typeface="Times New Roman" panose="02020603050405020304"/>
              <a:ea typeface="宋体" panose="02010600030101010101" pitchFamily="2" charset="-122"/>
            </a:endParaRPr>
          </a:p>
          <a:p>
            <a:pPr algn="ctr">
              <a:lnSpc>
                <a:spcPct val="150000"/>
              </a:lnSpc>
              <a:spcAft>
                <a:spcPct val="0"/>
              </a:spcAft>
            </a:pPr>
            <a:r>
              <a:rPr lang="zh-CN" altLang="zh-CN" sz="2800" kern="100">
                <a:latin typeface="Times New Roman" panose="02020603050405020304"/>
                <a:ea typeface="微软雅黑" panose="020b0503020204020204" pitchFamily="34" charset="-122"/>
              </a:rPr>
              <a:t>三种平行关系的转化</a:t>
            </a:r>
            <a:endParaRPr lang="zh-CN" altLang="zh-CN" sz="1800" kern="100">
              <a:effectLst/>
              <a:latin typeface="Times New Roman" panose="02020603050405020304"/>
              <a:ea typeface="宋体" panose="02010600030101010101" pitchFamily="2" charset="-122"/>
            </a:endParaRPr>
          </a:p>
        </p:txBody>
      </p:sp>
      <p:pic>
        <p:nvPicPr>
          <p:cNvPr id="3" name="25fxrajc173a.jpg" title=""/>
          <p:cNvPicPr/>
          <p:nvPr/>
        </p:nvPicPr>
        <p:blipFill>
          <a:blip r:embed="rId3"/>
          <a:stretch>
            <a:fillRect/>
          </a:stretch>
        </p:blipFill>
        <p:spPr>
          <a:xfrm>
            <a:off x="2985770" y="2420144"/>
            <a:ext cx="7745730" cy="2367756"/>
          </a:xfrm>
          <a:prstGeom prst="rect">
            <a:avLst/>
          </a:prstGeom>
        </p:spPr>
      </p:pic>
    </p:spTree>
  </p:cSld>
  <p:clrMapOvr>
    <a:masterClrMapping/>
  </p:clrMapOvr>
  <p:transition/>
  <p:timing/>
</p:sld>
</file>

<file path=ppt/tags/tag1.xml><?xml version="1.0" encoding="utf-8"?>
<p:tagLst xmlns:p="http://schemas.openxmlformats.org/presentationml/2006/main">
  <p:tag name="AS_OS" val="Unix 3.10 unknown"/>
  <p:tag name="AS_RELEASE_DATE" val="2023.03.31"/>
  <p:tag name="AS_TITLE" val="Aspose.Slides for Java"/>
  <p:tag name="AS_VERSION" val="23.3"/>
  <p:tag name="COMMONDATA" val="eyJoZGlkIjoiMTQ4NTRhMTEwYmNkN2QyZjhlMGEyMGE2OGE2ODdlZWEifQ=="/>
  <p:tag name="KSO_WPP_MARK_KEY" val="fd6d4fc7-3877-46e0-a3e4-f9546e5763fb"/>
</p:tagLst>
</file>

<file path=ppt/theme/theme1.xml><?xml version="1.0" encoding="utf-8"?>
<a:theme xmlns:r="http://schemas.openxmlformats.org/officeDocument/2006/relationships" xmlns:a="http://schemas.openxmlformats.org/drawingml/2006/main" name="1">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等线 Light"/>
        <a:ea typeface="宋体"/>
        <a:cs typeface="Arial"/>
      </a:majorFont>
      <a:minorFont>
        <a:latin typeface="等线"/>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117235" tIns="58618" rIns="117235" bIns="58618" numCol="1" anchor="t" anchorCtr="0" compatLnSpc="1">
        <a:spAutoFit/>
      </a:bodyPr>
      <a:lstStyle>
        <a:defPPr marL="0" marR="0" indent="0" algn="just" defTabSz="1171575" rtl="0" eaLnBrk="1" fontAlgn="base" latinLnBrk="0" hangingPunct="1">
          <a:lnSpc>
            <a:spcPct val="150000"/>
          </a:lnSpc>
          <a:spcBef>
            <a:spcPct val="0"/>
          </a:spcBef>
          <a:spcAft>
            <a:spcPct val="0"/>
          </a:spcAft>
          <a:buClrTx/>
          <a:buSzTx/>
          <a:buFontTx/>
          <a:buNone/>
          <a:defRPr kumimoji="0" lang="zh-CN" altLang="en-US" sz="2600" b="0"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defRPr>
        </a:defPPr>
      </a:lstStyle>
    </a:spDef>
    <a:lnDef>
      <a:spPr bwMode="auto">
        <a:xfrm>
          <a:off x="0" y="0"/>
          <a:ext cx="1" cy="1"/>
        </a:xfrm>
        <a:custGeom>
          <a:avLst/>
          <a:gdLst/>
          <a:ahLst/>
          <a:cxnLst/>
          <a:rect l="0" t="0" r="0" b="0"/>
          <a:pathLst/>
        </a:custGeom>
        <a:noFill/>
        <a:ln>
          <a:noFill/>
        </a:ln>
      </a:spPr>
      <a:bodyPr vert="horz" wrap="square" lIns="117235" tIns="58618" rIns="117235" bIns="58618" numCol="1" anchor="t" anchorCtr="0" compatLnSpc="1">
        <a:spAutoFit/>
      </a:bodyPr>
      <a:lstStyle>
        <a:defPPr marL="0" marR="0" indent="0" algn="just" defTabSz="1171575" rtl="0" eaLnBrk="1" fontAlgn="base" latinLnBrk="0" hangingPunct="1">
          <a:lnSpc>
            <a:spcPct val="150000"/>
          </a:lnSpc>
          <a:spcBef>
            <a:spcPct val="0"/>
          </a:spcBef>
          <a:spcAft>
            <a:spcPct val="0"/>
          </a:spcAft>
          <a:buClrTx/>
          <a:buSzTx/>
          <a:buFontTx/>
          <a:buNone/>
          <a:defRPr kumimoji="0" lang="zh-CN" altLang="en-US" sz="2600" b="0"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243</Paragraphs>
  <Slides>52</Slides>
  <Notes>49</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52</vt:i4>
      </vt:variant>
    </vt:vector>
  </HeadingPairs>
  <TitlesOfParts>
    <vt:vector baseType="lpstr" size="64">
      <vt:lpstr>Arial</vt:lpstr>
      <vt:lpstr>等线 Light</vt:lpstr>
      <vt:lpstr>宋体</vt:lpstr>
      <vt:lpstr>等线</vt:lpstr>
      <vt:lpstr>Calibri Light</vt:lpstr>
      <vt:lpstr>Calibri</vt:lpstr>
      <vt:lpstr>黑体</vt:lpstr>
      <vt:lpstr>Times New Roman</vt:lpstr>
      <vt:lpstr>微软雅黑</vt:lpstr>
      <vt:lpstr>Cambria Math</vt:lpstr>
      <vt:lpstr>MS Gothic</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2024-07-09T12:03:37.068</cp:lastPrinted>
  <dcterms:created xsi:type="dcterms:W3CDTF">2024-07-09T12:03:37Z</dcterms:created>
  <dcterms:modified xsi:type="dcterms:W3CDTF">2024-07-09T04:03:37Z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