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av" ContentType="audio/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9" r:id="rId1"/>
  </p:sldMasterIdLst>
  <p:notesMasterIdLst>
    <p:notesMasterId r:id="rId2"/>
  </p:notesMasterIdLst>
  <p:sldIdLst>
    <p:sldId id="283" r:id="rId3"/>
    <p:sldId id="277" r:id="rId4"/>
    <p:sldId id="322" r:id="rId5"/>
    <p:sldId id="318" r:id="rId6"/>
    <p:sldId id="302" r:id="rId7"/>
    <p:sldId id="323" r:id="rId8"/>
    <p:sldId id="303" r:id="rId9"/>
    <p:sldId id="297" r:id="rId10"/>
    <p:sldId id="305" r:id="rId11"/>
    <p:sldId id="326" r:id="rId12"/>
    <p:sldId id="319" r:id="rId13"/>
    <p:sldId id="325" r:id="rId14"/>
    <p:sldId id="320" r:id="rId15"/>
    <p:sldId id="295" r:id="rId16"/>
    <p:sldId id="268" r:id="rId17"/>
    <p:sldId id="280" r:id="rId18"/>
    <p:sldId id="272" r:id="rId19"/>
    <p:sldId id="313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200">
              <a:latin typeface="Arial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endParaRPr lang="en-US" altLang="zh-CN" sz="1200">
              <a:latin typeface="Arial"/>
            </a:endParaRPr>
          </a:p>
        </p:txBody>
      </p:sp>
      <p:sp>
        <p:nvSpPr>
          <p:cNvPr id="3174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en-US" altLang="zh-CN" sz="1200">
              <a:latin typeface="Arial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1DABF42-7922-42E3-AE89-E874C866D58F}" type="slidenum">
              <a:rPr lang="en-US" altLang="zh-CN" sz="1200">
                <a:latin typeface="Arial"/>
              </a:rPr>
              <a:t>*</a:t>
            </a:fld>
            <a:endParaRPr lang="en-US" altLang="zh-CN" sz="120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790B5A7E-C930-41A7-BCC5-2F2714B273B8}" type="slidenum">
              <a:rPr lang="en-US" altLang="zh-CN" sz="1200">
                <a:latin typeface="Arial"/>
              </a:rPr>
              <a:t>14</a:t>
            </a:fld>
            <a:endParaRPr lang="en-US" altLang="zh-CN" sz="1200">
              <a:latin typeface="Arial"/>
            </a:endParaRPr>
          </a:p>
        </p:txBody>
      </p:sp>
      <p:sp>
        <p:nvSpPr>
          <p:cNvPr id="32771" name="Rectangle 2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  <a:ln>
            <a:miter lim="800000"/>
          </a:ln>
        </p:spPr>
      </p:sp>
      <p:sp>
        <p:nvSpPr>
          <p:cNvPr id="32772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/>
              <a:t>详细的板书设计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>
  <p:cSld name="标题幻灯片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0" y="0"/>
            <a:ext cx="9144000" cy="6934200"/>
            <a:chExt cx="5760" cy="4368"/>
          </a:xfrm>
        </p:grpSpPr>
        <p:sp>
          <p:nvSpPr>
            <p:cNvPr id="2056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l" t="t" r="GT0" b="GT1"/>
              <a:pathLst>
                <a:path w="2515" h="1969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57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l" t="t" r="GT0" b="GT1"/>
              <a:pathLst>
                <a:path w="2123" h="1695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58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l" t="t" r="GT0" b="GT1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59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l" t="t" r="GT0" b="GT1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0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l" t="t" r="GT0" b="GT1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1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l" t="t" r="GT0" b="GT1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2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l" t="t" r="GT0" b="GT1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3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l" t="t" r="GT0" b="GT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4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l" t="t" r="GT0" b="GT1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5" name="Rectangle 12"/>
            <p:cNvSpPr/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6" name="Rectangle 13"/>
            <p:cNvSpPr/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7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l" t="t" r="GT0" b="GT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1800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8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l" t="t" r="GT0" b="GT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1800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69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l" t="t" r="GT0" b="GT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9350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70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l" t="t" r="GT0" b="GT1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71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l" t="t" r="GT0" b="GT1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72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l" t="t" r="GT0" b="GT1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073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l" t="t" r="GT0" b="GT1"/>
              <a:pathLst>
                <a:path w="2153" h="1929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53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054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055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C0F9A5FD-9B1C-4D85-A481-131BF73EE763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>
  <p:cSld name="标题和竖排文字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268" name="日期占位符 3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1269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1270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63C96FAE-E226-439F-BF29-0B0A857B2EE8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>
  <p:cSld name="垂直排列标题与文本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292" name="日期占位符 3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2293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2294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7ED409CF-6D95-40F3-8BAF-428560BB8F46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>
  <p:cSld name="标题和内容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3078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CFB5EC5C-618F-4720-9700-D6587F098F0F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>
  <p:cSld name="节标题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100" name="日期占位符 3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101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10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370E8A88-370C-47F0-8DC9-E6E69F09B96C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>
  <p:cSld name="两栏内容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124" name="日期占位符 4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125" name="页脚占位符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126" name="灯片编号占位符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EABFFD94-2CA9-4472-8F41-2CD71D98EA73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>
  <p:cSld name="比较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148" name="日期占位符 6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6149" name="页脚占位符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6150" name="灯片编号占位符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DC027CC0-3A2A-4FC9-A1A8-88B87982A7F3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>
  <p:cSld name="仅标题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172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7173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7174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3F359CCB-C01D-4DC8-9786-C80A34FE93E8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>
  <p:cSld name="空白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8196" name="日期占位符 1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8197" name="页脚占位符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8198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41D98E08-DD55-463A-BDB2-CAF7F7728206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>
  <p:cSld name="内容与标题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220" name="日期占位符 4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9221" name="页脚占位符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9222" name="灯片编号占位符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6CADE78B-1601-4DC8-A96B-EB1656349120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>
  <p:cSld name="图片与标题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244" name="日期占位符 4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0245" name="页脚占位符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0246" name="灯片编号占位符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41E16FFD-41FB-4314-B110-234AAFD6658F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4000" cy="6934200"/>
            <a:chExt cx="5760" cy="4368"/>
          </a:xfrm>
        </p:grpSpPr>
        <p:sp>
          <p:nvSpPr>
            <p:cNvPr id="1032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l" t="t" r="GT0" b="GT1"/>
              <a:pathLst>
                <a:path w="2515" h="1969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33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l" t="t" r="GT0" b="GT1"/>
              <a:pathLst>
                <a:path w="2123" h="1695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34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l" t="t" r="GT0" b="GT1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l" t="t" r="GT0" b="GT1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36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l" t="t" r="GT0" b="GT1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l" t="t" r="GT0" b="GT1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l" t="t" r="GT0" b="GT1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39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l" t="t" r="GT0" b="GT1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l" t="t" r="GT0" b="GT1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1" name="Rectangle 12"/>
            <p:cNvSpPr/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2" name="Rectangle 13"/>
            <p:cNvSpPr/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3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l" t="t" r="GT0" b="GT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1800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l" t="t" r="GT0" b="GT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1800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5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l" t="t" r="GT0" b="GT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9350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6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l" t="t" r="GT0" b="GT1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7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l" t="t" r="GT0" b="GT1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l" t="t" r="GT0" b="GT1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1049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l" t="t" r="GT0" b="GT1"/>
              <a:pathLst>
                <a:path w="2153" h="1929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03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 eaLnBrk="1" hangingPunct="1"/>
            <a:fld id="{EEAD6417-8B5E-42E9-B865-3180B8FEF359}" type="slidenum">
              <a:rPr lang="en-US" altLang="zh-CN" sz="1400"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fld>
            <a:endParaRPr lang="en-US" altLang="zh-CN" sz="1400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pic>
        <p:nvPicPr>
          <p:cNvPr id="1050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3" r:id="rId2"/>
    <p:sldLayoutId id="2147484095" r:id="rId3"/>
    <p:sldLayoutId id="2147484097" r:id="rId4"/>
    <p:sldLayoutId id="2147484099" r:id="rId5"/>
    <p:sldLayoutId id="2147484101" r:id="rId6"/>
    <p:sldLayoutId id="2147484103" r:id="rId7"/>
    <p:sldLayoutId id="2147484105" r:id="rId8"/>
    <p:sldLayoutId id="2147484107" r:id="rId9"/>
    <p:sldLayoutId id="2147484109" r:id="rId10"/>
    <p:sldLayoutId id="2147484111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1" i="0" u="none" baseline="0">
          <a:solidFill>
            <a:schemeClr val="tx2"/>
          </a:solidFill>
          <a:effectLst/>
          <a:latin typeface="Times New Roman" pitchFamily="18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kumimoji="0" sz="2800" b="0" i="0" u="none" baseline="0">
          <a:solidFill>
            <a:schemeClr val="tx1"/>
          </a:solidFill>
          <a:effectLst/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0" sz="2400" b="0" i="0" u="none" baseline="0">
          <a:solidFill>
            <a:schemeClr val="tx1"/>
          </a:solidFill>
          <a:effectLst/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0" sz="2000" b="0" i="0" u="none" baseline="0">
          <a:solidFill>
            <a:schemeClr val="tx1"/>
          </a:solidFill>
          <a:effectLst/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0" sz="2000" b="0" i="0" u="none" baseline="0">
          <a:solidFill>
            <a:schemeClr val="tx1"/>
          </a:solidFill>
          <a:effectLst/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slide" Target="slide8.xml" TargetMode="Internal" /><Relationship Id="rId3" Type="http://schemas.openxmlformats.org/officeDocument/2006/relationships/audio" Target="../media/type111.wav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slide" Target="slide15.xml" TargetMode="Internal" /><Relationship Id="rId3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4" descr="20061230934299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5" name="Picture 5" descr="Audi-A70802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0"/>
            <a:ext cx="47879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6" name="WordArt 8"/>
          <p:cNvSpPr>
            <a:spLocks noTextEdit="1"/>
          </p:cNvSpPr>
          <p:nvPr/>
        </p:nvSpPr>
        <p:spPr>
          <a:xfrm>
            <a:off x="1042988" y="549275"/>
            <a:ext cx="7486650" cy="1639888"/>
          </a:xfrm>
          <a:gradFill rotWithShape="1">
            <a:gsLst>
              <a:gs pos="0">
                <a:srgbClr val="6600CC"/>
              </a:gs>
              <a:gs pos="100000">
                <a:srgbClr val="CC00CC"/>
              </a:gs>
            </a:gsLst>
            <a:lin ang="5400000" scaled="1"/>
          </a:gradFill>
          <a:ln>
            <a:solidFill>
              <a:srgbClr val="CC99FF"/>
            </a:solidFill>
            <a:miter lim="800000"/>
          </a:ln>
          <a:effectLst>
            <a:outerShdw dist="53882" dir="2700000" algn="ctr">
              <a:srgbClr val="9999FF">
                <a:alpha val="79999"/>
              </a:srgbClr>
            </a:out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7200" b="1" kern="10">
                <a:ln>
                  <a:solidFill>
                    <a:srgbClr val="CC99FF"/>
                  </a:solidFill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>
                    <a:srgbClr val="9999FF">
                      <a:alpha val="79999"/>
                    </a:srgbClr>
                  </a:outerShdw>
                </a:effectLst>
                <a:latin typeface="宋体"/>
              </a:rPr>
              <a:t>第二课 多变的价格</a:t>
            </a:r>
          </a:p>
        </p:txBody>
      </p:sp>
      <p:sp>
        <p:nvSpPr>
          <p:cNvPr id="13317" name="WordArt 9"/>
          <p:cNvSpPr>
            <a:spLocks noTextEdit="1"/>
          </p:cNvSpPr>
          <p:nvPr/>
        </p:nvSpPr>
        <p:spPr>
          <a:xfrm>
            <a:off x="1476375" y="3213100"/>
            <a:ext cx="5334000" cy="1166813"/>
          </a:xfrm>
          <a:gradFill rotWithShape="1">
            <a:gsLst>
              <a:gs pos="0">
                <a:srgbClr val="FFE701"/>
              </a:gs>
              <a:gs pos="100000">
                <a:srgbClr val="FE3E02"/>
              </a:gs>
            </a:gsLst>
            <a:lin ang="5400000" scaled="1"/>
          </a:gradFill>
          <a:ln>
            <a:noFill/>
            <a:miter lim="800000"/>
          </a:ln>
          <a:scene3d>
            <a:camera prst="legacyPerspectiveFront">
              <a:rot lat="20519968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000000"/>
            </a:contourClr>
          </a:sp3d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sz="6000" b="1" kern="10">
                <a:ln>
                  <a:solidFill>
                    <a:prstClr val="black"/>
                  </a:solidFill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</a:rPr>
              <a:t>价格变动的影响</a:t>
            </a:r>
          </a:p>
        </p:txBody>
      </p:sp>
      <p:sp>
        <p:nvSpPr>
          <p:cNvPr id="13318" name="Text Box 5"/>
          <p:cNvSpPr/>
          <p:nvPr/>
        </p:nvSpPr>
        <p:spPr>
          <a:xfrm>
            <a:off x="395288" y="5300663"/>
            <a:ext cx="8610600" cy="1189037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　在市场上，消费者享有消费自由，可以根据商品价格的涨跌来决定要不要购买。</a:t>
            </a:r>
            <a:endParaRPr lang="zh-CN" altLang="en-US" sz="32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eaLnBrk="1" hangingPunct="1"/>
            <a:endParaRPr lang="zh-CN" altLang="en-US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2531" name="Text Box 4"/>
          <p:cNvSpPr/>
          <p:nvPr/>
        </p:nvSpPr>
        <p:spPr>
          <a:xfrm>
            <a:off x="688975" y="161925"/>
            <a:ext cx="6788150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你怎么买？</a:t>
            </a:r>
            <a:endParaRPr lang="en-US" altLang="zh-CN" sz="48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2532" name="Picture 5" descr="洗衣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506538"/>
            <a:ext cx="4241800" cy="424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3" name="Picture 6" descr="立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827213"/>
            <a:ext cx="3851275" cy="38512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4" name="AutoShape 7"/>
          <p:cNvSpPr/>
          <p:nvPr/>
        </p:nvSpPr>
        <p:spPr>
          <a:xfrm>
            <a:off x="0" y="3933825"/>
            <a:ext cx="5359400" cy="2020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CC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洗衣皂：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原价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块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现价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块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5" name="AutoShape 8"/>
          <p:cNvSpPr/>
          <p:nvPr/>
        </p:nvSpPr>
        <p:spPr>
          <a:xfrm>
            <a:off x="3479800" y="3141663"/>
            <a:ext cx="5664200" cy="33528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超值！！</a:t>
            </a:r>
            <a:endParaRPr lang="zh-CN" altLang="en-US" sz="32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洗衣粉</a:t>
            </a:r>
            <a:r>
              <a:rPr lang="en-US" altLang="zh-CN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袋！</a:t>
            </a:r>
            <a:endParaRPr lang="zh-CN" altLang="en-US" sz="32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2536" name="组合 7"/>
          <p:cNvGrpSpPr/>
          <p:nvPr/>
        </p:nvGrpSpPr>
        <p:grpSpPr>
          <a:xfrm>
            <a:off x="5724525" y="0"/>
            <a:ext cx="2519363" cy="1295400"/>
            <a:chOff x="6300788" y="2636838"/>
            <a:chExt cx="2519362" cy="1295400"/>
          </a:xfrm>
        </p:grpSpPr>
        <p:sp>
          <p:nvSpPr>
            <p:cNvPr id="22537" name="AutoShape 8"/>
            <p:cNvSpPr/>
            <p:nvPr/>
          </p:nvSpPr>
          <p:spPr>
            <a:xfrm>
              <a:off x="6300788" y="2636838"/>
              <a:ext cx="2519362" cy="1295400"/>
            </a:xfrm>
            <a:prstGeom prst="leftArrowCallout">
              <a:avLst>
                <a:gd name="adj1" fmla="val 25000"/>
                <a:gd name="adj2" fmla="val 25000"/>
                <a:gd name="adj3" fmla="val 32414"/>
                <a:gd name="adj4" fmla="val 66667"/>
              </a:avLst>
            </a:prstGeom>
            <a:gradFill rotWithShape="1">
              <a:gsLst>
                <a:gs pos="0">
                  <a:srgbClr val="F0AECC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2538" name="Text Box 11"/>
            <p:cNvSpPr/>
            <p:nvPr/>
          </p:nvSpPr>
          <p:spPr>
            <a:xfrm>
              <a:off x="7164388" y="2852738"/>
              <a:ext cx="1584325" cy="8239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zh-CN" altLang="en-US" sz="4800" b="1">
                  <a:solidFill>
                    <a:srgbClr val="6600FF"/>
                  </a:solidFill>
                  <a:latin typeface="Arial"/>
                  <a:ea typeface="华文行楷" pitchFamily="2" charset="-122"/>
                </a:rPr>
                <a:t>讨论</a:t>
              </a:r>
              <a:endParaRPr lang="zh-CN" altLang="en-US" sz="4800" b="1">
                <a:solidFill>
                  <a:srgbClr val="6600FF"/>
                </a:solidFill>
                <a:latin typeface="Arial"/>
                <a:ea typeface="华文行楷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555625" y="1524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+mj-cs"/>
              </a:defRPr>
            </a:lvl1pPr>
          </a:lstStyle>
          <a:p>
            <a:pPr marL="0" marR="0" lvl="0" indent="0" eaLnBrk="1" hangingPunct="1"/>
            <a:r>
              <a:rPr lang="zh-CN" altLang="en-US" sz="5400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*关于替代品</a:t>
            </a:r>
            <a:endParaRPr lang="zh-CN" altLang="en-US" sz="5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" name="Text Box 4"/>
          <p:cNvSpPr/>
          <p:nvPr/>
        </p:nvSpPr>
        <p:spPr>
          <a:xfrm>
            <a:off x="1139825" y="1127125"/>
            <a:ext cx="84915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250825" y="1484313"/>
            <a:ext cx="8634413" cy="4237037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在可以互相替代的两种商品中，一种商品价格</a:t>
            </a:r>
            <a:endParaRPr lang="zh-CN" altLang="en-US" sz="32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上升，消费者将</a:t>
            </a:r>
            <a:r>
              <a:rPr lang="zh-CN" altLang="en-US" sz="3200" b="1" u="sng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对该产品的需求量，</a:t>
            </a:r>
            <a:endParaRPr lang="zh-CN" altLang="en-US" sz="32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转而消费另一种商品，导致对另一种商品的</a:t>
            </a:r>
            <a:endParaRPr lang="zh-CN" altLang="en-US" sz="32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需求量</a:t>
            </a:r>
            <a:r>
              <a:rPr lang="zh-CN" altLang="en-US" sz="3200" b="1" u="sng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；反之亦然。</a:t>
            </a:r>
            <a:endParaRPr lang="zh-CN" altLang="en-US" sz="28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7" name="Text Box 6"/>
          <p:cNvSpPr/>
          <p:nvPr/>
        </p:nvSpPr>
        <p:spPr>
          <a:xfrm>
            <a:off x="3563938" y="2852738"/>
            <a:ext cx="13208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减少</a:t>
            </a:r>
            <a:endParaRPr lang="zh-CN" altLang="en-US" sz="2800" b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8" name="Text Box 7"/>
          <p:cNvSpPr/>
          <p:nvPr/>
        </p:nvSpPr>
        <p:spPr>
          <a:xfrm>
            <a:off x="1908175" y="4292600"/>
            <a:ext cx="125730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增加</a:t>
            </a:r>
            <a:endParaRPr lang="zh-CN" altLang="en-US" sz="2800" b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eaLnBrk="1" hangingPunct="1"/>
            <a:endParaRPr lang="zh-CN" altLang="en-US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4579" name="Text Box 4"/>
          <p:cNvSpPr/>
          <p:nvPr/>
        </p:nvSpPr>
        <p:spPr>
          <a:xfrm>
            <a:off x="688975" y="161925"/>
            <a:ext cx="6788150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你怎么买？</a:t>
            </a:r>
            <a:endParaRPr lang="en-US" altLang="zh-CN" sz="48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4580" name="Picture 6" descr="钢笔水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5" y="2168525"/>
            <a:ext cx="5619750" cy="3714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4581" name="Picture 5" descr="钢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557338"/>
            <a:ext cx="4456113" cy="44561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82" name="AutoShape 7"/>
          <p:cNvSpPr/>
          <p:nvPr/>
        </p:nvSpPr>
        <p:spPr>
          <a:xfrm>
            <a:off x="3203575" y="4546600"/>
            <a:ext cx="5940425" cy="1828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CC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原价：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元一瓶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现价：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元一瓶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583" name="组合 6"/>
          <p:cNvGrpSpPr/>
          <p:nvPr/>
        </p:nvGrpSpPr>
        <p:grpSpPr>
          <a:xfrm>
            <a:off x="5867400" y="188913"/>
            <a:ext cx="2519363" cy="1295400"/>
            <a:chOff x="6300788" y="2636838"/>
            <a:chExt cx="2519362" cy="1295400"/>
          </a:xfrm>
        </p:grpSpPr>
        <p:sp>
          <p:nvSpPr>
            <p:cNvPr id="24584" name="AutoShape 8"/>
            <p:cNvSpPr/>
            <p:nvPr/>
          </p:nvSpPr>
          <p:spPr>
            <a:xfrm>
              <a:off x="6300788" y="2636838"/>
              <a:ext cx="2519362" cy="1295400"/>
            </a:xfrm>
            <a:prstGeom prst="leftArrowCallout">
              <a:avLst>
                <a:gd name="adj1" fmla="val 25000"/>
                <a:gd name="adj2" fmla="val 25000"/>
                <a:gd name="adj3" fmla="val 32414"/>
                <a:gd name="adj4" fmla="val 66667"/>
              </a:avLst>
            </a:prstGeom>
            <a:gradFill rotWithShape="1">
              <a:gsLst>
                <a:gs pos="0">
                  <a:srgbClr val="F0AECC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sp>
          <p:nvSpPr>
            <p:cNvPr id="24585" name="Text Box 11"/>
            <p:cNvSpPr/>
            <p:nvPr/>
          </p:nvSpPr>
          <p:spPr>
            <a:xfrm>
              <a:off x="7164388" y="2852738"/>
              <a:ext cx="1584325" cy="8239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zh-CN" altLang="en-US" sz="4800" b="1">
                  <a:solidFill>
                    <a:srgbClr val="6600FF"/>
                  </a:solidFill>
                  <a:latin typeface="Arial"/>
                  <a:ea typeface="华文行楷" pitchFamily="2" charset="-122"/>
                </a:rPr>
                <a:t>讨论</a:t>
              </a:r>
              <a:endParaRPr lang="zh-CN" altLang="en-US" sz="4800" b="1">
                <a:solidFill>
                  <a:srgbClr val="6600FF"/>
                </a:solidFill>
                <a:latin typeface="Arial"/>
                <a:ea typeface="华文行楷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800100" y="1524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+mj-cs"/>
              </a:defRPr>
            </a:lvl1pPr>
          </a:lstStyle>
          <a:p>
            <a:pPr marL="0" marR="0" lvl="0" indent="0" eaLnBrk="1" hangingPunct="1"/>
            <a:r>
              <a:rPr lang="zh-CN" altLang="en-US" sz="5400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*关于互补品</a:t>
            </a:r>
            <a:endParaRPr lang="zh-CN" altLang="en-US" sz="5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611188" y="1628775"/>
            <a:ext cx="7912100" cy="4157663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36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在有互补关系的商品中，一种</a:t>
            </a:r>
            <a:endParaRPr lang="zh-CN" altLang="en-US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eaLnBrk="1" hangingPunct="1"/>
            <a:r>
              <a:rPr lang="zh-CN" altLang="en-US" sz="36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商品价格的上升，不仅使该商品的需</a:t>
            </a:r>
            <a:endParaRPr lang="zh-CN" altLang="en-US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eaLnBrk="1" hangingPunct="1"/>
            <a:r>
              <a:rPr lang="zh-CN" altLang="en-US" sz="36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求量</a:t>
            </a:r>
            <a:r>
              <a:rPr lang="zh-CN" altLang="en-US" sz="3600" b="1" u="sng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36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，也会使另一种商品的需求</a:t>
            </a:r>
            <a:endParaRPr lang="zh-CN" altLang="en-US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eaLnBrk="1" hangingPunct="1"/>
            <a:r>
              <a:rPr lang="zh-CN" altLang="en-US" sz="36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量</a:t>
            </a:r>
            <a:r>
              <a:rPr lang="zh-CN" altLang="en-US" sz="3600" b="1" u="sng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36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；反之亦然。</a:t>
            </a:r>
            <a:endParaRPr lang="zh-CN" altLang="en-US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604" name="Text Box 5"/>
          <p:cNvSpPr/>
          <p:nvPr/>
        </p:nvSpPr>
        <p:spPr>
          <a:xfrm>
            <a:off x="1835150" y="3644900"/>
            <a:ext cx="11557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下降</a:t>
            </a:r>
            <a:endParaRPr lang="zh-CN" altLang="en-US" sz="3200" b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605" name="Text Box 6"/>
          <p:cNvSpPr/>
          <p:nvPr/>
        </p:nvSpPr>
        <p:spPr>
          <a:xfrm>
            <a:off x="1547813" y="4221163"/>
            <a:ext cx="11049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下降</a:t>
            </a:r>
            <a:endParaRPr lang="zh-CN" altLang="en-US" sz="3200" b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show="0">
  <p:cSld>
    <p:bg>
      <p:bgPr>
        <a:blipFill rotWithShape="0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1600200"/>
            <a:ext cx="1447800" cy="3276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eaLnBrk="1" hangingPunct="1">
              <a:buNone/>
            </a:pPr>
            <a:r>
              <a:rPr lang="en-US" altLang="zh-CN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   </a:t>
            </a: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价格变动对生活的影响</a:t>
            </a:r>
            <a:endParaRPr lang="zh-CN" altLang="en-US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27" name="AutoShape 3"/>
          <p:cNvSpPr/>
          <p:nvPr/>
        </p:nvSpPr>
        <p:spPr>
          <a:xfrm>
            <a:off x="1219200" y="990600"/>
            <a:ext cx="381000" cy="4038600"/>
          </a:xfrm>
          <a:prstGeom prst="leftBrace">
            <a:avLst>
              <a:gd name="adj1" fmla="val 88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00200" y="609600"/>
            <a:ext cx="19812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en-US" altLang="zh-CN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1</a:t>
            </a: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、一般规律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2438400"/>
            <a:ext cx="19812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en-US" altLang="zh-CN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2</a:t>
            </a: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、不同商品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24000" y="4648200"/>
            <a:ext cx="19812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en-US" altLang="zh-CN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3</a:t>
            </a: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、相关商品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31" name="AutoShape 7"/>
          <p:cNvSpPr/>
          <p:nvPr/>
        </p:nvSpPr>
        <p:spPr>
          <a:xfrm>
            <a:off x="3276600" y="5334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6632" name="AutoShape 8"/>
          <p:cNvSpPr/>
          <p:nvPr/>
        </p:nvSpPr>
        <p:spPr>
          <a:xfrm>
            <a:off x="3200400" y="2362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6633" name="AutoShape 9"/>
          <p:cNvSpPr/>
          <p:nvPr/>
        </p:nvSpPr>
        <p:spPr>
          <a:xfrm>
            <a:off x="3124200" y="42672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505200" y="1219200"/>
            <a:ext cx="2133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价格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638800" y="1219200"/>
            <a:ext cx="2133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需求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cxnSp>
        <p:nvCxnSpPr>
          <p:cNvPr id="26636" name="Line 12"/>
          <p:cNvCxnSpPr/>
          <p:nvPr/>
        </p:nvCxnSpPr>
        <p:spPr>
          <a:xfrm flipH="1" flipV="1">
            <a:off x="4800600" y="304800"/>
            <a:ext cx="0" cy="4572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6637" name="Line 13"/>
          <p:cNvCxnSpPr/>
          <p:nvPr/>
        </p:nvCxnSpPr>
        <p:spPr>
          <a:xfrm flipH="1">
            <a:off x="6934200" y="304800"/>
            <a:ext cx="0" cy="5334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505200" y="152400"/>
            <a:ext cx="12192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价格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638800" y="228600"/>
            <a:ext cx="12192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需求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cxnSp>
        <p:nvCxnSpPr>
          <p:cNvPr id="26640" name="Line 16"/>
          <p:cNvCxnSpPr/>
          <p:nvPr/>
        </p:nvCxnSpPr>
        <p:spPr>
          <a:xfrm flipH="1" flipV="1">
            <a:off x="6934200" y="1219200"/>
            <a:ext cx="0" cy="4572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6641" name="Line 17"/>
          <p:cNvCxnSpPr/>
          <p:nvPr/>
        </p:nvCxnSpPr>
        <p:spPr>
          <a:xfrm flipH="1">
            <a:off x="4800600" y="1295400"/>
            <a:ext cx="0" cy="4572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5638800" y="228600"/>
            <a:ext cx="12192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32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需求</a:t>
            </a:r>
            <a:endParaRPr lang="zh-CN" altLang="en-US" sz="32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429000" y="2057400"/>
            <a:ext cx="2514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生活必需品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3429000" y="3124200"/>
            <a:ext cx="2514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高档耐用品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5334000" y="2057400"/>
            <a:ext cx="19812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需求弹性小</a:t>
            </a:r>
            <a:endParaRPr lang="zh-CN" alt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49" charset="-122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7239000" y="2057400"/>
            <a:ext cx="1295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影响小</a:t>
            </a:r>
            <a:endParaRPr lang="zh-CN" alt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49" charset="-122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334000" y="3124200"/>
            <a:ext cx="2514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需求弹性大</a:t>
            </a:r>
            <a:endParaRPr lang="zh-CN" alt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49" charset="-122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7239000" y="3124200"/>
            <a:ext cx="1295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影响大</a:t>
            </a:r>
            <a:endParaRPr lang="zh-CN" alt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49" charset="-122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3276600" y="5638800"/>
            <a:ext cx="1295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互补品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276600" y="4038600"/>
            <a:ext cx="1295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替代品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51" name="AutoShape 27"/>
          <p:cNvSpPr/>
          <p:nvPr/>
        </p:nvSpPr>
        <p:spPr>
          <a:xfrm>
            <a:off x="4419600" y="38862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6652" name="AutoShape 28"/>
          <p:cNvSpPr/>
          <p:nvPr/>
        </p:nvSpPr>
        <p:spPr>
          <a:xfrm>
            <a:off x="4419600" y="54102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648200" y="3733800"/>
            <a:ext cx="1828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某商品价格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cxnSp>
        <p:nvCxnSpPr>
          <p:cNvPr id="26654" name="Line 30"/>
          <p:cNvCxnSpPr/>
          <p:nvPr/>
        </p:nvCxnSpPr>
        <p:spPr>
          <a:xfrm flipH="1" flipV="1">
            <a:off x="6400800" y="3733800"/>
            <a:ext cx="0" cy="4572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6629400" y="3733800"/>
            <a:ext cx="2057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其替代品需求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cxnSp>
        <p:nvCxnSpPr>
          <p:cNvPr id="26656" name="Line 32"/>
          <p:cNvCxnSpPr/>
          <p:nvPr/>
        </p:nvCxnSpPr>
        <p:spPr>
          <a:xfrm flipH="1" flipV="1">
            <a:off x="8686800" y="3810000"/>
            <a:ext cx="0" cy="4572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648200" y="4343400"/>
            <a:ext cx="1828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某商品价格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67056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其替代品需求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cxnSp>
        <p:nvCxnSpPr>
          <p:cNvPr id="26659" name="Line 35"/>
          <p:cNvCxnSpPr/>
          <p:nvPr/>
        </p:nvCxnSpPr>
        <p:spPr>
          <a:xfrm flipH="1">
            <a:off x="6400800" y="4343400"/>
            <a:ext cx="0" cy="4572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6660" name="Line 36"/>
          <p:cNvCxnSpPr/>
          <p:nvPr/>
        </p:nvCxnSpPr>
        <p:spPr>
          <a:xfrm flipH="1">
            <a:off x="8686800" y="4343400"/>
            <a:ext cx="0" cy="4572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4648200" y="5257800"/>
            <a:ext cx="1828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某商品价格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6629400" y="5257800"/>
            <a:ext cx="2057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其互补品需求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cxnSp>
        <p:nvCxnSpPr>
          <p:cNvPr id="26663" name="Line 39"/>
          <p:cNvCxnSpPr/>
          <p:nvPr/>
        </p:nvCxnSpPr>
        <p:spPr>
          <a:xfrm flipH="1">
            <a:off x="8686800" y="5257800"/>
            <a:ext cx="0" cy="4572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miter lim="800000"/>
            <a:tailEnd type="triangle"/>
          </a:ln>
        </p:spPr>
      </p:cxn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4648200" y="6019800"/>
            <a:ext cx="1828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某商品价格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6629400" y="6019800"/>
            <a:ext cx="2057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342900" marR="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</a:pPr>
            <a:r>
              <a:rPr lang="zh-CN" altLang="en-US" sz="2400" b="1" spc="0">
                <a:effectLst>
                  <a:outerShdw blurRad="38100" dist="38100" dir="2700000" algn="tl">
                    <a:schemeClr val="bg2"/>
                  </a:outerShdw>
                </a:effectLst>
                <a:ea typeface="黑体" pitchFamily="49" charset="-122"/>
              </a:rPr>
              <a:t>其互补品需求</a:t>
            </a:r>
            <a:endParaRPr lang="zh-CN" altLang="en-US" sz="2400" b="1">
              <a:effectLst>
                <a:outerShdw blurRad="38100" dist="38100" dir="2700000" algn="tl">
                  <a:schemeClr val="bg2"/>
                </a:outerShdw>
              </a:effectLst>
              <a:ea typeface="黑体" pitchFamily="49" charset="-122"/>
            </a:endParaRPr>
          </a:p>
        </p:txBody>
      </p:sp>
      <p:cxnSp>
        <p:nvCxnSpPr>
          <p:cNvPr id="26666" name="Line 42"/>
          <p:cNvCxnSpPr/>
          <p:nvPr/>
        </p:nvCxnSpPr>
        <p:spPr>
          <a:xfrm flipH="1">
            <a:off x="6400800" y="5943600"/>
            <a:ext cx="0" cy="4572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6667" name="Line 43"/>
          <p:cNvCxnSpPr/>
          <p:nvPr/>
        </p:nvCxnSpPr>
        <p:spPr>
          <a:xfrm flipH="1" flipV="1">
            <a:off x="8686800" y="5943600"/>
            <a:ext cx="0" cy="4572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miter lim="800000"/>
            <a:tailEnd type="triangle"/>
          </a:ln>
        </p:spPr>
      </p:cxnSp>
      <p:cxnSp>
        <p:nvCxnSpPr>
          <p:cNvPr id="26668" name="Line 44"/>
          <p:cNvCxnSpPr/>
          <p:nvPr/>
        </p:nvCxnSpPr>
        <p:spPr>
          <a:xfrm flipH="1" flipV="1">
            <a:off x="6400800" y="5181600"/>
            <a:ext cx="0" cy="4572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miter lim="800000"/>
            <a:tailEnd type="triangle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6" grpId="0"/>
      <p:bldP spid="26647" grpId="0"/>
      <p:bldP spid="266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Text Box 12"/>
          <p:cNvSpPr/>
          <p:nvPr/>
        </p:nvSpPr>
        <p:spPr>
          <a:xfrm>
            <a:off x="755650" y="476250"/>
            <a:ext cx="64087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lang="zh-CN" altLang="zh-CN" sz="3200" b="1">
              <a:latin typeface="Arial"/>
            </a:endParaRPr>
          </a:p>
        </p:txBody>
      </p:sp>
      <p:sp>
        <p:nvSpPr>
          <p:cNvPr id="27651" name="Text Box 14"/>
          <p:cNvSpPr txBox="1">
            <a:spLocks noChangeArrowheads="1"/>
          </p:cNvSpPr>
          <p:nvPr/>
        </p:nvSpPr>
        <p:spPr bwMode="auto">
          <a:xfrm>
            <a:off x="0" y="0"/>
            <a:ext cx="896461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5400" b="1" spc="0">
                <a:solidFill>
                  <a:srgbClr val="0000FF"/>
                </a:solidFill>
                <a:latin typeface="Arial"/>
                <a:ea typeface="黑体" pitchFamily="49" charset="-122"/>
              </a:rPr>
              <a:t>二、对生产经营的影响</a:t>
            </a:r>
            <a:endParaRPr lang="zh-CN" altLang="en-US" sz="5400" b="1">
              <a:solidFill>
                <a:srgbClr val="0000FF"/>
              </a:solidFill>
              <a:latin typeface="Arial"/>
              <a:ea typeface="黑体" pitchFamily="49" charset="-122"/>
            </a:endParaRPr>
          </a:p>
        </p:txBody>
      </p:sp>
      <p:grpSp>
        <p:nvGrpSpPr>
          <p:cNvPr id="27652" name="Group 15"/>
          <p:cNvGrpSpPr/>
          <p:nvPr/>
        </p:nvGrpSpPr>
        <p:grpSpPr>
          <a:xfrm>
            <a:off x="26988" y="1116013"/>
            <a:ext cx="9117012" cy="5622925"/>
            <a:chOff x="63" y="734"/>
            <a:chExt cx="5743" cy="3542"/>
          </a:xfrm>
        </p:grpSpPr>
        <p:grpSp>
          <p:nvGrpSpPr>
            <p:cNvPr id="27653" name="Group 16"/>
            <p:cNvGrpSpPr/>
            <p:nvPr/>
          </p:nvGrpSpPr>
          <p:grpSpPr>
            <a:xfrm>
              <a:off x="63" y="734"/>
              <a:ext cx="1905" cy="3538"/>
              <a:chOff x="-23" y="709"/>
              <a:chExt cx="1905" cy="3538"/>
            </a:xfrm>
          </p:grpSpPr>
          <p:pic>
            <p:nvPicPr>
              <p:cNvPr id="27660" name="Picture 17"/>
              <p:cNvPicPr>
                <a:picLocks noChangeAspect="1"/>
              </p:cNvPicPr>
              <p:nvPr/>
            </p:nvPicPr>
            <p:blipFill>
              <a:blip r:embed="rId2">
                <a:lum contrast="12000"/>
              </a:blip>
              <a:srcRect l="4117" t="6256" r="69042" b="25653"/>
              <a:stretch>
                <a:fillRect/>
              </a:stretch>
            </p:blipFill>
            <p:spPr>
              <a:xfrm>
                <a:off x="-23" y="709"/>
                <a:ext cx="1905" cy="317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7661" name="Text Box 18"/>
              <p:cNvSpPr/>
              <p:nvPr/>
            </p:nvSpPr>
            <p:spPr>
              <a:xfrm>
                <a:off x="385" y="3843"/>
                <a:ext cx="1214" cy="40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Arial"/>
                    <a:ea typeface="黑体" pitchFamily="49" charset="-122"/>
                  </a:rPr>
                  <a:t>养　鸡</a:t>
                </a:r>
                <a:endParaRPr lang="zh-CN" altLang="en-US" sz="3600" b="1">
                  <a:solidFill>
                    <a:srgbClr val="000000"/>
                  </a:solidFill>
                  <a:latin typeface="Arial"/>
                  <a:ea typeface="黑体" pitchFamily="49" charset="-122"/>
                </a:endParaRPr>
              </a:p>
            </p:txBody>
          </p:sp>
        </p:grpSp>
        <p:grpSp>
          <p:nvGrpSpPr>
            <p:cNvPr id="27654" name="Group 19"/>
            <p:cNvGrpSpPr/>
            <p:nvPr/>
          </p:nvGrpSpPr>
          <p:grpSpPr>
            <a:xfrm>
              <a:off x="1968" y="741"/>
              <a:ext cx="2042" cy="3535"/>
              <a:chOff x="1791" y="709"/>
              <a:chExt cx="2042" cy="3535"/>
            </a:xfrm>
          </p:grpSpPr>
          <p:pic>
            <p:nvPicPr>
              <p:cNvPr id="27658" name="Picture 20"/>
              <p:cNvPicPr>
                <a:picLocks noChangeAspect="1"/>
              </p:cNvPicPr>
              <p:nvPr/>
            </p:nvPicPr>
            <p:blipFill>
              <a:blip r:embed="rId2">
                <a:lum contrast="12000"/>
              </a:blip>
              <a:srcRect l="37673" t="5376" r="36310" b="25353"/>
              <a:stretch>
                <a:fillRect/>
              </a:stretch>
            </p:blipFill>
            <p:spPr>
              <a:xfrm>
                <a:off x="1791" y="709"/>
                <a:ext cx="2042" cy="317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7659" name="Text Box 21"/>
              <p:cNvSpPr/>
              <p:nvPr/>
            </p:nvSpPr>
            <p:spPr>
              <a:xfrm>
                <a:off x="2295" y="3837"/>
                <a:ext cx="1220" cy="40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Arial"/>
                    <a:ea typeface="黑体" pitchFamily="49" charset="-122"/>
                  </a:rPr>
                  <a:t>杀   鸡</a:t>
                </a:r>
                <a:endParaRPr lang="zh-CN" altLang="en-US" sz="3600" b="1">
                  <a:solidFill>
                    <a:srgbClr val="000000"/>
                  </a:solidFill>
                  <a:latin typeface="Arial"/>
                  <a:ea typeface="黑体" pitchFamily="49" charset="-122"/>
                </a:endParaRPr>
              </a:p>
            </p:txBody>
          </p:sp>
        </p:grpSp>
        <p:grpSp>
          <p:nvGrpSpPr>
            <p:cNvPr id="27655" name="Group 22"/>
            <p:cNvGrpSpPr/>
            <p:nvPr/>
          </p:nvGrpSpPr>
          <p:grpSpPr>
            <a:xfrm>
              <a:off x="3856" y="768"/>
              <a:ext cx="1950" cy="3463"/>
              <a:chOff x="3833" y="709"/>
              <a:chExt cx="1950" cy="3463"/>
            </a:xfrm>
          </p:grpSpPr>
          <p:pic>
            <p:nvPicPr>
              <p:cNvPr id="27656" name="Picture 23"/>
              <p:cNvPicPr>
                <a:picLocks noChangeAspect="1"/>
              </p:cNvPicPr>
              <p:nvPr/>
            </p:nvPicPr>
            <p:blipFill>
              <a:blip r:embed="rId2">
                <a:lum contrast="12000"/>
              </a:blip>
              <a:srcRect l="70042" t="5870" r="2741" b="24930"/>
              <a:stretch>
                <a:fillRect/>
              </a:stretch>
            </p:blipFill>
            <p:spPr>
              <a:xfrm>
                <a:off x="3833" y="709"/>
                <a:ext cx="1950" cy="317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7657" name="Text Box 24"/>
              <p:cNvSpPr/>
              <p:nvPr/>
            </p:nvSpPr>
            <p:spPr>
              <a:xfrm>
                <a:off x="4400" y="3765"/>
                <a:ext cx="1123" cy="40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Arial"/>
                    <a:ea typeface="黑体" pitchFamily="49" charset="-122"/>
                  </a:rPr>
                  <a:t>无   奈</a:t>
                </a:r>
                <a:endParaRPr lang="zh-CN" altLang="en-US" sz="3600" b="1">
                  <a:solidFill>
                    <a:srgbClr val="000000"/>
                  </a:solidFill>
                  <a:latin typeface="Arial"/>
                  <a:ea typeface="黑体" pitchFamily="49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Group 3"/>
          <p:cNvGrpSpPr/>
          <p:nvPr/>
        </p:nvGrpSpPr>
        <p:grpSpPr>
          <a:xfrm>
            <a:off x="6602413" y="3249613"/>
            <a:ext cx="2160587" cy="2008187"/>
            <a:chOff x="4159" y="2047"/>
            <a:chExt cx="1361" cy="1265"/>
          </a:xfrm>
        </p:grpSpPr>
        <p:grpSp>
          <p:nvGrpSpPr>
            <p:cNvPr id="28712" name="Group 4"/>
            <p:cNvGrpSpPr/>
            <p:nvPr/>
          </p:nvGrpSpPr>
          <p:grpSpPr>
            <a:xfrm>
              <a:off x="4159" y="2047"/>
              <a:ext cx="1361" cy="545"/>
              <a:chOff x="431" y="754"/>
              <a:chExt cx="1361" cy="545"/>
            </a:xfrm>
          </p:grpSpPr>
          <p:sp>
            <p:nvSpPr>
              <p:cNvPr id="28714" name="Oval 5"/>
              <p:cNvSpPr>
                <a:spLocks noChangeArrowheads="1"/>
              </p:cNvSpPr>
              <p:nvPr/>
            </p:nvSpPr>
            <p:spPr bwMode="auto">
              <a:xfrm>
                <a:off x="431" y="754"/>
                <a:ext cx="1361" cy="545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715" name="Text Box 6"/>
              <p:cNvSpPr/>
              <p:nvPr/>
            </p:nvSpPr>
            <p:spPr>
              <a:xfrm>
                <a:off x="567" y="890"/>
                <a:ext cx="1088" cy="33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供小于求</a:t>
                </a:r>
                <a:endPara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8713" name="AutoShape 7"/>
            <p:cNvSpPr/>
            <p:nvPr/>
          </p:nvSpPr>
          <p:spPr>
            <a:xfrm>
              <a:off x="4608" y="2736"/>
              <a:ext cx="530" cy="576"/>
            </a:xfrm>
            <a:prstGeom prst="downArrow">
              <a:avLst>
                <a:gd name="adj1" fmla="val 50000"/>
                <a:gd name="adj2" fmla="val 2717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vert="eaVert"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</p:grpSp>
      <p:grpSp>
        <p:nvGrpSpPr>
          <p:cNvPr id="28675" name="Group 8"/>
          <p:cNvGrpSpPr/>
          <p:nvPr/>
        </p:nvGrpSpPr>
        <p:grpSpPr>
          <a:xfrm>
            <a:off x="5715000" y="5410200"/>
            <a:ext cx="3086100" cy="863600"/>
            <a:chOff x="3552" y="3392"/>
            <a:chExt cx="1944" cy="544"/>
          </a:xfrm>
        </p:grpSpPr>
        <p:grpSp>
          <p:nvGrpSpPr>
            <p:cNvPr id="28708" name="Group 9"/>
            <p:cNvGrpSpPr/>
            <p:nvPr/>
          </p:nvGrpSpPr>
          <p:grpSpPr>
            <a:xfrm>
              <a:off x="4272" y="3392"/>
              <a:ext cx="1224" cy="544"/>
              <a:chOff x="2336" y="754"/>
              <a:chExt cx="1224" cy="544"/>
            </a:xfrm>
          </p:grpSpPr>
          <p:sp>
            <p:nvSpPr>
              <p:cNvPr id="28710" name="Oval 10"/>
              <p:cNvSpPr>
                <a:spLocks noChangeArrowheads="1"/>
              </p:cNvSpPr>
              <p:nvPr/>
            </p:nvSpPr>
            <p:spPr bwMode="auto">
              <a:xfrm>
                <a:off x="2336" y="754"/>
                <a:ext cx="1224" cy="544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711" name="Text Box 11"/>
              <p:cNvSpPr/>
              <p:nvPr/>
            </p:nvSpPr>
            <p:spPr>
              <a:xfrm>
                <a:off x="2472" y="890"/>
                <a:ext cx="1088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价格上升</a:t>
                </a:r>
                <a:endParaRPr lang="zh-CN" altLang="en-US" sz="28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8709" name="AutoShape 12"/>
            <p:cNvSpPr/>
            <p:nvPr/>
          </p:nvSpPr>
          <p:spPr>
            <a:xfrm>
              <a:off x="3552" y="3437"/>
              <a:ext cx="635" cy="499"/>
            </a:xfrm>
            <a:prstGeom prst="leftArrow">
              <a:avLst>
                <a:gd name="adj1" fmla="val 50000"/>
                <a:gd name="adj2" fmla="val 31814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</p:grpSp>
      <p:grpSp>
        <p:nvGrpSpPr>
          <p:cNvPr id="28676" name="Group 13"/>
          <p:cNvGrpSpPr/>
          <p:nvPr/>
        </p:nvGrpSpPr>
        <p:grpSpPr>
          <a:xfrm>
            <a:off x="422275" y="990600"/>
            <a:ext cx="3032125" cy="911225"/>
            <a:chOff x="266" y="624"/>
            <a:chExt cx="1910" cy="574"/>
          </a:xfrm>
        </p:grpSpPr>
        <p:sp>
          <p:nvSpPr>
            <p:cNvPr id="28704" name="AutoShape 14"/>
            <p:cNvSpPr/>
            <p:nvPr/>
          </p:nvSpPr>
          <p:spPr>
            <a:xfrm>
              <a:off x="1632" y="672"/>
              <a:ext cx="544" cy="499"/>
            </a:xfrm>
            <a:prstGeom prst="rightArrow">
              <a:avLst>
                <a:gd name="adj1" fmla="val 50000"/>
                <a:gd name="adj2" fmla="val 2725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grpSp>
          <p:nvGrpSpPr>
            <p:cNvPr id="28705" name="Group 15"/>
            <p:cNvGrpSpPr/>
            <p:nvPr/>
          </p:nvGrpSpPr>
          <p:grpSpPr>
            <a:xfrm>
              <a:off x="266" y="624"/>
              <a:ext cx="1270" cy="574"/>
              <a:chOff x="266" y="624"/>
              <a:chExt cx="1270" cy="574"/>
            </a:xfrm>
          </p:grpSpPr>
          <p:sp>
            <p:nvSpPr>
              <p:cNvPr id="28706" name="Oval 16"/>
              <p:cNvSpPr>
                <a:spLocks noChangeArrowheads="1"/>
              </p:cNvSpPr>
              <p:nvPr/>
            </p:nvSpPr>
            <p:spPr bwMode="auto">
              <a:xfrm>
                <a:off x="266" y="624"/>
                <a:ext cx="1248" cy="574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707" name="Text Box 17"/>
              <p:cNvSpPr/>
              <p:nvPr/>
            </p:nvSpPr>
            <p:spPr>
              <a:xfrm>
                <a:off x="402" y="720"/>
                <a:ext cx="1134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价格下降</a:t>
                </a:r>
                <a:endParaRPr lang="zh-CN" altLang="en-US" sz="28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28677" name="Group 18"/>
          <p:cNvGrpSpPr/>
          <p:nvPr/>
        </p:nvGrpSpPr>
        <p:grpSpPr>
          <a:xfrm>
            <a:off x="2590800" y="5410200"/>
            <a:ext cx="3124200" cy="914400"/>
            <a:chOff x="1632" y="3408"/>
            <a:chExt cx="1968" cy="576"/>
          </a:xfrm>
        </p:grpSpPr>
        <p:grpSp>
          <p:nvGrpSpPr>
            <p:cNvPr id="28700" name="Group 19"/>
            <p:cNvGrpSpPr/>
            <p:nvPr/>
          </p:nvGrpSpPr>
          <p:grpSpPr>
            <a:xfrm>
              <a:off x="2285" y="3408"/>
              <a:ext cx="1315" cy="544"/>
              <a:chOff x="4150" y="754"/>
              <a:chExt cx="1315" cy="544"/>
            </a:xfrm>
          </p:grpSpPr>
          <p:sp>
            <p:nvSpPr>
              <p:cNvPr id="28702" name="Oval 20"/>
              <p:cNvSpPr>
                <a:spLocks noChangeArrowheads="1"/>
              </p:cNvSpPr>
              <p:nvPr/>
            </p:nvSpPr>
            <p:spPr bwMode="auto">
              <a:xfrm>
                <a:off x="4150" y="754"/>
                <a:ext cx="1225" cy="544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703" name="Text Box 21"/>
              <p:cNvSpPr/>
              <p:nvPr/>
            </p:nvSpPr>
            <p:spPr>
              <a:xfrm>
                <a:off x="4286" y="890"/>
                <a:ext cx="117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获利增加</a:t>
                </a:r>
                <a:endPara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8701" name="AutoShape 22"/>
            <p:cNvSpPr/>
            <p:nvPr/>
          </p:nvSpPr>
          <p:spPr>
            <a:xfrm>
              <a:off x="1632" y="3440"/>
              <a:ext cx="590" cy="544"/>
            </a:xfrm>
            <a:prstGeom prst="leftArrow">
              <a:avLst>
                <a:gd name="adj1" fmla="val 50000"/>
                <a:gd name="adj2" fmla="val 27114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</p:grpSp>
      <p:grpSp>
        <p:nvGrpSpPr>
          <p:cNvPr id="28678" name="Group 23"/>
          <p:cNvGrpSpPr/>
          <p:nvPr/>
        </p:nvGrpSpPr>
        <p:grpSpPr>
          <a:xfrm>
            <a:off x="3679825" y="990600"/>
            <a:ext cx="2906713" cy="1008063"/>
            <a:chOff x="2318" y="624"/>
            <a:chExt cx="1831" cy="635"/>
          </a:xfrm>
        </p:grpSpPr>
        <p:sp>
          <p:nvSpPr>
            <p:cNvPr id="28696" name="AutoShape 24"/>
            <p:cNvSpPr/>
            <p:nvPr/>
          </p:nvSpPr>
          <p:spPr>
            <a:xfrm>
              <a:off x="3560" y="720"/>
              <a:ext cx="589" cy="454"/>
            </a:xfrm>
            <a:prstGeom prst="rightArrow">
              <a:avLst>
                <a:gd name="adj1" fmla="val 50000"/>
                <a:gd name="adj2" fmla="val 32434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grpSp>
          <p:nvGrpSpPr>
            <p:cNvPr id="28697" name="Group 25"/>
            <p:cNvGrpSpPr/>
            <p:nvPr/>
          </p:nvGrpSpPr>
          <p:grpSpPr>
            <a:xfrm>
              <a:off x="2318" y="624"/>
              <a:ext cx="1186" cy="635"/>
              <a:chOff x="2256" y="624"/>
              <a:chExt cx="1186" cy="635"/>
            </a:xfrm>
          </p:grpSpPr>
          <p:sp>
            <p:nvSpPr>
              <p:cNvPr id="28698" name="Oval 26"/>
              <p:cNvSpPr>
                <a:spLocks noChangeArrowheads="1"/>
              </p:cNvSpPr>
              <p:nvPr/>
            </p:nvSpPr>
            <p:spPr bwMode="auto">
              <a:xfrm>
                <a:off x="2256" y="624"/>
                <a:ext cx="1180" cy="635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699" name="Text Box 27"/>
              <p:cNvSpPr/>
              <p:nvPr/>
            </p:nvSpPr>
            <p:spPr>
              <a:xfrm>
                <a:off x="2352" y="729"/>
                <a:ext cx="1090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获利减少</a:t>
                </a:r>
                <a:endPara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28679" name="Group 28"/>
          <p:cNvGrpSpPr/>
          <p:nvPr/>
        </p:nvGrpSpPr>
        <p:grpSpPr>
          <a:xfrm>
            <a:off x="304800" y="4389438"/>
            <a:ext cx="2232025" cy="1935162"/>
            <a:chOff x="192" y="2765"/>
            <a:chExt cx="1406" cy="1219"/>
          </a:xfrm>
        </p:grpSpPr>
        <p:grpSp>
          <p:nvGrpSpPr>
            <p:cNvPr id="28692" name="Group 29"/>
            <p:cNvGrpSpPr/>
            <p:nvPr/>
          </p:nvGrpSpPr>
          <p:grpSpPr>
            <a:xfrm>
              <a:off x="192" y="3440"/>
              <a:ext cx="1406" cy="544"/>
              <a:chOff x="4195" y="1888"/>
              <a:chExt cx="1406" cy="544"/>
            </a:xfrm>
          </p:grpSpPr>
          <p:sp>
            <p:nvSpPr>
              <p:cNvPr id="28694" name="Oval 30"/>
              <p:cNvSpPr>
                <a:spLocks noChangeArrowheads="1"/>
              </p:cNvSpPr>
              <p:nvPr/>
            </p:nvSpPr>
            <p:spPr bwMode="auto">
              <a:xfrm>
                <a:off x="4195" y="1888"/>
                <a:ext cx="1406" cy="544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695" name="Text Box 31"/>
              <p:cNvSpPr/>
              <p:nvPr/>
            </p:nvSpPr>
            <p:spPr>
              <a:xfrm>
                <a:off x="4422" y="1979"/>
                <a:ext cx="1043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生产扩大</a:t>
                </a:r>
                <a:endParaRPr lang="zh-CN" altLang="en-US" sz="28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8693" name="AutoShape 32"/>
            <p:cNvSpPr/>
            <p:nvPr/>
          </p:nvSpPr>
          <p:spPr>
            <a:xfrm>
              <a:off x="607" y="2765"/>
              <a:ext cx="545" cy="547"/>
            </a:xfrm>
            <a:prstGeom prst="upArrow">
              <a:avLst>
                <a:gd name="adj1" fmla="val 50000"/>
                <a:gd name="adj2" fmla="val 25092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vert="eaVert"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</p:grpSp>
      <p:grpSp>
        <p:nvGrpSpPr>
          <p:cNvPr id="28680" name="Group 33"/>
          <p:cNvGrpSpPr/>
          <p:nvPr/>
        </p:nvGrpSpPr>
        <p:grpSpPr>
          <a:xfrm>
            <a:off x="6715125" y="990600"/>
            <a:ext cx="2124075" cy="2133600"/>
            <a:chOff x="4230" y="624"/>
            <a:chExt cx="1338" cy="1344"/>
          </a:xfrm>
        </p:grpSpPr>
        <p:sp>
          <p:nvSpPr>
            <p:cNvPr id="28688" name="AutoShape 34"/>
            <p:cNvSpPr/>
            <p:nvPr/>
          </p:nvSpPr>
          <p:spPr>
            <a:xfrm>
              <a:off x="4560" y="1378"/>
              <a:ext cx="590" cy="5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vert="eaVert"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  <p:grpSp>
          <p:nvGrpSpPr>
            <p:cNvPr id="28689" name="Group 35"/>
            <p:cNvGrpSpPr/>
            <p:nvPr/>
          </p:nvGrpSpPr>
          <p:grpSpPr>
            <a:xfrm>
              <a:off x="4230" y="624"/>
              <a:ext cx="1338" cy="545"/>
              <a:chOff x="0" y="2205"/>
              <a:chExt cx="1338" cy="545"/>
            </a:xfrm>
          </p:grpSpPr>
          <p:sp>
            <p:nvSpPr>
              <p:cNvPr id="28690" name="Oval 36"/>
              <p:cNvSpPr>
                <a:spLocks noChangeArrowheads="1"/>
              </p:cNvSpPr>
              <p:nvPr/>
            </p:nvSpPr>
            <p:spPr bwMode="auto">
              <a:xfrm>
                <a:off x="0" y="2205"/>
                <a:ext cx="1247" cy="545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691" name="Text Box 37"/>
              <p:cNvSpPr/>
              <p:nvPr/>
            </p:nvSpPr>
            <p:spPr>
              <a:xfrm>
                <a:off x="158" y="2341"/>
                <a:ext cx="1180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生产压缩</a:t>
                </a:r>
                <a:endParaRPr lang="zh-CN" altLang="en-US" sz="28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sp>
        <p:nvSpPr>
          <p:cNvPr id="28681" name="WordArt 38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3352800" cy="609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隶书"/>
                <a:ea typeface="隶书"/>
                <a:cs typeface="+mn-cs"/>
              </a:rPr>
              <a:t>1</a:t>
            </a:r>
            <a:r>
              <a:rPr kumimoji="0" lang="zh-CN" altLang="en-US" sz="48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隶书"/>
                <a:ea typeface="隶书"/>
                <a:cs typeface="+mn-cs"/>
              </a:rPr>
              <a:t>、调节产量</a:t>
            </a:r>
          </a:p>
        </p:txBody>
      </p:sp>
      <p:grpSp>
        <p:nvGrpSpPr>
          <p:cNvPr id="28682" name="Group 39"/>
          <p:cNvGrpSpPr/>
          <p:nvPr/>
        </p:nvGrpSpPr>
        <p:grpSpPr>
          <a:xfrm>
            <a:off x="381000" y="2057400"/>
            <a:ext cx="2057400" cy="2227263"/>
            <a:chOff x="240" y="1296"/>
            <a:chExt cx="1296" cy="1403"/>
          </a:xfrm>
        </p:grpSpPr>
        <p:grpSp>
          <p:nvGrpSpPr>
            <p:cNvPr id="28684" name="Group 40"/>
            <p:cNvGrpSpPr/>
            <p:nvPr/>
          </p:nvGrpSpPr>
          <p:grpSpPr>
            <a:xfrm>
              <a:off x="240" y="2064"/>
              <a:ext cx="1296" cy="635"/>
              <a:chOff x="0" y="2064"/>
              <a:chExt cx="1296" cy="635"/>
            </a:xfrm>
          </p:grpSpPr>
          <p:sp>
            <p:nvSpPr>
              <p:cNvPr id="28686" name="Oval 41"/>
              <p:cNvSpPr>
                <a:spLocks noChangeArrowheads="1"/>
              </p:cNvSpPr>
              <p:nvPr/>
            </p:nvSpPr>
            <p:spPr bwMode="auto">
              <a:xfrm>
                <a:off x="0" y="2064"/>
                <a:ext cx="1270" cy="635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marR="0" lvl="0" indent="0" eaLnBrk="1" hangingPunct="1"/>
                <a:endParaRPr lang="zh-CN" altLang="en-US"/>
              </a:p>
            </p:txBody>
          </p:sp>
          <p:sp>
            <p:nvSpPr>
              <p:cNvPr id="28687" name="Text Box 42"/>
              <p:cNvSpPr/>
              <p:nvPr/>
            </p:nvSpPr>
            <p:spPr>
              <a:xfrm>
                <a:off x="117" y="2208"/>
                <a:ext cx="117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供大于求</a:t>
                </a:r>
                <a:endPara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8685" name="AutoShape 43"/>
            <p:cNvSpPr/>
            <p:nvPr/>
          </p:nvSpPr>
          <p:spPr>
            <a:xfrm>
              <a:off x="607" y="1296"/>
              <a:ext cx="545" cy="624"/>
            </a:xfrm>
            <a:prstGeom prst="upArrow">
              <a:avLst>
                <a:gd name="adj1" fmla="val 50000"/>
                <a:gd name="adj2" fmla="val 28624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vert="eaVert"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endParaRPr lang="zh-CN" altLang="en-US"/>
            </a:p>
          </p:txBody>
        </p:sp>
      </p:grpSp>
      <p:sp>
        <p:nvSpPr>
          <p:cNvPr id="28683" name="Text Box 44"/>
          <p:cNvSpPr/>
          <p:nvPr/>
        </p:nvSpPr>
        <p:spPr>
          <a:xfrm>
            <a:off x="2895600" y="2286000"/>
            <a:ext cx="3352800" cy="2566988"/>
          </a:xfrm>
          <a:prstGeom prst="rect">
            <a:avLst/>
          </a:prstGeom>
          <a:solidFill>
            <a:schemeClr val="tx1"/>
          </a:solidFill>
          <a:ln w="38100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在市场经济条件下，生产什么、如何生产完全受价格支配，这是供给法则。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286512" y="2928934"/>
            <a:ext cx="1800225" cy="13843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2800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华文新魏" pitchFamily="2" charset="-122"/>
              </a:rPr>
              <a:t>使用另一种生产要素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华文新魏" pitchFamily="2" charset="-122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812812" y="3000372"/>
            <a:ext cx="1873250" cy="13843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2800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华文新魏" pitchFamily="2" charset="-122"/>
              </a:rPr>
              <a:t>互为替代品的生产要素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华文新魏" pitchFamily="2" charset="-122"/>
            </a:endParaRPr>
          </a:p>
        </p:txBody>
      </p:sp>
      <p:cxnSp>
        <p:nvCxnSpPr>
          <p:cNvPr id="29700" name="Line 7"/>
          <p:cNvCxnSpPr/>
          <p:nvPr/>
        </p:nvCxnSpPr>
        <p:spPr>
          <a:xfrm>
            <a:off x="2686050" y="3721100"/>
            <a:ext cx="1008063" cy="0"/>
          </a:xfrm>
          <a:prstGeom prst="line">
            <a:avLst/>
          </a:prstGeom>
          <a:noFill/>
          <a:ln w="44450">
            <a:solidFill>
              <a:srgbClr val="0000CC"/>
            </a:solidFill>
            <a:miter lim="800000"/>
            <a:tailEnd type="stealth" w="lg" len="lg"/>
          </a:ln>
        </p:spPr>
      </p:cxnSp>
      <p:sp>
        <p:nvSpPr>
          <p:cNvPr id="29701" name="Text Box 8"/>
          <p:cNvSpPr/>
          <p:nvPr/>
        </p:nvSpPr>
        <p:spPr>
          <a:xfrm>
            <a:off x="3694113" y="3216275"/>
            <a:ext cx="1441450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33CC"/>
                </a:solidFill>
                <a:latin typeface="Arial"/>
              </a:rPr>
              <a:t>一种价格较高</a:t>
            </a:r>
            <a:endParaRPr lang="zh-CN" altLang="en-US" sz="2800" b="1">
              <a:solidFill>
                <a:srgbClr val="0033CC"/>
              </a:solidFill>
              <a:latin typeface="Arial"/>
            </a:endParaRPr>
          </a:p>
        </p:txBody>
      </p:sp>
      <p:sp>
        <p:nvSpPr>
          <p:cNvPr id="29702" name="Text Box 14"/>
          <p:cNvSpPr/>
          <p:nvPr/>
        </p:nvSpPr>
        <p:spPr>
          <a:xfrm>
            <a:off x="827088" y="1341438"/>
            <a:ext cx="6408737" cy="584200"/>
          </a:xfrm>
          <a:prstGeom prst="rect">
            <a:avLst/>
          </a:prstGeom>
          <a:solidFill>
            <a:srgbClr val="FFFF99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/>
                <a:ea typeface="华文新魏" pitchFamily="2" charset="-122"/>
              </a:rPr>
              <a:t>为了竞争中具有优势，降低成本</a:t>
            </a:r>
            <a:endParaRPr lang="zh-CN" altLang="en-US" sz="3200" b="1">
              <a:solidFill>
                <a:srgbClr val="FF0000"/>
              </a:solidFill>
              <a:latin typeface="Arial"/>
              <a:ea typeface="华文新魏" pitchFamily="2" charset="-122"/>
            </a:endParaRPr>
          </a:p>
        </p:txBody>
      </p:sp>
      <p:sp>
        <p:nvSpPr>
          <p:cNvPr id="29703" name="AutoShape 15">
            <a:hlinkClick r:id="rId2" action="ppaction://hlinksldjump"/>
          </p:cNvPr>
          <p:cNvSpPr/>
          <p:nvPr/>
        </p:nvSpPr>
        <p:spPr>
          <a:xfrm>
            <a:off x="8893175" y="6597650"/>
            <a:ext cx="250825" cy="260350"/>
          </a:xfrm>
          <a:prstGeom prst="actionButtonReturn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9704" name="WordArt 16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6089677" cy="64294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隶书"/>
                <a:ea typeface="隶书"/>
                <a:cs typeface="+mn-cs"/>
              </a:rPr>
              <a:t>2</a:t>
            </a:r>
            <a:r>
              <a:rPr kumimoji="0" lang="zh-CN" altLang="en-US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隶书"/>
                <a:ea typeface="隶书"/>
                <a:cs typeface="+mn-cs"/>
              </a:rPr>
              <a:t>、调节生产要素的投入</a:t>
            </a:r>
          </a:p>
        </p:txBody>
      </p:sp>
      <p:sp>
        <p:nvSpPr>
          <p:cNvPr id="29705" name="Oval 17"/>
          <p:cNvSpPr/>
          <p:nvPr/>
        </p:nvSpPr>
        <p:spPr>
          <a:xfrm>
            <a:off x="7740650" y="549275"/>
            <a:ext cx="1152525" cy="1295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9706" name="Text Box 18"/>
          <p:cNvSpPr/>
          <p:nvPr/>
        </p:nvSpPr>
        <p:spPr>
          <a:xfrm>
            <a:off x="7885113" y="549275"/>
            <a:ext cx="647700" cy="1200150"/>
          </a:xfrm>
          <a:prstGeom prst="rect">
            <a:avLst/>
          </a:prstGeom>
          <a:noFill/>
          <a:ln>
            <a:solidFill>
              <a:srgbClr val="FF33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Arial"/>
              </a:rPr>
              <a:t>竞争</a:t>
            </a:r>
            <a:endParaRPr lang="zh-CN" altLang="en-US" sz="3600" b="1">
              <a:solidFill>
                <a:srgbClr val="0000CC"/>
              </a:solidFill>
              <a:latin typeface="Arial"/>
            </a:endParaRPr>
          </a:p>
        </p:txBody>
      </p:sp>
      <p:cxnSp>
        <p:nvCxnSpPr>
          <p:cNvPr id="29707" name="Line 7"/>
          <p:cNvCxnSpPr/>
          <p:nvPr/>
        </p:nvCxnSpPr>
        <p:spPr>
          <a:xfrm>
            <a:off x="4989513" y="3721100"/>
            <a:ext cx="1152525" cy="0"/>
          </a:xfrm>
          <a:prstGeom prst="line">
            <a:avLst/>
          </a:prstGeom>
          <a:noFill/>
          <a:ln w="44450">
            <a:solidFill>
              <a:srgbClr val="0000CC"/>
            </a:solidFill>
            <a:miter lim="800000"/>
            <a:tailEnd type="stealth" w="lg" len="lg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333399 [5]"/>
                                          </p:val>
                                        </p:tav>
                                        <p:tav tm="50000">
                                          <p:val>
                                            <p:strVal val="#009999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333399 [5]"/>
                                          </p:val>
                                        </p:tav>
                                        <p:tav tm="50000">
                                          <p:val>
                                            <p:strVal val="#009999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1" grpId="0"/>
      <p:bldP spid="29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Text Box 2">
            <a:hlinkClick r:id="rId2" action="ppaction://hlinksldjump"/>
          </p:cNvPr>
          <p:cNvSpPr/>
          <p:nvPr/>
        </p:nvSpPr>
        <p:spPr>
          <a:xfrm>
            <a:off x="152400" y="152400"/>
            <a:ext cx="9082088" cy="70802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kumimoji="1"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小结</a:t>
            </a:r>
            <a:r>
              <a:rPr kumimoji="1" lang="en-US" altLang="zh-CN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：价格的变动对生产经营的影响 </a:t>
            </a:r>
            <a:endParaRPr kumimoji="1" lang="zh-CN" altLang="en-US" sz="4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23" name="Text Box 3"/>
          <p:cNvSpPr/>
          <p:nvPr/>
        </p:nvSpPr>
        <p:spPr>
          <a:xfrm>
            <a:off x="107950" y="1271588"/>
            <a:ext cx="8607425" cy="58420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）调节产量</a:t>
            </a:r>
            <a:endParaRPr kumimoji="1" lang="zh-CN" altLang="en-US" sz="32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24" name="Text Box 4"/>
          <p:cNvSpPr/>
          <p:nvPr/>
        </p:nvSpPr>
        <p:spPr>
          <a:xfrm>
            <a:off x="107950" y="2566988"/>
            <a:ext cx="8640763" cy="584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）调节生产要素的投入</a:t>
            </a:r>
            <a:endParaRPr kumimoji="1" lang="zh-CN" altLang="en-US" sz="32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25" name="Text Box 5"/>
          <p:cNvSpPr/>
          <p:nvPr/>
        </p:nvSpPr>
        <p:spPr>
          <a:xfrm>
            <a:off x="144463" y="3933825"/>
            <a:ext cx="8604250" cy="10779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   价格变动对生产的影响是</a:t>
            </a:r>
            <a:r>
              <a:rPr kumimoji="1" lang="zh-CN" altLang="en-US" sz="3200" b="1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价值规律</a:t>
            </a:r>
            <a:r>
              <a:rPr kumimoji="1" lang="zh-CN" altLang="en-US" sz="32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发生作用的重要体现</a:t>
            </a:r>
            <a:endParaRPr kumimoji="1" lang="zh-CN" altLang="en-US" sz="32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26" name="下箭头 5"/>
          <p:cNvSpPr/>
          <p:nvPr/>
        </p:nvSpPr>
        <p:spPr>
          <a:xfrm>
            <a:off x="7308850" y="1125538"/>
            <a:ext cx="576263" cy="2808287"/>
          </a:xfrm>
          <a:prstGeom prst="downArrow">
            <a:avLst>
              <a:gd name="adj1" fmla="val 50000"/>
              <a:gd name="adj2" fmla="val 49974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30727" name="五角星 7"/>
          <p:cNvSpPr/>
          <p:nvPr/>
        </p:nvSpPr>
        <p:spPr bwMode="auto">
          <a:xfrm>
            <a:off x="179388" y="3644900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endParaRPr lang="zh-CN" altLang="en-US"/>
          </a:p>
        </p:txBody>
      </p:sp>
      <p:pic>
        <p:nvPicPr>
          <p:cNvPr id="3072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963400" y="116332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323850" y="0"/>
            <a:ext cx="823118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5400" b="1" spc="0">
                <a:solidFill>
                  <a:srgbClr val="6600FF"/>
                </a:solidFill>
                <a:latin typeface="Arial"/>
                <a:ea typeface="黑体" pitchFamily="49" charset="-122"/>
              </a:rPr>
              <a:t>一、对生活消费的影响</a:t>
            </a:r>
            <a:endParaRPr lang="zh-CN" altLang="en-US" sz="5400" b="1">
              <a:solidFill>
                <a:srgbClr val="6600FF"/>
              </a:solidFill>
              <a:latin typeface="Arial"/>
              <a:ea typeface="黑体" pitchFamily="49" charset="-122"/>
            </a:endParaRPr>
          </a:p>
        </p:txBody>
      </p:sp>
      <p:sp>
        <p:nvSpPr>
          <p:cNvPr id="1433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736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 marL="0" marR="0" lvl="0" indent="0" eaLnBrk="1" hangingPunct="1"/>
            <a:r>
              <a:rPr lang="zh-CN" altLang="en-US" sz="5400" b="0" spc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假设现在</a:t>
            </a:r>
            <a:r>
              <a:rPr lang="en-US" altLang="zh-CN" sz="5400" b="0" spc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楷体_GB2312" pitchFamily="49" charset="-122"/>
              </a:rPr>
              <a:t>……</a:t>
            </a:r>
            <a:endParaRPr lang="en-US" altLang="zh-CN" sz="5400" b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</p:txBody>
      </p:sp>
      <p:sp>
        <p:nvSpPr>
          <p:cNvPr id="14340" name="Rectangle 14"/>
          <p:cNvSpPr>
            <a:spLocks noGrp="1"/>
          </p:cNvSpPr>
          <p:nvPr>
            <p:ph type="subTitle" idx="1"/>
          </p:nvPr>
        </p:nvSpPr>
        <p:spPr>
          <a:xfrm>
            <a:off x="1258888" y="2349500"/>
            <a:ext cx="6408737" cy="4365625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</a:pPr>
            <a:r>
              <a:rPr lang="zh-CN" altLang="en-US" b="1">
                <a:solidFill>
                  <a:srgbClr val="00B050"/>
                </a:solidFill>
                <a:ea typeface="楷体_GB2312" pitchFamily="49" charset="-122"/>
              </a:rPr>
              <a:t>你和爸妈去逛超市</a:t>
            </a:r>
            <a:endParaRPr lang="zh-CN" altLang="en-US" b="1">
              <a:solidFill>
                <a:srgbClr val="00B050"/>
              </a:solidFill>
              <a:ea typeface="楷体_GB2312" pitchFamily="49" charset="-122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zh-CN" altLang="en-US" b="1">
                <a:solidFill>
                  <a:srgbClr val="6600FF"/>
                </a:solidFill>
              </a:rPr>
              <a:t>购物清单：</a:t>
            </a:r>
            <a:endParaRPr lang="zh-CN" altLang="en-US" b="1">
              <a:solidFill>
                <a:srgbClr val="6600FF"/>
              </a:solidFill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6600FF"/>
                </a:solidFill>
                <a:ea typeface="楷体_GB2312" pitchFamily="49" charset="-122"/>
              </a:rPr>
              <a:t>大米</a:t>
            </a:r>
            <a:endParaRPr lang="en-US" altLang="zh-CN" sz="3600" b="1">
              <a:solidFill>
                <a:srgbClr val="6600FF"/>
              </a:solidFill>
              <a:ea typeface="楷体_GB2312" pitchFamily="49" charset="-122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6600FF"/>
                </a:solidFill>
                <a:ea typeface="楷体_GB2312" pitchFamily="49" charset="-122"/>
              </a:rPr>
              <a:t>肉</a:t>
            </a:r>
            <a:endParaRPr lang="zh-CN" altLang="en-US" sz="3600" b="1">
              <a:solidFill>
                <a:srgbClr val="6600FF"/>
              </a:solidFill>
              <a:ea typeface="楷体_GB2312" pitchFamily="49" charset="-122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6600FF"/>
                </a:solidFill>
                <a:ea typeface="楷体_GB2312" pitchFamily="49" charset="-122"/>
              </a:rPr>
              <a:t>钢笔</a:t>
            </a:r>
            <a:endParaRPr lang="en-US" altLang="zh-CN" sz="3600" b="1">
              <a:solidFill>
                <a:srgbClr val="6600FF"/>
              </a:solidFill>
              <a:ea typeface="楷体_GB2312" pitchFamily="49" charset="-122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6600FF"/>
                </a:solidFill>
                <a:ea typeface="楷体_GB2312" pitchFamily="49" charset="-122"/>
              </a:rPr>
              <a:t>电视机</a:t>
            </a:r>
            <a:endParaRPr lang="en-US" altLang="zh-CN" sz="3600" b="1">
              <a:solidFill>
                <a:srgbClr val="6600FF"/>
              </a:solidFill>
              <a:ea typeface="楷体_GB2312" pitchFamily="49" charset="-122"/>
            </a:endParaRPr>
          </a:p>
          <a:p>
            <a:pPr marL="0" lvl="0" indent="0"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6600FF"/>
                </a:solidFill>
                <a:ea typeface="楷体_GB2312" pitchFamily="49" charset="-122"/>
              </a:rPr>
              <a:t>……</a:t>
            </a:r>
            <a:endParaRPr lang="zh-CN" altLang="en-US" sz="3600" b="1">
              <a:solidFill>
                <a:srgbClr val="6600FF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10" descr="家乐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3" y="1147763"/>
            <a:ext cx="7200900" cy="5400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3" name="Picture 14" descr="猪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3" y="1325563"/>
            <a:ext cx="6078537" cy="45593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4" name="AutoShape 12"/>
          <p:cNvSpPr/>
          <p:nvPr/>
        </p:nvSpPr>
        <p:spPr>
          <a:xfrm>
            <a:off x="315913" y="1216025"/>
            <a:ext cx="7589837" cy="4346575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特价！！</a:t>
            </a:r>
            <a:endParaRPr lang="zh-CN" altLang="en-US" sz="48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牛肉每斤直降</a:t>
            </a:r>
            <a:r>
              <a:rPr lang="en-US" altLang="zh-CN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!</a:t>
            </a:r>
            <a:endParaRPr lang="en-US" altLang="zh-CN" sz="48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365" name="Picture 13" descr="超市降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198563"/>
            <a:ext cx="7416800" cy="5054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6" name="矩形 9"/>
          <p:cNvSpPr>
            <a:spLocks noChangeArrowheads="1"/>
          </p:cNvSpPr>
          <p:nvPr/>
        </p:nvSpPr>
        <p:spPr bwMode="auto">
          <a:xfrm>
            <a:off x="539750" y="260350"/>
            <a:ext cx="8135938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92D05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3600" b="1" spc="0">
                <a:solidFill>
                  <a:srgbClr val="0000FF"/>
                </a:solidFill>
              </a:rPr>
              <a:t>面对琳琅满目的商品，该如何选择？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lvl="0" eaLnBrk="1" hangingPunct="1"/>
            <a:r>
              <a:rPr lang="zh-CN" altLang="en-US" b="1">
                <a:solidFill>
                  <a:srgbClr val="CC0000"/>
                </a:solidFill>
                <a:latin typeface="黑体" pitchFamily="49" charset="-122"/>
                <a:ea typeface="黑体" pitchFamily="49" charset="-122"/>
              </a:rPr>
              <a:t>一般来说</a:t>
            </a:r>
            <a:r>
              <a:rPr lang="zh-CN" altLang="en-US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，当某种商品的价格上升时，人们会</a:t>
            </a:r>
            <a:r>
              <a:rPr lang="zh-CN" altLang="en-US" b="1" u="sng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对它的购买；</a:t>
            </a:r>
            <a:endParaRPr lang="zh-CN" altLang="en-US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lvl="0" eaLnBrk="1" hangingPunct="1"/>
            <a:r>
              <a:rPr lang="zh-CN" altLang="en-US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当这种商品的价格下降时，人们会</a:t>
            </a:r>
            <a:r>
              <a:rPr lang="zh-CN" altLang="en-US" b="1" u="sng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对它的购买。</a:t>
            </a:r>
            <a:endParaRPr lang="zh-CN" altLang="en-US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87" name="Text Box 7"/>
          <p:cNvSpPr/>
          <p:nvPr/>
        </p:nvSpPr>
        <p:spPr>
          <a:xfrm>
            <a:off x="1763713" y="2205038"/>
            <a:ext cx="10001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 b="1">
                <a:solidFill>
                  <a:srgbClr val="FF0101"/>
                </a:solidFill>
                <a:latin typeface="黑体" pitchFamily="49" charset="-122"/>
                <a:ea typeface="黑体" pitchFamily="49" charset="-122"/>
              </a:rPr>
              <a:t>减少</a:t>
            </a:r>
            <a:endParaRPr lang="zh-CN" altLang="en-US" sz="3200" b="1">
              <a:solidFill>
                <a:srgbClr val="FF010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88" name="Text Box 8"/>
          <p:cNvSpPr/>
          <p:nvPr/>
        </p:nvSpPr>
        <p:spPr>
          <a:xfrm>
            <a:off x="7019925" y="2708275"/>
            <a:ext cx="10001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 b="1">
                <a:solidFill>
                  <a:srgbClr val="FF0101"/>
                </a:solidFill>
                <a:latin typeface="黑体" pitchFamily="49" charset="-122"/>
                <a:ea typeface="黑体" pitchFamily="49" charset="-122"/>
              </a:rPr>
              <a:t>增加</a:t>
            </a:r>
            <a:endParaRPr lang="zh-CN" altLang="en-US" sz="3200" b="1">
              <a:solidFill>
                <a:srgbClr val="FF010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6389" name="直接箭头连接符 11"/>
          <p:cNvCxnSpPr/>
          <p:nvPr/>
        </p:nvCxnSpPr>
        <p:spPr>
          <a:xfrm>
            <a:off x="3563938" y="6597650"/>
            <a:ext cx="2808287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tailEnd type="arrow"/>
          </a:ln>
          <a:effectLst>
            <a:outerShdw dist="23000" dir="5400000">
              <a:srgbClr val="000000">
                <a:alpha val="34999"/>
              </a:srgbClr>
            </a:outerShdw>
          </a:effectLst>
        </p:spPr>
      </p:cxnSp>
      <p:cxnSp>
        <p:nvCxnSpPr>
          <p:cNvPr id="16390" name="直接箭头连接符 14"/>
          <p:cNvCxnSpPr/>
          <p:nvPr/>
        </p:nvCxnSpPr>
        <p:spPr>
          <a:xfrm rot="16200000" flipV="1">
            <a:off x="2193132" y="5231606"/>
            <a:ext cx="2755900" cy="14287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tailEnd type="arrow"/>
          </a:ln>
          <a:effectLst>
            <a:outerShdw dist="23000" dir="5400000">
              <a:srgbClr val="000000">
                <a:alpha val="34999"/>
              </a:srgbClr>
            </a:outerShdw>
          </a:effectLst>
        </p:spPr>
      </p:cxnSp>
      <p:sp>
        <p:nvSpPr>
          <p:cNvPr id="16391" name="TextBox 17"/>
          <p:cNvSpPr/>
          <p:nvPr/>
        </p:nvSpPr>
        <p:spPr>
          <a:xfrm>
            <a:off x="6588125" y="6165850"/>
            <a:ext cx="27574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数量（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Q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92" name="TextBox 18"/>
          <p:cNvSpPr/>
          <p:nvPr/>
        </p:nvSpPr>
        <p:spPr>
          <a:xfrm>
            <a:off x="2195513" y="4149725"/>
            <a:ext cx="15843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价格（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6393" name="直接连接符 20"/>
          <p:cNvCxnSpPr/>
          <p:nvPr/>
        </p:nvCxnSpPr>
        <p:spPr>
          <a:xfrm>
            <a:off x="3779838" y="4365625"/>
            <a:ext cx="2232025" cy="1871663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</a:ln>
          <a:effectLst>
            <a:outerShdw dist="23000" dir="5400000">
              <a:srgbClr val="000000">
                <a:alpha val="34999"/>
              </a:srgbClr>
            </a:outerShdw>
          </a:effectLst>
        </p:spPr>
      </p:cxnSp>
      <p:sp>
        <p:nvSpPr>
          <p:cNvPr id="16394" name="TextBox 22"/>
          <p:cNvSpPr/>
          <p:nvPr/>
        </p:nvSpPr>
        <p:spPr>
          <a:xfrm>
            <a:off x="4572000" y="4292600"/>
            <a:ext cx="163195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需求曲线</a:t>
            </a:r>
            <a:endParaRPr lang="zh-CN" altLang="en-US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468313" y="1052513"/>
            <a:ext cx="8228012" cy="579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en-US" altLang="zh-CN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、商品本身价格的变动会引起需求量的变动</a:t>
            </a:r>
            <a:endParaRPr lang="zh-CN" altLang="en-US" sz="32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96" name="Text Box 12"/>
          <p:cNvSpPr/>
          <p:nvPr/>
        </p:nvSpPr>
        <p:spPr>
          <a:xfrm>
            <a:off x="6156325" y="3573463"/>
            <a:ext cx="2217738" cy="6477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6600CC"/>
                </a:solidFill>
                <a:latin typeface="黑体" pitchFamily="49" charset="-122"/>
                <a:ea typeface="黑体" pitchFamily="49" charset="-122"/>
              </a:rPr>
              <a:t>买落不买涨</a:t>
            </a:r>
            <a:endParaRPr lang="zh-CN" altLang="en-US" sz="2800" b="1">
              <a:solidFill>
                <a:srgbClr val="66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97" name="Text Box 12"/>
          <p:cNvSpPr/>
          <p:nvPr/>
        </p:nvSpPr>
        <p:spPr>
          <a:xfrm>
            <a:off x="228600" y="76200"/>
            <a:ext cx="8231188" cy="830263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rgbClr val="6600FF"/>
                </a:solidFill>
                <a:latin typeface="Arial"/>
                <a:ea typeface="黑体" pitchFamily="49" charset="-122"/>
              </a:rPr>
              <a:t>一、对生活消费的影响</a:t>
            </a:r>
            <a:endParaRPr lang="zh-CN" altLang="en-US" sz="4800" b="1">
              <a:solidFill>
                <a:srgbClr val="6600FF"/>
              </a:solidFill>
              <a:latin typeface="Arial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16387" grpId="0"/>
      <p:bldP spid="16388" grpId="0"/>
      <p:bldP spid="16391" grpId="0"/>
      <p:bldP spid="16392" grpId="0"/>
      <p:bldP spid="16394" grpId="0"/>
      <p:bldP spid="163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Group 30"/>
          <p:cNvGrpSpPr/>
          <p:nvPr/>
        </p:nvGrpSpPr>
        <p:grpSpPr>
          <a:xfrm>
            <a:off x="5364163" y="5338763"/>
            <a:ext cx="2362200" cy="1519237"/>
            <a:chOff x="576" y="1429"/>
            <a:chExt cx="1488" cy="957"/>
          </a:xfrm>
        </p:grpSpPr>
        <p:sp>
          <p:nvSpPr>
            <p:cNvPr id="17415" name="Text Box 9"/>
            <p:cNvSpPr/>
            <p:nvPr/>
          </p:nvSpPr>
          <p:spPr>
            <a:xfrm>
              <a:off x="576" y="1429"/>
              <a:ext cx="1488" cy="330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6600CC"/>
                  </a:solidFill>
                  <a:latin typeface="黑体" pitchFamily="49" charset="-122"/>
                  <a:ea typeface="黑体" pitchFamily="49" charset="-122"/>
                </a:rPr>
                <a:t>买涨不买落</a:t>
              </a:r>
              <a:endParaRPr lang="zh-CN" altLang="en-US" sz="2800" b="1">
                <a:solidFill>
                  <a:srgbClr val="6600CC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17416" name="Group 12"/>
            <p:cNvGrpSpPr/>
            <p:nvPr/>
          </p:nvGrpSpPr>
          <p:grpSpPr>
            <a:xfrm>
              <a:off x="960" y="1717"/>
              <a:ext cx="576" cy="669"/>
              <a:chOff x="960" y="816"/>
              <a:chExt cx="576" cy="669"/>
            </a:xfrm>
          </p:grpSpPr>
          <p:cxnSp>
            <p:nvCxnSpPr>
              <p:cNvPr id="17417" name="Line 10"/>
              <p:cNvCxnSpPr/>
              <p:nvPr/>
            </p:nvCxnSpPr>
            <p:spPr>
              <a:xfrm flipH="1">
                <a:off x="960" y="816"/>
                <a:ext cx="576" cy="3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7418" name="Line 11"/>
              <p:cNvCxnSpPr/>
              <p:nvPr/>
            </p:nvCxnSpPr>
            <p:spPr>
              <a:xfrm>
                <a:off x="960" y="1152"/>
                <a:ext cx="576" cy="3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</p:grpSp>
      </p:grpSp>
      <p:pic>
        <p:nvPicPr>
          <p:cNvPr id="17411" name="Picture 20" descr="“造价不高水平高”上海建千万平米廉价商品房(组图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0"/>
            <a:ext cx="2819400" cy="1931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2" name="Picture 26" descr="xin_530801271122781258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3200400" cy="19827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3" name="Text Box 27"/>
          <p:cNvSpPr txBox="1">
            <a:spLocks noChangeArrowheads="1"/>
          </p:cNvSpPr>
          <p:nvPr/>
        </p:nvSpPr>
        <p:spPr bwMode="auto">
          <a:xfrm>
            <a:off x="1042988" y="2708275"/>
            <a:ext cx="7489825" cy="206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200" b="1" spc="0">
                <a:solidFill>
                  <a:srgbClr val="000000"/>
                </a:solidFill>
                <a:latin typeface="Arial"/>
                <a:ea typeface="黑体" pitchFamily="49" charset="-122"/>
              </a:rPr>
              <a:t>　当消费者认为上涨商品在未来还会有上涨空间时，则会立即购买；当消费者认为降价商品在未来还会有下降的空间时，则暂时不会购买。</a:t>
            </a:r>
            <a:endParaRPr lang="zh-CN" altLang="en-US" sz="3200" b="1">
              <a:solidFill>
                <a:srgbClr val="000000"/>
              </a:solidFill>
              <a:latin typeface="Arial"/>
              <a:ea typeface="黑体" pitchFamily="49" charset="-122"/>
            </a:endParaRPr>
          </a:p>
        </p:txBody>
      </p:sp>
      <p:sp>
        <p:nvSpPr>
          <p:cNvPr id="17414" name="矩形 17"/>
          <p:cNvSpPr/>
          <p:nvPr/>
        </p:nvSpPr>
        <p:spPr>
          <a:xfrm>
            <a:off x="214313" y="357188"/>
            <a:ext cx="571500" cy="2062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 b="1">
                <a:solidFill>
                  <a:srgbClr val="CC0000"/>
                </a:solidFill>
              </a:rPr>
              <a:t>特</a:t>
            </a:r>
            <a:endParaRPr lang="en-US" altLang="zh-CN" sz="3200" b="1">
              <a:solidFill>
                <a:srgbClr val="CC0000"/>
              </a:solidFill>
            </a:endParaRPr>
          </a:p>
          <a:p>
            <a:pPr marL="0" lvl="0" indent="0" eaLnBrk="1" hangingPunct="1"/>
            <a:r>
              <a:rPr lang="zh-CN" altLang="en-US" sz="3200" b="1">
                <a:solidFill>
                  <a:srgbClr val="CC0000"/>
                </a:solidFill>
              </a:rPr>
              <a:t>殊</a:t>
            </a:r>
            <a:endParaRPr lang="en-US" altLang="zh-CN" sz="3200" b="1">
              <a:solidFill>
                <a:srgbClr val="CC0000"/>
              </a:solidFill>
            </a:endParaRPr>
          </a:p>
          <a:p>
            <a:pPr marL="0" lvl="0" indent="0" eaLnBrk="1" hangingPunct="1"/>
            <a:r>
              <a:rPr lang="zh-CN" altLang="en-US" sz="3200" b="1">
                <a:solidFill>
                  <a:srgbClr val="CC0000"/>
                </a:solidFill>
              </a:rPr>
              <a:t>情</a:t>
            </a:r>
            <a:endParaRPr lang="en-US" altLang="zh-CN" sz="3200" b="1">
              <a:solidFill>
                <a:srgbClr val="CC0000"/>
              </a:solidFill>
            </a:endParaRPr>
          </a:p>
          <a:p>
            <a:pPr marL="0" lvl="0" indent="0" eaLnBrk="1" hangingPunct="1"/>
            <a:r>
              <a:rPr lang="zh-CN" altLang="en-US" sz="3200" b="1">
                <a:solidFill>
                  <a:srgbClr val="CC0000"/>
                </a:solidFill>
              </a:rPr>
              <a:t>况</a:t>
            </a:r>
            <a:endParaRPr lang="zh-CN" altLang="en-US" sz="32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eaLnBrk="1" hangingPunct="1"/>
            <a:endParaRPr lang="zh-CN" altLang="en-US"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8435" name="Text Box 4"/>
          <p:cNvSpPr/>
          <p:nvPr/>
        </p:nvSpPr>
        <p:spPr>
          <a:xfrm>
            <a:off x="688975" y="161925"/>
            <a:ext cx="6788150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4800" b="1">
                <a:latin typeface="黑体" pitchFamily="49" charset="-122"/>
                <a:ea typeface="黑体" pitchFamily="49" charset="-122"/>
              </a:rPr>
              <a:t>你怎么买？</a:t>
            </a:r>
            <a:endParaRPr lang="en-US" altLang="zh-CN" sz="4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6" name="Picture 5" descr="大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25" y="1114425"/>
            <a:ext cx="3535363" cy="52117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7" name="AutoShape 8"/>
          <p:cNvSpPr/>
          <p:nvPr/>
        </p:nvSpPr>
        <p:spPr>
          <a:xfrm>
            <a:off x="977900" y="3035300"/>
            <a:ext cx="6858000" cy="1727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C000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原价：</a:t>
            </a:r>
            <a:r>
              <a:rPr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斤</a:t>
            </a:r>
            <a:endParaRPr lang="zh-CN" altLang="en-US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现价：</a:t>
            </a:r>
            <a:r>
              <a:rPr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斤</a:t>
            </a:r>
            <a:endParaRPr lang="zh-CN" altLang="en-US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8" name="Picture 7" descr="彩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143000"/>
            <a:ext cx="6096000" cy="4572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9" name="AutoShape 10"/>
          <p:cNvSpPr/>
          <p:nvPr/>
        </p:nvSpPr>
        <p:spPr>
          <a:xfrm>
            <a:off x="900113" y="3068638"/>
            <a:ext cx="7048500" cy="1727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C000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彩电原价：</a:t>
            </a:r>
            <a:r>
              <a:rPr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9999</a:t>
            </a:r>
            <a:endParaRPr lang="en-US" altLang="zh-CN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现价：</a:t>
            </a:r>
            <a:r>
              <a:rPr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15000</a:t>
            </a:r>
            <a:endParaRPr lang="en-US" altLang="zh-CN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40" name="AutoShape 9"/>
          <p:cNvSpPr/>
          <p:nvPr/>
        </p:nvSpPr>
        <p:spPr>
          <a:xfrm>
            <a:off x="684213" y="2060575"/>
            <a:ext cx="7048500" cy="3429000"/>
          </a:xfrm>
          <a:prstGeom prst="irregularSeal2">
            <a:avLst/>
          </a:prstGeom>
          <a:solidFill>
            <a:srgbClr val="FF010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特价！！</a:t>
            </a:r>
            <a:endParaRPr lang="zh-CN" altLang="en-US" sz="36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彩电原价：</a:t>
            </a:r>
            <a:r>
              <a:rPr lang="en-US" altLang="zh-CN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9999</a:t>
            </a:r>
            <a:endParaRPr lang="en-US" altLang="zh-CN" sz="36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algn="ctr" eaLnBrk="1" hangingPunct="1"/>
            <a:r>
              <a:rPr lang="zh-CN" altLang="en-US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现价：</a:t>
            </a:r>
            <a:r>
              <a:rPr lang="en-US" altLang="zh-CN" sz="36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5000</a:t>
            </a:r>
            <a:endParaRPr lang="en-US" altLang="zh-CN" sz="36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2484438" y="476250"/>
            <a:ext cx="5616575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600" b="1" spc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需求量可能有什么变化？</a:t>
            </a:r>
            <a:endParaRPr lang="zh-CN" altLang="en-US" sz="36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42" name="AutoShape 8"/>
          <p:cNvSpPr/>
          <p:nvPr/>
        </p:nvSpPr>
        <p:spPr>
          <a:xfrm>
            <a:off x="-323850" y="0"/>
            <a:ext cx="2555875" cy="1728788"/>
          </a:xfrm>
          <a:prstGeom prst="irregularSeal1">
            <a:avLst/>
          </a:prstGeom>
          <a:solidFill>
            <a:srgbClr val="99CC00"/>
          </a:solidFill>
          <a:ln>
            <a:solidFill>
              <a:srgbClr val="008000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4000" b="1">
                <a:solidFill>
                  <a:srgbClr val="FFFF00"/>
                </a:solidFill>
              </a:rPr>
              <a:t>分析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39" grpId="1"/>
      <p:bldP spid="184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 descr="未标题-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7543800" cy="3733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9" name="Rectangle 4"/>
          <p:cNvSpPr/>
          <p:nvPr/>
        </p:nvSpPr>
        <p:spPr>
          <a:xfrm>
            <a:off x="0" y="3519488"/>
            <a:ext cx="62484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粮食</a:t>
            </a:r>
            <a:r>
              <a:rPr lang="zh-CN" altLang="zh-CN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食盐等生活必需品价格的上涨</a:t>
            </a:r>
            <a:r>
              <a:rPr lang="en-US" altLang="zh-CN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,</a:t>
            </a:r>
            <a:endParaRPr lang="en-US" altLang="zh-CN" sz="28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0" name="Rectangle 5"/>
          <p:cNvSpPr/>
          <p:nvPr/>
        </p:nvSpPr>
        <p:spPr>
          <a:xfrm>
            <a:off x="0" y="4967288"/>
            <a:ext cx="8748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等离子电视</a:t>
            </a:r>
            <a:r>
              <a:rPr lang="zh-CN" altLang="zh-CN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汽车等高档耐用品价格的大幅度下降</a:t>
            </a:r>
            <a:r>
              <a:rPr lang="en-US" altLang="zh-CN" sz="28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,</a:t>
            </a:r>
            <a:endParaRPr lang="en-US" altLang="zh-CN" sz="28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1" name="Rectangle 10"/>
          <p:cNvSpPr/>
          <p:nvPr/>
        </p:nvSpPr>
        <p:spPr>
          <a:xfrm>
            <a:off x="1331913" y="4205288"/>
            <a:ext cx="76565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往往不会导致消费者对其需求量的</a:t>
            </a:r>
            <a:r>
              <a:rPr lang="zh-CN" altLang="en-US" sz="2800" b="1" u="sng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2" name="Rectangle 11"/>
          <p:cNvSpPr/>
          <p:nvPr/>
        </p:nvSpPr>
        <p:spPr>
          <a:xfrm>
            <a:off x="1331913" y="5734050"/>
            <a:ext cx="68405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则会导致消费者对其需求量的</a:t>
            </a:r>
            <a:r>
              <a:rPr lang="zh-CN" altLang="en-US" sz="2800" b="1" u="sng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0" y="260350"/>
            <a:ext cx="2124075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zh-CN" altLang="en-US" sz="3600" b="1" spc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需求量有什么变化？</a:t>
            </a:r>
            <a:endParaRPr lang="zh-CN" altLang="en-US" sz="36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4" name="矩形 7"/>
          <p:cNvSpPr/>
          <p:nvPr/>
        </p:nvSpPr>
        <p:spPr>
          <a:xfrm>
            <a:off x="6156325" y="5589588"/>
            <a:ext cx="1627188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迅速增加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9465" name="矩形 8"/>
          <p:cNvSpPr/>
          <p:nvPr/>
        </p:nvSpPr>
        <p:spPr>
          <a:xfrm>
            <a:off x="6875463" y="4076700"/>
            <a:ext cx="16287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急剧减少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4" grpId="0"/>
      <p:bldP spid="19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5612" cy="4421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eaLnBrk="1" hangingPunct="1">
              <a:lnSpc>
                <a:spcPct val="90000"/>
              </a:lnSpc>
            </a:pPr>
            <a:r>
              <a:rPr lang="zh-CN" altLang="en-US" sz="4400" b="1" spc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en-US" sz="4400" b="1" spc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生活必需品</a:t>
            </a:r>
            <a:r>
              <a:rPr lang="zh-CN" altLang="en-US" sz="4400" b="1" spc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的影响比较</a:t>
            </a:r>
            <a:r>
              <a:rPr lang="zh-CN" altLang="en-US" sz="4400" b="1" spc="0">
                <a:solidFill>
                  <a:srgbClr val="CC0000"/>
                </a:solidFill>
                <a:latin typeface="楷体" pitchFamily="49" charset="-122"/>
                <a:ea typeface="楷体" pitchFamily="49" charset="-122"/>
              </a:rPr>
              <a:t>小</a:t>
            </a:r>
            <a:endParaRPr lang="zh-CN" altLang="en-US" sz="4400" b="1">
              <a:solidFill>
                <a:srgbClr val="CC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eaLnBrk="1" hangingPunct="1">
              <a:lnSpc>
                <a:spcPct val="90000"/>
              </a:lnSpc>
            </a:pPr>
            <a:r>
              <a:rPr lang="zh-CN" altLang="en-US" sz="4400" b="1" spc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en-US" sz="4400" b="1" spc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高档耐用品</a:t>
            </a:r>
            <a:r>
              <a:rPr lang="zh-CN" altLang="en-US" sz="4400" b="1" spc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的影响比较</a:t>
            </a:r>
            <a:r>
              <a:rPr lang="zh-CN" altLang="en-US" sz="4400" b="1" spc="0">
                <a:solidFill>
                  <a:srgbClr val="CC0000"/>
                </a:solidFill>
                <a:latin typeface="楷体" pitchFamily="49" charset="-122"/>
                <a:ea typeface="楷体" pitchFamily="49" charset="-122"/>
              </a:rPr>
              <a:t>大</a:t>
            </a:r>
            <a:endParaRPr lang="zh-CN" altLang="en-US" sz="4400" b="1">
              <a:solidFill>
                <a:srgbClr val="CC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eaLnBrk="1" hangingPunct="1">
              <a:lnSpc>
                <a:spcPct val="90000"/>
              </a:lnSpc>
              <a:buNone/>
            </a:pPr>
            <a:endParaRPr lang="en-US" altLang="zh-CN" sz="5400">
              <a:effectLst>
                <a:outerShdw blurRad="38100" dist="38100" dir="2700000" algn="tl">
                  <a:schemeClr val="bg2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3" name="Text Box 4"/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9144000" cy="1000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+mj-cs"/>
              </a:defRPr>
            </a:lvl1pPr>
          </a:lstStyle>
          <a:p>
            <a:pPr marL="0" marR="0" lvl="0" indent="0" algn="l" eaLnBrk="1" hangingPunct="1">
              <a:spcBef>
                <a:spcPct val="50000"/>
              </a:spcBef>
            </a:pPr>
            <a:r>
              <a:rPr lang="en-US" altLang="zh-CN" sz="3600" spc="0">
                <a:solidFill>
                  <a:srgbClr val="000000"/>
                </a:solidFill>
              </a:rPr>
              <a:t>2</a:t>
            </a:r>
            <a:r>
              <a:rPr lang="zh-CN" altLang="zh-CN" sz="3600" spc="0">
                <a:solidFill>
                  <a:srgbClr val="000000"/>
                </a:solidFill>
              </a:rPr>
              <a:t>、</a:t>
            </a:r>
            <a:r>
              <a:rPr lang="zh-CN" altLang="en-US" sz="3600" spc="0">
                <a:solidFill>
                  <a:srgbClr val="000000"/>
                </a:solidFill>
              </a:rPr>
              <a:t>价格变动对</a:t>
            </a:r>
            <a:r>
              <a:rPr lang="zh-CN" altLang="en-US" sz="3600" u="sng" spc="0">
                <a:solidFill>
                  <a:srgbClr val="000000"/>
                </a:solidFill>
              </a:rPr>
              <a:t>不同商品</a:t>
            </a:r>
            <a:r>
              <a:rPr lang="zh-CN" altLang="en-US" sz="3600" spc="0">
                <a:solidFill>
                  <a:srgbClr val="000000"/>
                </a:solidFill>
              </a:rPr>
              <a:t>需求量的影响不同</a:t>
            </a:r>
            <a:endParaRPr lang="en-US" altLang="zh-CN" sz="3600">
              <a:solidFill>
                <a:srgbClr val="000000"/>
              </a:solidFill>
            </a:endParaRPr>
          </a:p>
        </p:txBody>
      </p:sp>
      <p:pic>
        <p:nvPicPr>
          <p:cNvPr id="20484" name="Picture 5" descr="c:\users\user\appdata\roaming\360se6\User Data\temp\SYS201501130604283292776559_ST.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3111500"/>
            <a:ext cx="3960813" cy="3413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5" name="Text Box 27"/>
          <p:cNvSpPr/>
          <p:nvPr/>
        </p:nvSpPr>
        <p:spPr>
          <a:xfrm>
            <a:off x="4356100" y="4292600"/>
            <a:ext cx="1366838" cy="461963"/>
          </a:xfrm>
          <a:prstGeom prst="rect">
            <a:avLst/>
          </a:prstGeom>
          <a:solidFill>
            <a:srgbClr val="CCFFCC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弹性大</a:t>
            </a:r>
            <a:endParaRPr lang="zh-CN" altLang="en-US" sz="2400">
              <a:solidFill>
                <a:srgbClr val="FF33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6" name="Text Box 28"/>
          <p:cNvSpPr/>
          <p:nvPr/>
        </p:nvSpPr>
        <p:spPr>
          <a:xfrm>
            <a:off x="2987675" y="5229225"/>
            <a:ext cx="1366838" cy="461963"/>
          </a:xfrm>
          <a:prstGeom prst="rect">
            <a:avLst/>
          </a:prstGeom>
          <a:solidFill>
            <a:srgbClr val="CCFFCC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弹性小</a:t>
            </a:r>
            <a:endParaRPr lang="zh-CN" altLang="en-US" sz="2400">
              <a:solidFill>
                <a:srgbClr val="FF33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7" name="矩形 6"/>
          <p:cNvSpPr/>
          <p:nvPr/>
        </p:nvSpPr>
        <p:spPr>
          <a:xfrm>
            <a:off x="6659563" y="4797425"/>
            <a:ext cx="1735137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en-US" altLang="zh-CN" sz="20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a </a:t>
            </a:r>
            <a:r>
              <a:rPr lang="zh-CN" altLang="en-US" sz="20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生活必需品</a:t>
            </a:r>
            <a:endParaRPr lang="en-US" altLang="zh-CN" sz="20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en-US" altLang="zh-CN" sz="20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b </a:t>
            </a:r>
            <a:r>
              <a:rPr lang="zh-CN" altLang="en-US" sz="2000" b="1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高档耐用品</a:t>
            </a:r>
            <a:endParaRPr lang="en-US" altLang="zh-CN" sz="20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  <p:bldP spid="20483" grpId="0"/>
      <p:bldP spid="20485" grpId="0"/>
      <p:bldP spid="20486" grpId="0"/>
      <p:bldP spid="20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5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en-US" altLang="zh-CN" sz="3200" b="1" spc="0">
                <a:solidFill>
                  <a:srgbClr val="000000"/>
                </a:solidFill>
                <a:latin typeface="Arial"/>
                <a:ea typeface="黑体" pitchFamily="49" charset="-122"/>
              </a:rPr>
              <a:t>3</a:t>
            </a:r>
            <a:r>
              <a:rPr lang="zh-CN" altLang="en-US" sz="3200" b="1" spc="0">
                <a:solidFill>
                  <a:srgbClr val="000000"/>
                </a:solidFill>
                <a:latin typeface="Arial"/>
                <a:ea typeface="黑体" pitchFamily="49" charset="-122"/>
              </a:rPr>
              <a:t>、相关商品价格变动对既定商品需求量的影响</a:t>
            </a:r>
            <a:endParaRPr lang="zh-CN" altLang="en-US" sz="3200" b="1">
              <a:solidFill>
                <a:srgbClr val="000000"/>
              </a:solidFill>
              <a:latin typeface="Arial"/>
              <a:ea typeface="黑体" pitchFamily="49" charset="-122"/>
            </a:endParaRPr>
          </a:p>
        </p:txBody>
      </p:sp>
      <p:grpSp>
        <p:nvGrpSpPr>
          <p:cNvPr id="21507" name="Group 15"/>
          <p:cNvGrpSpPr/>
          <p:nvPr/>
        </p:nvGrpSpPr>
        <p:grpSpPr>
          <a:xfrm>
            <a:off x="304800" y="1676400"/>
            <a:ext cx="8077200" cy="2066925"/>
            <a:chOff x="192" y="1056"/>
            <a:chExt cx="5088" cy="1302"/>
          </a:xfrm>
        </p:grpSpPr>
        <p:sp>
          <p:nvSpPr>
            <p:cNvPr id="21517" name="Text Box 4" descr="白色大理石"/>
            <p:cNvSpPr/>
            <p:nvPr/>
          </p:nvSpPr>
          <p:spPr>
            <a:xfrm>
              <a:off x="192" y="1756"/>
              <a:ext cx="5088" cy="602"/>
            </a:xfrm>
            <a:prstGeom prst="rect">
              <a:avLst/>
            </a:prstGeom>
            <a:noFill/>
            <a:ln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zh-CN" altLang="en-US" sz="2800" b="1">
                  <a:latin typeface="Arial"/>
                  <a:ea typeface="黑体" pitchFamily="49" charset="-122"/>
                </a:rPr>
                <a:t>　　</a:t>
              </a:r>
              <a:r>
                <a:rPr lang="zh-CN" altLang="en-US" sz="2800" b="1">
                  <a:solidFill>
                    <a:srgbClr val="0066FF"/>
                  </a:solidFill>
                  <a:latin typeface="Arial"/>
                  <a:ea typeface="黑体" pitchFamily="49" charset="-122"/>
                </a:rPr>
                <a:t>如果两种商品的</a:t>
              </a:r>
              <a:r>
                <a:rPr lang="zh-CN" altLang="en-US" sz="2800" b="1">
                  <a:solidFill>
                    <a:srgbClr val="FF0000"/>
                  </a:solidFill>
                  <a:latin typeface="Arial"/>
                  <a:ea typeface="黑体" pitchFamily="49" charset="-122"/>
                </a:rPr>
                <a:t>功用相同或相近</a:t>
              </a:r>
              <a:r>
                <a:rPr lang="zh-CN" altLang="en-US" sz="2800" b="1">
                  <a:solidFill>
                    <a:srgbClr val="0066FF"/>
                  </a:solidFill>
                  <a:latin typeface="Arial"/>
                  <a:ea typeface="黑体" pitchFamily="49" charset="-122"/>
                </a:rPr>
                <a:t>，可以满足消费者的同一需要，这两种商品就互为替代品。</a:t>
              </a:r>
              <a:endParaRPr lang="zh-CN" altLang="en-US" sz="2800" b="1">
                <a:solidFill>
                  <a:srgbClr val="0066FF"/>
                </a:solidFill>
                <a:latin typeface="Arial"/>
                <a:ea typeface="黑体" pitchFamily="49" charset="-122"/>
              </a:endParaRPr>
            </a:p>
          </p:txBody>
        </p:sp>
        <p:cxnSp>
          <p:nvCxnSpPr>
            <p:cNvPr id="21518" name="Line 8"/>
            <p:cNvCxnSpPr/>
            <p:nvPr/>
          </p:nvCxnSpPr>
          <p:spPr>
            <a:xfrm flipH="1">
              <a:off x="2592" y="1056"/>
              <a:ext cx="0" cy="720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miter lim="800000"/>
              <a:tailEnd type="triangle"/>
            </a:ln>
          </p:spPr>
        </p:cxnSp>
      </p:grpSp>
      <p:grpSp>
        <p:nvGrpSpPr>
          <p:cNvPr id="21508" name="Group 16"/>
          <p:cNvGrpSpPr/>
          <p:nvPr/>
        </p:nvGrpSpPr>
        <p:grpSpPr>
          <a:xfrm>
            <a:off x="304800" y="1676400"/>
            <a:ext cx="8077200" cy="3429000"/>
            <a:chOff x="192" y="1056"/>
            <a:chExt cx="5088" cy="2160"/>
          </a:xfrm>
        </p:grpSpPr>
        <p:sp>
          <p:nvSpPr>
            <p:cNvPr id="21515" name="Text Box 5" descr="白色大理石"/>
            <p:cNvSpPr/>
            <p:nvPr/>
          </p:nvSpPr>
          <p:spPr>
            <a:xfrm>
              <a:off x="192" y="2614"/>
              <a:ext cx="5088" cy="602"/>
            </a:xfrm>
            <a:prstGeom prst="rect">
              <a:avLst/>
            </a:prstGeom>
            <a:noFill/>
            <a:ln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zh-CN" altLang="en-US" sz="2800" b="1">
                  <a:latin typeface="Arial"/>
                  <a:ea typeface="黑体" pitchFamily="49" charset="-122"/>
                </a:rPr>
                <a:t>　</a:t>
              </a:r>
              <a:r>
                <a:rPr lang="zh-CN" altLang="en-US" sz="2800" b="1">
                  <a:solidFill>
                    <a:srgbClr val="0066FF"/>
                  </a:solidFill>
                  <a:latin typeface="Arial"/>
                  <a:ea typeface="黑体" pitchFamily="49" charset="-122"/>
                </a:rPr>
                <a:t>　如果两种商品</a:t>
              </a:r>
              <a:r>
                <a:rPr lang="zh-CN" altLang="en-US" sz="2800" b="1">
                  <a:solidFill>
                    <a:srgbClr val="FF0000"/>
                  </a:solidFill>
                  <a:latin typeface="Arial"/>
                  <a:ea typeface="黑体" pitchFamily="49" charset="-122"/>
                </a:rPr>
                <a:t>必须组合</a:t>
              </a:r>
              <a:r>
                <a:rPr lang="zh-CN" altLang="en-US" sz="2800" b="1">
                  <a:solidFill>
                    <a:srgbClr val="0066FF"/>
                  </a:solidFill>
                  <a:latin typeface="Arial"/>
                  <a:ea typeface="黑体" pitchFamily="49" charset="-122"/>
                </a:rPr>
                <a:t>在一起才能满足人们的某种需要，这两种商品就是互补商品。</a:t>
              </a:r>
              <a:endParaRPr lang="zh-CN" altLang="en-US" sz="2800" b="1">
                <a:solidFill>
                  <a:srgbClr val="0066FF"/>
                </a:solidFill>
                <a:latin typeface="Arial"/>
                <a:ea typeface="黑体" pitchFamily="49" charset="-122"/>
              </a:endParaRPr>
            </a:p>
          </p:txBody>
        </p:sp>
        <p:cxnSp>
          <p:nvCxnSpPr>
            <p:cNvPr id="21516" name="Line 9"/>
            <p:cNvCxnSpPr/>
            <p:nvPr/>
          </p:nvCxnSpPr>
          <p:spPr>
            <a:xfrm flipH="1">
              <a:off x="3600" y="1056"/>
              <a:ext cx="0" cy="1488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miter lim="800000"/>
              <a:tailEnd type="triangle"/>
            </a:ln>
          </p:spPr>
        </p:cxnSp>
      </p:grpSp>
      <p:grpSp>
        <p:nvGrpSpPr>
          <p:cNvPr id="21509" name="Group 13"/>
          <p:cNvGrpSpPr/>
          <p:nvPr/>
        </p:nvGrpSpPr>
        <p:grpSpPr>
          <a:xfrm>
            <a:off x="827088" y="981075"/>
            <a:ext cx="6030912" cy="1008063"/>
            <a:chOff x="576" y="432"/>
            <a:chExt cx="3744" cy="624"/>
          </a:xfrm>
        </p:grpSpPr>
        <p:sp>
          <p:nvSpPr>
            <p:cNvPr id="21510" name="Text Box 3"/>
            <p:cNvSpPr/>
            <p:nvPr/>
          </p:nvSpPr>
          <p:spPr>
            <a:xfrm>
              <a:off x="1584" y="720"/>
              <a:ext cx="2736" cy="333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Arial"/>
                  <a:ea typeface="黑体" pitchFamily="49" charset="-122"/>
                </a:rPr>
                <a:t>包括了替代品与互补商品</a:t>
              </a:r>
              <a:endParaRPr lang="zh-CN" altLang="en-US" sz="2800" b="1">
                <a:solidFill>
                  <a:srgbClr val="000000"/>
                </a:solidFill>
                <a:latin typeface="Arial"/>
                <a:ea typeface="黑体" pitchFamily="49" charset="-122"/>
              </a:endParaRPr>
            </a:p>
          </p:txBody>
        </p:sp>
        <p:grpSp>
          <p:nvGrpSpPr>
            <p:cNvPr id="21511" name="Group 12"/>
            <p:cNvGrpSpPr/>
            <p:nvPr/>
          </p:nvGrpSpPr>
          <p:grpSpPr>
            <a:xfrm>
              <a:off x="576" y="432"/>
              <a:ext cx="912" cy="624"/>
              <a:chOff x="576" y="432"/>
              <a:chExt cx="912" cy="624"/>
            </a:xfrm>
          </p:grpSpPr>
          <p:sp>
            <p:nvSpPr>
              <p:cNvPr id="21512" name="AutoShape 7"/>
              <p:cNvSpPr/>
              <p:nvPr/>
            </p:nvSpPr>
            <p:spPr>
              <a:xfrm flipV="1">
                <a:off x="912" y="528"/>
                <a:ext cx="480" cy="528"/>
              </a:xfrm>
              <a:custGeom>
                <a:gdLst>
                  <a:gd name="GT0" fmla="*/ 12420 w 21600"/>
                  <a:gd name="GT1" fmla="+- l GT0 0"/>
                  <a:gd name="GT2" fmla="*/ 2905 h 21600"/>
                  <a:gd name="GT3" fmla="+- t GT2 0"/>
                  <a:gd name="GT4" fmla="*/ 18225 w 21600"/>
                  <a:gd name="GT5" fmla="+- l GT4 0"/>
                  <a:gd name="GT6" fmla="*/ 9245 h 21600"/>
                  <a:gd name="GT7" fmla="+- t GT6 0"/>
                </a:gdLst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GT1" t="GT3" r="GT5" b="GT7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solidFill>
                  <a:srgbClr val="00FF00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eaLnBrk="1" hangingPunct="1"/>
                <a:endParaRPr lang="zh-CN" altLang="en-US"/>
              </a:p>
            </p:txBody>
          </p:sp>
          <p:cxnSp>
            <p:nvCxnSpPr>
              <p:cNvPr id="21513" name="Line 10"/>
              <p:cNvCxnSpPr/>
              <p:nvPr/>
            </p:nvCxnSpPr>
            <p:spPr>
              <a:xfrm>
                <a:off x="576" y="432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</a:ln>
            </p:spPr>
          </p:cxnSp>
          <p:cxnSp>
            <p:nvCxnSpPr>
              <p:cNvPr id="21514" name="Line 11"/>
              <p:cNvCxnSpPr/>
              <p:nvPr/>
            </p:nvCxnSpPr>
            <p:spPr>
              <a:xfrm>
                <a:off x="576" y="480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</a:ln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134</Paragraphs>
  <Slides>18</Slides>
  <Notes>1</Notes>
  <TotalTime>0</TotalTime>
  <HiddenSlides>1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0">
      <vt:lpstr>Arial</vt:lpstr>
      <vt:lpstr>Times New Roman</vt:lpstr>
      <vt:lpstr>宋体</vt:lpstr>
      <vt:lpstr>Wingdings</vt:lpstr>
      <vt:lpstr>Calibri</vt:lpstr>
      <vt:lpstr>黑体</vt:lpstr>
      <vt:lpstr>楷体_GB2312</vt:lpstr>
      <vt:lpstr>楷体</vt:lpstr>
      <vt:lpstr>华文行楷</vt:lpstr>
      <vt:lpstr>隶书</vt:lpstr>
      <vt:lpstr>华文新魏</vt:lpstr>
      <vt:lpstr>Maple</vt:lpstr>
      <vt:lpstr>PowerPoint Presentation</vt:lpstr>
      <vt:lpstr>假设现在……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2、价格变动对不同商品需求量的影响不同</vt:lpstr>
      <vt:lpstr>PowerPoint Presentation</vt:lpstr>
      <vt:lpstr>PowerPoint Presentation</vt:lpstr>
      <vt:lpstr>*关于替代品</vt:lpstr>
      <vt:lpstr>PowerPoint Presentation</vt:lpstr>
      <vt:lpstr>*关于互补品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2022-08-10T07:59:19.536</cp:lastPrinted>
  <dcterms:created xsi:type="dcterms:W3CDTF">2022-08-10T07:59:19Z</dcterms:created>
  <dcterms:modified xsi:type="dcterms:W3CDTF">2022-08-09T23:59:20Z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