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447" r:id="rId3"/>
    <p:sldId id="258" r:id="rId4"/>
    <p:sldId id="394" r:id="rId5"/>
    <p:sldId id="511" r:id="rId6"/>
    <p:sldId id="480" r:id="rId7"/>
    <p:sldId id="396" r:id="rId8"/>
    <p:sldId id="574" r:id="rId9"/>
    <p:sldId id="398" r:id="rId10"/>
    <p:sldId id="543" r:id="rId11"/>
    <p:sldId id="300" r:id="rId12"/>
    <p:sldId id="575" r:id="rId13"/>
    <p:sldId id="576" r:id="rId14"/>
    <p:sldId id="577" r:id="rId15"/>
    <p:sldId id="578" r:id="rId16"/>
    <p:sldId id="579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/>
    <p:restoredTop sz="94660"/>
  </p:normalViewPr>
  <p:slideViewPr>
    <p:cSldViewPr showGuides="1">
      <p:cViewPr varScale="1">
        <p:scale>
          <a:sx n="76" d="100"/>
          <a:sy n="76" d="100"/>
        </p:scale>
        <p:origin x="75" y="192"/>
      </p:cViewPr>
      <p:guideLst>
        <p:guide orient="horz" pos="2160"/>
        <p:guide pos="38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-7464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notesMaster" Target="notesMasters/notesMaster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2EFCD9EF-402D-4BFA-A554-EB4A86A38397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A446F763-53A6-4263-8CB4-399FCCEF05ED}" type="parTrans" cxnId="{7DEC5397-4983-488A-B4C8-5273729726BC}">
      <dgm:prSet custT="1"/>
      <dgm:spPr/>
      <dgm:t>
        <a:bodyPr/>
        <a:lstStyle/>
        <a:p>
          <a:endParaRPr lang="zh-CN" altLang="en-US" sz="2000"/>
        </a:p>
      </dgm:t>
    </dgm:pt>
    <dgm:pt modelId="{FB839B25-34B5-4F3E-8068-741AB84AACBB}">
      <dgm:prSet phldrT="[文本]" custT="1"/>
      <dgm:spPr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</dgm:spPr>
      <dgm:t>
        <a:bodyPr/>
        <a:lstStyle/>
        <a:p>
          <a:r>
            <a:rPr lang="zh-CN" sz="2000" b="1"/>
            <a:t>政治认同</a:t>
          </a:r>
          <a:r>
            <a:rPr lang="en-US" sz="2000"/>
            <a:t>: </a:t>
          </a:r>
          <a:r>
            <a:rPr lang="zh-CN" sz="2000"/>
            <a:t>认同社会主义道路、选择社会主义制度。通过了解社会主义革命和建设的伟大成就，体会只有社会主义才能救中国。</a:t>
          </a:r>
          <a:endParaRPr lang="zh-CN" altLang="en-US" sz="2000"/>
        </a:p>
      </dgm:t>
    </dgm:pt>
    <dgm:pt modelId="{AB25A1C6-4EED-4AAA-A80A-120A89C2815D}" type="sibTrans" cxnId="{7DEC5397-4983-488A-B4C8-5273729726BC}">
      <dgm:prSet custT="1"/>
      <dgm:spPr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 sz="2000"/>
        </a:p>
      </dgm:t>
    </dgm:pt>
    <dgm:pt modelId="{CEC623C6-2F05-40AE-897A-1C8CC78EFB8E}" type="parTrans" cxnId="{23F7558D-A5F8-4A0B-8DED-1030DF57332F}">
      <dgm:prSet custT="1"/>
      <dgm:spPr/>
      <dgm:t>
        <a:bodyPr/>
        <a:lstStyle/>
        <a:p>
          <a:endParaRPr lang="zh-CN" altLang="en-US" sz="2000"/>
        </a:p>
      </dgm:t>
    </dgm:pt>
    <dgm:pt modelId="{6A8F35C0-28BA-4906-B8BD-5A2C392CBFCD}">
      <dgm:prSet phldrT="[文本]" custT="1"/>
      <dgm:spPr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</dgm:spPr>
      <dgm:t>
        <a:bodyPr/>
        <a:lstStyle/>
        <a:p>
          <a:r>
            <a:rPr lang="zh-CN" sz="2000" b="1"/>
            <a:t>科学精神</a:t>
          </a:r>
          <a:r>
            <a:rPr lang="zh-CN" altLang="en-US" sz="2000"/>
            <a:t>：</a:t>
          </a:r>
          <a:r>
            <a:rPr lang="zh-CN" sz="2000"/>
            <a:t>辩证的看待中国在社会主义改造和建设初期探索道路的成就和曲折，能分析社会主义革命和社会主义建设的道路不是一帆风顺的，学会用发展的观点看问题的能力。</a:t>
          </a:r>
          <a:endParaRPr lang="zh-CN" altLang="en-US" sz="2000"/>
        </a:p>
      </dgm:t>
    </dgm:pt>
    <dgm:pt modelId="{077F9648-43A7-41DE-8609-C6D943586792}" type="sibTrans" cxnId="{23F7558D-A5F8-4A0B-8DED-1030DF57332F}">
      <dgm:prSet custT="1"/>
      <dgm:spPr/>
      <dgm:t>
        <a:bodyPr/>
        <a:lstStyle/>
        <a:p>
          <a:endParaRPr lang="zh-CN" altLang="en-US" sz="2000"/>
        </a:p>
      </dgm:t>
    </dgm:pt>
    <dgm:pt modelId="{EC98690E-B056-45C6-93B8-6E0C64383015}" type="parTrans" cxnId="{B62A437F-877E-4DB9-B70A-6B705E32FF9E}">
      <dgm:prSet/>
      <dgm:spPr/>
      <dgm:t>
        <a:bodyPr/>
        <a:lstStyle/>
        <a:p>
          <a:endParaRPr lang="zh-CN" altLang="en-US"/>
        </a:p>
      </dgm:t>
    </dgm:pt>
    <dgm:pt modelId="{9DD70F0D-D1FD-4B54-B257-0AFF7E2DC25E}">
      <dgm:prSet custT="1"/>
      <dgm:spPr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</dgm:spPr>
      <dgm:t>
        <a:bodyPr/>
        <a:lstStyle/>
        <a:p>
          <a:r>
            <a:rPr lang="zh-CN" altLang="en-US" sz="2200"/>
            <a:t>了解我国近年取得的伟大成就，立足实践，报效祖国，积极投入实践，参与社会主义现代化建设。</a:t>
          </a:r>
        </a:p>
      </dgm:t>
    </dgm:pt>
    <dgm:pt modelId="{0726113B-322C-4A24-8717-B0E263626DA1}" type="sibTrans" cxnId="{B62A437F-877E-4DB9-B70A-6B705E32FF9E}">
      <dgm:prSet/>
      <dgm:spPr/>
      <dgm:t>
        <a:bodyPr/>
        <a:lstStyle/>
        <a:p>
          <a:endParaRPr lang="zh-CN" altLang="en-US"/>
        </a:p>
      </dgm:t>
    </dgm:pt>
    <dgm:pt modelId="{395BEEE9-B3DD-4894-BE9C-88E23DD81295}" type="pres">
      <dgm:prSet presAssocID="{2EFCD9EF-402D-4BFA-A554-EB4A86A38397}" presName="Name0">
        <dgm:presLayoutVars>
          <dgm:chMax val="7"/>
          <dgm:chPref val="7"/>
          <dgm:dir/>
        </dgm:presLayoutVars>
      </dgm:prSet>
      <dgm:spPr/>
      <dgm:t>
        <a:bodyPr/>
        <a:lstStyle/>
        <a:p/>
      </dgm:t>
    </dgm:pt>
    <dgm:pt modelId="{5EEACC77-07E0-4463-8AFD-96437EBFD33D}" type="pres">
      <dgm:prSet presAssocID="{2EFCD9EF-402D-4BFA-A554-EB4A86A38397}" presName="Name1"/>
      <dgm:spPr/>
      <dgm:t>
        <a:bodyPr/>
        <a:lstStyle/>
        <a:p/>
      </dgm:t>
    </dgm:pt>
    <dgm:pt modelId="{423D23F0-95ED-4ACF-BFAE-BD5628F289BE}" type="pres">
      <dgm:prSet presAssocID="{2EFCD9EF-402D-4BFA-A554-EB4A86A38397}" presName="cycle"/>
      <dgm:spPr/>
      <dgm:t>
        <a:bodyPr/>
        <a:lstStyle/>
        <a:p/>
      </dgm:t>
    </dgm:pt>
    <dgm:pt modelId="{84644BE1-9E86-4C0A-AA80-56065D2B8280}" type="pres">
      <dgm:prSet presAssocID="{2EFCD9EF-402D-4BFA-A554-EB4A86A38397}" presName="srcNode" presStyleLbl="node1" presStyleCnt="5"/>
      <dgm:spPr/>
      <dgm:t>
        <a:bodyPr/>
        <a:lstStyle/>
        <a:p/>
      </dgm:t>
    </dgm:pt>
    <dgm:pt modelId="{DD1B074C-529B-41BB-9EAB-B47AFE569053}" type="pres">
      <dgm:prSet presAssocID="{2EFCD9EF-402D-4BFA-A554-EB4A86A38397}" presName="conn" presStyleLbl="parChTrans1D2" presStyleCnt="1"/>
      <dgm:spPr/>
      <dgm:t>
        <a:bodyPr/>
        <a:lstStyle/>
        <a:p/>
      </dgm:t>
    </dgm:pt>
    <dgm:pt modelId="{ACF6F783-B257-4255-9BFD-AA6798BD2347}" type="pres">
      <dgm:prSet presAssocID="{2EFCD9EF-402D-4BFA-A554-EB4A86A38397}" presName="extraNode" presStyleLbl="node1" presStyleIdx="1" presStyleCnt="5"/>
      <dgm:spPr/>
      <dgm:t>
        <a:bodyPr/>
        <a:lstStyle/>
        <a:p/>
      </dgm:t>
    </dgm:pt>
    <dgm:pt modelId="{8AB9F601-3404-47FB-B2B0-0C05257816A8}" type="pres">
      <dgm:prSet presAssocID="{2EFCD9EF-402D-4BFA-A554-EB4A86A38397}" presName="dstNode" presStyleLbl="node1" presStyleIdx="1" presStyleCnt="5"/>
      <dgm:spPr/>
      <dgm:t>
        <a:bodyPr/>
        <a:lstStyle/>
        <a:p/>
      </dgm:t>
    </dgm:pt>
    <dgm:pt modelId="{2D528245-DD7A-463F-AADD-3617B087A842}" type="pres">
      <dgm:prSet presAssocID="{FB839B25-34B5-4F3E-8068-741AB84AACBB}" presName="text_1" presStyleLbl="node1" presStyleIdx="2" presStyleCnt="5" custScaleY="113773">
        <dgm:presLayoutVars>
          <dgm:bulletEnabled val="1"/>
        </dgm:presLayoutVars>
      </dgm:prSet>
      <dgm:spPr/>
      <dgm:t>
        <a:bodyPr/>
        <a:lstStyle/>
        <a:p/>
      </dgm:t>
    </dgm:pt>
    <dgm:pt modelId="{B187B0FE-29D2-4BCC-8EF8-E38C54F15095}" type="pres">
      <dgm:prSet presAssocID="{FB839B25-34B5-4F3E-8068-741AB84AACBB}" presName="accent_1"/>
      <dgm:spPr/>
      <dgm:t>
        <a:bodyPr/>
        <a:lstStyle/>
        <a:p/>
      </dgm:t>
    </dgm:pt>
    <dgm:pt modelId="{85DC7A1B-A7FA-4556-8450-0A40E5CF9E26}" type="pres">
      <dgm:prSet presAssocID="{FB839B25-34B5-4F3E-8068-741AB84AACBB}" presName="accentRepeatNode" presStyleLbl="solidFgAcc1" presStyleCnt="3"/>
      <dgm:spPr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/>
      </dgm:t>
    </dgm:pt>
    <dgm:pt modelId="{92A96669-BABC-46BE-94AD-00A6C6DB8416}" type="pres">
      <dgm:prSet presAssocID="{6A8F35C0-28BA-4906-B8BD-5A2C392CBFCD}" presName="text_2" presStyleLbl="node1" presStyleIdx="3" presStyleCnt="5" custScaleY="121067">
        <dgm:presLayoutVars>
          <dgm:bulletEnabled val="1"/>
        </dgm:presLayoutVars>
      </dgm:prSet>
      <dgm:spPr/>
      <dgm:t>
        <a:bodyPr/>
        <a:lstStyle/>
        <a:p/>
      </dgm:t>
    </dgm:pt>
    <dgm:pt modelId="{AB647BFA-0868-4F6E-91C5-2D3C341E1FC0}" type="pres">
      <dgm:prSet presAssocID="{6A8F35C0-28BA-4906-B8BD-5A2C392CBFCD}" presName="accent_2"/>
      <dgm:spPr/>
      <dgm:t>
        <a:bodyPr/>
        <a:lstStyle/>
        <a:p/>
      </dgm:t>
    </dgm:pt>
    <dgm:pt modelId="{AE44C1B9-386A-4294-B589-C807F1670F14}" type="pres">
      <dgm:prSet presAssocID="{6A8F35C0-28BA-4906-B8BD-5A2C392CBFCD}" presName="accentRepeatNode" presStyleLbl="solidFgAcc1" presStyleIdx="1" presStyleCnt="3"/>
      <dgm:spPr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</dgm:spPr>
      <dgm:t>
        <a:bodyPr/>
        <a:lstStyle/>
        <a:p/>
      </dgm:t>
    </dgm:pt>
    <dgm:pt modelId="{1FD37FD0-5C1D-48DC-8512-E435EDA4E7AF}" type="pres">
      <dgm:prSet presAssocID="{9DD70F0D-D1FD-4B54-B257-0AFF7E2DC25E}" presName="text_3" presStyleLbl="node1" presStyleIdx="4" presStyleCnt="5">
        <dgm:presLayoutVars>
          <dgm:bulletEnabled val="1"/>
        </dgm:presLayoutVars>
      </dgm:prSet>
      <dgm:spPr/>
      <dgm:t>
        <a:bodyPr/>
        <a:lstStyle/>
        <a:p/>
      </dgm:t>
    </dgm:pt>
    <dgm:pt modelId="{12F303F3-2AFC-45F0-AB53-54A8289EC601}" type="pres">
      <dgm:prSet presAssocID="{9DD70F0D-D1FD-4B54-B257-0AFF7E2DC25E}" presName="accent_3"/>
      <dgm:spPr/>
      <dgm:t>
        <a:bodyPr/>
        <a:lstStyle/>
        <a:p/>
      </dgm:t>
    </dgm:pt>
    <dgm:pt modelId="{39031045-2838-461B-B1F6-7821D0A44590}" type="pres">
      <dgm:prSet presAssocID="{9DD70F0D-D1FD-4B54-B257-0AFF7E2DC25E}" presName="accentRepeatNode" presStyleLbl="solidFgAcc1" presStyleIdx="2" presStyleCnt="3"/>
      <dgm:spPr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</dgm:spPr>
      <dgm:t>
        <a:bodyPr/>
        <a:lstStyle/>
        <a:p/>
      </dgm:t>
    </dgm:pt>
  </dgm:ptLst>
  <dgm:cxnLst>
    <dgm:cxn modelId="{7DEC5397-4983-488A-B4C8-5273729726BC}" srcId="{2EFCD9EF-402D-4BFA-A554-EB4A86A38397}" destId="{FB839B25-34B5-4F3E-8068-741AB84AACBB}" srcOrd="0" destOrd="0" parTransId="{A446F763-53A6-4263-8CB4-399FCCEF05ED}" sibTransId="{AB25A1C6-4EED-4AAA-A80A-120A89C2815D}"/>
    <dgm:cxn modelId="{23F7558D-A5F8-4A0B-8DED-1030DF57332F}" srcId="{2EFCD9EF-402D-4BFA-A554-EB4A86A38397}" destId="{6A8F35C0-28BA-4906-B8BD-5A2C392CBFCD}" srcOrd="1" destOrd="0" parTransId="{CEC623C6-2F05-40AE-897A-1C8CC78EFB8E}" sibTransId="{077F9648-43A7-41DE-8609-C6D943586792}"/>
    <dgm:cxn modelId="{B62A437F-877E-4DB9-B70A-6B705E32FF9E}" srcId="{2EFCD9EF-402D-4BFA-A554-EB4A86A38397}" destId="{9DD70F0D-D1FD-4B54-B257-0AFF7E2DC25E}" srcOrd="2" destOrd="0" parTransId="{EC98690E-B056-45C6-93B8-6E0C64383015}" sibTransId="{0726113B-322C-4A24-8717-B0E263626DA1}"/>
    <dgm:cxn modelId="{63D3FA0E-E965-4787-B354-C35DB82CC216}" type="presOf" srcId="{2EFCD9EF-402D-4BFA-A554-EB4A86A38397}" destId="{395BEEE9-B3DD-4894-BE9C-88E23DD81295}" srcOrd="0" destOrd="0" presId="urn:microsoft.com/office/officeart/2008/layout/VerticalCurvedList"/>
    <dgm:cxn modelId="{16CF13F6-B223-480F-A755-5894A21F4BDB}" type="presParOf" srcId="{395BEEE9-B3DD-4894-BE9C-88E23DD81295}" destId="{5EEACC77-07E0-4463-8AFD-96437EBFD33D}" srcOrd="0" destOrd="0" presId="urn:microsoft.com/office/officeart/2008/layout/VerticalCurvedList"/>
    <dgm:cxn modelId="{EA922D1E-160C-4A9A-9DC1-A038E2829725}" type="presParOf" srcId="{5EEACC77-07E0-4463-8AFD-96437EBFD33D}" destId="{423D23F0-95ED-4ACF-BFAE-BD5628F289BE}" srcOrd="0" destOrd="0" presId="urn:microsoft.com/office/officeart/2008/layout/VerticalCurvedList"/>
    <dgm:cxn modelId="{0879ACD9-204E-41CE-AAA6-2657F1B7D7B0}" type="presParOf" srcId="{423D23F0-95ED-4ACF-BFAE-BD5628F289BE}" destId="{84644BE1-9E86-4C0A-AA80-56065D2B8280}" srcOrd="0" destOrd="0" presId="urn:microsoft.com/office/officeart/2008/layout/VerticalCurvedList"/>
    <dgm:cxn modelId="{E7E0B70D-104D-4E13-A294-BD6CFCD93A4A}" type="presParOf" srcId="{423D23F0-95ED-4ACF-BFAE-BD5628F289BE}" destId="{DD1B074C-529B-41BB-9EAB-B47AFE569053}" srcOrd="1" destOrd="0" presId="urn:microsoft.com/office/officeart/2008/layout/VerticalCurvedList"/>
    <dgm:cxn modelId="{2B946337-D909-47FA-AA10-88DA073ACDFF}" type="presOf" srcId="{AB25A1C6-4EED-4AAA-A80A-120A89C2815D}" destId="{DD1B074C-529B-41BB-9EAB-B47AFE569053}" srcOrd="0" destOrd="0" presId="urn:microsoft.com/office/officeart/2008/layout/VerticalCurvedList"/>
    <dgm:cxn modelId="{D8D1CC1C-92BA-4D3D-89A2-DABE0CE32115}" type="presParOf" srcId="{423D23F0-95ED-4ACF-BFAE-BD5628F289BE}" destId="{ACF6F783-B257-4255-9BFD-AA6798BD2347}" srcOrd="2" destOrd="0" presId="urn:microsoft.com/office/officeart/2008/layout/VerticalCurvedList"/>
    <dgm:cxn modelId="{1BFCD523-A4FA-4B1B-B19C-1C385EFFF303}" type="presParOf" srcId="{423D23F0-95ED-4ACF-BFAE-BD5628F289BE}" destId="{8AB9F601-3404-47FB-B2B0-0C05257816A8}" srcOrd="3" destOrd="0" presId="urn:microsoft.com/office/officeart/2008/layout/VerticalCurvedList"/>
    <dgm:cxn modelId="{79CB6D99-967D-4EE2-A471-720377BF3AD0}" type="presParOf" srcId="{5EEACC77-07E0-4463-8AFD-96437EBFD33D}" destId="{2D528245-DD7A-463F-AADD-3617B087A842}" srcOrd="1" destOrd="0" presId="urn:microsoft.com/office/officeart/2008/layout/VerticalCurvedList"/>
    <dgm:cxn modelId="{824B48E2-7DD4-418E-9EA7-9862D41E1689}" type="presOf" srcId="{FB839B25-34B5-4F3E-8068-741AB84AACBB}" destId="{2D528245-DD7A-463F-AADD-3617B087A842}" srcOrd="0" destOrd="0" presId="urn:microsoft.com/office/officeart/2008/layout/VerticalCurvedList"/>
    <dgm:cxn modelId="{755EBAE8-5A55-4DD6-9325-25E60D2BE024}" type="presParOf" srcId="{5EEACC77-07E0-4463-8AFD-96437EBFD33D}" destId="{B187B0FE-29D2-4BCC-8EF8-E38C54F15095}" srcOrd="2" destOrd="0" presId="urn:microsoft.com/office/officeart/2008/layout/VerticalCurvedList"/>
    <dgm:cxn modelId="{B09E6998-119E-4A5D-A259-44D1B8BE49C2}" type="presParOf" srcId="{B187B0FE-29D2-4BCC-8EF8-E38C54F15095}" destId="{85DC7A1B-A7FA-4556-8450-0A40E5CF9E26}" srcOrd="0" destOrd="0" presId="urn:microsoft.com/office/officeart/2008/layout/VerticalCurvedList"/>
    <dgm:cxn modelId="{72F1A709-FE54-4562-A9D2-65516A807DE2}" type="presParOf" srcId="{5EEACC77-07E0-4463-8AFD-96437EBFD33D}" destId="{92A96669-BABC-46BE-94AD-00A6C6DB8416}" srcOrd="3" destOrd="0" presId="urn:microsoft.com/office/officeart/2008/layout/VerticalCurvedList"/>
    <dgm:cxn modelId="{60A4BF04-FB7C-4FDF-8142-84BD3AF561C4}" type="presOf" srcId="{6A8F35C0-28BA-4906-B8BD-5A2C392CBFCD}" destId="{92A96669-BABC-46BE-94AD-00A6C6DB8416}" srcOrd="0" destOrd="0" presId="urn:microsoft.com/office/officeart/2008/layout/VerticalCurvedList"/>
    <dgm:cxn modelId="{569C007C-C3BF-46F4-81D3-F26796B623DE}" type="presParOf" srcId="{5EEACC77-07E0-4463-8AFD-96437EBFD33D}" destId="{AB647BFA-0868-4F6E-91C5-2D3C341E1FC0}" srcOrd="4" destOrd="0" presId="urn:microsoft.com/office/officeart/2008/layout/VerticalCurvedList"/>
    <dgm:cxn modelId="{06F93D7C-D621-4C84-A7AC-503ACDD71872}" type="presParOf" srcId="{AB647BFA-0868-4F6E-91C5-2D3C341E1FC0}" destId="{AE44C1B9-386A-4294-B589-C807F1670F14}" srcOrd="0" destOrd="0" presId="urn:microsoft.com/office/officeart/2008/layout/VerticalCurvedList"/>
    <dgm:cxn modelId="{4E84DF7A-7914-4941-9A6E-DDFF6AF969EE}" type="presParOf" srcId="{5EEACC77-07E0-4463-8AFD-96437EBFD33D}" destId="{1FD37FD0-5C1D-48DC-8512-E435EDA4E7AF}" srcOrd="5" destOrd="0" presId="urn:microsoft.com/office/officeart/2008/layout/VerticalCurvedList"/>
    <dgm:cxn modelId="{4A09BBDB-C35A-41AF-8F93-562FF34FC56B}" type="presOf" srcId="{9DD70F0D-D1FD-4B54-B257-0AFF7E2DC25E}" destId="{1FD37FD0-5C1D-48DC-8512-E435EDA4E7AF}" srcOrd="0" destOrd="0" presId="urn:microsoft.com/office/officeart/2008/layout/VerticalCurvedList"/>
    <dgm:cxn modelId="{297F0126-D514-43E0-B613-7E7758E24358}" type="presParOf" srcId="{5EEACC77-07E0-4463-8AFD-96437EBFD33D}" destId="{12F303F3-2AFC-45F0-AB53-54A8289EC601}" srcOrd="6" destOrd="0" presId="urn:microsoft.com/office/officeart/2008/layout/VerticalCurvedList"/>
    <dgm:cxn modelId="{909005A6-F47B-4EE4-96F5-29D2CE589797}" type="presParOf" srcId="{12F303F3-2AFC-45F0-AB53-54A8289EC601}" destId="{39031045-2838-461B-B1F6-7821D0A445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4" name=""/>
      <dsp:cNvGrpSpPr/>
    </dsp:nvGrpSpPr>
    <dsp:grpSpPr/>
    <dsp:sp modelId="{DD1B074C-529B-41BB-9EAB-B47AFE569053}">
      <dsp:nvSpPr>
        <dsp:cNvPr id="5" name=""/>
        <dsp:cNvSpPr/>
      </dsp:nvSpPr>
      <dsp:spPr>
        <a:xfrm>
          <a:off x="-5272787" y="-807596"/>
          <a:ext cx="6279123" cy="6279123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2D528245-DD7A-463F-AADD-3617B087A842}">
      <dsp:nvSpPr>
        <dsp:cNvPr id="6" name=""/>
        <dsp:cNvSpPr/>
      </dsp:nvSpPr>
      <dsp:spPr>
        <a:xfrm>
          <a:off x="647353" y="402156"/>
          <a:ext cx="7403584" cy="1061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4039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000" b="1" kern="1200"/>
            <a:t>政治认同</a:t>
          </a:r>
          <a:r>
            <a:rPr lang="en-US" sz="2000" kern="1200"/>
            <a:t>: </a:t>
          </a:r>
          <a:r>
            <a:rPr lang="zh-CN" sz="2000" kern="1200"/>
            <a:t>认同社会主义道路、选择社会主义制度。通过了解社会主义革命和建设的伟大成就，体会只有社会主义才能救中国。</a:t>
          </a:r>
          <a:endParaRPr lang="zh-CN" altLang="en-US" sz="2000" kern="1200"/>
        </a:p>
      </dsp:txBody>
      <dsp:txXfrm>
        <a:off x="647353" y="402156"/>
        <a:ext cx="7403584" cy="1061258"/>
      </dsp:txXfrm>
    </dsp:sp>
    <dsp:sp modelId="{85DC7A1B-A7FA-4556-8450-0A40E5CF9E26}">
      <dsp:nvSpPr>
        <dsp:cNvPr id="7" name=""/>
        <dsp:cNvSpPr/>
      </dsp:nvSpPr>
      <dsp:spPr>
        <a:xfrm>
          <a:off x="64362" y="349794"/>
          <a:ext cx="1165982" cy="1165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/>
        <a:lstStyle/>
        <a:p/>
      </dsp:txBody>
    </dsp:sp>
    <dsp:sp modelId="{92A96669-BABC-46BE-94AD-00A6C6DB8416}">
      <dsp:nvSpPr>
        <dsp:cNvPr id="8" name=""/>
        <dsp:cNvSpPr/>
      </dsp:nvSpPr>
      <dsp:spPr>
        <a:xfrm>
          <a:off x="986421" y="1767317"/>
          <a:ext cx="7064516" cy="1129296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4039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000" b="1" kern="1200"/>
            <a:t>科学精神</a:t>
          </a:r>
          <a:r>
            <a:rPr lang="zh-CN" altLang="en-US" sz="2000" kern="1200"/>
            <a:t>：</a:t>
          </a:r>
          <a:r>
            <a:rPr lang="zh-CN" sz="2000" kern="1200"/>
            <a:t>辩证的看待中国在社会主义改造和建设初期探索道路的成就和曲折，能分析社会主义革命和社会主义建设的道路不是一帆风顺的，学会用发展的观点看问题的能力。</a:t>
          </a:r>
          <a:endParaRPr lang="zh-CN" altLang="en-US" sz="2000" kern="1200"/>
        </a:p>
      </dsp:txBody>
      <dsp:txXfrm>
        <a:off x="986421" y="1767317"/>
        <a:ext cx="7064516" cy="1129296"/>
      </dsp:txXfrm>
    </dsp:sp>
    <dsp:sp modelId="{AE44C1B9-386A-4294-B589-C807F1670F14}">
      <dsp:nvSpPr>
        <dsp:cNvPr id="9" name=""/>
        <dsp:cNvSpPr/>
      </dsp:nvSpPr>
      <dsp:spPr>
        <a:xfrm>
          <a:off x="403430" y="1748974"/>
          <a:ext cx="1165982" cy="1165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/>
        <a:lstStyle/>
        <a:p/>
      </dsp:txBody>
    </dsp:sp>
    <dsp:sp modelId="{1FD37FD0-5C1D-48DC-8512-E435EDA4E7AF}">
      <dsp:nvSpPr>
        <dsp:cNvPr id="10" name=""/>
        <dsp:cNvSpPr/>
      </dsp:nvSpPr>
      <dsp:spPr>
        <a:xfrm>
          <a:off x="647353" y="3264751"/>
          <a:ext cx="7403584" cy="932786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4039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了解我国近年取得的伟大成就，立足实践，报效祖国，积极投入实践，参与社会主义现代化建设。</a:t>
          </a:r>
        </a:p>
      </dsp:txBody>
      <dsp:txXfrm>
        <a:off x="647353" y="3264751"/>
        <a:ext cx="7403584" cy="932786"/>
      </dsp:txXfrm>
    </dsp:sp>
    <dsp:sp modelId="{39031045-2838-461B-B1F6-7821D0A44590}">
      <dsp:nvSpPr>
        <dsp:cNvPr id="11" name=""/>
        <dsp:cNvSpPr/>
      </dsp:nvSpPr>
      <dsp:spPr>
        <a:xfrm>
          <a:off x="64362" y="3148153"/>
          <a:ext cx="1165982" cy="1165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/>
        <a:lstStyle/>
        <a:p/>
      </dsp:txBody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r:blip="">
      <dgm:adjLst/>
    </dgm:shape>
    <dgm:constrLst>
      <dgm:constr type="w" for="ch" refType="h" refFor="ch" op="gte" fact="0.8"/>
    </dgm:constrLst>
    <dgm:layoutNode name="Name1">
      <dgm:alg type="composite"/>
      <dgm:shape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type="rect" r:blip="" hideGeom="1">
            <dgm:adjLst/>
          </dgm:shape>
          <dgm:presOf/>
        </dgm:layoutNode>
        <dgm:layoutNode name="dstNode">
          <dgm:alg type="sp"/>
          <dgm:shape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1">
          <dgm:alg type="sp"/>
          <dgm:shape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2">
          <dgm:alg type="sp"/>
          <dgm:shape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3">
          <dgm:alg type="sp"/>
          <dgm:shape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4">
          <dgm:alg type="sp"/>
          <dgm:shape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5">
          <dgm:alg type="sp"/>
          <dgm:shape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6">
          <dgm:alg type="sp"/>
          <dgm:shape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7">
          <dgm:alg type="sp"/>
          <dgm:shape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16E34E-64EA-4F3D-B60D-34DEA7399AB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2021/12/16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76360D7-98D2-4BB1-B709-B902C5308DD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4360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8194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/>
          </a:p>
        </p:txBody>
      </p:sp>
      <p:sp>
        <p:nvSpPr>
          <p:cNvPr id="8195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SzTx/>
              <a:buFont typeface="Arial" panose="020b0604020202020204" pitchFamily="34" charset="0"/>
            </a:pPr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fld>
            <a:endParaRPr lang="zh-CN" altLang="en-US" sz="12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5848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12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674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13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5642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14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9172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15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42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3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4228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4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6256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0243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5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8617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4339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6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0486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4339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7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6242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8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1174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9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435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11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521751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en-US" strike="noStrike" noProof="1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91D803D-1ED8-4136-AD4F-FC347723AA93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2021/12/16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C234039-F91B-4213-9C1C-98EEC00DCCCF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B22D801-A803-4496-96C2-540C18526B38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2021/12/16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F617938-0BAF-4D69-9743-7F63867DFB2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D7394E-E99D-4133-A79D-F33B5AE0A6AD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2021/12/16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32D27B-CC3A-4CFF-B2C4-4C972F222ED6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>
  <p:cSld name="1_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二级</a:t>
            </a:r>
          </a:p>
          <a:p>
            <a:pPr lvl="2" fontAlgn="base"/>
            <a:r>
              <a:rPr lang="zh-CN" altLang="en-US" strike="noStrike" noProof="1"/>
              <a:t>三级</a:t>
            </a:r>
          </a:p>
          <a:p>
            <a:pPr lvl="3" fontAlgn="base"/>
            <a:r>
              <a:rPr lang="zh-CN" altLang="en-US" strike="noStrike" noProof="1"/>
              <a:t>四级</a:t>
            </a:r>
          </a:p>
          <a:p>
            <a:pPr lvl="4" fontAlgn="base"/>
            <a:r>
              <a:rPr lang="zh-CN" altLang="en-US" strike="noStrike" noProof="1"/>
              <a:t>五级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2C82A9-B793-449E-9783-A618837F9EFD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image" Target="../media/image1.png" /><Relationship Id="rId8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6" name="组合 3"/>
          <p:cNvGrpSpPr/>
          <p:nvPr userDrawn="1"/>
        </p:nvGrpSpPr>
        <p:grpSpPr>
          <a:xfrm>
            <a:off x="0" y="0"/>
            <a:ext cx="12192000" cy="6858000"/>
            <a:chExt cx="12192001" cy="6837402"/>
          </a:xfrm>
        </p:grpSpPr>
        <p:sp>
          <p:nvSpPr>
            <p:cNvPr id="8" name="矩形 7"/>
            <p:cNvSpPr/>
            <p:nvPr/>
          </p:nvSpPr>
          <p:spPr>
            <a:xfrm>
              <a:off x="0" y="2988198"/>
              <a:ext cx="12192001" cy="38492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028" name="组合 2"/>
            <p:cNvGrpSpPr/>
            <p:nvPr/>
          </p:nvGrpSpPr>
          <p:grpSpPr>
            <a:xfrm>
              <a:off x="0" y="0"/>
              <a:ext cx="12192000" cy="6608763"/>
              <a:chExt cx="12192000" cy="6608763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0" y="0"/>
                <a:ext cx="12192001" cy="3535823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" name="圆角矩形 1"/>
              <p:cNvSpPr/>
              <p:nvPr/>
            </p:nvSpPr>
            <p:spPr>
              <a:xfrm>
                <a:off x="234950" y="216835"/>
                <a:ext cx="11722101" cy="6392654"/>
              </a:xfrm>
              <a:prstGeom prst="roundRect">
                <a:avLst>
                  <a:gd name="adj" fmla="val 1474"/>
                </a:avLst>
              </a:prstGeom>
              <a:blipFill dpi="0" rotWithShape="1"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2" name="圆角矩形 1"/>
              <p:cNvSpPr/>
              <p:nvPr/>
            </p:nvSpPr>
            <p:spPr>
              <a:xfrm>
                <a:off x="384175" y="375108"/>
                <a:ext cx="11423651" cy="6077691"/>
              </a:xfrm>
              <a:prstGeom prst="roundRect">
                <a:avLst>
                  <a:gd name="adj" fmla="val 1474"/>
                </a:avLst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9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0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3.xml" /><Relationship Id="rId3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5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8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169" name="组合 3"/>
          <p:cNvGrpSpPr/>
          <p:nvPr/>
        </p:nvGrpSpPr>
        <p:grpSpPr>
          <a:xfrm>
            <a:off x="3175" y="1905"/>
            <a:ext cx="12185650" cy="6858000"/>
            <a:chExt cx="12192001" cy="6837402"/>
          </a:xfrm>
        </p:grpSpPr>
        <p:sp>
          <p:nvSpPr>
            <p:cNvPr id="24" name="矩形 23"/>
            <p:cNvSpPr/>
            <p:nvPr/>
          </p:nvSpPr>
          <p:spPr>
            <a:xfrm>
              <a:off x="0" y="2988198"/>
              <a:ext cx="12192001" cy="38492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5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92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7171" name="组合 2"/>
            <p:cNvGrpSpPr/>
            <p:nvPr/>
          </p:nvGrpSpPr>
          <p:grpSpPr>
            <a:xfrm>
              <a:off x="0" y="0"/>
              <a:ext cx="12192000" cy="6608763"/>
              <a:chExt cx="12192000" cy="6608763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0" y="0"/>
                <a:ext cx="12192001" cy="3537407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51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92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7" name="圆角矩形 1"/>
              <p:cNvSpPr/>
              <p:nvPr/>
            </p:nvSpPr>
            <p:spPr>
              <a:xfrm>
                <a:off x="235072" y="220000"/>
                <a:ext cx="11721856" cy="6392654"/>
              </a:xfrm>
              <a:prstGeom prst="roundRect">
                <a:avLst>
                  <a:gd name="adj" fmla="val 1474"/>
                </a:avLst>
              </a:prstGeom>
              <a:blipFill dpi="0"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51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92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8" name="圆角矩形 1"/>
              <p:cNvSpPr/>
              <p:nvPr/>
            </p:nvSpPr>
            <p:spPr>
              <a:xfrm>
                <a:off x="382787" y="376690"/>
                <a:ext cx="11426427" cy="6077691"/>
              </a:xfrm>
              <a:prstGeom prst="roundRect">
                <a:avLst>
                  <a:gd name="adj" fmla="val 1474"/>
                </a:avLst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51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92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1D88511A-B100-4F19-9139-EDFF8750CD56}"/>
              </a:ext>
            </a:extLst>
          </p:cNvPr>
          <p:cNvSpPr/>
          <p:nvPr/>
        </p:nvSpPr>
        <p:spPr>
          <a:xfrm>
            <a:off x="2499503" y="2966886"/>
            <a:ext cx="7779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>
                <a:latin typeface="华文行楷" panose="02010800040101010101" pitchFamily="2" charset="-122"/>
                <a:ea typeface="华文行楷" panose="02010800040101010101" pitchFamily="2" charset="-122"/>
              </a:rPr>
              <a:t>2.2 </a:t>
            </a:r>
            <a:r>
              <a:rPr lang="zh-CN" altLang="en-US" sz="4400" b="1">
                <a:latin typeface="华文行楷" panose="02010800040101010101" pitchFamily="2" charset="-122"/>
                <a:ea typeface="华文行楷" panose="02010800040101010101" pitchFamily="2" charset="-122"/>
              </a:rPr>
              <a:t>社会主义制度在中国的确立</a:t>
            </a:r>
            <a:endParaRPr lang="zh-CN" altLang="zh-CN" sz="44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DE8AFF2-FEBA-4E77-A97B-F071528C69F4}"/>
              </a:ext>
            </a:extLst>
          </p:cNvPr>
          <p:cNvSpPr/>
          <p:nvPr/>
        </p:nvSpPr>
        <p:spPr>
          <a:xfrm>
            <a:off x="1912803" y="1764456"/>
            <a:ext cx="83663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康方圆体W7" panose="040b0709000000000000" pitchFamily="81" charset="-122"/>
                <a:ea typeface="华康方圆体W7" panose="040b0709000000000000" pitchFamily="81" charset="-122"/>
              </a:rPr>
              <a:t>第二课  只有社会主义才能救中国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933913" y="609686"/>
            <a:ext cx="1420582" cy="746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总结：</a:t>
            </a:r>
            <a:endParaRPr lang="zh-CN" altLang="zh-CN" sz="3200" kern="1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11713" y="1356428"/>
            <a:ext cx="8073687" cy="175432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kern="100">
                <a:latin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400" kern="100">
                <a:latin typeface="Calibri" panose="020f0502020204030204" pitchFamily="34" charset="0"/>
                <a:cs typeface="Times New Roman" panose="02020603050405020304" pitchFamily="18" charset="0"/>
              </a:rPr>
              <a:t>过渡时期的总路线和总任务，是要在一个相当长的时期内，逐步实现国家的社会主义工业化，并逐步实现国家对农业、对手工业和对资本主义工商业的社会主义改造。</a:t>
            </a:r>
          </a:p>
        </p:txBody>
      </p:sp>
      <p:sp>
        <p:nvSpPr>
          <p:cNvPr id="4" name="矩形 3"/>
          <p:cNvSpPr/>
          <p:nvPr/>
        </p:nvSpPr>
        <p:spPr>
          <a:xfrm>
            <a:off x="2111712" y="3440837"/>
            <a:ext cx="8073687" cy="175432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kern="100">
                <a:latin typeface="宋体" panose="02010600030101010101" pitchFamily="2" charset="-122"/>
                <a:cs typeface="Times New Roman" panose="02020603050405020304" pitchFamily="18" charset="0"/>
              </a:rPr>
              <a:t>2.(1)</a:t>
            </a:r>
            <a:r>
              <a:rPr lang="zh-CN" altLang="zh-CN" sz="2400" kern="100">
                <a:latin typeface="Calibri" panose="020f0502020204030204" pitchFamily="34" charset="0"/>
                <a:cs typeface="Times New Roman" panose="02020603050405020304" pitchFamily="18" charset="0"/>
              </a:rPr>
              <a:t>完成从新民主主义向社会主义的过渡。</a:t>
            </a:r>
          </a:p>
          <a:p>
            <a:pPr>
              <a:lnSpc>
                <a:spcPct val="150000"/>
              </a:lnSpc>
            </a:pPr>
            <a:r>
              <a:rPr lang="en-US" altLang="zh-CN" sz="2400" kern="100">
                <a:latin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2400" kern="100">
                <a:latin typeface="Calibri" panose="020f0502020204030204" pitchFamily="34" charset="0"/>
                <a:cs typeface="Times New Roman" panose="02020603050405020304" pitchFamily="18" charset="0"/>
              </a:rPr>
              <a:t>在中国正式确立了社会主义制度，实成了中华民族有史以后最深刻最伟大的社会变革。</a:t>
            </a:r>
          </a:p>
        </p:txBody>
      </p:sp>
    </p:spTree>
    <p:extLst>
      <p:ext uri="{BB962C8B-B14F-4D97-AF65-F5344CB8AC3E}">
        <p14:creationId xmlns:p14="http://schemas.microsoft.com/office/powerpoint/2010/main" val="1742318181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19380" y="2925445"/>
            <a:ext cx="310642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（三）党的八大召开</a:t>
            </a:r>
          </a:p>
        </p:txBody>
      </p:sp>
      <p:sp>
        <p:nvSpPr>
          <p:cNvPr id="22" name="左大括号 21"/>
          <p:cNvSpPr/>
          <p:nvPr/>
        </p:nvSpPr>
        <p:spPr>
          <a:xfrm>
            <a:off x="3071495" y="1700530"/>
            <a:ext cx="288290" cy="413893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359785" y="1772285"/>
            <a:ext cx="8288655" cy="76835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最重要的贡献：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对社会主义改造基本完成后中国社会的主要矛盾和</a:t>
            </a:r>
            <a:r>
              <a:rPr kumimoji="0" lang="en-US" altLang="zh-CN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     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根本任务作出了规定，为社会主义事业的发展指明了方向。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288030" y="3429000"/>
            <a:ext cx="8630920" cy="10763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主要矛盾：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是人民对于建立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先进的工业国的要求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同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落后的农业国的现实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之间的矛盾，是人民对于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经济文化迅速发展的需要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同当前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经济文化不能满足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                     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人民需要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的状况之间的矛盾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288030" y="5071110"/>
            <a:ext cx="8352790" cy="76835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主要任务：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集中力量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发展社会生产力</a:t>
            </a:r>
            <a:r>
              <a:rPr kumimoji="0" lang="zh-CN" altLang="en-US" sz="20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，尽快把我国由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落后的农业国变</a:t>
            </a:r>
            <a:r>
              <a:rPr kumimoji="0" lang="en-US" altLang="zh-CN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                     </a:t>
            </a:r>
            <a:r>
              <a:rPr kumimoji="0" lang="zh-CN" altLang="en-US" sz="20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为先进的工业国</a:t>
            </a:r>
          </a:p>
        </p:txBody>
      </p:sp>
    </p:spTree>
  </p:cSld>
  <p:clrMapOvr>
    <a:masterClrMapping/>
  </p:clrMapOvr>
  <p:transition spd="slow"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9495" y="2132965"/>
            <a:ext cx="10113010" cy="353822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（四）艰难探索的重大意义：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1.我国社会发生的翻天覆地的变化雄辩地证明: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只有社会主义才能救中国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。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2.新民主主义革命的胜利、中华人民共和国的诞生、社会主义基本制度的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确立和社会主义建设的全面展开，实现了中华民族从“东亚病夫”到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站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起来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的伟大飞跃。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3.为在新的历史时期开创中国特色社会主义提供了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宝贵经验、理论准备和物质基础。</a:t>
            </a:r>
          </a:p>
        </p:txBody>
      </p:sp>
    </p:spTree>
  </p:cSld>
  <p:clrMapOvr>
    <a:masterClrMapping/>
  </p:clrMapOvr>
  <p:transition spd="slow"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1860" y="2277110"/>
            <a:ext cx="10113010" cy="31692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1.(教材P25“探究与分享”改编题)中华人民共和国成立后，生产资料由私有制转变为公有制具备了政治条件，我国进人过渡时期。过渡时期是指由一个阶段逐渐发展而转人另一个阶段的时期。建国初期的过渡时期是指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b="1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A.从新民主主义革命到社会主义革命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B.从辛亥革命到新民主主义革命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C.从新中国成立到社会主义改造基本完成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D.从新中国成立到社会主义改造完成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48525" y="3717290"/>
            <a:ext cx="1776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（</a:t>
            </a:r>
            <a:r>
              <a:rPr lang="en-US" altLang="zh-CN" sz="3600">
                <a:solidFill>
                  <a:srgbClr val="FF0000"/>
                </a:solidFill>
              </a:rPr>
              <a:t>C</a:t>
            </a:r>
            <a:r>
              <a:rPr lang="zh-CN" altLang="en-US" sz="3600">
                <a:solidFill>
                  <a:srgbClr val="FF0000"/>
                </a:solidFill>
              </a:rPr>
              <a:t>）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3615" y="1917065"/>
            <a:ext cx="10113010" cy="243014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教材P27“探究与分享”改编题)至1957年，“一五”计划超额完成了规定的任务，实现了国民经济的快速增长，并为我国的工业化奠定了初步基础。第一个五年计划的制定与实施标志着系统建设社会主义的开始。这说明 A.我国社会主义改造完成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B.我国开始进入社会主义社会 C.社会主义解放和发展了生产力 D.社会主义在艰难中探索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91430" y="2844800"/>
            <a:ext cx="861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C00000"/>
                </a:solidFill>
              </a:rPr>
              <a:t>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3615" y="1917065"/>
            <a:ext cx="10113010" cy="353822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32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教材P27“探究与分享”改编题)至1957年，“一五”计划超额完成了规定的任务，实现了国民经济的快速增长，并为我国的工业化奠定了初步基础。第一个五年计划的制定与实施标志着系统建设社会主义的开始。这说明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sz="2400" b="1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sz="2400" b="1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A.我国社会主义改造完成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B.我国开始进入社会主义社会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C.社会主义解放和发展了生产力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D.社会主义在艰难中探索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44110" y="3501390"/>
            <a:ext cx="861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C00000"/>
                </a:solidFill>
              </a:rPr>
              <a:t>C</a:t>
            </a:r>
          </a:p>
        </p:txBody>
      </p:sp>
      <p:pic>
        <p:nvPicPr>
          <p:cNvPr id="7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598400" y="102616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914132" y="535629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CN" altLang="en-US" sz="4400" b="1">
                <a:solidFill>
                  <a:schemeClr val="accent5">
                    <a:lumMod val="60000"/>
                    <a:lumOff val="40000"/>
                  </a:schemeClr>
                </a:solidFill>
                <a:latin typeface="华康少女文字W5(P)" panose="040f0500000000000000" pitchFamily="82" charset="-122"/>
                <a:ea typeface="华康少女文字W5(P)" panose="040f0500000000000000" pitchFamily="82" charset="-122"/>
              </a:rPr>
              <a:t>核心素养</a:t>
            </a:r>
          </a:p>
        </p:txBody>
      </p:sp>
      <p:graphicFrame>
        <p:nvGraphicFramePr>
          <p:cNvPr id="3" name="图示 2"/>
          <p:cNvGraphicFramePr/>
          <p:nvPr/>
        </p:nvGraphicFramePr>
        <p:xfrm>
          <a:off x="2146300" y="1305070"/>
          <a:ext cx="8115300" cy="4663931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8143499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WordArt 6"/>
          <p:cNvSpPr>
            <a:spLocks noTextEdit="1"/>
          </p:cNvSpPr>
          <p:nvPr/>
        </p:nvSpPr>
        <p:spPr>
          <a:xfrm>
            <a:off x="407353" y="260668"/>
            <a:ext cx="3959225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名词解释：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63525" y="2294255"/>
            <a:ext cx="110655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社会主义：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是一种社会学思想，马克思和恩格斯对社会主义提出了他们的理论体系,亦认</a:t>
            </a:r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</a:t>
            </a:r>
          </a:p>
          <a:p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   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为社会主义社会是资本主义社会向共产主义社会过渡的社会形态。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5915" y="4149090"/>
            <a:ext cx="113404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社会主义改造：</a:t>
            </a:r>
            <a:r>
              <a:rPr 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对农业、手工业和资本主义工商业进行社会主义改造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WordArt 6"/>
          <p:cNvSpPr>
            <a:spLocks noTextEdit="1"/>
          </p:cNvSpPr>
          <p:nvPr/>
        </p:nvSpPr>
        <p:spPr>
          <a:xfrm>
            <a:off x="767398" y="980758"/>
            <a:ext cx="3959225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自主与合作学习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10435" y="2956560"/>
            <a:ext cx="4128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9</a:t>
            </a:r>
            <a:r>
              <a:rPr lang="zh-CN" altLang="en-US" sz="2800"/>
              <a:t>分钟自主预习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07895" y="3717290"/>
            <a:ext cx="39738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/>
              <a:t>6</a:t>
            </a:r>
            <a:r>
              <a:rPr lang="zh-CN" altLang="en-US" sz="2800"/>
              <a:t>分钟小组讨论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51" name="文本框 4"/>
          <p:cNvSpPr txBox="1">
            <a:spLocks noChangeArrowheads="1"/>
          </p:cNvSpPr>
          <p:nvPr/>
        </p:nvSpPr>
        <p:spPr bwMode="auto">
          <a:xfrm>
            <a:off x="1559560" y="1485265"/>
            <a:ext cx="42659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最深刻伟大的社会变革</a:t>
            </a:r>
          </a:p>
        </p:txBody>
      </p:sp>
      <p:sp>
        <p:nvSpPr>
          <p:cNvPr id="78852" name="文本框 6"/>
          <p:cNvSpPr txBox="1">
            <a:spLocks noChangeArrowheads="1"/>
          </p:cNvSpPr>
          <p:nvPr/>
        </p:nvSpPr>
        <p:spPr bwMode="auto">
          <a:xfrm>
            <a:off x="1416050" y="5085080"/>
            <a:ext cx="346075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在艰难探索中前进</a:t>
            </a:r>
          </a:p>
        </p:txBody>
      </p:sp>
      <p:sp>
        <p:nvSpPr>
          <p:cNvPr id="78857" name="文本框 14"/>
          <p:cNvSpPr txBox="1">
            <a:spLocks noChangeArrowheads="1"/>
          </p:cNvSpPr>
          <p:nvPr/>
        </p:nvSpPr>
        <p:spPr bwMode="auto">
          <a:xfrm>
            <a:off x="623570" y="2277110"/>
            <a:ext cx="1111250" cy="279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学习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目标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952490" y="764858"/>
            <a:ext cx="140716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过渡时期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072380" y="3932555"/>
            <a:ext cx="96393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国情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087938" y="4497705"/>
            <a:ext cx="53860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探索适合中国国情的社会主义建设道路</a:t>
            </a:r>
          </a:p>
        </p:txBody>
      </p:sp>
      <p:sp>
        <p:nvSpPr>
          <p:cNvPr id="2" name="左大括号 1"/>
          <p:cNvSpPr/>
          <p:nvPr/>
        </p:nvSpPr>
        <p:spPr>
          <a:xfrm>
            <a:off x="1271905" y="908685"/>
            <a:ext cx="575945" cy="485838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668895" y="404813"/>
            <a:ext cx="79502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时间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60460" y="2780348"/>
            <a:ext cx="140716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重要意义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13120" y="2653348"/>
            <a:ext cx="263144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进入社会主义社会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88705" y="1774508"/>
            <a:ext cx="171323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决定性胜利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16315" y="2373948"/>
            <a:ext cx="263144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历史发展的必然性</a:t>
            </a:r>
          </a:p>
        </p:txBody>
      </p:sp>
      <p:sp>
        <p:nvSpPr>
          <p:cNvPr id="8" name="左大括号 7"/>
          <p:cNvSpPr/>
          <p:nvPr/>
        </p:nvSpPr>
        <p:spPr>
          <a:xfrm>
            <a:off x="8400415" y="1805305"/>
            <a:ext cx="205105" cy="132524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左大括号 8"/>
          <p:cNvSpPr/>
          <p:nvPr/>
        </p:nvSpPr>
        <p:spPr>
          <a:xfrm>
            <a:off x="5735955" y="692785"/>
            <a:ext cx="300355" cy="261874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左大括号 9"/>
          <p:cNvSpPr/>
          <p:nvPr/>
        </p:nvSpPr>
        <p:spPr>
          <a:xfrm>
            <a:off x="4799965" y="4221480"/>
            <a:ext cx="144145" cy="201612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072380" y="5877560"/>
            <a:ext cx="3328035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艰难探索的重大意义：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688705" y="5008880"/>
            <a:ext cx="2103755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最重要的贡献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605520" y="5445760"/>
            <a:ext cx="15760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主要矛盾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019675" y="5269230"/>
            <a:ext cx="218821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党的八大召开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760460" y="5908040"/>
            <a:ext cx="15760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主要任务</a:t>
            </a:r>
          </a:p>
        </p:txBody>
      </p:sp>
      <p:sp>
        <p:nvSpPr>
          <p:cNvPr id="22" name="左大括号 21"/>
          <p:cNvSpPr/>
          <p:nvPr/>
        </p:nvSpPr>
        <p:spPr>
          <a:xfrm>
            <a:off x="7968615" y="5016500"/>
            <a:ext cx="288290" cy="122364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左大括号 22"/>
          <p:cNvSpPr/>
          <p:nvPr/>
        </p:nvSpPr>
        <p:spPr>
          <a:xfrm>
            <a:off x="7464425" y="516255"/>
            <a:ext cx="156845" cy="9575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68895" y="784543"/>
            <a:ext cx="23253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总路线和总任务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753985" y="1260158"/>
            <a:ext cx="171323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历史必然性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4"/>
          <p:cNvSpPr txBox="1">
            <a:spLocks noChangeArrowheads="1"/>
          </p:cNvSpPr>
          <p:nvPr/>
        </p:nvSpPr>
        <p:spPr bwMode="auto">
          <a:xfrm>
            <a:off x="479425" y="620395"/>
            <a:ext cx="508254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一、最深刻伟大的社会变革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43660" y="1340168"/>
            <a:ext cx="23253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（一）过渡时期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43660" y="2420938"/>
            <a:ext cx="684149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时间：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中华人民共和国到社会主义改造基本完成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343660" y="3717290"/>
            <a:ext cx="9514840" cy="11988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总路线和总任务：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“一化三改”要在一个相当长的时期内，逐步实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      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现国家的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社会主义工业化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，并逐步实现国家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对农业、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                             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对手工业和对资本主义工商业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的社会主义改造。</a:t>
            </a:r>
          </a:p>
        </p:txBody>
      </p:sp>
    </p:spTree>
  </p:cSld>
  <p:clrMapOvr>
    <a:masterClrMapping/>
  </p:clrMapOvr>
  <p:transition spd="slow"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4"/>
          <p:cNvSpPr txBox="1">
            <a:spLocks noChangeArrowheads="1"/>
          </p:cNvSpPr>
          <p:nvPr/>
        </p:nvSpPr>
        <p:spPr bwMode="auto">
          <a:xfrm>
            <a:off x="479425" y="620395"/>
            <a:ext cx="508254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一、最深刻伟大的社会变革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43660" y="1340168"/>
            <a:ext cx="232537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（一）过渡时期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95960" y="2276475"/>
            <a:ext cx="10930255" cy="341503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历史必然性：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(1)社会主义国营经济迅速发展，逐步成为社会经济中的主导性因素。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(2)国家积累了利用、限制和管理私营工商业的经验，不同程度地开始了对它们初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步的社会主义改造。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(3)个体农业经济难以适应国家工业化建设的新形势，迫切需要组织起来。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endParaRPr kumimoji="0" lang="zh-CN" altLang="en-US" sz="2400" kern="1200" cap="none" spc="0" normalizeH="0" baseline="0" noProof="0">
              <a:latin typeface="+mn-lt"/>
              <a:ea typeface="+mn-ea"/>
              <a:cs typeface="+mn-ea"/>
              <a:sym typeface="+mn-lt"/>
            </a:endParaRP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(4)国际形势有利于中国加快向社会主义阵营的转变。</a:t>
            </a:r>
          </a:p>
        </p:txBody>
      </p:sp>
    </p:spTree>
  </p:cSld>
  <p:clrMapOvr>
    <a:masterClrMapping/>
  </p:clrMapOvr>
  <p:transition spd="slow"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271905" y="980758"/>
            <a:ext cx="3549650" cy="4603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R="0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（二）进入社会主义社会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87805" y="1628775"/>
            <a:ext cx="10056495" cy="11988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决定性胜利：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1956年,生产资料私有制的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社会主义改造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取得了决定性的胜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利，标志着我国实现了从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新民主主义到社会主义的转变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 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进入了社会主义社会。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59560" y="3014980"/>
            <a:ext cx="10240645" cy="82994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历史发展的必然性：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中国走上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社会主义道路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是历史发展的必然，是亿万中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            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国人民在长期奋斗中作出的决定性选择。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87805" y="4292600"/>
            <a:ext cx="10896600" cy="11988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重要意义：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创造性地开辟了一条适合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中国特点的社会主义改造道路,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顺利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              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实现了对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生产资料私有制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的社会主义改造，在中国建立起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社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               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会主义制度</a:t>
            </a:r>
            <a:r>
              <a:rPr kumimoji="0" lang="zh-CN" altLang="en-US" sz="2400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，完成了中华民族有史以来最深刻最伟大的社会变革</a:t>
            </a:r>
          </a:p>
        </p:txBody>
      </p:sp>
    </p:spTree>
  </p:cSld>
  <p:clrMapOvr>
    <a:masterClrMapping/>
  </p:clrMapOvr>
  <p:transition spd="slow"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6"/>
          <p:cNvSpPr txBox="1">
            <a:spLocks noChangeArrowheads="1"/>
          </p:cNvSpPr>
          <p:nvPr/>
        </p:nvSpPr>
        <p:spPr bwMode="auto">
          <a:xfrm>
            <a:off x="551815" y="692150"/>
            <a:ext cx="50272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rPr>
              <a:t>二、在艰难探索中前进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983615" y="3429000"/>
            <a:ext cx="10108565" cy="11988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（一）探索适合中国国情的社会主义建设道路：</a:t>
            </a:r>
          </a:p>
          <a:p>
            <a:pPr marR="0" algn="l" defTabSz="685800" fontAlgn="auto"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kumimoji="0" lang="en-US" altLang="zh-CN" sz="2400" b="1" kern="1200" cap="none" spc="0" normalizeH="0" baseline="0" noProof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kumimoji="0" lang="en-US" altLang="zh-CN" sz="2400" kern="1200" cap="none" spc="0" normalizeH="0" baseline="0" noProof="0"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 </a:t>
            </a:r>
            <a:r>
              <a:rPr kumimoji="0" lang="zh-CN" altLang="en-US" sz="2400" kern="1200" cap="none" spc="0" normalizeH="0" baseline="0" noProof="0"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中国共产党在马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克思列宁主义</a:t>
            </a:r>
            <a:r>
              <a:rPr kumimoji="0" lang="zh-CN" altLang="en-US" sz="2400" kern="1200" cap="none" spc="0" normalizeH="0" baseline="0" noProof="0"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基本原理指导下，以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苏联经验</a:t>
            </a:r>
            <a:r>
              <a:rPr kumimoji="0" lang="zh-CN" altLang="en-US" sz="2400" kern="1200" cap="none" spc="0" normalizeH="0" baseline="0" noProof="0"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教训为鉴戒，</a:t>
            </a:r>
            <a:r>
              <a:rPr kumimoji="0" lang="zh-CN" altLang="en-US" sz="2400" kern="1200" cap="none" spc="0" normalizeH="0" baseline="0" noProof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结合中国具体实际</a:t>
            </a:r>
            <a:r>
              <a:rPr kumimoji="0" lang="zh-CN" altLang="en-US" sz="2400" kern="1200" cap="none" spc="0" normalizeH="0" baseline="0" noProof="0"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，艰辛探索适合中国国情的社会主义建设道路。</a:t>
            </a:r>
          </a:p>
        </p:txBody>
      </p:sp>
    </p:spTree>
  </p:cSld>
  <p:clrMapOvr>
    <a:masterClrMapping/>
  </p:clrMapOvr>
  <p:transition spd="slow"/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2zswbdt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95</Paragraphs>
  <Slides>15</Slides>
  <Notes>13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6">
      <vt:lpstr>Arial</vt:lpstr>
      <vt:lpstr>宋体</vt:lpstr>
      <vt:lpstr>等线 Light</vt:lpstr>
      <vt:lpstr>等线</vt:lpstr>
      <vt:lpstr>华文行楷</vt:lpstr>
      <vt:lpstr>华康方圆体W7</vt:lpstr>
      <vt:lpstr>华康少女文字W5(P)</vt:lpstr>
      <vt:lpstr>黑体</vt:lpstr>
      <vt:lpstr>Calibri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2021-12-16T17:15:37.695</cp:lastPrinted>
  <dcterms:created xsi:type="dcterms:W3CDTF">2021-12-16T17:15:37Z</dcterms:created>
  <dcterms:modified xsi:type="dcterms:W3CDTF">2021-12-16T09:15:38Z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