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 id="2147483724" r:id="rId2"/>
  </p:sldMasterIdLst>
  <p:notesMasterIdLst>
    <p:notesMasterId r:id="rId3"/>
  </p:notesMasterIdLst>
  <p:handoutMasterIdLst>
    <p:handoutMasterId r:id="rId4"/>
  </p:handoutMasterIdLst>
  <p:sldIdLst>
    <p:sldId id="472" r:id="rId5"/>
    <p:sldId id="1110" r:id="rId6"/>
    <p:sldId id="1117" r:id="rId7"/>
    <p:sldId id="1118" r:id="rId8"/>
    <p:sldId id="1090" r:id="rId9"/>
    <p:sldId id="1153" r:id="rId10"/>
    <p:sldId id="1149" r:id="rId11"/>
    <p:sldId id="1120" r:id="rId12"/>
    <p:sldId id="1121" r:id="rId13"/>
    <p:sldId id="1115" r:id="rId14"/>
    <p:sldId id="1156" r:id="rId15"/>
    <p:sldId id="1123" r:id="rId16"/>
    <p:sldId id="1119" r:id="rId17"/>
    <p:sldId id="1167" r:id="rId18"/>
    <p:sldId id="1122" r:id="rId19"/>
    <p:sldId id="1116" r:id="rId20"/>
    <p:sldId id="1125" r:id="rId21"/>
    <p:sldId id="1124" r:id="rId22"/>
    <p:sldId id="1166" r:id="rId23"/>
    <p:sldId id="1127" r:id="rId24"/>
    <p:sldId id="644" r:id="rId25"/>
    <p:sldId id="1126" r:id="rId26"/>
    <p:sldId id="1160" r:id="rId27"/>
    <p:sldId id="576" r:id="rId28"/>
    <p:sldId id="1148" r:id="rId29"/>
    <p:sldId id="1132" r:id="rId30"/>
    <p:sldId id="1143" r:id="rId31"/>
    <p:sldId id="1134" r:id="rId32"/>
    <p:sldId id="1139" r:id="rId33"/>
    <p:sldId id="1145" r:id="rId34"/>
    <p:sldId id="1135" r:id="rId35"/>
    <p:sldId id="1136" r:id="rId36"/>
    <p:sldId id="602" r:id="rId37"/>
    <p:sldId id="1140" r:id="rId38"/>
    <p:sldId id="1131" r:id="rId39"/>
    <p:sldId id="1144" r:id="rId40"/>
    <p:sldId id="331" r:id="rId41"/>
    <p:sldId id="277" r:id="rId42"/>
    <p:sldId id="1162" r:id="rId43"/>
    <p:sldId id="1152" r:id="rId44"/>
    <p:sldId id="1146" r:id="rId45"/>
    <p:sldId id="1150" r:id="rId46"/>
    <p:sldId id="263" r:id="rId47"/>
    <p:sldId id="1154" r:id="rId48"/>
    <p:sldId id="1151" r:id="rId49"/>
    <p:sldId id="1157" r:id="rId50"/>
    <p:sldId id="1163" r:id="rId51"/>
    <p:sldId id="1158" r:id="rId52"/>
    <p:sldId id="1129" r:id="rId53"/>
    <p:sldId id="1164" r:id="rId54"/>
    <p:sldId id="1155" r:id="rId55"/>
    <p:sldId id="1159" r:id="rId56"/>
    <p:sldId id="1161" r:id="rId57"/>
    <p:sldId id="1147" r:id="rId58"/>
  </p:sldIdLst>
  <p:sldSz cx="12192000" cy="6858000"/>
  <p:notesSz cx="6858000" cy="9144000"/>
  <p:custDataLst>
    <p:tags r:id="rId59"/>
  </p:custDataLst>
  <p:defaultTextStyle>
    <a:defPPr>
      <a:defRPr lang="zh-CN"/>
    </a:defPPr>
    <a:lvl1pPr marL="0" indent="0" algn="l" defTabSz="914400" rtl="0" eaLnBrk="1" fontAlgn="base" hangingPunct="1">
      <a:lnSpc>
        <a:spcPct val="100000"/>
      </a:lnSpc>
      <a:spcBef>
        <a:spcPct val="0"/>
      </a:spcBef>
      <a:spcAft>
        <a:spcPct val="0"/>
      </a:spcAft>
      <a:buClrTx/>
      <a:buSzTx/>
      <a:buFontTx/>
      <a:buNone/>
      <a:defRPr kumimoji="0"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sz="1800" b="0" i="0" u="none" baseline="0">
        <a:solidFill>
          <a:schemeClr val="tx1"/>
        </a:solidFill>
        <a:effectLst/>
        <a:latin typeface="Arial"/>
        <a:ea typeface="微软雅黑" pitchFamily="34"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1583" autoAdjust="0"/>
  </p:normalViewPr>
  <p:slideViewPr>
    <p:cSldViewPr>
      <p:cViewPr varScale="1">
        <p:scale>
          <a:sx n="92" d="100"/>
          <a:sy n="92" d="100"/>
        </p:scale>
        <p:origin x="0" y="0"/>
      </p:cViewPr>
    </p:cSldViewPr>
  </p:slideViewPr>
  <p:notesViewPr>
    <p:cSldViewPr>
      <p:cViewPr varScale="1">
        <p:scale>
          <a:sx n="50" d="100"/>
          <a:sy n="5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tags" Target="tags/tag20.xml" /><Relationship Id="rId6" Type="http://schemas.openxmlformats.org/officeDocument/2006/relationships/slide" Target="slides/slide2.xml" /><Relationship Id="rId60" Type="http://schemas.openxmlformats.org/officeDocument/2006/relationships/presProps" Target="presProps.xml" /><Relationship Id="rId61" Type="http://schemas.openxmlformats.org/officeDocument/2006/relationships/viewProps" Target="viewProps.xml" /><Relationship Id="rId62" Type="http://schemas.openxmlformats.org/officeDocument/2006/relationships/theme" Target="theme/theme1.xml" /><Relationship Id="rId63"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F7A36AD-B852-4C19-9247-E34D193FCA5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dgm:t>
    </dgm:pt>
    <dgm:pt modelId="{AA6E7C27-C7B5-4F65-94E3-A45ECC228EC0}" type="parTrans" cxnId="{6AB9898E-55F7-46FE-BC08-369EA81380FE}">
      <dgm:prSet custT="1"/>
      <dgm:spPr/>
      <dgm:t>
        <a:bodyPr/>
        <a:lstStyle/>
        <a:p>
          <a:endParaRPr lang="zh-CN" altLang="en-US" sz="2400">
            <a:latin typeface="黑体" pitchFamily="49" charset="-122"/>
            <a:ea typeface="黑体" panose="02010609060101010101" pitchFamily="49" charset="-122"/>
          </a:endParaRPr>
        </a:p>
      </dgm:t>
    </dgm:pt>
    <dgm:pt modelId="{4860E960-1433-4722-B777-5CADCE69AD00}">
      <dgm:prSet phldrT="[文本]" custT="1"/>
      <dgm:spPr/>
      <dgm:t>
        <a:bodyPr/>
        <a:lstStyle/>
        <a:p>
          <a:r>
            <a:rPr lang="zh-CN" altLang="en-US" sz="2400">
              <a:latin typeface="黑体" pitchFamily="49" charset="-122"/>
              <a:ea typeface="黑体" panose="02010609060101010101" pitchFamily="49" charset="-122"/>
            </a:rPr>
            <a:t>尺度增大</a:t>
          </a:r>
        </a:p>
      </dgm:t>
    </dgm:pt>
    <dgm:pt modelId="{27FA9373-1B0E-4E6D-9A2D-8A8F9FC84C76}" type="sibTrans" cxnId="{6AB9898E-55F7-46FE-BC08-369EA81380FE}">
      <dgm:prSet custT="1"/>
      <dgm:spPr/>
      <dgm:t>
        <a:bodyPr/>
        <a:lstStyle/>
        <a:p>
          <a:endParaRPr lang="zh-CN" altLang="en-US" sz="2400">
            <a:latin typeface="黑体" pitchFamily="49" charset="-122"/>
            <a:ea typeface="黑体" panose="02010609060101010101" pitchFamily="49" charset="-122"/>
          </a:endParaRPr>
        </a:p>
      </dgm:t>
    </dgm:pt>
    <dgm:pt modelId="{264DDD66-74AF-442E-AD13-C2BF9ECDF75C}" type="parTrans" cxnId="{DA9FA3FA-2F6F-4740-955D-C6203DD4A058}">
      <dgm:prSet custT="1"/>
      <dgm:spPr/>
      <dgm:t>
        <a:bodyPr/>
        <a:lstStyle/>
        <a:p>
          <a:endParaRPr lang="zh-CN" altLang="en-US" sz="2400">
            <a:latin typeface="黑体" pitchFamily="49" charset="-122"/>
            <a:ea typeface="黑体" panose="02010609060101010101" pitchFamily="49" charset="-122"/>
          </a:endParaRPr>
        </a:p>
      </dgm:t>
    </dgm:pt>
    <dgm:pt modelId="{C57ADECA-B2C5-4C91-AAEF-369E21AE796F}">
      <dgm:prSet phldrT="[文本]" custT="1"/>
      <dgm:spPr/>
      <dgm:t>
        <a:bodyPr/>
        <a:lstStyle/>
        <a:p>
          <a:r>
            <a:rPr lang="zh-CN" altLang="en-US" sz="2400">
              <a:latin typeface="黑体" pitchFamily="49" charset="-122"/>
              <a:ea typeface="黑体" panose="02010609060101010101" pitchFamily="49" charset="-122"/>
            </a:rPr>
            <a:t>细节被忽视</a:t>
          </a:r>
        </a:p>
      </dgm:t>
    </dgm:pt>
    <dgm:pt modelId="{79E2ADF6-0145-483E-8BB2-97A5BF6CCD7E}" type="sibTrans" cxnId="{DA9FA3FA-2F6F-4740-955D-C6203DD4A058}">
      <dgm:prSet custT="1"/>
      <dgm:spPr/>
      <dgm:t>
        <a:bodyPr/>
        <a:lstStyle/>
        <a:p>
          <a:endParaRPr lang="zh-CN" altLang="en-US" sz="2400">
            <a:latin typeface="黑体" pitchFamily="49" charset="-122"/>
            <a:ea typeface="黑体" panose="02010609060101010101" pitchFamily="49" charset="-122"/>
          </a:endParaRPr>
        </a:p>
      </dgm:t>
    </dgm:pt>
    <dgm:pt modelId="{F955826F-CB7F-4C2F-9AD2-16EB64C92D32}" type="parTrans" cxnId="{7FCF241A-6CA8-4487-9C6E-40227D519CC2}">
      <dgm:prSet custT="1"/>
      <dgm:spPr/>
      <dgm:t>
        <a:bodyPr/>
        <a:lstStyle/>
        <a:p>
          <a:endParaRPr lang="zh-CN" altLang="en-US" sz="2400">
            <a:latin typeface="黑体" pitchFamily="49" charset="-122"/>
            <a:ea typeface="黑体" panose="02010609060101010101" pitchFamily="49" charset="-122"/>
          </a:endParaRPr>
        </a:p>
      </dgm:t>
    </dgm:pt>
    <dgm:pt modelId="{2C082422-E8B3-4AB5-97BF-8CC80B05024D}">
      <dgm:prSet phldrT="[文本]" custT="1"/>
      <dgm:spPr/>
      <dgm:t>
        <a:bodyPr/>
        <a:lstStyle/>
        <a:p>
          <a:pPr marL="0" marR="0" lvl="0" indent="0" defTabSz="914400" eaLnBrk="1" fontAlgn="auto" latinLnBrk="0" hangingPunct="1">
            <a:lnSpc>
              <a:spcPct val="100000"/>
            </a:lnSpc>
            <a:spcBef>
              <a:spcPct val="0"/>
            </a:spcBef>
            <a:spcAft>
              <a:spcPct val="0"/>
            </a:spcAft>
            <a:buClrTx/>
            <a:buSzTx/>
            <a:buFontTx/>
            <a:buNone/>
            <a:defRPr/>
          </a:pPr>
          <a:r>
            <a:rPr lang="zh-CN" altLang="en-US" sz="2400">
              <a:latin typeface="黑体" pitchFamily="49" charset="-122"/>
              <a:ea typeface="黑体" panose="02010609060101010101" pitchFamily="49" charset="-122"/>
            </a:rPr>
            <a:t>空间异质性降低</a:t>
          </a:r>
        </a:p>
      </dgm:t>
    </dgm:pt>
    <dgm:pt modelId="{A36658B5-520F-4495-8026-9D4923267421}" type="sibTrans" cxnId="{7FCF241A-6CA8-4487-9C6E-40227D519CC2}">
      <dgm:prSet custT="1"/>
      <dgm:spPr/>
      <dgm:t>
        <a:bodyPr/>
        <a:lstStyle/>
        <a:p>
          <a:endParaRPr lang="zh-CN" altLang="en-US" sz="2400">
            <a:latin typeface="黑体" pitchFamily="49" charset="-122"/>
            <a:ea typeface="黑体" panose="02010609060101010101" pitchFamily="49" charset="-122"/>
          </a:endParaRPr>
        </a:p>
      </dgm:t>
    </dgm:pt>
    <dgm:pt modelId="{C90F779C-9075-48FB-A682-85630F8B1905}" type="parTrans" cxnId="{B67C8B84-F5D5-45B4-BD46-CD92E8A5561B}">
      <dgm:prSet custT="1"/>
      <dgm:spPr/>
      <dgm:t>
        <a:bodyPr/>
        <a:lstStyle/>
        <a:p>
          <a:endParaRPr lang="zh-CN" altLang="en-US" sz="2400">
            <a:latin typeface="黑体" pitchFamily="49" charset="-122"/>
            <a:ea typeface="黑体" panose="02010609060101010101" pitchFamily="49" charset="-122"/>
          </a:endParaRPr>
        </a:p>
      </dgm:t>
    </dgm:pt>
    <dgm:pt modelId="{F912AC59-8A38-4CBF-8A2D-A81CFE55E517}">
      <dgm:prSet custT="1"/>
      <dgm:spPr/>
      <dgm:t>
        <a:bodyPr/>
        <a:lstStyle/>
        <a:p>
          <a:r>
            <a:rPr lang="zh-CN" altLang="en-US" sz="2400">
              <a:latin typeface="黑体" pitchFamily="49" charset="-122"/>
              <a:ea typeface="黑体" panose="02010609060101010101" pitchFamily="49" charset="-122"/>
            </a:rPr>
            <a:t>关注整体性</a:t>
          </a:r>
        </a:p>
      </dgm:t>
    </dgm:pt>
    <dgm:pt modelId="{D5066987-C427-4CFA-9D74-0DFF69309F87}" type="sibTrans" cxnId="{B67C8B84-F5D5-45B4-BD46-CD92E8A5561B}">
      <dgm:prSet custT="1"/>
      <dgm:spPr/>
      <dgm:t>
        <a:bodyPr/>
        <a:lstStyle/>
        <a:p>
          <a:endParaRPr lang="zh-CN" altLang="en-US" sz="2400">
            <a:latin typeface="黑体" pitchFamily="49" charset="-122"/>
            <a:ea typeface="黑体" panose="02010609060101010101" pitchFamily="49" charset="-122"/>
          </a:endParaRPr>
        </a:p>
      </dgm:t>
    </dgm:pt>
    <dgm:pt modelId="{9642AD49-CA5D-4D6C-A4D8-379FE608C005}" type="pres">
      <dgm:prSet presAssocID="{9F7A36AD-B852-4C19-9247-E34D193FCA5E}" presName="Name0">
        <dgm:presLayoutVars>
          <dgm:dir/>
          <dgm:resizeHandles val="exact"/>
        </dgm:presLayoutVars>
      </dgm:prSet>
      <dgm:spPr/>
      <dgm:t>
        <a:bodyPr/>
        <a:lstStyle/>
        <a:p/>
      </dgm:t>
    </dgm:pt>
    <dgm:pt modelId="{19D3B16F-9D00-47E2-8646-CC8BB72085C4}" type="pres">
      <dgm:prSet presAssocID="{4860E960-1433-4722-B777-5CADCE69AD00}" presName="node" presStyleLbl="node1" presStyleCnt="4">
        <dgm:presLayoutVars>
          <dgm:bulletEnabled val="1"/>
        </dgm:presLayoutVars>
      </dgm:prSet>
      <dgm:spPr/>
      <dgm:t>
        <a:bodyPr/>
        <a:lstStyle/>
        <a:p>
          <a:endParaRPr lang="zh-CN" altLang="en-US"/>
        </a:p>
      </dgm:t>
    </dgm:pt>
    <dgm:pt modelId="{854EEA78-F52B-4FF1-B82D-4BBDB5FD58A5}" type="pres">
      <dgm:prSet presAssocID="{27FA9373-1B0E-4E6D-9A2D-8A8F9FC84C76}" presName="sibTrans" presStyleLbl="sibTrans2D1" presStyleCnt="3"/>
      <dgm:spPr/>
      <dgm:t>
        <a:bodyPr/>
        <a:lstStyle/>
        <a:p>
          <a:endParaRPr lang="zh-CN" altLang="en-US"/>
        </a:p>
      </dgm:t>
    </dgm:pt>
    <dgm:pt modelId="{A3EB2309-42D2-4206-85E4-9A18712D4B98}" type="pres">
      <dgm:prSet presAssocID="{27FA9373-1B0E-4E6D-9A2D-8A8F9FC84C76}" presName="connectorText" presStyleLbl="sibTrans2D1" presStyleCnt="3"/>
      <dgm:spPr/>
      <dgm:t>
        <a:bodyPr/>
        <a:lstStyle/>
        <a:p>
          <a:endParaRPr lang="zh-CN" altLang="en-US"/>
        </a:p>
      </dgm:t>
    </dgm:pt>
    <dgm:pt modelId="{80D1F067-3AD0-4313-AA77-FD385EC8D922}" type="pres">
      <dgm:prSet presAssocID="{C57ADECA-B2C5-4C91-AAEF-369E21AE796F}" presName="node" presStyleLbl="node1" presStyleIdx="1" presStyleCnt="4" custLinFactNeighborX="12514">
        <dgm:presLayoutVars>
          <dgm:bulletEnabled val="1"/>
        </dgm:presLayoutVars>
      </dgm:prSet>
      <dgm:spPr/>
      <dgm:t>
        <a:bodyPr/>
        <a:lstStyle/>
        <a:p>
          <a:endParaRPr lang="zh-CN" altLang="en-US"/>
        </a:p>
      </dgm:t>
    </dgm:pt>
    <dgm:pt modelId="{F8663F4C-37B1-4D2A-9A0E-576A0BC46E19}" type="pres">
      <dgm:prSet presAssocID="{79E2ADF6-0145-483E-8BB2-97A5BF6CCD7E}" presName="sibTrans" presStyleLbl="sibTrans2D1" presStyleIdx="1" presStyleCnt="3"/>
      <dgm:spPr/>
      <dgm:t>
        <a:bodyPr/>
        <a:lstStyle/>
        <a:p>
          <a:endParaRPr lang="zh-CN" altLang="en-US"/>
        </a:p>
      </dgm:t>
    </dgm:pt>
    <dgm:pt modelId="{0D0A92DB-337F-4ECF-AAAB-8A38780A022F}" type="pres">
      <dgm:prSet presAssocID="{79E2ADF6-0145-483E-8BB2-97A5BF6CCD7E}" presName="connectorText" presStyleLbl="sibTrans2D1" presStyleIdx="1" presStyleCnt="3"/>
      <dgm:spPr/>
      <dgm:t>
        <a:bodyPr/>
        <a:lstStyle/>
        <a:p>
          <a:endParaRPr lang="zh-CN" altLang="en-US"/>
        </a:p>
      </dgm:t>
    </dgm:pt>
    <dgm:pt modelId="{18F31F13-4D2F-4285-BE69-7DC5569E55DB}" type="pres">
      <dgm:prSet presAssocID="{2C082422-E8B3-4AB5-97BF-8CC80B05024D}" presName="node" presStyleLbl="node1" presStyleIdx="2" presStyleCnt="4" custScaleX="131944" custScaleY="105578" custLinFactNeighborX="-818" custLinFactNeighborY="-4522">
        <dgm:presLayoutVars>
          <dgm:bulletEnabled val="1"/>
        </dgm:presLayoutVars>
      </dgm:prSet>
      <dgm:spPr/>
      <dgm:t>
        <a:bodyPr/>
        <a:lstStyle/>
        <a:p>
          <a:endParaRPr lang="zh-CN" altLang="en-US"/>
        </a:p>
      </dgm:t>
    </dgm:pt>
    <dgm:pt modelId="{F79BE4B2-40C6-48CA-AB6B-A83BA07D6D7B}" type="pres">
      <dgm:prSet presAssocID="{A36658B5-520F-4495-8026-9D4923267421}" presName="sibTrans" presStyleLbl="sibTrans2D1" presStyleIdx="2" presStyleCnt="3"/>
      <dgm:spPr/>
      <dgm:t>
        <a:bodyPr/>
        <a:lstStyle/>
        <a:p>
          <a:endParaRPr lang="zh-CN" altLang="en-US"/>
        </a:p>
      </dgm:t>
    </dgm:pt>
    <dgm:pt modelId="{EEDAB460-8A01-4A5B-9700-B8B6470483E6}" type="pres">
      <dgm:prSet presAssocID="{A36658B5-520F-4495-8026-9D4923267421}" presName="connectorText" presStyleLbl="sibTrans2D1" presStyleIdx="2" presStyleCnt="3"/>
      <dgm:spPr/>
      <dgm:t>
        <a:bodyPr/>
        <a:lstStyle/>
        <a:p>
          <a:endParaRPr lang="zh-CN" altLang="en-US"/>
        </a:p>
      </dgm:t>
    </dgm:pt>
    <dgm:pt modelId="{DAEF4BC5-C532-471C-9690-69A186889856}" type="pres">
      <dgm:prSet presAssocID="{F912AC59-8A38-4CBF-8A2D-A81CFE55E517}" presName="node" presStyleLbl="node1" presStyleIdx="3" presStyleCnt="4">
        <dgm:presLayoutVars>
          <dgm:bulletEnabled val="1"/>
        </dgm:presLayoutVars>
      </dgm:prSet>
      <dgm:spPr/>
      <dgm:t>
        <a:bodyPr/>
        <a:lstStyle/>
        <a:p>
          <a:endParaRPr lang="zh-CN" altLang="en-US"/>
        </a:p>
      </dgm:t>
    </dgm:pt>
  </dgm:ptLst>
  <dgm:cxnLst>
    <dgm:cxn modelId="{6AB9898E-55F7-46FE-BC08-369EA81380FE}" srcId="{9F7A36AD-B852-4C19-9247-E34D193FCA5E}" destId="{4860E960-1433-4722-B777-5CADCE69AD00}" srcOrd="0" destOrd="0" parTransId="{AA6E7C27-C7B5-4F65-94E3-A45ECC228EC0}" sibTransId="{27FA9373-1B0E-4E6D-9A2D-8A8F9FC84C76}"/>
    <dgm:cxn modelId="{DA9FA3FA-2F6F-4740-955D-C6203DD4A058}" srcId="{9F7A36AD-B852-4C19-9247-E34D193FCA5E}" destId="{C57ADECA-B2C5-4C91-AAEF-369E21AE796F}" srcOrd="1" destOrd="0" parTransId="{264DDD66-74AF-442E-AD13-C2BF9ECDF75C}" sibTransId="{79E2ADF6-0145-483E-8BB2-97A5BF6CCD7E}"/>
    <dgm:cxn modelId="{7FCF241A-6CA8-4487-9C6E-40227D519CC2}" srcId="{9F7A36AD-B852-4C19-9247-E34D193FCA5E}" destId="{2C082422-E8B3-4AB5-97BF-8CC80B05024D}" srcOrd="2" destOrd="0" parTransId="{F955826F-CB7F-4C2F-9AD2-16EB64C92D32}" sibTransId="{A36658B5-520F-4495-8026-9D4923267421}"/>
    <dgm:cxn modelId="{B67C8B84-F5D5-45B4-BD46-CD92E8A5561B}" srcId="{9F7A36AD-B852-4C19-9247-E34D193FCA5E}" destId="{F912AC59-8A38-4CBF-8A2D-A81CFE55E517}" srcOrd="3" destOrd="0" parTransId="{C90F779C-9075-48FB-A682-85630F8B1905}" sibTransId="{D5066987-C427-4CFA-9D74-0DFF69309F87}"/>
    <dgm:cxn modelId="{EB9611BD-B6EA-48B1-9FBC-666657ED551B}" type="presOf" srcId="{9F7A36AD-B852-4C19-9247-E34D193FCA5E}" destId="{9642AD49-CA5D-4D6C-A4D8-379FE608C005}" srcOrd="0" destOrd="0" presId="urn:microsoft.com/office/officeart/2005/8/layout/process1"/>
    <dgm:cxn modelId="{0A528FB0-0C95-4C13-826A-ABFBCD20CCAC}" type="presParOf" srcId="{9642AD49-CA5D-4D6C-A4D8-379FE608C005}" destId="{19D3B16F-9D00-47E2-8646-CC8BB72085C4}" srcOrd="0" destOrd="0" presId="urn:microsoft.com/office/officeart/2005/8/layout/process1"/>
    <dgm:cxn modelId="{391EFF0F-7ED8-40B6-9E62-4C139FB03FC7}" type="presOf" srcId="{4860E960-1433-4722-B777-5CADCE69AD00}" destId="{19D3B16F-9D00-47E2-8646-CC8BB72085C4}" srcOrd="0" destOrd="0" presId="urn:microsoft.com/office/officeart/2005/8/layout/process1"/>
    <dgm:cxn modelId="{DAF2AEE4-B0A0-46EF-9889-B55B4009B75E}" type="presParOf" srcId="{9642AD49-CA5D-4D6C-A4D8-379FE608C005}" destId="{854EEA78-F52B-4FF1-B82D-4BBDB5FD58A5}" srcOrd="1" destOrd="0" presId="urn:microsoft.com/office/officeart/2005/8/layout/process1"/>
    <dgm:cxn modelId="{2DA8137E-28CC-4439-99C3-A5054E0FC7FA}" type="presOf" srcId="{27FA9373-1B0E-4E6D-9A2D-8A8F9FC84C76}" destId="{854EEA78-F52B-4FF1-B82D-4BBDB5FD58A5}" srcOrd="0" destOrd="0" presId="urn:microsoft.com/office/officeart/2005/8/layout/process1"/>
    <dgm:cxn modelId="{EA16EE07-B685-435D-8222-D670E4824D0D}" type="presParOf" srcId="{854EEA78-F52B-4FF1-B82D-4BBDB5FD58A5}" destId="{A3EB2309-42D2-4206-85E4-9A18712D4B98}" srcOrd="0" destOrd="0" presId="urn:microsoft.com/office/officeart/2005/8/layout/process1"/>
    <dgm:cxn modelId="{AD9B6CB1-6066-4F4C-BB20-E699E4A8A66C}" type="presOf" srcId="{27FA9373-1B0E-4E6D-9A2D-8A8F9FC84C76}" destId="{A3EB2309-42D2-4206-85E4-9A18712D4B98}" srcOrd="1" destOrd="0" presId="urn:microsoft.com/office/officeart/2005/8/layout/process1"/>
    <dgm:cxn modelId="{39311333-F0A7-4357-A8DB-17A83D17EA76}" type="presParOf" srcId="{9642AD49-CA5D-4D6C-A4D8-379FE608C005}" destId="{80D1F067-3AD0-4313-AA77-FD385EC8D922}" srcOrd="2" destOrd="0" presId="urn:microsoft.com/office/officeart/2005/8/layout/process1"/>
    <dgm:cxn modelId="{4FFB46CB-30DF-4E64-A1B8-C15AE4134296}" type="presOf" srcId="{C57ADECA-B2C5-4C91-AAEF-369E21AE796F}" destId="{80D1F067-3AD0-4313-AA77-FD385EC8D922}" srcOrd="0" destOrd="0" presId="urn:microsoft.com/office/officeart/2005/8/layout/process1"/>
    <dgm:cxn modelId="{FBA22338-342A-481B-A823-043DD8A3C037}" type="presParOf" srcId="{9642AD49-CA5D-4D6C-A4D8-379FE608C005}" destId="{F8663F4C-37B1-4D2A-9A0E-576A0BC46E19}" srcOrd="3" destOrd="0" presId="urn:microsoft.com/office/officeart/2005/8/layout/process1"/>
    <dgm:cxn modelId="{14D03CE4-9793-43B9-A2AB-B4F3AD603C93}" type="presOf" srcId="{79E2ADF6-0145-483E-8BB2-97A5BF6CCD7E}" destId="{F8663F4C-37B1-4D2A-9A0E-576A0BC46E19}" srcOrd="0" destOrd="0" presId="urn:microsoft.com/office/officeart/2005/8/layout/process1"/>
    <dgm:cxn modelId="{F25215CD-28CD-4AFE-9E30-61F1523A5ECA}" type="presParOf" srcId="{F8663F4C-37B1-4D2A-9A0E-576A0BC46E19}" destId="{0D0A92DB-337F-4ECF-AAAB-8A38780A022F}" srcOrd="0" destOrd="0" presId="urn:microsoft.com/office/officeart/2005/8/layout/process1"/>
    <dgm:cxn modelId="{E71BA902-119E-4BC9-8FAD-037249606A62}" type="presOf" srcId="{79E2ADF6-0145-483E-8BB2-97A5BF6CCD7E}" destId="{0D0A92DB-337F-4ECF-AAAB-8A38780A022F}" srcOrd="1" destOrd="0" presId="urn:microsoft.com/office/officeart/2005/8/layout/process1"/>
    <dgm:cxn modelId="{5D442687-E177-49B0-8806-674A4718D539}" type="presParOf" srcId="{9642AD49-CA5D-4D6C-A4D8-379FE608C005}" destId="{18F31F13-4D2F-4285-BE69-7DC5569E55DB}" srcOrd="4" destOrd="0" presId="urn:microsoft.com/office/officeart/2005/8/layout/process1"/>
    <dgm:cxn modelId="{AA97AFA9-6D5A-48FE-A1EE-C4AD0EB3F9F3}" type="presOf" srcId="{2C082422-E8B3-4AB5-97BF-8CC80B05024D}" destId="{18F31F13-4D2F-4285-BE69-7DC5569E55DB}" srcOrd="0" destOrd="0" presId="urn:microsoft.com/office/officeart/2005/8/layout/process1"/>
    <dgm:cxn modelId="{740A95A6-435D-4E67-AD0D-5BBA68CDD875}" type="presParOf" srcId="{9642AD49-CA5D-4D6C-A4D8-379FE608C005}" destId="{F79BE4B2-40C6-48CA-AB6B-A83BA07D6D7B}" srcOrd="5" destOrd="0" presId="urn:microsoft.com/office/officeart/2005/8/layout/process1"/>
    <dgm:cxn modelId="{FCBAD3FE-6DE4-4936-BB48-44F70186A4AC}" type="presOf" srcId="{A36658B5-520F-4495-8026-9D4923267421}" destId="{F79BE4B2-40C6-48CA-AB6B-A83BA07D6D7B}" srcOrd="0" destOrd="0" presId="urn:microsoft.com/office/officeart/2005/8/layout/process1"/>
    <dgm:cxn modelId="{5F4317FA-5D31-4C09-B0F9-5B13D537F8C0}" type="presParOf" srcId="{F79BE4B2-40C6-48CA-AB6B-A83BA07D6D7B}" destId="{EEDAB460-8A01-4A5B-9700-B8B6470483E6}" srcOrd="0" destOrd="0" presId="urn:microsoft.com/office/officeart/2005/8/layout/process1"/>
    <dgm:cxn modelId="{962834BC-1A7D-466E-85DB-0FA1FA5767EA}" type="presOf" srcId="{A36658B5-520F-4495-8026-9D4923267421}" destId="{EEDAB460-8A01-4A5B-9700-B8B6470483E6}" srcOrd="1" destOrd="0" presId="urn:microsoft.com/office/officeart/2005/8/layout/process1"/>
    <dgm:cxn modelId="{6A36276F-CBEB-4B31-A440-17BEA6F1E212}" type="presParOf" srcId="{9642AD49-CA5D-4D6C-A4D8-379FE608C005}" destId="{DAEF4BC5-C532-471C-9690-69A186889856}" srcOrd="6" destOrd="0" presId="urn:microsoft.com/office/officeart/2005/8/layout/process1"/>
    <dgm:cxn modelId="{646BF316-89DD-4517-981E-312B369C8916}" type="presOf" srcId="{F912AC59-8A38-4CBF-8A2D-A81CFE55E517}" destId="{DAEF4BC5-C532-471C-9690-69A186889856}" srcOrd="0" destOrd="0" presId="urn:microsoft.com/office/officeart/2005/8/layout/process1"/>
  </dgm:cxnLst>
  <dgm:bg/>
  <dgm:whole/>
</dgm:dataModel>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p:bgPr>
    </p:bg>
    <p:spTree>
      <p:nvGrpSpPr>
        <p:cNvPr id="1" name=""/>
        <p:cNvGrpSpPr/>
        <p:nvPr/>
      </p:nvGrpSpPr>
      <p:grpSpPr/>
      <p:sp>
        <p:nvSpPr>
          <p:cNvPr id="91138" name="页眉占位符 1"/>
          <p:cNvSpPr>
            <a:spLocks noGrp="1"/>
          </p:cNvSpPr>
          <p:nvPr>
            <p:ph type="hdr" sz="quarter"/>
          </p:nvPr>
        </p:nvSpPr>
        <p:spPr>
          <a:xfrm>
            <a:off x="0" y="0"/>
            <a:ext cx="2971800" cy="458788"/>
          </a:xfrm>
          <a:prstGeom prst="rect">
            <a:avLst/>
          </a:prstGeom>
        </p:spPr>
        <p:txBody>
          <a:bodyPr rtlCol="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endParaRPr lang="zh-CN" altLang="en-US" sz="1200">
              <a:latin typeface="等线" pitchFamily="2" charset="-122"/>
              <a:ea typeface="等线" pitchFamily="2" charset="-122"/>
            </a:endParaRPr>
          </a:p>
        </p:txBody>
      </p:sp>
      <p:sp>
        <p:nvSpPr>
          <p:cNvPr id="91139" name="日期占位符 2"/>
          <p:cNvSpPr>
            <a:spLocks noGrp="1"/>
          </p:cNvSpPr>
          <p:nvPr>
            <p:ph type="dt" sz="quarter" idx="1"/>
          </p:nvPr>
        </p:nvSpPr>
        <p:spPr>
          <a:xfrm>
            <a:off x="3884613" y="0"/>
            <a:ext cx="2971800" cy="458788"/>
          </a:xfrm>
          <a:prstGeom prst="rect">
            <a:avLst/>
          </a:prstGeom>
        </p:spPr>
        <p:txBody>
          <a:bodyPr rtlCol="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33BFD6D0-F05A-48EF-BEF9-F58246091BFD}" type="datetime1">
              <a:rPr lang="zh-CN" altLang="en-US" sz="1200">
                <a:latin typeface="等线" pitchFamily="2" charset="-122"/>
                <a:ea typeface="等线" pitchFamily="2" charset="-122"/>
              </a:rPr>
              <a:t>*</a:t>
            </a:fld>
            <a:endParaRPr lang="zh-CN" altLang="en-US" sz="1200">
              <a:latin typeface="等线" pitchFamily="2" charset="-122"/>
              <a:ea typeface="等线" pitchFamily="2" charset="-122"/>
            </a:endParaRPr>
          </a:p>
        </p:txBody>
      </p:sp>
      <p:sp>
        <p:nvSpPr>
          <p:cNvPr id="91140" name="页脚占位符 3"/>
          <p:cNvSpPr>
            <a:spLocks noGrp="1"/>
          </p:cNvSpPr>
          <p:nvPr>
            <p:ph type="ftr" sz="quarter" idx="2"/>
          </p:nvPr>
        </p:nvSpPr>
        <p:spPr>
          <a:xfrm>
            <a:off x="0" y="8685213"/>
            <a:ext cx="2971800" cy="458787"/>
          </a:xfrm>
          <a:prstGeom prst="rect">
            <a:avLst/>
          </a:prstGeom>
        </p:spPr>
        <p:txBody>
          <a:bodyPr rtlCol="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endParaRPr lang="zh-CN" altLang="en-US" sz="1200">
              <a:latin typeface="等线" pitchFamily="2" charset="-122"/>
              <a:ea typeface="等线" pitchFamily="2" charset="-122"/>
            </a:endParaRPr>
          </a:p>
        </p:txBody>
      </p:sp>
      <p:sp>
        <p:nvSpPr>
          <p:cNvPr id="91141" name="灯片编号占位符 4"/>
          <p:cNvSpPr>
            <a:spLocks noGrp="1"/>
          </p:cNvSpPr>
          <p:nvPr>
            <p:ph type="sldNum" sz="quarter" idx="3"/>
          </p:nvPr>
        </p:nvSpPr>
        <p:spPr>
          <a:xfrm>
            <a:off x="3884613" y="8685213"/>
            <a:ext cx="2971800" cy="458787"/>
          </a:xfrm>
          <a:prstGeom prst="rect">
            <a:avLst/>
          </a:prstGeom>
        </p:spPr>
        <p:txBody>
          <a:bodyPr rtlCol="0" anchor="b"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B051EDEF-0FF7-4B7D-82DC-9DD848E10EBE}" type="slidenum">
              <a:rPr lang="zh-CN" altLang="en-US" sz="1200">
                <a:latin typeface="等线" pitchFamily="2" charset="-122"/>
                <a:ea typeface="等线" pitchFamily="2" charset="-122"/>
              </a:rPr>
              <a:t>*</a:t>
            </a:fld>
            <a:endParaRPr lang="zh-CN" altLang="en-US" sz="1200">
              <a:latin typeface="等线" pitchFamily="2" charset="-122"/>
              <a:ea typeface="等线"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p:bgPr>
    </p:bg>
    <p:spTree>
      <p:nvGrpSpPr>
        <p:cNvPr id="1" name=""/>
        <p:cNvGrpSpPr/>
        <p:nvPr/>
      </p:nvGrpSpPr>
      <p:grpSpPr/>
      <p:sp>
        <p:nvSpPr>
          <p:cNvPr id="62466" name="页眉占位符 1"/>
          <p:cNvSpPr>
            <a:spLocks noGrp="1"/>
          </p:cNvSpPr>
          <p:nvPr>
            <p:ph type="hdr" sz="quarter"/>
          </p:nvPr>
        </p:nvSpPr>
        <p:spPr>
          <a:xfrm>
            <a:off x="0" y="0"/>
            <a:ext cx="2971800" cy="458788"/>
          </a:xfrm>
          <a:prstGeom prst="rect">
            <a:avLst/>
          </a:prstGeom>
        </p:spPr>
        <p:txBody>
          <a:bodyPr rtlCol="0"/>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a:endParaRPr lang="zh-CN" altLang="en-US" sz="1200">
              <a:latin typeface="Calibri" pitchFamily="34" charset="0"/>
              <a:ea typeface="宋体" charset="-122"/>
            </a:endParaRPr>
          </a:p>
        </p:txBody>
      </p:sp>
      <p:sp>
        <p:nvSpPr>
          <p:cNvPr id="62467" name="日期占位符 2"/>
          <p:cNvSpPr>
            <a:spLocks noGrp="1"/>
          </p:cNvSpPr>
          <p:nvPr>
            <p:ph type="dt" idx="1"/>
          </p:nvPr>
        </p:nvSpPr>
        <p:spPr>
          <a:xfrm>
            <a:off x="3884613" y="0"/>
            <a:ext cx="2971800" cy="458788"/>
          </a:xfrm>
          <a:prstGeom prst="rect">
            <a:avLst/>
          </a:prstGeom>
        </p:spPr>
        <p:txBody>
          <a:bodyPr rtlCol="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CDEC05B8-3AA8-4DC9-B914-51523B7DCB12}" type="datetime1">
              <a:rPr lang="zh-CN" altLang="en-US" sz="1200">
                <a:latin typeface="Calibri" pitchFamily="34" charset="0"/>
                <a:ea typeface="宋体" charset="-122"/>
              </a:rPr>
              <a:t>*</a:t>
            </a:fld>
            <a:endParaRPr lang="zh-CN" altLang="en-US" sz="1200">
              <a:latin typeface="Calibri" pitchFamily="34" charset="0"/>
              <a:ea typeface="宋体" charset="-122"/>
            </a:endParaRPr>
          </a:p>
        </p:txBody>
      </p:sp>
      <p:sp>
        <p:nvSpPr>
          <p:cNvPr id="6246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62469" name="备注占位符 4"/>
          <p:cNvSpPr>
            <a:spLocks noGrp="1"/>
          </p:cNvSpPr>
          <p:nvPr>
            <p:ph type="body" sz="quarter" idx="3"/>
          </p:nvPr>
        </p:nvSpPr>
        <p:spPr>
          <a:xfrm>
            <a:off x="685800" y="4400550"/>
            <a:ext cx="5486400" cy="3600450"/>
          </a:xfrm>
          <a:prstGeom prst="rect">
            <a:avLst/>
          </a:prstGeom>
        </p:spPr>
        <p:txBody>
          <a:bodyPr rtlCol="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lvl="0"/>
            <a:r>
              <a:t>单击此处编辑母版文本样式</a:t>
            </a:r>
          </a:p>
          <a:p>
            <a:pPr lvl="1"/>
            <a:r>
              <a:t>第二级</a:t>
            </a:r>
          </a:p>
          <a:p>
            <a:pPr lvl="2"/>
            <a:r>
              <a:t>第三级</a:t>
            </a:r>
          </a:p>
          <a:p>
            <a:pPr lvl="3"/>
            <a:r>
              <a:t>第四级</a:t>
            </a:r>
          </a:p>
          <a:p>
            <a:pPr lvl="4"/>
            <a:r>
              <a:t>第五级</a:t>
            </a:r>
          </a:p>
        </p:txBody>
      </p:sp>
      <p:sp>
        <p:nvSpPr>
          <p:cNvPr id="62470" name="页脚占位符 5"/>
          <p:cNvSpPr>
            <a:spLocks noGrp="1"/>
          </p:cNvSpPr>
          <p:nvPr>
            <p:ph type="ftr" sz="quarter" idx="4"/>
          </p:nvPr>
        </p:nvSpPr>
        <p:spPr>
          <a:xfrm>
            <a:off x="0" y="8685213"/>
            <a:ext cx="2971800" cy="458787"/>
          </a:xfrm>
          <a:prstGeom prst="rect">
            <a:avLst/>
          </a:prstGeom>
        </p:spPr>
        <p:txBody>
          <a:bodyPr rtlCol="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endParaRPr lang="zh-CN" altLang="en-US" sz="1200">
              <a:latin typeface="Calibri" pitchFamily="34" charset="0"/>
              <a:ea typeface="宋体" charset="-122"/>
            </a:endParaRPr>
          </a:p>
        </p:txBody>
      </p:sp>
      <p:sp>
        <p:nvSpPr>
          <p:cNvPr id="62471" name="灯片编号占位符 6"/>
          <p:cNvSpPr>
            <a:spLocks noGrp="1"/>
          </p:cNvSpPr>
          <p:nvPr>
            <p:ph type="sldNum" sz="quarter" idx="5"/>
          </p:nvPr>
        </p:nvSpPr>
        <p:spPr>
          <a:xfrm>
            <a:off x="3884613" y="8685213"/>
            <a:ext cx="2971800" cy="458787"/>
          </a:xfrm>
          <a:prstGeom prst="rect">
            <a:avLst/>
          </a:prstGeom>
        </p:spPr>
        <p:txBody>
          <a:bodyPr rtlCol="0" anchor="b"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7E2F09B6-1DFB-4A57-ACEE-25E792621981}" type="slidenum">
              <a:rPr lang="zh-CN" altLang="en-US" sz="1200">
                <a:latin typeface="Calibri" pitchFamily="34" charset="0"/>
                <a:ea typeface="宋体" charset="-122"/>
              </a:rPr>
              <a:t>*</a:t>
            </a:fld>
            <a:endParaRPr lang="zh-CN" altLang="en-US" sz="1200">
              <a:latin typeface="Calibri" pitchFamily="34" charset="0"/>
              <a:ea typeface="宋体" charset="-122"/>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3490" name="幻灯片图像占位符 1"/>
          <p:cNvSpPr>
            <a:spLocks noGrp="1" noRot="1" noChangeAspect="1" noTextEdit="1"/>
          </p:cNvSpPr>
          <p:nvPr>
            <p:ph type="sldImg" idx="2"/>
          </p:nvPr>
        </p:nvSpPr>
        <p:spPr>
          <a:xfrm>
            <a:off x="381000" y="685800"/>
            <a:ext cx="6096000" cy="3429000"/>
          </a:xfrm>
          <a:noFill/>
          <a:ln w="12700">
            <a:miter lim="800000"/>
          </a:ln>
        </p:spPr>
      </p:sp>
      <p:sp>
        <p:nvSpPr>
          <p:cNvPr id="63491"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endParaRPr lang="zh-CN" altLang="en-US"/>
          </a:p>
        </p:txBody>
      </p:sp>
      <p:sp>
        <p:nvSpPr>
          <p:cNvPr id="6349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55AA3E73-1F90-4BAA-AB3A-C8D624BA7DD8}" type="slidenum">
              <a:rPr lang="en-US" altLang="zh-CN" sz="1200">
                <a:latin typeface="Calibri" pitchFamily="34" charset="0"/>
                <a:ea typeface="宋体" charset="-122"/>
              </a:rPr>
              <a:t>1</a:t>
            </a:fld>
            <a:endParaRPr lang="en-US" altLang="zh-CN" sz="1200">
              <a:latin typeface="Calibri" pitchFamily="34" charset="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2706" name="幻灯片图像占位符 1"/>
          <p:cNvSpPr>
            <a:spLocks noGrp="1" noRot="1" noChangeAspect="1" noTextEdit="1"/>
          </p:cNvSpPr>
          <p:nvPr>
            <p:ph type="sldImg" idx="2"/>
          </p:nvPr>
        </p:nvSpPr>
        <p:spPr>
          <a:xfrm>
            <a:off x="685800" y="1143000"/>
            <a:ext cx="5486400" cy="3086100"/>
          </a:xfrm>
          <a:noFill/>
          <a:ln w="12700">
            <a:miter lim="800000"/>
          </a:ln>
        </p:spPr>
      </p:sp>
      <p:sp>
        <p:nvSpPr>
          <p:cNvPr id="72707" name="备注占位符 2"/>
          <p:cNvSpPr>
            <a:spLocks noGrp="1"/>
          </p:cNvSpPr>
          <p:nvPr>
            <p:ph type="body" idx="3"/>
          </p:nvPr>
        </p:nvSpPr>
        <p:spPr>
          <a:xfrm>
            <a:off x="685800" y="4400550"/>
            <a:ext cx="5486400" cy="3600450"/>
          </a:xfrm>
          <a:prstGeom prst="rect">
            <a:avLst/>
          </a:prstGeom>
        </p:spPr>
        <p:txBody>
          <a:bodyPr vert="horz" wrap="square" lIns="91440" tIns="45720" rIns="91440" bIns="45720" rtlCol="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285750" lvl="0" indent="-285750">
              <a:lnSpc>
                <a:spcPct val="150000"/>
              </a:lnSpc>
              <a:spcBef>
                <a:spcPct val="0"/>
              </a:spcBef>
              <a:buChar char="•"/>
            </a:pPr>
            <a:r>
              <a:rPr lang="zh-CN" altLang="en-US"/>
              <a:t>养成分析问题的习惯。圈画问题或材料中的地点、时间信息，判断问题的时、空尺度；不是凭感觉答题。</a:t>
            </a:r>
          </a:p>
          <a:p>
            <a:pPr marL="285750" lvl="0" indent="-285750">
              <a:lnSpc>
                <a:spcPct val="150000"/>
              </a:lnSpc>
              <a:spcBef>
                <a:spcPct val="0"/>
              </a:spcBef>
              <a:buChar char="•"/>
            </a:pPr>
            <a:r>
              <a:rPr lang="zh-CN" altLang="en-US"/>
              <a:t>解读时、空信息，即该时段和该区域的地理特征；</a:t>
            </a:r>
          </a:p>
          <a:p>
            <a:pPr marL="285750" lvl="0" indent="-285750">
              <a:lnSpc>
                <a:spcPct val="150000"/>
              </a:lnSpc>
              <a:spcBef>
                <a:spcPct val="0"/>
              </a:spcBef>
              <a:buChar char="•"/>
            </a:pPr>
            <a:r>
              <a:rPr lang="zh-CN" altLang="en-US"/>
              <a:t>有些地点和时间信息是在问题和材料中明确告知的，有些是隐含在问题或材料中。</a:t>
            </a:r>
          </a:p>
        </p:txBody>
      </p:sp>
      <p:sp>
        <p:nvSpPr>
          <p:cNvPr id="7270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1FA8A15C-BD30-4F73-BEBC-CA435597FCAC}" type="slidenum">
              <a:rPr lang="zh-CN" altLang="en-US" sz="1200">
                <a:latin typeface="Calibri" pitchFamily="34" charset="0"/>
                <a:ea typeface="宋体" charset="-122"/>
              </a:rPr>
              <a:t>18</a:t>
            </a:fld>
            <a:endParaRPr lang="zh-CN" altLang="en-US" sz="1200">
              <a:latin typeface="Calibri" pitchFamily="34" charset="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3730" name="幻灯片图像占位符 1"/>
          <p:cNvSpPr>
            <a:spLocks noGrp="1" noRot="1" noChangeAspect="1" noTextEdit="1"/>
          </p:cNvSpPr>
          <p:nvPr>
            <p:ph type="sldImg" idx="2"/>
          </p:nvPr>
        </p:nvSpPr>
        <p:spPr>
          <a:xfrm>
            <a:off x="685800" y="1143000"/>
            <a:ext cx="5486400" cy="3086100"/>
          </a:xfrm>
          <a:noFill/>
          <a:ln w="12700">
            <a:miter lim="800000"/>
          </a:ln>
        </p:spPr>
      </p:sp>
      <p:sp>
        <p:nvSpPr>
          <p:cNvPr id="73731"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endParaRPr lang="zh-CN" altLang="en-US"/>
          </a:p>
        </p:txBody>
      </p:sp>
      <p:sp>
        <p:nvSpPr>
          <p:cNvPr id="7373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77B9A799-8892-4FA5-A7DB-0A5DDB14C4E9}" type="slidenum">
              <a:rPr lang="zh-CN" altLang="en-US" sz="1200">
                <a:latin typeface="Calibri" pitchFamily="34" charset="0"/>
                <a:ea typeface="宋体" charset="-122"/>
              </a:rPr>
              <a:t>20</a:t>
            </a:fld>
            <a:endParaRPr lang="zh-CN" altLang="en-US" sz="1200">
              <a:latin typeface="Calibri" pitchFamily="34" charset="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4754" name="幻灯片图像占位符 1"/>
          <p:cNvSpPr>
            <a:spLocks noGrp="1" noRot="1" noChangeAspect="1" noTextEdit="1"/>
          </p:cNvSpPr>
          <p:nvPr>
            <p:ph type="sldImg" idx="2"/>
          </p:nvPr>
        </p:nvSpPr>
        <p:spPr>
          <a:xfrm>
            <a:off x="685800" y="1143000"/>
            <a:ext cx="5486400" cy="3086100"/>
          </a:xfrm>
          <a:noFill/>
          <a:ln w="12700">
            <a:miter lim="800000"/>
          </a:ln>
        </p:spPr>
      </p:sp>
      <p:sp>
        <p:nvSpPr>
          <p:cNvPr id="74755"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拿到一个问题不要急于作答，而要先确定该问题的区域尺度。如果不首先确定区域尺度，极有可能答偏。</a:t>
            </a:r>
          </a:p>
        </p:txBody>
      </p:sp>
      <p:sp>
        <p:nvSpPr>
          <p:cNvPr id="7475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07919A0B-B523-47BC-8E1E-1639607991E0}" type="slidenum">
              <a:rPr lang="zh-CN" altLang="en-US" sz="1200">
                <a:latin typeface="Calibri" pitchFamily="34" charset="0"/>
                <a:ea typeface="宋体" charset="-122"/>
              </a:rPr>
              <a:t>21</a:t>
            </a:fld>
            <a:endParaRPr lang="zh-CN" altLang="en-US" sz="1200">
              <a:latin typeface="Calibri" pitchFamily="34" charset="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5778" name="幻灯片图像占位符 1"/>
          <p:cNvSpPr>
            <a:spLocks noGrp="1" noRot="1" noChangeAspect="1" noTextEdit="1"/>
          </p:cNvSpPr>
          <p:nvPr>
            <p:ph type="sldImg" idx="2"/>
          </p:nvPr>
        </p:nvSpPr>
        <p:spPr>
          <a:xfrm>
            <a:off x="685800" y="1143000"/>
            <a:ext cx="5486400" cy="3086100"/>
          </a:xfrm>
          <a:noFill/>
          <a:ln w="12700">
            <a:miter lim="800000"/>
          </a:ln>
        </p:spPr>
      </p:sp>
      <p:sp>
        <p:nvSpPr>
          <p:cNvPr id="75779"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有些题目的时空信息需要我们依据资料和图像去解读。有些地点和时间信息是在问题和材料中明确告知的，有些是隐含在问题或材料中。</a:t>
            </a:r>
          </a:p>
        </p:txBody>
      </p:sp>
      <p:sp>
        <p:nvSpPr>
          <p:cNvPr id="7578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BDE2F0AB-0167-4E6C-825F-C999B8AB1386}" type="slidenum">
              <a:rPr lang="zh-CN" altLang="en-US" sz="1200">
                <a:latin typeface="Calibri" pitchFamily="34" charset="0"/>
                <a:ea typeface="宋体" charset="-122"/>
              </a:rPr>
              <a:t>22</a:t>
            </a:fld>
            <a:endParaRPr lang="zh-CN" altLang="en-US" sz="1200">
              <a:latin typeface="Calibri" pitchFamily="34" charset="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6802" name="幻灯片图像占位符 1"/>
          <p:cNvSpPr>
            <a:spLocks noGrp="1" noRot="1" noChangeAspect="1" noTextEdit="1"/>
          </p:cNvSpPr>
          <p:nvPr>
            <p:ph type="sldImg" idx="2"/>
          </p:nvPr>
        </p:nvSpPr>
        <p:spPr>
          <a:xfrm>
            <a:off x="685800" y="1143000"/>
            <a:ext cx="5486400" cy="3086100"/>
          </a:xfrm>
          <a:noFill/>
          <a:ln w="12700">
            <a:miter lim="800000"/>
          </a:ln>
        </p:spPr>
      </p:sp>
      <p:sp>
        <p:nvSpPr>
          <p:cNvPr id="76803"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拿到一幅图应该对图有尺度认识。对照生活中熟知的尺度，可以帮助学生建立空间大小的概念</a:t>
            </a:r>
          </a:p>
        </p:txBody>
      </p:sp>
      <p:sp>
        <p:nvSpPr>
          <p:cNvPr id="7680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02B8DD7F-FB49-451C-A558-7A326389A013}" type="slidenum">
              <a:rPr lang="zh-CN" altLang="en-US" sz="1200">
                <a:latin typeface="Calibri" pitchFamily="34" charset="0"/>
                <a:ea typeface="宋体" charset="-122"/>
              </a:rPr>
              <a:t>26</a:t>
            </a:fld>
            <a:endParaRPr lang="zh-CN" altLang="en-US" sz="1200">
              <a:latin typeface="Calibri" pitchFamily="34" charset="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7826" name="幻灯片图像占位符 1"/>
          <p:cNvSpPr>
            <a:spLocks noGrp="1" noRot="1" noChangeAspect="1" noTextEdit="1"/>
          </p:cNvSpPr>
          <p:nvPr>
            <p:ph type="sldImg" idx="2"/>
          </p:nvPr>
        </p:nvSpPr>
        <p:spPr>
          <a:xfrm>
            <a:off x="685800" y="1143000"/>
            <a:ext cx="5486400" cy="3086100"/>
          </a:xfrm>
          <a:noFill/>
          <a:ln w="12700">
            <a:miter lim="800000"/>
          </a:ln>
        </p:spPr>
      </p:sp>
      <p:sp>
        <p:nvSpPr>
          <p:cNvPr id="77827"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en-US" altLang="zh-CN"/>
              <a:t>1cm代表29km，图中宽度约18cm，500多km，跟北京到天津（120km）的距离的5倍。</a:t>
            </a:r>
          </a:p>
        </p:txBody>
      </p:sp>
      <p:sp>
        <p:nvSpPr>
          <p:cNvPr id="7782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58955BF0-4CAD-445B-99A1-9EB6CC4AEC4F}" type="slidenum">
              <a:rPr lang="zh-CN" altLang="en-US" sz="1200">
                <a:latin typeface="Calibri" pitchFamily="34" charset="0"/>
                <a:ea typeface="宋体" charset="-122"/>
              </a:rPr>
              <a:t>28</a:t>
            </a:fld>
            <a:endParaRPr lang="zh-CN" altLang="en-US" sz="1200">
              <a:latin typeface="Calibri" pitchFamily="34" charset="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8850" name="幻灯片图像占位符 1"/>
          <p:cNvSpPr>
            <a:spLocks noGrp="1" noRot="1" noChangeAspect="1" noTextEdit="1"/>
          </p:cNvSpPr>
          <p:nvPr>
            <p:ph type="sldImg" idx="2"/>
          </p:nvPr>
        </p:nvSpPr>
        <p:spPr>
          <a:xfrm>
            <a:off x="685800" y="1143000"/>
            <a:ext cx="5486400" cy="3086100"/>
          </a:xfrm>
          <a:noFill/>
          <a:ln w="12700">
            <a:miter lim="800000"/>
          </a:ln>
        </p:spPr>
      </p:sp>
      <p:sp>
        <p:nvSpPr>
          <p:cNvPr id="78851"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endParaRPr lang="zh-CN" altLang="en-US"/>
          </a:p>
        </p:txBody>
      </p:sp>
      <p:sp>
        <p:nvSpPr>
          <p:cNvPr id="7885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223F5F5F-D0A0-48BB-9909-B690DFA15716}" type="slidenum">
              <a:rPr lang="zh-CN" altLang="en-US" sz="1200">
                <a:latin typeface="Calibri" pitchFamily="34" charset="0"/>
                <a:ea typeface="宋体" charset="-122"/>
              </a:rPr>
              <a:t>31</a:t>
            </a:fld>
            <a:endParaRPr lang="zh-CN" altLang="en-US" sz="1200">
              <a:latin typeface="Calibri" pitchFamily="34" charset="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9874" name="幻灯片图像占位符 1"/>
          <p:cNvSpPr>
            <a:spLocks noGrp="1" noRot="1" noChangeAspect="1" noTextEdit="1"/>
          </p:cNvSpPr>
          <p:nvPr>
            <p:ph type="sldImg" idx="2"/>
          </p:nvPr>
        </p:nvSpPr>
        <p:spPr>
          <a:xfrm>
            <a:off x="685800" y="1143000"/>
            <a:ext cx="5486400" cy="3086100"/>
          </a:xfrm>
          <a:noFill/>
          <a:ln w="12700">
            <a:miter lim="800000"/>
          </a:ln>
        </p:spPr>
      </p:sp>
      <p:sp>
        <p:nvSpPr>
          <p:cNvPr id="79875" name="备注占位符 2"/>
          <p:cNvSpPr>
            <a:spLocks noGrp="1"/>
          </p:cNvSpPr>
          <p:nvPr>
            <p:ph type="body" idx="3"/>
          </p:nvPr>
        </p:nvSpPr>
        <p:spPr>
          <a:xfrm>
            <a:off x="685800" y="4400550"/>
            <a:ext cx="5486400" cy="3600450"/>
          </a:xfrm>
          <a:prstGeom prst="rect">
            <a:avLst/>
          </a:prstGeom>
        </p:spPr>
        <p:txBody>
          <a:bodyPr vert="horz" wrap="square" lIns="91440" tIns="45720" rIns="91440" bIns="45720" rtlCol="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342900" lvl="0" indent="-342900">
              <a:lnSpc>
                <a:spcPct val="150000"/>
              </a:lnSpc>
              <a:spcBef>
                <a:spcPct val="0"/>
              </a:spcBef>
              <a:buChar char="•"/>
            </a:pPr>
            <a:r>
              <a:rPr lang="zh-CN" altLang="en-US">
                <a:latin typeface="黑体" pitchFamily="49" charset="-122"/>
                <a:ea typeface="黑体" panose="02010609060101010101" pitchFamily="49" charset="-122"/>
              </a:rPr>
              <a:t>较大尺度空间的分布规律是对较小尺度空间分布规律的综合和概括;</a:t>
            </a:r>
          </a:p>
          <a:p>
            <a:pPr marL="342900" lvl="0" indent="-342900">
              <a:lnSpc>
                <a:spcPct val="150000"/>
              </a:lnSpc>
              <a:spcBef>
                <a:spcPct val="0"/>
              </a:spcBef>
              <a:buChar char="•"/>
            </a:pPr>
            <a:r>
              <a:rPr lang="zh-CN" altLang="en-US">
                <a:latin typeface="黑体" pitchFamily="49" charset="-122"/>
                <a:ea typeface="黑体" panose="02010609060101010101" pitchFamily="49" charset="-122"/>
              </a:rPr>
              <a:t>较小尺度空间的分布规律是在较大尺度空间分布规律背景下的具有自身特点的表现；</a:t>
            </a:r>
          </a:p>
          <a:p>
            <a:pPr marL="342900" lvl="0" indent="-342900">
              <a:lnSpc>
                <a:spcPct val="150000"/>
              </a:lnSpc>
              <a:spcBef>
                <a:spcPct val="0"/>
              </a:spcBef>
              <a:buChar char="•"/>
            </a:pPr>
            <a:r>
              <a:rPr lang="zh-CN" altLang="en-US">
                <a:latin typeface="黑体" pitchFamily="49" charset="-122"/>
                <a:ea typeface="黑体" panose="02010609060101010101" pitchFamily="49" charset="-122"/>
              </a:rPr>
              <a:t>较小尺度答题时对地理事物的描述更细致，注重地理事物的微观细节特征。</a:t>
            </a:r>
          </a:p>
        </p:txBody>
      </p:sp>
      <p:sp>
        <p:nvSpPr>
          <p:cNvPr id="7987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59CFDAFB-8029-48CF-B84F-1FB22E80EA99}" type="slidenum">
              <a:rPr lang="zh-CN" altLang="en-US" sz="1200">
                <a:latin typeface="Calibri" pitchFamily="34" charset="0"/>
                <a:ea typeface="宋体" charset="-122"/>
              </a:rPr>
              <a:t>32</a:t>
            </a:fld>
            <a:endParaRPr lang="zh-CN" altLang="en-US" sz="1200">
              <a:latin typeface="Calibri" pitchFamily="34" charset="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0898" name="幻灯片图像占位符 1"/>
          <p:cNvSpPr>
            <a:spLocks noGrp="1" noRot="1" noChangeAspect="1" noTextEdit="1"/>
          </p:cNvSpPr>
          <p:nvPr>
            <p:ph type="sldImg" idx="2"/>
          </p:nvPr>
        </p:nvSpPr>
        <p:spPr>
          <a:xfrm>
            <a:off x="685800" y="1143000"/>
            <a:ext cx="5486400" cy="3086100"/>
          </a:xfrm>
          <a:noFill/>
          <a:ln w="12700">
            <a:miter lim="800000"/>
          </a:ln>
        </p:spPr>
      </p:sp>
      <p:sp>
        <p:nvSpPr>
          <p:cNvPr id="80899"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空间尺度相同，都是北京；时间尺度差异大。</a:t>
            </a:r>
          </a:p>
        </p:txBody>
      </p:sp>
      <p:sp>
        <p:nvSpPr>
          <p:cNvPr id="8090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CEDB3A17-5FCC-4C6E-A6B5-08032CF22DE6}" type="slidenum">
              <a:rPr lang="zh-CN" altLang="en-US" sz="1200">
                <a:latin typeface="Calibri" pitchFamily="34" charset="0"/>
                <a:ea typeface="宋体" charset="-122"/>
              </a:rPr>
              <a:t>35</a:t>
            </a:fld>
            <a:endParaRPr lang="zh-CN" altLang="en-US" sz="1200">
              <a:latin typeface="Calibri" pitchFamily="34" charset="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1922" name="幻灯片图像占位符 1"/>
          <p:cNvSpPr>
            <a:spLocks noGrp="1" noRot="1" noChangeAspect="1" noTextEdit="1"/>
          </p:cNvSpPr>
          <p:nvPr>
            <p:ph type="sldImg" idx="2"/>
          </p:nvPr>
        </p:nvSpPr>
        <p:spPr>
          <a:xfrm>
            <a:off x="685800" y="1143000"/>
            <a:ext cx="5486400" cy="3086100"/>
          </a:xfrm>
          <a:noFill/>
          <a:ln w="12700">
            <a:miter lim="800000"/>
          </a:ln>
        </p:spPr>
      </p:sp>
      <p:sp>
        <p:nvSpPr>
          <p:cNvPr id="81923"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每个具体的地理事项都存在于一定的区域中，而这个区域又存在于范围更广、等级更高的另一个区域中。</a:t>
            </a:r>
          </a:p>
        </p:txBody>
      </p:sp>
      <p:sp>
        <p:nvSpPr>
          <p:cNvPr id="8192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E43A6796-A070-4F32-9A09-798885763BF1}" type="slidenum">
              <a:rPr lang="zh-CN" altLang="en-US" sz="1200">
                <a:latin typeface="Calibri" pitchFamily="34" charset="0"/>
                <a:ea typeface="宋体" charset="-122"/>
              </a:rPr>
              <a:t>36</a:t>
            </a:fld>
            <a:endParaRPr lang="zh-CN" altLang="en-US" sz="1200">
              <a:latin typeface="Calibri" pitchFamily="34"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4514" name="幻灯片图像占位符 1"/>
          <p:cNvSpPr>
            <a:spLocks noGrp="1" noRot="1" noChangeAspect="1" noTextEdit="1"/>
          </p:cNvSpPr>
          <p:nvPr>
            <p:ph type="sldImg" idx="2"/>
          </p:nvPr>
        </p:nvSpPr>
        <p:spPr>
          <a:xfrm>
            <a:off x="685800" y="1143000"/>
            <a:ext cx="5486400" cy="3086100"/>
          </a:xfrm>
          <a:noFill/>
          <a:ln w="12700">
            <a:miter lim="800000"/>
          </a:ln>
        </p:spPr>
      </p:sp>
      <p:sp>
        <p:nvSpPr>
          <p:cNvPr id="64515"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endParaRPr lang="zh-CN" altLang="en-US"/>
          </a:p>
        </p:txBody>
      </p:sp>
      <p:sp>
        <p:nvSpPr>
          <p:cNvPr id="6451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FA435F12-5B4A-4A45-A586-994FE5BE2382}" type="slidenum">
              <a:rPr lang="zh-CN" altLang="en-US" sz="1200">
                <a:latin typeface="Calibri" pitchFamily="34" charset="0"/>
                <a:ea typeface="宋体" charset="-122"/>
              </a:rPr>
              <a:t>3</a:t>
            </a:fld>
            <a:endParaRPr lang="zh-CN" altLang="en-US" sz="1200">
              <a:latin typeface="Calibri" pitchFamily="34" charset="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2946" name="幻灯片图像占位符 1"/>
          <p:cNvSpPr>
            <a:spLocks noGrp="1" noRot="1" noChangeAspect="1" noTextEdit="1"/>
          </p:cNvSpPr>
          <p:nvPr>
            <p:ph type="sldImg" idx="2"/>
          </p:nvPr>
        </p:nvSpPr>
        <p:spPr>
          <a:xfrm>
            <a:off x="685800" y="1143000"/>
            <a:ext cx="5486400" cy="3086100"/>
          </a:xfrm>
          <a:noFill/>
          <a:ln w="12700">
            <a:miter lim="800000"/>
          </a:ln>
        </p:spPr>
      </p:sp>
      <p:sp>
        <p:nvSpPr>
          <p:cNvPr id="82947"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前段时间做这个题，学生一上来写“气候干旱，多沙漠”，但答案中有“夏季受副高控制”。这要求学生熟知地理位置。</a:t>
            </a:r>
          </a:p>
        </p:txBody>
      </p:sp>
      <p:sp>
        <p:nvSpPr>
          <p:cNvPr id="8294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B272ECCC-5ED8-4A9B-9A4C-4B1C126BD8F7}" type="slidenum">
              <a:rPr lang="zh-CN" altLang="en-US" sz="1200">
                <a:latin typeface="Calibri" pitchFamily="34" charset="0"/>
                <a:ea typeface="宋体" charset="-122"/>
              </a:rPr>
              <a:t>37</a:t>
            </a:fld>
            <a:endParaRPr lang="zh-CN" altLang="en-US" sz="1200">
              <a:latin typeface="Calibri" pitchFamily="34" charset="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3970" name="幻灯片图像占位符 1"/>
          <p:cNvSpPr>
            <a:spLocks noGrp="1" noRot="1" noChangeAspect="1" noTextEdit="1"/>
          </p:cNvSpPr>
          <p:nvPr>
            <p:ph type="sldImg" idx="2"/>
          </p:nvPr>
        </p:nvSpPr>
        <p:spPr>
          <a:xfrm>
            <a:off x="685800" y="1143000"/>
            <a:ext cx="5486400" cy="3086100"/>
          </a:xfrm>
          <a:noFill/>
          <a:ln w="12700">
            <a:miter lim="800000"/>
          </a:ln>
        </p:spPr>
      </p:sp>
      <p:sp>
        <p:nvSpPr>
          <p:cNvPr id="83971"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普通人无法达到的视角。站在黄土高原，如果头脑中没有黄河流域图，就不会想到水土流失对下游的影响。课堂每一个小尺度地图都应该配套给宏观尺度地图。</a:t>
            </a:r>
          </a:p>
        </p:txBody>
      </p:sp>
      <p:sp>
        <p:nvSpPr>
          <p:cNvPr id="8397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FC88AA4B-8CF0-4C57-A54E-7CACE3A1D5A2}" type="slidenum">
              <a:rPr lang="zh-CN" altLang="en-US" sz="1200">
                <a:latin typeface="Calibri" pitchFamily="34" charset="0"/>
                <a:ea typeface="宋体" charset="-122"/>
              </a:rPr>
              <a:t>38</a:t>
            </a:fld>
            <a:endParaRPr lang="zh-CN" altLang="en-US" sz="1200">
              <a:latin typeface="Calibri" pitchFamily="34" charset="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4994" name="幻灯片图像占位符 1"/>
          <p:cNvSpPr>
            <a:spLocks noGrp="1" noRot="1" noChangeAspect="1" noTextEdit="1"/>
          </p:cNvSpPr>
          <p:nvPr>
            <p:ph type="sldImg" idx="2"/>
          </p:nvPr>
        </p:nvSpPr>
        <p:spPr>
          <a:xfrm>
            <a:off x="685800" y="1143000"/>
            <a:ext cx="5486400" cy="3086100"/>
          </a:xfrm>
          <a:noFill/>
          <a:ln w="12700">
            <a:miter lim="800000"/>
          </a:ln>
        </p:spPr>
      </p:sp>
      <p:sp>
        <p:nvSpPr>
          <p:cNvPr id="84995"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latin typeface="黑体" pitchFamily="49" charset="-122"/>
                <a:ea typeface="黑体" panose="02010609060101010101" pitchFamily="49" charset="-122"/>
              </a:rPr>
              <a:t>有几类题目的时空尺度把握有方法的。</a:t>
            </a:r>
          </a:p>
          <a:p>
            <a:pPr marL="0" lvl="0" indent="0">
              <a:spcBef>
                <a:spcPct val="0"/>
              </a:spcBef>
            </a:pPr>
            <a:r>
              <a:rPr lang="zh-CN" altLang="en-US">
                <a:latin typeface="黑体" pitchFamily="49" charset="-122"/>
                <a:ea typeface="黑体" panose="02010609060101010101" pitchFamily="49" charset="-122"/>
              </a:rPr>
              <a:t>注意从宏观尺度区域特征判断选项正误</a:t>
            </a:r>
          </a:p>
        </p:txBody>
      </p:sp>
      <p:sp>
        <p:nvSpPr>
          <p:cNvPr id="8499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80FF87AF-16C7-44DF-A8AE-44977B5307B8}" type="slidenum">
              <a:rPr lang="zh-CN" altLang="en-US" sz="1200">
                <a:latin typeface="Calibri" pitchFamily="34" charset="0"/>
                <a:ea typeface="宋体" charset="-122"/>
              </a:rPr>
              <a:t>42</a:t>
            </a:fld>
            <a:endParaRPr lang="zh-CN" altLang="en-US" sz="1200">
              <a:latin typeface="Calibri" pitchFamily="34" charset="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6018" name="幻灯片图像占位符 1"/>
          <p:cNvSpPr>
            <a:spLocks noGrp="1" noRot="1" noChangeAspect="1" noTextEdit="1"/>
          </p:cNvSpPr>
          <p:nvPr>
            <p:ph type="sldImg" idx="2"/>
          </p:nvPr>
        </p:nvSpPr>
        <p:spPr>
          <a:xfrm>
            <a:off x="685800" y="1143000"/>
            <a:ext cx="5486400" cy="3086100"/>
          </a:xfrm>
          <a:noFill/>
          <a:ln w="12700">
            <a:miter lim="800000"/>
          </a:ln>
        </p:spPr>
      </p:sp>
      <p:sp>
        <p:nvSpPr>
          <p:cNvPr id="86019"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结合区域地理环境特征选择，区域认知非常重要。小尺度空间具备其所在大尺度空间的一些共性特征。学生总结</a:t>
            </a:r>
          </a:p>
        </p:txBody>
      </p:sp>
      <p:sp>
        <p:nvSpPr>
          <p:cNvPr id="8602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22F61328-5563-4C90-A96A-05A81580540C}" type="slidenum">
              <a:rPr lang="zh-CN" altLang="en-US" sz="1200">
                <a:latin typeface="Calibri" pitchFamily="34" charset="0"/>
                <a:ea typeface="宋体" charset="-122"/>
              </a:rPr>
              <a:t>43</a:t>
            </a:fld>
            <a:endParaRPr lang="zh-CN" altLang="en-US" sz="1200">
              <a:latin typeface="Calibri" pitchFamily="34" charset="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7042" name="幻灯片图像占位符 1"/>
          <p:cNvSpPr>
            <a:spLocks noGrp="1" noRot="1" noChangeAspect="1" noTextEdit="1"/>
          </p:cNvSpPr>
          <p:nvPr>
            <p:ph type="sldImg" idx="2"/>
          </p:nvPr>
        </p:nvSpPr>
        <p:spPr>
          <a:xfrm>
            <a:off x="685800" y="1143000"/>
            <a:ext cx="5486400" cy="3086100"/>
          </a:xfrm>
          <a:noFill/>
          <a:ln w="12700">
            <a:miter lim="800000"/>
          </a:ln>
        </p:spPr>
      </p:sp>
      <p:sp>
        <p:nvSpPr>
          <p:cNvPr id="87043"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答北半球东半球、答沿海不如答出与港口的位置关系</a:t>
            </a:r>
          </a:p>
        </p:txBody>
      </p:sp>
      <p:sp>
        <p:nvSpPr>
          <p:cNvPr id="8704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556100D9-6A5A-4964-80E7-14C71F1C6D2C}" type="slidenum">
              <a:rPr lang="zh-CN" altLang="en-US" sz="1200">
                <a:latin typeface="Calibri" pitchFamily="34" charset="0"/>
                <a:ea typeface="宋体" charset="-122"/>
              </a:rPr>
              <a:t>45</a:t>
            </a:fld>
            <a:endParaRPr lang="zh-CN" altLang="en-US" sz="1200">
              <a:latin typeface="Calibri" pitchFamily="34" charset="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8066" name="幻灯片图像占位符 1"/>
          <p:cNvSpPr>
            <a:spLocks noGrp="1" noRot="1" noChangeAspect="1" noTextEdit="1"/>
          </p:cNvSpPr>
          <p:nvPr>
            <p:ph type="sldImg" idx="2"/>
          </p:nvPr>
        </p:nvSpPr>
        <p:spPr>
          <a:xfrm>
            <a:off x="685800" y="1143000"/>
            <a:ext cx="5486400" cy="3086100"/>
          </a:xfrm>
          <a:noFill/>
          <a:ln w="12700">
            <a:miter lim="800000"/>
          </a:ln>
        </p:spPr>
      </p:sp>
      <p:sp>
        <p:nvSpPr>
          <p:cNvPr id="88067"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endParaRPr lang="zh-CN" altLang="en-US"/>
          </a:p>
        </p:txBody>
      </p:sp>
      <p:sp>
        <p:nvSpPr>
          <p:cNvPr id="8806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43924B05-EC69-499D-96AD-99AACA9332DB}" type="slidenum">
              <a:rPr lang="zh-CN" altLang="en-US" sz="1200">
                <a:latin typeface="Calibri" pitchFamily="34" charset="0"/>
                <a:ea typeface="宋体" charset="-122"/>
              </a:rPr>
              <a:t>46</a:t>
            </a:fld>
            <a:endParaRPr lang="zh-CN" altLang="en-US" sz="1200">
              <a:latin typeface="Calibri" pitchFamily="34" charset="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9090" name="幻灯片图像占位符 1"/>
          <p:cNvSpPr>
            <a:spLocks noGrp="1" noRot="1" noChangeAspect="1" noTextEdit="1"/>
          </p:cNvSpPr>
          <p:nvPr>
            <p:ph type="sldImg" idx="2"/>
          </p:nvPr>
        </p:nvSpPr>
        <p:spPr>
          <a:xfrm>
            <a:off x="685800" y="1143000"/>
            <a:ext cx="5486400" cy="3086100"/>
          </a:xfrm>
          <a:noFill/>
          <a:ln w="12700">
            <a:miter lim="800000"/>
          </a:ln>
        </p:spPr>
      </p:sp>
      <p:sp>
        <p:nvSpPr>
          <p:cNvPr id="89091"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endParaRPr lang="zh-CN" altLang="en-US"/>
          </a:p>
        </p:txBody>
      </p:sp>
      <p:sp>
        <p:nvSpPr>
          <p:cNvPr id="8909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B91919CB-A46D-4184-9A8F-49CF042F0EF5}" type="slidenum">
              <a:rPr lang="zh-CN" altLang="en-US" sz="1200">
                <a:solidFill>
                  <a:srgbClr val="000000"/>
                </a:solidFill>
                <a:latin typeface="Calibri" pitchFamily="34" charset="0"/>
                <a:ea typeface="宋体" charset="-122"/>
              </a:rPr>
              <a:t>49</a:t>
            </a:fld>
            <a:endParaRPr lang="zh-CN" altLang="en-US" sz="1200">
              <a:solidFill>
                <a:srgbClr val="000000"/>
              </a:solidFill>
              <a:latin typeface="Calibri" pitchFamily="34" charset="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90114" name="幻灯片图像占位符 1"/>
          <p:cNvSpPr>
            <a:spLocks noGrp="1" noRot="1" noChangeAspect="1" noTextEdit="1"/>
          </p:cNvSpPr>
          <p:nvPr>
            <p:ph type="sldImg" idx="2"/>
          </p:nvPr>
        </p:nvSpPr>
        <p:spPr>
          <a:xfrm>
            <a:off x="685800" y="1143000"/>
            <a:ext cx="5486400" cy="3086100"/>
          </a:xfrm>
          <a:noFill/>
          <a:ln w="12700">
            <a:miter lim="800000"/>
          </a:ln>
        </p:spPr>
      </p:sp>
      <p:sp>
        <p:nvSpPr>
          <p:cNvPr id="90115"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答的是在更高一层级空间的位置，带来的区位特征。思考跟谁比较的优势。</a:t>
            </a:r>
          </a:p>
        </p:txBody>
      </p:sp>
      <p:sp>
        <p:nvSpPr>
          <p:cNvPr id="9011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07F12066-4DEA-4317-A602-E34D28729180}" type="slidenum">
              <a:rPr lang="zh-CN" altLang="en-US" sz="1200">
                <a:solidFill>
                  <a:srgbClr val="000000"/>
                </a:solidFill>
                <a:latin typeface="Calibri" pitchFamily="34" charset="0"/>
                <a:ea typeface="宋体" charset="-122"/>
              </a:rPr>
              <a:t>50</a:t>
            </a:fld>
            <a:endParaRPr lang="zh-CN" altLang="en-US" sz="1200">
              <a:solidFill>
                <a:srgbClr val="000000"/>
              </a:solidFill>
              <a:latin typeface="Calibri" pitchFamily="34"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5538" name="幻灯片图像占位符 1"/>
          <p:cNvSpPr>
            <a:spLocks noGrp="1" noRot="1" noChangeAspect="1" noTextEdit="1"/>
          </p:cNvSpPr>
          <p:nvPr>
            <p:ph type="sldImg" idx="2"/>
          </p:nvPr>
        </p:nvSpPr>
        <p:spPr>
          <a:xfrm>
            <a:off x="685800" y="1143000"/>
            <a:ext cx="5486400" cy="3086100"/>
          </a:xfrm>
          <a:noFill/>
          <a:ln w="12700">
            <a:miter lim="800000"/>
          </a:ln>
        </p:spPr>
      </p:sp>
      <p:sp>
        <p:nvSpPr>
          <p:cNvPr id="65539"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答题不够精准</a:t>
            </a:r>
          </a:p>
        </p:txBody>
      </p:sp>
      <p:sp>
        <p:nvSpPr>
          <p:cNvPr id="6554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BA0CDC2C-E2CF-49C3-849D-18D34D05AA57}" type="slidenum">
              <a:rPr lang="zh-CN" altLang="en-US" sz="1200">
                <a:latin typeface="Calibri" pitchFamily="34" charset="0"/>
                <a:ea typeface="宋体" charset="-122"/>
              </a:rPr>
              <a:t>7</a:t>
            </a:fld>
            <a:endParaRPr lang="zh-CN" altLang="en-US" sz="1200">
              <a:latin typeface="Calibri" pitchFamily="34"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6562" name="幻灯片图像占位符 1"/>
          <p:cNvSpPr>
            <a:spLocks noGrp="1" noRot="1" noChangeAspect="1" noTextEdit="1"/>
          </p:cNvSpPr>
          <p:nvPr>
            <p:ph type="sldImg" idx="2"/>
          </p:nvPr>
        </p:nvSpPr>
        <p:spPr>
          <a:xfrm>
            <a:off x="685800" y="1143000"/>
            <a:ext cx="5486400" cy="3086100"/>
          </a:xfrm>
          <a:noFill/>
          <a:ln w="12700">
            <a:miter lim="800000"/>
          </a:ln>
        </p:spPr>
      </p:sp>
      <p:sp>
        <p:nvSpPr>
          <p:cNvPr id="66563"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普通学生希望答题不跑偏，优秀学生不仅能想到要素，还能把要素答的更精准。不仅能答出大家熟知的答案，还要答出区域特色、事件特色，追求答题语言精准。这就要求我们关注时空尺度。</a:t>
            </a:r>
          </a:p>
        </p:txBody>
      </p:sp>
      <p:sp>
        <p:nvSpPr>
          <p:cNvPr id="6656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2D4B0305-B0D8-46EC-BA8D-A9A0C1E1F689}" type="slidenum">
              <a:rPr lang="zh-CN" altLang="en-US" sz="1200">
                <a:latin typeface="Calibri" pitchFamily="34" charset="0"/>
                <a:ea typeface="宋体" charset="-122"/>
              </a:rPr>
              <a:t>9</a:t>
            </a:fld>
            <a:endParaRPr lang="zh-CN" altLang="en-US" sz="1200">
              <a:latin typeface="Calibri" pitchFamily="34"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7586" name="幻灯片图像占位符 1"/>
          <p:cNvSpPr>
            <a:spLocks noGrp="1" noRot="1" noChangeAspect="1" noTextEdit="1"/>
          </p:cNvSpPr>
          <p:nvPr>
            <p:ph type="sldImg" idx="2"/>
          </p:nvPr>
        </p:nvSpPr>
        <p:spPr>
          <a:xfrm>
            <a:off x="685800" y="1143000"/>
            <a:ext cx="5486400" cy="3086100"/>
          </a:xfrm>
          <a:noFill/>
          <a:ln w="12700">
            <a:miter lim="800000"/>
          </a:ln>
        </p:spPr>
      </p:sp>
      <p:sp>
        <p:nvSpPr>
          <p:cNvPr id="67587" name="备注占位符 2"/>
          <p:cNvSpPr>
            <a:spLocks noGrp="1"/>
          </p:cNvSpPr>
          <p:nvPr>
            <p:ph type="body" idx="3"/>
          </p:nvPr>
        </p:nvSpPr>
        <p:spPr>
          <a:xfrm>
            <a:off x="685800" y="4400550"/>
            <a:ext cx="5486400" cy="3600450"/>
          </a:xfrm>
          <a:prstGeom prst="rect">
            <a:avLst/>
          </a:prstGeom>
        </p:spPr>
        <p:txBody>
          <a:bodyPr vert="horz" wrap="square" lIns="91440" tIns="45720" rIns="91440" bIns="45720" rtlCol="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285750" lvl="0" indent="-285750">
              <a:lnSpc>
                <a:spcPct val="150000"/>
              </a:lnSpc>
              <a:spcBef>
                <a:spcPct val="0"/>
              </a:spcBef>
              <a:buChar char="•"/>
            </a:pPr>
            <a:r>
              <a:rPr lang="zh-CN" altLang="en-US"/>
              <a:t>答题需要关注问题的时空尺度。地理学科研究的区域有不同的尺度，如全球尺度、大洲尺度、国家尺度、省级尺度┉，还可以有地形区尺度、气候区尺度、农业区尺度、工业区尺度┉。</a:t>
            </a:r>
          </a:p>
          <a:p>
            <a:pPr marL="285750" lvl="0" indent="-285750">
              <a:lnSpc>
                <a:spcPct val="150000"/>
              </a:lnSpc>
              <a:spcBef>
                <a:spcPct val="0"/>
              </a:spcBef>
              <a:buChar char="•"/>
            </a:pPr>
            <a:r>
              <a:rPr lang="zh-CN" altLang="en-US"/>
              <a:t>按等级可分为：微观尺度、中等尺度、宏观尺度。</a:t>
            </a:r>
          </a:p>
        </p:txBody>
      </p:sp>
      <p:sp>
        <p:nvSpPr>
          <p:cNvPr id="6758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05CA8AB5-9701-49B0-814B-F8A775A5D39D}" type="slidenum">
              <a:rPr lang="zh-CN" altLang="en-US" sz="1200">
                <a:latin typeface="Calibri" pitchFamily="34" charset="0"/>
                <a:ea typeface="宋体" charset="-122"/>
              </a:rPr>
              <a:t>10</a:t>
            </a:fld>
            <a:endParaRPr lang="zh-CN" altLang="en-US" sz="1200">
              <a:latin typeface="Calibri" pitchFamily="34" charset="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8610" name="幻灯片图像占位符 1"/>
          <p:cNvSpPr>
            <a:spLocks noGrp="1" noRot="1" noChangeAspect="1" noTextEdit="1"/>
          </p:cNvSpPr>
          <p:nvPr>
            <p:ph type="sldImg" idx="2"/>
          </p:nvPr>
        </p:nvSpPr>
        <p:spPr>
          <a:xfrm>
            <a:off x="685800" y="1143000"/>
            <a:ext cx="5486400" cy="3086100"/>
          </a:xfrm>
          <a:noFill/>
          <a:ln w="12700">
            <a:miter lim="800000"/>
          </a:ln>
        </p:spPr>
      </p:sp>
      <p:sp>
        <p:nvSpPr>
          <p:cNvPr id="68611"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t>答题需要关注问题的时空尺度</a:t>
            </a:r>
          </a:p>
        </p:txBody>
      </p:sp>
      <p:sp>
        <p:nvSpPr>
          <p:cNvPr id="6861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C6BD6F96-E48B-45D8-99C1-2BC194941303}" type="slidenum">
              <a:rPr lang="zh-CN" altLang="en-US" sz="1200">
                <a:latin typeface="Calibri" pitchFamily="34" charset="0"/>
                <a:ea typeface="宋体" charset="-122"/>
              </a:rPr>
              <a:t>11</a:t>
            </a:fld>
            <a:endParaRPr lang="zh-CN" altLang="en-US" sz="1200">
              <a:latin typeface="Calibri" pitchFamily="34" charset="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9634" name="幻灯片图像占位符 1"/>
          <p:cNvSpPr>
            <a:spLocks noGrp="1" noRot="1" noChangeAspect="1" noTextEdit="1"/>
          </p:cNvSpPr>
          <p:nvPr>
            <p:ph type="sldImg" idx="2"/>
          </p:nvPr>
        </p:nvSpPr>
        <p:spPr>
          <a:xfrm>
            <a:off x="685800" y="1143000"/>
            <a:ext cx="5486400" cy="3086100"/>
          </a:xfrm>
          <a:noFill/>
          <a:ln w="12700">
            <a:miter lim="800000"/>
          </a:ln>
        </p:spPr>
      </p:sp>
      <p:sp>
        <p:nvSpPr>
          <p:cNvPr id="69635"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latin typeface="黑体" pitchFamily="49" charset="-122"/>
                <a:ea typeface="黑体" panose="02010609060101010101" pitchFamily="49" charset="-122"/>
              </a:rPr>
              <a:t>良好的尺度思维不仅有助于对区域的认知，更有助于提高解答问题的方向和精准度。</a:t>
            </a:r>
          </a:p>
        </p:txBody>
      </p:sp>
      <p:sp>
        <p:nvSpPr>
          <p:cNvPr id="6963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0DEEC51C-99F8-4F85-AA7E-9D88A463DF05}" type="slidenum">
              <a:rPr lang="zh-CN" altLang="en-US" sz="1200">
                <a:latin typeface="Calibri" pitchFamily="34" charset="0"/>
                <a:ea typeface="宋体" charset="-122"/>
              </a:rPr>
              <a:t>13</a:t>
            </a:fld>
            <a:endParaRPr lang="zh-CN" altLang="en-US" sz="1200">
              <a:latin typeface="Calibri" pitchFamily="34"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0658" name="幻灯片图像占位符 1"/>
          <p:cNvSpPr>
            <a:spLocks noGrp="1" noRot="1" noChangeAspect="1" noTextEdit="1"/>
          </p:cNvSpPr>
          <p:nvPr>
            <p:ph type="sldImg" idx="2"/>
          </p:nvPr>
        </p:nvSpPr>
        <p:spPr>
          <a:xfrm>
            <a:off x="685800" y="1143000"/>
            <a:ext cx="5486400" cy="3086100"/>
          </a:xfrm>
          <a:noFill/>
          <a:ln w="12700">
            <a:miter lim="800000"/>
          </a:ln>
        </p:spPr>
      </p:sp>
      <p:sp>
        <p:nvSpPr>
          <p:cNvPr id="70659"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sz="1100" b="1">
                <a:ea typeface="黑体" panose="02010609060101010101" pitchFamily="49" charset="-122"/>
              </a:rPr>
              <a:t>从一般情况看，随着尺度增大，空间异质性将会降低，因为其间的很多细节将会被忽略。也就是说，在大尺度上我们比较多地关注于空间的整体特性。</a:t>
            </a:r>
          </a:p>
        </p:txBody>
      </p:sp>
      <p:sp>
        <p:nvSpPr>
          <p:cNvPr id="7066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072AE713-D848-4185-AF73-E4394CE132CF}" type="slidenum">
              <a:rPr lang="zh-CN" altLang="en-US" sz="1200">
                <a:latin typeface="Calibri" pitchFamily="34" charset="0"/>
                <a:ea typeface="宋体" charset="-122"/>
              </a:rPr>
              <a:t>14</a:t>
            </a:fld>
            <a:endParaRPr lang="zh-CN" altLang="en-US" sz="1200">
              <a:latin typeface="Calibri" pitchFamily="34" charset="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1682" name="幻灯片图像占位符 1"/>
          <p:cNvSpPr>
            <a:spLocks noGrp="1" noRot="1" noChangeAspect="1" noTextEdit="1"/>
          </p:cNvSpPr>
          <p:nvPr>
            <p:ph type="sldImg" idx="2"/>
          </p:nvPr>
        </p:nvSpPr>
        <p:spPr>
          <a:xfrm>
            <a:off x="685800" y="1143000"/>
            <a:ext cx="5486400" cy="3086100"/>
          </a:xfrm>
          <a:noFill/>
          <a:ln w="12700">
            <a:miter lim="800000"/>
          </a:ln>
        </p:spPr>
      </p:sp>
      <p:sp>
        <p:nvSpPr>
          <p:cNvPr id="71683" name="备注占位符 2"/>
          <p:cNvSpPr>
            <a:spLocks noGrp="1"/>
          </p:cNvSpPr>
          <p:nvPr>
            <p:ph type="body" idx="3"/>
          </p:nvPr>
        </p:nvSpPr>
        <p:spPr>
          <a:xfrm>
            <a:off x="685800" y="4400550"/>
            <a:ext cx="5486400" cy="3600450"/>
          </a:xfrm>
          <a:noFill/>
          <a:ln>
            <a:miter lim="800000"/>
          </a:ln>
        </p:spPr>
        <p:txBody>
          <a:bodyPr vert="horz" wrap="square" lIns="91440" tIns="45720" rIns="91440" bIns="45720" anchor="t" anchorCtr="0"/>
          <a:lstStyle>
            <a:lvl1pPr marL="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Calibri" pitchFamily="34" charset="0"/>
                <a:ea typeface="宋体" charset="-122"/>
              </a:defRPr>
            </a:lvl5pPr>
          </a:lstStyle>
          <a:p>
            <a:pPr marL="0" lvl="0" indent="0">
              <a:spcBef>
                <a:spcPct val="0"/>
              </a:spcBef>
            </a:pPr>
            <a:r>
              <a:rPr lang="zh-CN" altLang="en-US">
                <a:latin typeface="黑体" pitchFamily="49" charset="-122"/>
                <a:ea typeface="黑体" panose="02010609060101010101" pitchFamily="49" charset="-122"/>
              </a:rPr>
              <a:t>答题需关注问题的时间尺度。</a:t>
            </a:r>
          </a:p>
        </p:txBody>
      </p:sp>
      <p:sp>
        <p:nvSpPr>
          <p:cNvPr id="7168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r"/>
            <a:fld id="{AA96FEF7-7155-4D0F-B608-57344A0ADD0F}" type="slidenum">
              <a:rPr lang="zh-CN" altLang="en-US" sz="1200">
                <a:latin typeface="Calibri" pitchFamily="34" charset="0"/>
                <a:ea typeface="宋体" charset="-122"/>
              </a:rPr>
              <a:t>17</a:t>
            </a:fld>
            <a:endParaRPr lang="zh-CN" altLang="en-US" sz="1200">
              <a:latin typeface="Calibri" pitchFamily="34" charset="0"/>
              <a:ea typeface="宋体"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内容版式">
    <p:bg>
      <p:bgPr>
        <a:gradFill rotWithShape="0">
          <a:gsLst>
            <a:gs pos="0">
              <a:srgbClr val="F7FAFD"/>
            </a:gs>
            <a:gs pos="74001">
              <a:srgbClr val="B5D2EC"/>
            </a:gs>
            <a:gs pos="83000">
              <a:srgbClr val="B5D2EC"/>
            </a:gs>
            <a:gs pos="100000">
              <a:srgbClr val="CEE1F2"/>
            </a:gs>
          </a:gsLst>
          <a:lin ang="5400000"/>
        </a:gradFill>
      </p:bgPr>
    </p:bg>
    <p:spTree>
      <p:nvGrpSpPr>
        <p:cNvPr id="1" name=""/>
        <p:cNvGrpSpPr/>
        <p:nvPr/>
      </p:nvGrpSpPr>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8"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9"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4"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5"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3"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4"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6"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7"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6"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7"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5"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5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5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5"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内容版式">
    <p:bg>
      <p:bgPr>
        <a:solidFill>
          <a:schemeClr val="bg1"/>
        </a:solidFill>
      </p:bgPr>
    </p:bg>
    <p:spTree>
      <p:nvGrpSpPr>
        <p:cNvPr id="1" name=""/>
        <p:cNvGrpSpPr/>
        <p:nvPr/>
      </p:nvGrpSpPr>
      <p:grpSpPr/>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标题和内容">
    <p:bg>
      <p:bgPr>
        <a:solidFill>
          <a:schemeClr val="bg1"/>
        </a:solidFill>
      </p:bgPr>
    </p:bg>
    <p:spTree>
      <p:nvGrpSpPr>
        <p:cNvPr id="1" name=""/>
        <p:cNvGrpSpPr/>
        <p:nvPr/>
      </p:nvGrpSpPr>
      <p:grpSpPr/>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a:xfrm>
            <a:off x="838200" y="6356350"/>
            <a:ext cx="27432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52E87266-8EEE-448B-8D66-E2CC9252A1C5}" type="datetime1">
              <a:rPr lang="zh-CN" altLang="en-US" sz="1200">
                <a:solidFill>
                  <a:srgbClr val="898989"/>
                </a:solidFill>
              </a:rPr>
              <a:t>*</a:t>
            </a:fld>
            <a:endParaRPr lang="zh-CN" altLang="en-US" sz="1200">
              <a:solidFill>
                <a:srgbClr val="898989"/>
              </a:solidFill>
            </a:endParaRPr>
          </a:p>
        </p:txBody>
      </p:sp>
      <p:sp>
        <p:nvSpPr>
          <p:cNvPr id="4" name="页脚占位符 4"/>
          <p:cNvSpPr>
            <a:spLocks noGrp="1"/>
          </p:cNvSpPr>
          <p:nvPr>
            <p:ph type="ftr" sz="quarter" idx="11"/>
          </p:nvPr>
        </p:nvSpPr>
        <p:spPr>
          <a:xfrm>
            <a:off x="4038600" y="6356350"/>
            <a:ext cx="4114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endParaRPr>
          </a:p>
        </p:txBody>
      </p:sp>
      <p:sp>
        <p:nvSpPr>
          <p:cNvPr id="5" name="灯片编号占位符 5"/>
          <p:cNvSpPr>
            <a:spLocks noGrp="1"/>
          </p:cNvSpPr>
          <p:nvPr>
            <p:ph type="sldNum" sz="quarter" idx="12"/>
          </p:nvPr>
        </p:nvSpPr>
        <p:spPr>
          <a:xfrm>
            <a:off x="8610600" y="6356350"/>
            <a:ext cx="27432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FC5135AF-FA56-4DE4-8CD0-EE1E77CB763E}" type="slidenum">
              <a:rPr lang="zh-CN" altLang="en-US" sz="1200">
                <a:solidFill>
                  <a:srgbClr val="898989"/>
                </a:solidFill>
              </a:rPr>
              <a:t>*</a:t>
            </a:fld>
            <a:endParaRPr lang="zh-CN" altLang="en-US" sz="1200">
              <a:solidFill>
                <a:srgbClr val="898989"/>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标题和内容">
    <p:bg>
      <p:bgPr>
        <a:gradFill rotWithShape="0">
          <a:gsLst>
            <a:gs pos="0">
              <a:srgbClr val="F7FAFD"/>
            </a:gs>
            <a:gs pos="74001">
              <a:srgbClr val="B5D2EC"/>
            </a:gs>
            <a:gs pos="83000">
              <a:srgbClr val="B5D2EC"/>
            </a:gs>
            <a:gs pos="100000">
              <a:srgbClr val="CEE1F2"/>
            </a:gs>
          </a:gsLst>
          <a:lin ang="5400000"/>
        </a:gradFill>
      </p:bgPr>
    </p:bg>
    <p:spTree>
      <p:nvGrpSpPr>
        <p:cNvPr id="1" name=""/>
        <p:cNvGrpSpPr/>
        <p:nvPr/>
      </p:nvGrpSpPr>
      <p:grpSpPr/>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a:extLst>
              <a:ext uri="{FF2B5EF4-FFF2-40B4-BE49-F238E27FC236}"/>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52E87266-8EEE-448B-8D66-E2CC9252A1C5}" type="datetime1">
              <a:rPr lang="zh-CN" altLang="en-US" sz="1200">
                <a:solidFill>
                  <a:srgbClr val="898989"/>
                </a:solidFill>
              </a:rPr>
              <a:t>*</a:t>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FC5135AF-FA56-4DE4-8CD0-EE1E77CB763E}" type="slidenum">
              <a:rPr lang="zh-CN" altLang="en-US" sz="1200">
                <a:solidFill>
                  <a:srgbClr val="898989"/>
                </a:solidFill>
              </a:rPr>
              <a:t>*</a:t>
            </a:fld>
            <a:endParaRPr lang="zh-CN" altLang="en-US" sz="1200">
              <a:solidFill>
                <a:srgbClr val="898989"/>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3"/>
          <p:cNvSpPr>
            <a:spLocks noGrp="1"/>
          </p:cNvSpPr>
          <p:nvPr>
            <p:ph type="dt" sz="half" idx="10"/>
          </p:nvPr>
        </p:nvSpPr>
        <p:spPr>
          <a:xfrm>
            <a:off x="838200" y="6356350"/>
            <a:ext cx="27432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52E87266-8EEE-448B-8D66-E2CC9252A1C5}" type="datetime1">
              <a:rPr lang="zh-CN" altLang="en-US" sz="1200">
                <a:solidFill>
                  <a:srgbClr val="898989"/>
                </a:solidFill>
              </a:rPr>
              <a:t>*</a:t>
            </a:fld>
            <a:endParaRPr lang="zh-CN" altLang="en-US" sz="1200">
              <a:solidFill>
                <a:srgbClr val="898989"/>
              </a:solidFill>
            </a:endParaRPr>
          </a:p>
        </p:txBody>
      </p:sp>
      <p:sp>
        <p:nvSpPr>
          <p:cNvPr id="3" name="页脚占位符 4"/>
          <p:cNvSpPr>
            <a:spLocks noGrp="1"/>
          </p:cNvSpPr>
          <p:nvPr>
            <p:ph type="ftr" sz="quarter" idx="11"/>
          </p:nvPr>
        </p:nvSpPr>
        <p:spPr>
          <a:xfrm>
            <a:off x="4038600" y="6356350"/>
            <a:ext cx="4114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endParaRPr>
          </a:p>
        </p:txBody>
      </p:sp>
      <p:sp>
        <p:nvSpPr>
          <p:cNvPr id="4" name="灯片编号占位符 5"/>
          <p:cNvSpPr>
            <a:spLocks noGrp="1"/>
          </p:cNvSpPr>
          <p:nvPr>
            <p:ph type="sldNum" sz="quarter" idx="12"/>
          </p:nvPr>
        </p:nvSpPr>
        <p:spPr>
          <a:xfrm>
            <a:off x="8610600" y="6356350"/>
            <a:ext cx="27432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FC5135AF-FA56-4DE4-8CD0-EE1E77CB763E}" type="slidenum">
              <a:rPr lang="zh-CN" altLang="en-US" sz="1200">
                <a:solidFill>
                  <a:srgbClr val="898989"/>
                </a:solidFill>
              </a:rPr>
              <a:t>*</a:t>
            </a:fld>
            <a:endParaRPr lang="zh-CN" altLang="en-US" sz="1200">
              <a:solidFill>
                <a:srgbClr val="898989"/>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3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5"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5"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1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5"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6" name="页脚占位符 4"/>
          <p:cNvSpPr>
            <a:spLocks noGrp="1"/>
          </p:cNvSpPr>
          <p:nvPr>
            <p:ph type="ftr" sz="quarter" idx="11"/>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7" name="灯片编号占位符 5"/>
          <p:cNvSpPr>
            <a:spLocks noGrp="1"/>
          </p:cNvSpPr>
          <p:nvPr>
            <p:ph type="sldNum" sz="quarter" idx="12"/>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file:///D:\qq&#25991;&#20214;\712321467\Image\C2C\Image2\%7b75232B38-A165-1FB7-499C-2E1C792CACB5%7d.png" TargetMode="External" /><Relationship Id="rId7" Type="http://schemas.openxmlformats.org/officeDocument/2006/relationships/image" Target="../media/image1.png"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slideLayout" Target="../slideLayouts/slideLayout17.xml" /><Relationship Id="rId13" Type="http://schemas.openxmlformats.org/officeDocument/2006/relationships/slideLayout" Target="../slideLayouts/slideLayout18.xml" /><Relationship Id="rId14" Type="http://schemas.openxmlformats.org/officeDocument/2006/relationships/image" Target="file:///D:\qq&#25991;&#20214;\712321467\Image\C2C\Image2\%7b75232B38-A165-1FB7-499C-2E1C792CACB5%7d.png" TargetMode="External" /><Relationship Id="rId15" Type="http://schemas.openxmlformats.org/officeDocument/2006/relationships/image" Target="../media/image1.png"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0">
              <a:srgbClr val="F7FAFD"/>
            </a:gs>
            <a:gs pos="74001">
              <a:srgbClr val="B5D2EC"/>
            </a:gs>
            <a:gs pos="83000">
              <a:srgbClr val="B5D2EC"/>
            </a:gs>
            <a:gs pos="100000">
              <a:srgbClr val="CEE1F2"/>
            </a:gs>
          </a:gsLst>
          <a:lin ang="5400000"/>
        </a:gradFill>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a:noFill/>
            <a:miter lim="800000"/>
          </a:ln>
        </p:spPr>
        <p:txBody>
          <a:bodyPr anchor="ctr" anchorCtr="0"/>
          <a:lstStyle>
            <a:lvl1pPr marL="0" indent="0" algn="l" defTabSz="914400" rtl="0" eaLnBrk="1" fontAlgn="base" latinLnBrk="0" hangingPunct="1">
              <a:lnSpc>
                <a:spcPct val="90000"/>
              </a:lnSpc>
              <a:spcBef>
                <a:spcPct val="0"/>
              </a:spcBef>
              <a:spcAft>
                <a:spcPct val="0"/>
              </a:spcAft>
              <a:buClrTx/>
              <a:buSzTx/>
              <a:buFontTx/>
              <a:buNone/>
              <a:defRPr kumimoji="0" lang="zh-CN" altLang="en-US" sz="4400" b="0" i="0" u="none" kern="1200" baseline="0">
                <a:solidFill>
                  <a:schemeClr val="tx1"/>
                </a:solidFill>
                <a:latin typeface="Arial"/>
                <a:ea typeface="微软雅黑" pitchFamily="34" charset="-122"/>
                <a:cs typeface="+mj-cs"/>
              </a:defRPr>
            </a:lvl1pPr>
          </a:lstStyle>
          <a:p>
            <a:pPr lvl="0"/>
            <a:r>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a:noFill/>
            <a:miter lim="800000"/>
          </a:ln>
        </p:spPr>
        <p:txBody>
          <a:bodyPr/>
          <a:lstStyle>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1028" name="日期占位符 3"/>
          <p:cNvSpPr>
            <a:spLocks noGrp="1"/>
          </p:cNvSpPr>
          <p:nvPr>
            <p:ph type="dt" sz="half" idx="2"/>
          </p:nvPr>
        </p:nvSpPr>
        <p:spPr>
          <a:xfrm>
            <a:off x="838200" y="6356350"/>
            <a:ext cx="27432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52E87266-8EEE-448B-8D66-E2CC9252A1C5}" type="datetime1">
              <a:rPr lang="zh-CN" altLang="en-US" sz="1200">
                <a:solidFill>
                  <a:srgbClr val="898989"/>
                </a:solidFill>
              </a:rPr>
              <a:t>*</a:t>
            </a:fld>
            <a:endParaRPr lang="zh-CN" altLang="en-US" sz="1200">
              <a:solidFill>
                <a:srgbClr val="898989"/>
              </a:solidFill>
            </a:endParaRPr>
          </a:p>
        </p:txBody>
      </p:sp>
      <p:sp>
        <p:nvSpPr>
          <p:cNvPr id="1029" name="页脚占位符 4"/>
          <p:cNvSpPr>
            <a:spLocks noGrp="1"/>
          </p:cNvSpPr>
          <p:nvPr>
            <p:ph type="ftr" sz="quarter" idx="3"/>
          </p:nvPr>
        </p:nvSpPr>
        <p:spPr>
          <a:xfrm>
            <a:off x="4038600" y="6356350"/>
            <a:ext cx="4114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endParaRPr>
          </a:p>
        </p:txBody>
      </p:sp>
      <p:sp>
        <p:nvSpPr>
          <p:cNvPr id="1030" name="灯片编号占位符 5"/>
          <p:cNvSpPr>
            <a:spLocks noGrp="1"/>
          </p:cNvSpPr>
          <p:nvPr>
            <p:ph type="sldNum" sz="quarter" idx="4"/>
          </p:nvPr>
        </p:nvSpPr>
        <p:spPr>
          <a:xfrm>
            <a:off x="8610600" y="6356350"/>
            <a:ext cx="27432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FC5135AF-FA56-4DE4-8CD0-EE1E77CB763E}" type="slidenum">
              <a:rPr lang="zh-CN" altLang="en-US" sz="1200">
                <a:solidFill>
                  <a:srgbClr val="898989"/>
                </a:solidFill>
              </a:rPr>
              <a:t>*</a:t>
            </a:fld>
            <a:endParaRPr lang="zh-CN" altLang="en-US" sz="1200">
              <a:solidFill>
                <a:srgbClr val="898989"/>
              </a:solidFill>
            </a:endParaRPr>
          </a:p>
        </p:txBody>
      </p:sp>
      <p:sp>
        <p:nvSpPr>
          <p:cNvPr id="1031" name="矩形 2"/>
          <p:cNvSpPr/>
          <p:nvPr/>
        </p:nvSpPr>
        <p:spPr>
          <a:xfrm>
            <a:off x="0" y="0"/>
            <a:ext cx="8534400" cy="49530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gradFill>
            <a:gsLst>
              <a:gs pos="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ctr"/>
            <a:endParaRPr lang="zh-CN" altLang="en-US">
              <a:solidFill>
                <a:srgbClr val="FFFFFF"/>
              </a:solidFill>
              <a:latin typeface="Arial Black" pitchFamily="34" charset="0"/>
              <a:ea typeface="Arial Black" pitchFamily="34" charset="0"/>
            </a:endParaRPr>
          </a:p>
        </p:txBody>
      </p:sp>
      <p:sp>
        <p:nvSpPr>
          <p:cNvPr id="1032" name="斜纹 26"/>
          <p:cNvSpPr/>
          <p:nvPr/>
        </p:nvSpPr>
        <p:spPr>
          <a:xfrm>
            <a:off x="0" y="0"/>
            <a:ext cx="1277938" cy="496888"/>
          </a:xfrm>
          <a:prstGeom prst="diagStripe">
            <a:avLst>
              <a:gd name="adj" fmla="val 519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ctr"/>
            <a:endParaRPr lang="zh-CN" altLang="en-US"/>
          </a:p>
        </p:txBody>
      </p:sp>
      <p:pic>
        <p:nvPicPr>
          <p:cNvPr id="1033" name="图片 1073743875" descr="学科网 zxxk.com"/>
          <p:cNvPicPr>
            <a:picLocks noChangeAspect="1"/>
          </p:cNvPicPr>
          <p:nvPr/>
        </p:nvPicPr>
        <p:blipFill>
          <a:blip r:embed="rId7" r:link="rId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6" r:id="rId3"/>
    <p:sldLayoutId id="2147483747" r:id="rId4"/>
    <p:sldLayoutId id="2147483748" r:id="rId5"/>
  </p:sldLayoutIdLst>
  <p:transition/>
  <p:timing/>
  <p:txStyles>
    <p:titleStyle>
      <a:lvl1pPr marL="0" indent="0" algn="l" defTabSz="914400" rtl="0" eaLnBrk="1" fontAlgn="base" latinLnBrk="0" hangingPunct="1">
        <a:lnSpc>
          <a:spcPct val="90000"/>
        </a:lnSpc>
        <a:spcBef>
          <a:spcPct val="0"/>
        </a:spcBef>
        <a:spcAft>
          <a:spcPct val="0"/>
        </a:spcAft>
        <a:buClrTx/>
        <a:buSzTx/>
        <a:buFontTx/>
        <a:buNone/>
        <a:defRPr kumimoji="0" sz="4400" b="0" i="0" u="none" kern="1200" baseline="0">
          <a:solidFill>
            <a:schemeClr val="tx1"/>
          </a:solidFill>
          <a:effectLst/>
          <a:latin typeface="Arial"/>
          <a:ea typeface="微软雅黑" pitchFamily="34" charset="-122"/>
          <a:cs typeface="+mj-cs"/>
        </a:defRPr>
      </a:lvl1pPr>
    </p:titleStyle>
    <p:bodyStyle>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effectLst/>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a:noFill/>
            <a:miter lim="800000"/>
          </a:ln>
        </p:spPr>
        <p:txBody>
          <a:bodyPr anchor="ctr" anchorCtr="0"/>
          <a:lstStyle>
            <a:lvl1pPr marL="0" indent="0" algn="ctr" defTabSz="914400" rtl="0" eaLnBrk="1" fontAlgn="base" latinLnBrk="0" hangingPunct="1">
              <a:lnSpc>
                <a:spcPct val="100000"/>
              </a:lnSpc>
              <a:spcBef>
                <a:spcPct val="0"/>
              </a:spcBef>
              <a:spcAft>
                <a:spcPct val="0"/>
              </a:spcAft>
              <a:buClrTx/>
              <a:buSzTx/>
              <a:buFontTx/>
              <a:buNone/>
              <a:defRPr kumimoji="0" lang="zh-CN" altLang="en-US" sz="4400" b="0" i="0" u="none" kern="1200" baseline="0">
                <a:solidFill>
                  <a:schemeClr val="tx1"/>
                </a:solidFill>
                <a:latin typeface="Calibri" pitchFamily="34" charset="0"/>
                <a:ea typeface="宋体" charset="-122"/>
                <a:cs typeface="+mj-cs"/>
              </a:defRPr>
            </a:lvl1pPr>
          </a:lstStyle>
          <a:p>
            <a:pPr lvl="0"/>
            <a:r>
              <a:t>单击此处编辑母版标题样式</a:t>
            </a:r>
          </a:p>
        </p:txBody>
      </p:sp>
      <p:sp>
        <p:nvSpPr>
          <p:cNvPr id="2051" name="文本占位符 2"/>
          <p:cNvSpPr>
            <a:spLocks noGrp="1"/>
          </p:cNvSpPr>
          <p:nvPr>
            <p:ph type="body" idx="1"/>
          </p:nvPr>
        </p:nvSpPr>
        <p:spPr>
          <a:xfrm>
            <a:off x="609600" y="1600200"/>
            <a:ext cx="10972800" cy="4525963"/>
          </a:xfrm>
          <a:prstGeom prst="rect">
            <a:avLst/>
          </a:prstGeom>
          <a:noFill/>
          <a:ln>
            <a:noFill/>
            <a:miter lim="800000"/>
          </a:ln>
        </p:spPr>
        <p:txBody>
          <a:bodyPr/>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2052" name="日期占位符 3"/>
          <p:cNvSpPr>
            <a:spLocks noGrp="1"/>
          </p:cNvSpPr>
          <p:nvPr>
            <p:ph type="dt" sz="half" idx="2"/>
          </p:nvPr>
        </p:nvSpPr>
        <p:spPr>
          <a:xfrm>
            <a:off x="609600" y="6356350"/>
            <a:ext cx="2844800" cy="365125"/>
          </a:xfrm>
          <a:prstGeom prst="rect">
            <a:avLst/>
          </a:prstGeom>
        </p:spPr>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fld id="{32DE2C31-87F4-4245-BB8F-2C44EABA92E8}" type="datetime1">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2053" name="页脚占位符 4"/>
          <p:cNvSpPr>
            <a:spLocks noGrp="1"/>
          </p:cNvSpPr>
          <p:nvPr>
            <p:ph type="ftr" sz="quarter" idx="3"/>
          </p:nvPr>
        </p:nvSpPr>
        <p:spPr>
          <a:xfrm>
            <a:off x="4165600" y="6356350"/>
            <a:ext cx="3860800" cy="365125"/>
          </a:xfrm>
          <a:prstGeom prst="rect">
            <a:avLst/>
          </a:prstGeom>
        </p:spPr>
        <p:txBody>
          <a:bodyPr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ctr"/>
            <a:endParaRPr lang="zh-CN" altLang="en-US" sz="1200">
              <a:solidFill>
                <a:srgbClr val="898989"/>
              </a:solidFill>
              <a:latin typeface="Calibri" pitchFamily="34" charset="0"/>
              <a:ea typeface="宋体" charset="-122"/>
            </a:endParaRPr>
          </a:p>
        </p:txBody>
      </p:sp>
      <p:sp>
        <p:nvSpPr>
          <p:cNvPr id="2054" name="灯片编号占位符 5"/>
          <p:cNvSpPr>
            <a:spLocks noGrp="1"/>
          </p:cNvSpPr>
          <p:nvPr>
            <p:ph type="sldNum" sz="quarter" idx="4"/>
          </p:nvPr>
        </p:nvSpPr>
        <p:spPr>
          <a:xfrm>
            <a:off x="8737600" y="6356350"/>
            <a:ext cx="2844800" cy="365125"/>
          </a:xfrm>
          <a:prstGeom prst="rect">
            <a:avLst/>
          </a:prstGeom>
        </p:spPr>
        <p:txBody>
          <a:bodyPr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lvl="0" algn="r"/>
            <a:fld id="{E7B192F1-CA26-4BC4-AF5F-B68878C97FB8}" type="slidenum">
              <a:rPr lang="zh-CN" altLang="en-US" sz="1200">
                <a:solidFill>
                  <a:srgbClr val="898989"/>
                </a:solidFill>
                <a:latin typeface="Calibri" pitchFamily="34" charset="0"/>
                <a:ea typeface="宋体" charset="-122"/>
              </a:rPr>
              <a:t>*</a:t>
            </a:fld>
            <a:endParaRPr lang="zh-CN" altLang="en-US" sz="1200">
              <a:solidFill>
                <a:srgbClr val="898989"/>
              </a:solidFill>
              <a:latin typeface="Calibri" pitchFamily="34" charset="0"/>
              <a:ea typeface="宋体" charset="-122"/>
            </a:endParaRPr>
          </a:p>
        </p:txBody>
      </p:sp>
      <p:sp>
        <p:nvSpPr>
          <p:cNvPr id="2055" name="矩形 2"/>
          <p:cNvSpPr/>
          <p:nvPr/>
        </p:nvSpPr>
        <p:spPr>
          <a:xfrm>
            <a:off x="0" y="0"/>
            <a:ext cx="8534400" cy="495300"/>
          </a:xfrm>
          <a:custGeom>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gradFill>
            <a:gsLst>
              <a:gs pos="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ctr"/>
            <a:endParaRPr lang="zh-CN" altLang="en-US">
              <a:solidFill>
                <a:srgbClr val="FFFFFF"/>
              </a:solidFill>
              <a:latin typeface="Arial Black" pitchFamily="34" charset="0"/>
              <a:ea typeface="宋体" charset="-122"/>
            </a:endParaRPr>
          </a:p>
        </p:txBody>
      </p:sp>
      <p:sp>
        <p:nvSpPr>
          <p:cNvPr id="2056" name="斜纹 7"/>
          <p:cNvSpPr/>
          <p:nvPr/>
        </p:nvSpPr>
        <p:spPr>
          <a:xfrm>
            <a:off x="0" y="0"/>
            <a:ext cx="1277938" cy="496888"/>
          </a:xfrm>
          <a:prstGeom prst="diagStripe">
            <a:avLst>
              <a:gd name="adj" fmla="val 519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ctr"/>
            <a:endParaRPr lang="zh-CN" altLang="en-US">
              <a:latin typeface="Calibri" pitchFamily="34" charset="0"/>
              <a:ea typeface="宋体" charset="-122"/>
            </a:endParaRPr>
          </a:p>
        </p:txBody>
      </p:sp>
      <p:pic>
        <p:nvPicPr>
          <p:cNvPr id="2057" name="图片 1073743875" descr="学科网 zxxk.com"/>
          <p:cNvPicPr>
            <a:picLocks noChangeAspect="1"/>
          </p:cNvPicPr>
          <p:nvPr/>
        </p:nvPicPr>
        <p:blipFill>
          <a:blip r:embed="rId15"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1" r:id="rId12"/>
    <p:sldLayoutId id="2147483763" r:id="rId13"/>
  </p:sldLayoutIdLst>
  <p:transition/>
  <p:timing/>
  <p:txStyles>
    <p:titleStyle>
      <a:lvl1pPr marL="0" indent="0" algn="ctr" defTabSz="914400" rtl="0" eaLnBrk="1" fontAlgn="base" latinLnBrk="0" hangingPunct="1">
        <a:lnSpc>
          <a:spcPct val="100000"/>
        </a:lnSpc>
        <a:spcBef>
          <a:spcPct val="0"/>
        </a:spcBef>
        <a:spcAft>
          <a:spcPct val="0"/>
        </a:spcAft>
        <a:buClrTx/>
        <a:buSzTx/>
        <a:buFontTx/>
        <a:buNone/>
        <a:defRPr kumimoji="0" sz="4400" b="0" i="0" u="none" kern="1200" baseline="0">
          <a:solidFill>
            <a:schemeClr val="tx1"/>
          </a:solidFill>
          <a:effectLst/>
          <a:latin typeface="Calibri" pitchFamily="34" charset="0"/>
          <a:ea typeface="宋体" charset="-122"/>
          <a:cs typeface="+mj-cs"/>
        </a:defRPr>
      </a:lvl1pPr>
    </p:titleStyle>
    <p:body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sz="3200" b="0" i="0" u="none" kern="1200" baseline="0">
          <a:solidFill>
            <a:schemeClr val="tx1"/>
          </a:solidFill>
          <a:effectLst/>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7.xml" /><Relationship Id="rId3" Type="http://schemas.openxmlformats.org/officeDocument/2006/relationships/image" Target="../media/image9.jpeg" /><Relationship Id="rId4" Type="http://schemas.openxmlformats.org/officeDocument/2006/relationships/tags" Target="../tags/tag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8.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0.png" /><Relationship Id="rId3" Type="http://schemas.openxmlformats.org/officeDocument/2006/relationships/tags" Target="../tags/tag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9.xml" /><Relationship Id="rId3" Type="http://schemas.openxmlformats.org/officeDocument/2006/relationships/image" Target="../media/image3.png" /><Relationship Id="rId4" Type="http://schemas.openxmlformats.org/officeDocument/2006/relationships/tags" Target="../tags/tag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png" /><Relationship Id="rId3" Type="http://schemas.openxmlformats.org/officeDocument/2006/relationships/tags" Target="../tags/tag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1.xml" /><Relationship Id="rId3" Type="http://schemas.openxmlformats.org/officeDocument/2006/relationships/image" Target="../media/image12.png" /><Relationship Id="rId4" Type="http://schemas.openxmlformats.org/officeDocument/2006/relationships/image" Target="../media/image13.jpeg" /><Relationship Id="rId5" Type="http://schemas.openxmlformats.org/officeDocument/2006/relationships/tags" Target="../tags/tag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14.jpeg" /><Relationship Id="rId4" Type="http://schemas.openxmlformats.org/officeDocument/2006/relationships/tags" Target="../tags/tag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3.xml" /><Relationship Id="rId3" Type="http://schemas.openxmlformats.org/officeDocument/2006/relationships/image" Target="../media/image15.png" /><Relationship Id="rId4" Type="http://schemas.openxmlformats.org/officeDocument/2006/relationships/tags" Target="../tags/tag1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tags" Target="../tags/tag1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8.png" /><Relationship Id="rId3" Type="http://schemas.openxmlformats.org/officeDocument/2006/relationships/tags" Target="../tags/tag1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4.xml" /><Relationship Id="rId3" Type="http://schemas.openxmlformats.org/officeDocument/2006/relationships/tags" Target="../tags/tag1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9.png" /><Relationship Id="rId3" Type="http://schemas.openxmlformats.org/officeDocument/2006/relationships/tags" Target="../tags/tag1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5.xml" /><Relationship Id="rId3" Type="http://schemas.openxmlformats.org/officeDocument/2006/relationships/image" Target="../media/image20.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image" Target="../media/image2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image" Target="../media/image23.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6.xml" /><Relationship Id="rId3" Type="http://schemas.openxmlformats.org/officeDocument/2006/relationships/image" Target="../media/image24.jpeg" /><Relationship Id="rId4" Type="http://schemas.openxmlformats.org/officeDocument/2006/relationships/image" Target="../media/image2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6.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7.png" /><Relationship Id="rId3" Type="http://schemas.openxmlformats.org/officeDocument/2006/relationships/image" Target="../media/image28.png" /><Relationship Id="rId4" Type="http://schemas.openxmlformats.org/officeDocument/2006/relationships/tags" Target="../tags/tag15.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8.xml"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png" /><Relationship Id="rId6" Type="http://schemas.openxmlformats.org/officeDocument/2006/relationships/image" Target="../media/image32.png" /><Relationship Id="rId7" Type="http://schemas.openxmlformats.org/officeDocument/2006/relationships/tags" Target="../tags/tag16.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33.png" /><Relationship Id="rId4" Type="http://schemas.openxmlformats.org/officeDocument/2006/relationships/image" Target="../media/image34.jpeg" /><Relationship Id="rId5" Type="http://schemas.openxmlformats.org/officeDocument/2006/relationships/tags" Target="../tags/tag1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35.png" /><Relationship Id="rId4" Type="http://schemas.openxmlformats.org/officeDocument/2006/relationships/image" Target="../media/image36.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37.jpeg" /><Relationship Id="rId3" Type="http://schemas.openxmlformats.org/officeDocument/2006/relationships/image" Target="../media/image38.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39.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40.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41.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42.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7.png" /><Relationship Id="rId3" Type="http://schemas.openxmlformats.org/officeDocument/2006/relationships/image" Target="../media/image28.png" /><Relationship Id="rId4" Type="http://schemas.openxmlformats.org/officeDocument/2006/relationships/tags" Target="../tags/tag18.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6.xml" /><Relationship Id="rId3" Type="http://schemas.openxmlformats.org/officeDocument/2006/relationships/image" Target="../media/image4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7.xml" /><Relationship Id="rId3" Type="http://schemas.openxmlformats.org/officeDocument/2006/relationships/image" Target="../media/image43.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44.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45.png" /><Relationship Id="rId3" Type="http://schemas.openxmlformats.org/officeDocument/2006/relationships/tags" Target="../tags/tag1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8.jpeg" /><Relationship Id="rId3" Type="http://schemas.openxmlformats.org/officeDocument/2006/relationships/tags" Target="../tags/tag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xml" /><Relationship Id="rId3" Type="http://schemas.openxmlformats.org/officeDocument/2006/relationships/tags" Target="../tags/tag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70" name="标题 1"/>
          <p:cNvSpPr txBox="1"/>
          <p:nvPr/>
        </p:nvSpPr>
        <p:spPr>
          <a:xfrm>
            <a:off x="1587500" y="2058988"/>
            <a:ext cx="8656638" cy="1006475"/>
          </a:xfrm>
          <a:prstGeom prst="rect">
            <a:avLst/>
          </a:prstGeom>
        </p:spPr>
        <p:txBody>
          <a:bodyPr vert="horz" rtlCol="0" anchor="ctr" anchorCtr="0">
            <a:normAutofit fontScale="92500"/>
          </a:bodyPr>
          <a:lstStyle>
            <a:defPPr>
              <a:defRPr lang="zh-CN"/>
            </a:defPPr>
            <a:lvl1pPr marL="0" indent="0" algn="ctr" defTabSz="914400" rtl="0" eaLnBrk="1" fontAlgn="base" latinLnBrk="0" hangingPunct="1">
              <a:lnSpc>
                <a:spcPct val="90000"/>
              </a:lnSpc>
              <a:spcBef>
                <a:spcPct val="0"/>
              </a:spcBef>
              <a:spcAft>
                <a:spcPct val="0"/>
              </a:spcAft>
              <a:buClrTx/>
              <a:buSzTx/>
              <a:buFontTx/>
              <a:buNone/>
              <a:defRPr kumimoji="0" lang="zh-CN" altLang="en-US" sz="3400" b="0" i="0" u="none" kern="1200" baseline="0">
                <a:solidFill>
                  <a:schemeClr val="tx1"/>
                </a:solidFill>
                <a:latin typeface="黑体" pitchFamily="49" charset="-122"/>
                <a:ea typeface="黑体" panose="02010609060101010101" pitchFamily="49" charset="-122"/>
                <a:cs typeface="+mj-cs"/>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lnSpc>
                <a:spcPct val="90000"/>
              </a:lnSpc>
            </a:pPr>
            <a:r>
              <a:rPr lang="zh-CN" altLang="en-US" sz="4800" b="1" spc="0">
                <a:solidFill>
                  <a:srgbClr val="000066"/>
                </a:solidFill>
                <a:latin typeface="微软雅黑" panose="020b0503020204020204" pitchFamily="34" charset="-122"/>
              </a:rPr>
              <a:t>高三地理答题中的时空尺度思维</a:t>
            </a:r>
            <a:endParaRPr lang="zh-CN" altLang="en-US" sz="3000" b="1">
              <a:solidFill>
                <a:srgbClr val="000066"/>
              </a:solidFill>
              <a:latin typeface="微软雅黑" panose="020b0503020204020204" pitchFamily="34" charset="-122"/>
            </a:endParaRPr>
          </a:p>
        </p:txBody>
      </p:sp>
      <p:sp>
        <p:nvSpPr>
          <p:cNvPr id="7171" name="文本框 3"/>
          <p:cNvSpPr/>
          <p:nvPr/>
        </p:nvSpPr>
        <p:spPr>
          <a:xfrm>
            <a:off x="3049588" y="3248025"/>
            <a:ext cx="6097587"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b="1">
                <a:solidFill>
                  <a:srgbClr val="000066"/>
                </a:solidFill>
                <a:latin typeface="华文楷体" pitchFamily="2" charset="-122"/>
                <a:ea typeface="华文楷体" pitchFamily="2" charset="-122"/>
              </a:rPr>
              <a:t> </a:t>
            </a:r>
            <a:endParaRPr lang="zh-CN" altLang="en-US">
              <a:latin typeface="Calibri" pitchFamily="34" charset="0"/>
              <a:ea typeface="宋体" charset="-122"/>
            </a:endParaRPr>
          </a:p>
        </p:txBody>
      </p:sp>
    </p:spTree>
  </p:cSld>
  <p:clrMapOvr>
    <a:masterClrMapping/>
  </p:clrMapOvr>
  <p:transition advTm="25020"/>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6386" name="文本框 4"/>
          <p:cNvSpPr/>
          <p:nvPr/>
        </p:nvSpPr>
        <p:spPr>
          <a:xfrm>
            <a:off x="992188" y="782638"/>
            <a:ext cx="4133850" cy="52228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800">
                <a:solidFill>
                  <a:srgbClr val="7030A0"/>
                </a:solidFill>
                <a:latin typeface="黑体" pitchFamily="49" charset="-122"/>
                <a:ea typeface="黑体" panose="02010609060101010101" pitchFamily="49" charset="-122"/>
              </a:rPr>
              <a:t>一、何为地理时、空尺度</a:t>
            </a:r>
            <a:endParaRPr lang="zh-CN" altLang="en-US" sz="2800">
              <a:solidFill>
                <a:srgbClr val="7030A0"/>
              </a:solidFill>
              <a:latin typeface="黑体" pitchFamily="49" charset="-122"/>
              <a:ea typeface="黑体" panose="02010609060101010101" pitchFamily="49" charset="-122"/>
            </a:endParaRPr>
          </a:p>
        </p:txBody>
      </p:sp>
      <p:sp>
        <p:nvSpPr>
          <p:cNvPr id="16387" name="文本框 5">
            <a:extLst>
              <a:ext uri="{FF2B5EF4-FFF2-40B4-BE49-F238E27FC236}"/>
            </a:extLst>
          </p:cNvPr>
          <p:cNvSpPr txBox="1"/>
          <p:nvPr/>
        </p:nvSpPr>
        <p:spPr>
          <a:xfrm>
            <a:off x="991564" y="1328797"/>
            <a:ext cx="10984536" cy="2308324"/>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nSpc>
                <a:spcPct val="150000"/>
              </a:lnSpc>
            </a:pPr>
            <a:r>
              <a:rPr lang="en-US" altLang="zh-CN" sz="2400" spc="0">
                <a:solidFill>
                  <a:srgbClr val="7030A0"/>
                </a:solidFill>
                <a:latin typeface="黑体" pitchFamily="49" charset="-122"/>
                <a:ea typeface="黑体" panose="02010609060101010101" pitchFamily="49" charset="-122"/>
              </a:rPr>
              <a:t>1.</a:t>
            </a:r>
            <a:r>
              <a:rPr lang="zh-CN" altLang="en-US" sz="2400" spc="0">
                <a:solidFill>
                  <a:srgbClr val="7030A0"/>
                </a:solidFill>
                <a:latin typeface="黑体" pitchFamily="49" charset="-122"/>
                <a:ea typeface="黑体" panose="02010609060101010101" pitchFamily="49" charset="-122"/>
              </a:rPr>
              <a:t>时空尺度</a:t>
            </a:r>
            <a:endParaRPr lang="en-US" altLang="zh-CN" sz="2400">
              <a:solidFill>
                <a:srgbClr val="7030A0"/>
              </a:solidFill>
              <a:latin typeface="黑体" pitchFamily="49" charset="-122"/>
              <a:ea typeface="黑体" panose="02010609060101010101" pitchFamily="49" charset="-122"/>
            </a:endParaRPr>
          </a:p>
          <a:p>
            <a:pPr marL="342900" marR="0" lvl="0" indent="-342900">
              <a:lnSpc>
                <a:spcPct val="150000"/>
              </a:lnSpc>
              <a:buFont typeface="Wingdings" pitchFamily="2" charset="2"/>
              <a:buChar char="u"/>
            </a:pPr>
            <a:r>
              <a:rPr lang="zh-CN" altLang="en-US" sz="2400" spc="0">
                <a:latin typeface="黑体" pitchFamily="49" charset="-122"/>
                <a:ea typeface="黑体" panose="02010609060101010101" pitchFamily="49" charset="-122"/>
              </a:rPr>
              <a:t>空间尺度：是指地理研究区域的空间大小</a:t>
            </a:r>
            <a:endParaRPr lang="en-US" altLang="zh-CN" sz="2400">
              <a:latin typeface="黑体" pitchFamily="49" charset="-122"/>
              <a:ea typeface="黑体" panose="02010609060101010101" pitchFamily="49" charset="-122"/>
            </a:endParaRPr>
          </a:p>
          <a:p>
            <a:pPr marL="342900" marR="0" lvl="0" indent="-342900">
              <a:lnSpc>
                <a:spcPct val="150000"/>
              </a:lnSpc>
              <a:buFont typeface="Arial"/>
              <a:buChar char="•"/>
            </a:pPr>
            <a:r>
              <a:rPr lang="zh-CN" altLang="en-US" sz="2400" spc="0">
                <a:latin typeface="黑体" pitchFamily="49" charset="-122"/>
                <a:ea typeface="黑体" panose="02010609060101010101" pitchFamily="49" charset="-122"/>
              </a:rPr>
              <a:t>地理学的基本思想是根据其空间的差异性</a:t>
            </a:r>
            <a:r>
              <a:rPr lang="en-US" altLang="zh-CN" sz="2400" spc="0">
                <a:latin typeface="黑体" pitchFamily="49" charset="-122"/>
                <a:ea typeface="黑体" panose="02010609060101010101" pitchFamily="49" charset="-122"/>
              </a:rPr>
              <a:t>,</a:t>
            </a:r>
            <a:r>
              <a:rPr lang="zh-CN" altLang="en-US" sz="2400" spc="0">
                <a:latin typeface="黑体" pitchFamily="49" charset="-122"/>
                <a:ea typeface="黑体" panose="02010609060101010101" pitchFamily="49" charset="-122"/>
              </a:rPr>
              <a:t>将空间划分为大陆、地区、地方和地点来理解地表。</a:t>
            </a:r>
            <a:endParaRPr lang="en-US" altLang="zh-CN" sz="2400">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40087" p14:dur="700">
        <p:fade/>
      </p:transition>
    </mc:Choice>
    <mc:Fallback>
      <p:transition spd="slow" advClick="0" advTm="4008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文本框 5">
            <a:extLst>
              <a:ext uri="{FF2B5EF4-FFF2-40B4-BE49-F238E27FC236}"/>
            </a:extLst>
          </p:cNvPr>
          <p:cNvSpPr txBox="1"/>
          <p:nvPr/>
        </p:nvSpPr>
        <p:spPr>
          <a:xfrm>
            <a:off x="854710" y="1091290"/>
            <a:ext cx="10714991" cy="1200329"/>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lnSpc>
                <a:spcPct val="150000"/>
              </a:lnSpc>
              <a:buFont typeface="Wingdings" pitchFamily="2" charset="2"/>
              <a:buChar char="u"/>
            </a:pPr>
            <a:r>
              <a:rPr lang="zh-CN" altLang="en-US" sz="2400" spc="0">
                <a:latin typeface="黑体" pitchFamily="49" charset="-122"/>
                <a:ea typeface="黑体" panose="02010609060101010101" pitchFamily="49" charset="-122"/>
              </a:rPr>
              <a:t>时间尺度：是指地理事项持续的时间长短</a:t>
            </a:r>
            <a:endParaRPr lang="en-US" altLang="zh-CN" sz="2400">
              <a:latin typeface="黑体" pitchFamily="49" charset="-122"/>
              <a:ea typeface="黑体" panose="02010609060101010101" pitchFamily="49" charset="-122"/>
            </a:endParaRPr>
          </a:p>
          <a:p>
            <a:pPr marL="0" marR="0" lvl="0" indent="0">
              <a:lnSpc>
                <a:spcPct val="150000"/>
              </a:lnSpc>
            </a:pPr>
            <a:r>
              <a:rPr lang="zh-CN" altLang="en-US" sz="2400" spc="0">
                <a:latin typeface="黑体" pitchFamily="49" charset="-122"/>
                <a:ea typeface="黑体" panose="02010609060101010101" pitchFamily="49" charset="-122"/>
              </a:rPr>
              <a:t>如，地质年代、多年平均、年际变化、年内季节变化、日变化、某一时刻。</a:t>
            </a:r>
            <a:endParaRPr lang="en-US" altLang="zh-CN" sz="2400">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40087" p14:dur="700">
        <p:fade/>
      </p:transition>
    </mc:Choice>
    <mc:Fallback>
      <p:transition spd="slow" advClick="0" advTm="40087">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434" name="文本框 1"/>
          <p:cNvSpPr/>
          <p:nvPr/>
        </p:nvSpPr>
        <p:spPr>
          <a:xfrm>
            <a:off x="1030288" y="1933575"/>
            <a:ext cx="9564687" cy="12001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lvl="0" indent="-285750">
              <a:lnSpc>
                <a:spcPct val="150000"/>
              </a:lnSpc>
              <a:buFont typeface="Arial"/>
              <a:buChar char="•"/>
            </a:pPr>
            <a:r>
              <a:rPr lang="zh-CN" altLang="en-US" sz="2400">
                <a:latin typeface="黑体" pitchFamily="49" charset="-122"/>
                <a:ea typeface="黑体" panose="02010609060101010101" pitchFamily="49" charset="-122"/>
              </a:rPr>
              <a:t>尺度是地理学科的核心概念之一，解决地理问题的重要思维。</a:t>
            </a:r>
            <a:endParaRPr lang="zh-CN" altLang="en-US" sz="2400">
              <a:latin typeface="黑体" pitchFamily="49" charset="-122"/>
              <a:ea typeface="黑体" panose="02010609060101010101" pitchFamily="49" charset="-122"/>
            </a:endParaRPr>
          </a:p>
          <a:p>
            <a:pPr marL="285750" lvl="0" indent="-285750">
              <a:lnSpc>
                <a:spcPct val="150000"/>
              </a:lnSpc>
              <a:buFont typeface="Arial"/>
              <a:buChar char="•"/>
            </a:pPr>
            <a:endParaRPr lang="en-US" altLang="zh-CN" sz="2400">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42177" p14:dur="700">
        <p:fade/>
      </p:transition>
    </mc:Choice>
    <mc:Fallback>
      <p:transition spd="slow" advClick="0" advTm="42177">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9458" name="Picture 4"/>
          <p:cNvPicPr>
            <a:picLocks noChangeAspect="1"/>
          </p:cNvPicPr>
          <p:nvPr/>
        </p:nvPicPr>
        <p:blipFill>
          <a:blip r:embed="rId3"/>
          <a:srcRect b="5318"/>
          <a:stretch>
            <a:fillRect/>
          </a:stretch>
        </p:blipFill>
        <p:spPr>
          <a:xfrm>
            <a:off x="3573463" y="3105150"/>
            <a:ext cx="3489325" cy="3594100"/>
          </a:xfrm>
          <a:prstGeom prst="rect">
            <a:avLst/>
          </a:prstGeom>
          <a:noFill/>
          <a:ln>
            <a:noFill/>
            <a:miter lim="800000"/>
          </a:ln>
        </p:spPr>
      </p:pic>
      <p:sp>
        <p:nvSpPr>
          <p:cNvPr id="19459" name="文本框 2">
            <a:extLst>
              <a:ext uri="{FF2B5EF4-FFF2-40B4-BE49-F238E27FC236}"/>
            </a:extLst>
          </p:cNvPr>
          <p:cNvSpPr txBox="1"/>
          <p:nvPr/>
        </p:nvSpPr>
        <p:spPr>
          <a:xfrm>
            <a:off x="201600" y="566679"/>
            <a:ext cx="10756941" cy="2923877"/>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en-US" altLang="zh-CN" sz="2400" spc="0">
                <a:solidFill>
                  <a:srgbClr val="7030A0"/>
                </a:solidFill>
                <a:latin typeface="黑体" pitchFamily="49" charset="-122"/>
                <a:ea typeface="黑体" panose="02010609060101010101" pitchFamily="49" charset="-122"/>
              </a:rPr>
              <a:t>2.</a:t>
            </a:r>
            <a:r>
              <a:rPr lang="zh-CN" altLang="en-US" sz="2400" spc="0">
                <a:solidFill>
                  <a:srgbClr val="7030A0"/>
                </a:solidFill>
                <a:latin typeface="黑体" pitchFamily="49" charset="-122"/>
                <a:ea typeface="黑体" panose="02010609060101010101" pitchFamily="49" charset="-122"/>
              </a:rPr>
              <a:t>空间尺度对地理事物的详细程度的影响</a:t>
            </a:r>
            <a:endParaRPr lang="en-US" altLang="zh-CN" sz="2400">
              <a:solidFill>
                <a:srgbClr val="7030A0"/>
              </a:solidFill>
              <a:latin typeface="黑体" pitchFamily="49" charset="-122"/>
              <a:ea typeface="黑体" panose="02010609060101010101" pitchFamily="49" charset="-122"/>
            </a:endParaRPr>
          </a:p>
          <a:p>
            <a:pPr marL="0" marR="0" lvl="0" indent="0"/>
            <a:r>
              <a:rPr lang="zh-CN" altLang="en-US" sz="2000" spc="0">
                <a:latin typeface="黑体" pitchFamily="49" charset="-122"/>
                <a:ea typeface="黑体" panose="02010609060101010101" pitchFamily="49" charset="-122"/>
              </a:rPr>
              <a:t>例如：</a:t>
            </a:r>
            <a:endParaRPr lang="en-US" altLang="zh-CN" sz="2000">
              <a:latin typeface="黑体" pitchFamily="49" charset="-122"/>
              <a:ea typeface="黑体" panose="02010609060101010101" pitchFamily="49" charset="-122"/>
            </a:endParaRPr>
          </a:p>
          <a:p>
            <a:pPr marL="457200" marR="0" lvl="0" indent="-457200">
              <a:buFont typeface="Arial"/>
              <a:buChar char="•"/>
            </a:pPr>
            <a:r>
              <a:rPr lang="zh-CN" altLang="en-US" sz="2000" spc="0">
                <a:latin typeface="黑体" pitchFamily="49" charset="-122"/>
                <a:ea typeface="黑体" panose="02010609060101010101" pitchFamily="49" charset="-122"/>
              </a:rPr>
              <a:t>在</a:t>
            </a:r>
            <a:r>
              <a:rPr lang="zh-CN" altLang="en-US" sz="2000">
                <a:latin typeface="黑体" pitchFamily="49" charset="-122"/>
                <a:ea typeface="黑体" panose="02010609060101010101" pitchFamily="49" charset="-122"/>
              </a:rPr>
              <a:t>“东北地区”这样一个较大尺度的空间上可以观察到不同的省份、不同的地形区、不同的农业生产活动等；</a:t>
            </a:r>
            <a:endParaRPr lang="en-US" altLang="zh-CN" sz="2000">
              <a:latin typeface="黑体" pitchFamily="49" charset="-122"/>
              <a:ea typeface="黑体" panose="02010609060101010101" pitchFamily="49" charset="-122"/>
            </a:endParaRPr>
          </a:p>
          <a:p>
            <a:pPr marL="457200" marR="0" lvl="0" indent="-457200">
              <a:buFont typeface="Arial"/>
              <a:buChar char="•"/>
            </a:pPr>
            <a:r>
              <a:rPr lang="zh-CN" altLang="en-US" sz="2000" spc="0">
                <a:latin typeface="黑体" pitchFamily="49" charset="-122"/>
                <a:ea typeface="黑体" panose="02010609060101010101" pitchFamily="49" charset="-122"/>
              </a:rPr>
              <a:t>而在</a:t>
            </a:r>
            <a:r>
              <a:rPr lang="zh-CN" altLang="en-US" sz="2000">
                <a:latin typeface="黑体" pitchFamily="49" charset="-122"/>
                <a:ea typeface="黑体" panose="02010609060101010101" pitchFamily="49" charset="-122"/>
              </a:rPr>
              <a:t>“大兴安岭地区”这样一个相对较小尺度空间来说，地形有高低起伏，因此冻土融化之后，水分会向低处流动，低处的土壤变湿，形成新生湿地，高处的土壤变干，湿地退化。</a:t>
            </a:r>
            <a:endParaRPr lang="en-US" altLang="zh-CN" sz="2000">
              <a:latin typeface="黑体" pitchFamily="49" charset="-122"/>
              <a:ea typeface="黑体" panose="02010609060101010101" pitchFamily="49" charset="-122"/>
            </a:endParaRPr>
          </a:p>
          <a:p>
            <a:pPr marL="457200" marR="0" lvl="0" indent="-457200">
              <a:buFont typeface="Arial"/>
              <a:buChar char="•"/>
            </a:pPr>
            <a:r>
              <a:rPr lang="zh-CN" altLang="en-US" sz="2000" spc="0">
                <a:latin typeface="黑体" pitchFamily="49" charset="-122"/>
                <a:ea typeface="黑体" panose="02010609060101010101" pitchFamily="49" charset="-122"/>
              </a:rPr>
              <a:t>当我们聚焦</a:t>
            </a:r>
            <a:r>
              <a:rPr lang="zh-CN" altLang="en-US" sz="2000">
                <a:latin typeface="黑体" pitchFamily="49" charset="-122"/>
                <a:ea typeface="黑体" panose="02010609060101010101" pitchFamily="49" charset="-122"/>
              </a:rPr>
              <a:t>“东北平原”这样一个较小尺度空间时，相对于山地，这里地势低平，但也有起伏，北部的松花江向东北流动，南部的辽河向南流动，中间有分水岭，因此可以说地势中间高、南北低。</a:t>
            </a:r>
            <a:endParaRPr lang="zh-CN" altLang="en-US" sz="2000">
              <a:latin typeface="黑体" pitchFamily="49" charset="-122"/>
              <a:ea typeface="黑体" panose="02010609060101010101" pitchFamily="49" charset="-122"/>
            </a:endParaRPr>
          </a:p>
        </p:txBody>
      </p:sp>
      <p:cxnSp>
        <p:nvCxnSpPr>
          <p:cNvPr id="19460" name="直接箭头连接符 4"/>
          <p:cNvCxnSpPr/>
          <p:nvPr/>
        </p:nvCxnSpPr>
        <p:spPr>
          <a:xfrm flipH="1">
            <a:off x="2386013" y="4548188"/>
            <a:ext cx="1828800" cy="0"/>
          </a:xfrm>
          <a:prstGeom prst="line">
            <a:avLst/>
          </a:prstGeom>
          <a:noFill/>
          <a:ln w="19050">
            <a:solidFill>
              <a:srgbClr val="BE4B48"/>
            </a:solidFill>
            <a:miter lim="800000"/>
            <a:tailEnd type="triangle"/>
          </a:ln>
        </p:spPr>
      </p:cxnSp>
      <p:cxnSp>
        <p:nvCxnSpPr>
          <p:cNvPr id="19461" name="直接箭头连接符 5"/>
          <p:cNvCxnSpPr/>
          <p:nvPr/>
        </p:nvCxnSpPr>
        <p:spPr>
          <a:xfrm flipV="1">
            <a:off x="6661150" y="4445000"/>
            <a:ext cx="1520825" cy="207963"/>
          </a:xfrm>
          <a:prstGeom prst="line">
            <a:avLst/>
          </a:prstGeom>
          <a:noFill/>
          <a:ln w="19050">
            <a:solidFill>
              <a:srgbClr val="BE4B48"/>
            </a:solidFill>
            <a:miter lim="800000"/>
            <a:tailEnd type="triangle"/>
          </a:ln>
        </p:spPr>
      </p:cxnSp>
      <p:sp>
        <p:nvSpPr>
          <p:cNvPr id="19462" name="文本框 7"/>
          <p:cNvSpPr/>
          <p:nvPr/>
        </p:nvSpPr>
        <p:spPr>
          <a:xfrm>
            <a:off x="903288" y="4391025"/>
            <a:ext cx="1649412" cy="3698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Calibri" pitchFamily="34" charset="0"/>
                <a:ea typeface="宋体" charset="-122"/>
              </a:rPr>
              <a:t>大兴安岭地区</a:t>
            </a:r>
            <a:endParaRPr lang="zh-CN" altLang="en-US">
              <a:latin typeface="Calibri" pitchFamily="34" charset="0"/>
              <a:ea typeface="宋体" charset="-122"/>
            </a:endParaRPr>
          </a:p>
        </p:txBody>
      </p:sp>
      <p:sp>
        <p:nvSpPr>
          <p:cNvPr id="19463" name="文本框 8"/>
          <p:cNvSpPr/>
          <p:nvPr/>
        </p:nvSpPr>
        <p:spPr>
          <a:xfrm>
            <a:off x="8181975" y="4216400"/>
            <a:ext cx="1649413" cy="3698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Calibri" pitchFamily="34" charset="0"/>
                <a:ea typeface="宋体" charset="-122"/>
              </a:rPr>
              <a:t>东北平原地区</a:t>
            </a:r>
            <a:endParaRPr lang="zh-CN" altLang="en-US">
              <a:latin typeface="Calibri" pitchFamily="34" charset="0"/>
              <a:ea typeface="宋体" charset="-122"/>
            </a:endParaRPr>
          </a:p>
        </p:txBody>
      </p:sp>
      <p:sp>
        <p:nvSpPr>
          <p:cNvPr id="19464" name="椭圆 10">
            <a:extLst>
              <a:ext uri="{FF2B5EF4-FFF2-40B4-BE49-F238E27FC236}"/>
            </a:extLst>
          </p:cNvPr>
          <p:cNvSpPr/>
          <p:nvPr/>
        </p:nvSpPr>
        <p:spPr>
          <a:xfrm rot="1320000">
            <a:off x="4325938" y="3251200"/>
            <a:ext cx="374650" cy="2800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19465" name="椭圆 13">
            <a:extLst>
              <a:ext uri="{FF2B5EF4-FFF2-40B4-BE49-F238E27FC236}"/>
            </a:extLst>
          </p:cNvPr>
          <p:cNvSpPr/>
          <p:nvPr/>
        </p:nvSpPr>
        <p:spPr>
          <a:xfrm rot="3420000">
            <a:off x="5007769" y="3790157"/>
            <a:ext cx="935037" cy="266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Tree>
    <p:custDataLst>
      <p:tags r:id="rId4"/>
    </p:custDataLst>
  </p:cSld>
  <p:clrMapOvr>
    <a:masterClrMapping/>
  </p:clrMapOvr>
  <mc:AlternateContent>
    <mc:Choice xmlns:p14="http://schemas.microsoft.com/office/powerpoint/2010/main" Requires="p14">
      <p:transition spd="slow" advClick="0" advTm="127464" p14:dur="700">
        <p:fade/>
      </p:transition>
    </mc:Choice>
    <mc:Fallback>
      <p:transition spd="slow" advClick="0" advTm="12746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5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64"/>
                                        </p:tgtEl>
                                        <p:attrNameLst>
                                          <p:attrName>style.visibility</p:attrName>
                                        </p:attrNameLst>
                                      </p:cBhvr>
                                      <p:to>
                                        <p:strVal val="visible"/>
                                      </p:to>
                                    </p:set>
                                    <p:animEffect transition="in" filter="fade">
                                      <p:cBhvr>
                                        <p:cTn id="23" dur="500"/>
                                        <p:tgtEl>
                                          <p:spTgt spid="19464"/>
                                        </p:tgtEl>
                                      </p:cBhvr>
                                    </p:animEffect>
                                  </p:childTnLst>
                                </p:cTn>
                              </p:par>
                              <p:par>
                                <p:cTn id="24" presetID="10" presetClass="entr" presetSubtype="0" fill="hold" nodeType="with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fade">
                                      <p:cBhvr>
                                        <p:cTn id="26" dur="500"/>
                                        <p:tgtEl>
                                          <p:spTgt spid="194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62"/>
                                        </p:tgtEl>
                                        <p:attrNameLst>
                                          <p:attrName>style.visibility</p:attrName>
                                        </p:attrNameLst>
                                      </p:cBhvr>
                                      <p:to>
                                        <p:strVal val="visible"/>
                                      </p:to>
                                    </p:set>
                                    <p:animEffect transition="in" filter="fade">
                                      <p:cBhvr>
                                        <p:cTn id="29" dur="500"/>
                                        <p:tgtEl>
                                          <p:spTgt spid="19462"/>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9459">
                                            <p:txEl>
                                              <p:pRg st="4" end="4"/>
                                            </p:txEl>
                                          </p:spTgt>
                                        </p:tgtEl>
                                        <p:attrNameLst>
                                          <p:attrName>style.visibility</p:attrName>
                                        </p:attrNameLst>
                                      </p:cBhvr>
                                      <p:to>
                                        <p:strVal val="visible"/>
                                      </p:to>
                                    </p:set>
                                    <p:animEffect transition="in" filter="fade">
                                      <p:cBhvr>
                                        <p:cTn id="34" dur="500"/>
                                        <p:tgtEl>
                                          <p:spTgt spid="19459">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465"/>
                                        </p:tgtEl>
                                        <p:attrNameLst>
                                          <p:attrName>style.visibility</p:attrName>
                                        </p:attrNameLst>
                                      </p:cBhvr>
                                      <p:to>
                                        <p:strVal val="visible"/>
                                      </p:to>
                                    </p:set>
                                    <p:animEffect transition="in" filter="fade">
                                      <p:cBhvr>
                                        <p:cTn id="37" dur="500"/>
                                        <p:tgtEl>
                                          <p:spTgt spid="19465"/>
                                        </p:tgtEl>
                                      </p:cBhvr>
                                    </p:animEffect>
                                  </p:childTnLst>
                                </p:cTn>
                              </p:par>
                              <p:par>
                                <p:cTn id="38" presetID="10" presetClass="entr" presetSubtype="0" fill="hold" nodeType="withEffect">
                                  <p:stCondLst>
                                    <p:cond delay="0"/>
                                  </p:stCondLst>
                                  <p:childTnLst>
                                    <p:set>
                                      <p:cBhvr>
                                        <p:cTn id="39" dur="1" fill="hold">
                                          <p:stCondLst>
                                            <p:cond delay="0"/>
                                          </p:stCondLst>
                                        </p:cTn>
                                        <p:tgtEl>
                                          <p:spTgt spid="19461"/>
                                        </p:tgtEl>
                                        <p:attrNameLst>
                                          <p:attrName>style.visibility</p:attrName>
                                        </p:attrNameLst>
                                      </p:cBhvr>
                                      <p:to>
                                        <p:strVal val="visible"/>
                                      </p:to>
                                    </p:set>
                                    <p:animEffect transition="in" filter="fade">
                                      <p:cBhvr>
                                        <p:cTn id="40" dur="500"/>
                                        <p:tgtEl>
                                          <p:spTgt spid="194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463"/>
                                        </p:tgtEl>
                                        <p:attrNameLst>
                                          <p:attrName>style.visibility</p:attrName>
                                        </p:attrNameLst>
                                      </p:cBhvr>
                                      <p:to>
                                        <p:strVal val="visible"/>
                                      </p:to>
                                    </p:set>
                                    <p:animEffect transition="in" filter="fade">
                                      <p:cBhvr>
                                        <p:cTn id="4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0482" name="图示 3">
            <a:extLst>
              <a:ext uri="{FF2B5EF4-FFF2-40B4-BE49-F238E27FC236}"/>
            </a:extLst>
          </p:cNvPr>
          <p:cNvGraphicFramePr/>
          <p:nvPr/>
        </p:nvGraphicFramePr>
        <p:xfrm>
          <a:off x="1637475" y="2152979"/>
          <a:ext cx="8584540" cy="1855519"/>
        </p:xfrm>
        <a:graphic>
          <a:graphicData uri="http://schemas.openxmlformats.org/drawingml/2006/diagram">
            <dgm:relIds xmlns:dgm="http://schemas.openxmlformats.org/drawingml/2006/diagram" r:dm="rId3" r:lo="rId4" r:qs="rId5" r:cs="rId6"/>
          </a:graphicData>
        </a:graphic>
      </p:graphicFrame>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506" name="文本框 2"/>
          <p:cNvSpPr/>
          <p:nvPr/>
        </p:nvSpPr>
        <p:spPr>
          <a:xfrm>
            <a:off x="998538" y="3429000"/>
            <a:ext cx="9837737" cy="19383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lvl="0" indent="-285750">
              <a:buFont typeface="Arial"/>
              <a:buChar char="•"/>
            </a:pPr>
            <a:r>
              <a:rPr lang="zh-CN" altLang="en-US" sz="2400">
                <a:latin typeface="黑体" pitchFamily="49" charset="-122"/>
                <a:ea typeface="黑体" panose="02010609060101010101" pitchFamily="49" charset="-122"/>
              </a:rPr>
              <a:t>在全球尺度范围内会产生热量带、海陆分异差异；</a:t>
            </a:r>
            <a:endParaRPr lang="en-US" altLang="zh-CN" sz="2400">
              <a:latin typeface="黑体" pitchFamily="49" charset="-122"/>
              <a:ea typeface="黑体" panose="02010609060101010101" pitchFamily="49" charset="-122"/>
            </a:endParaRPr>
          </a:p>
          <a:p>
            <a:pPr marL="285750" lvl="0" indent="-285750">
              <a:buFont typeface="Arial"/>
              <a:buChar char="•"/>
            </a:pPr>
            <a:r>
              <a:rPr lang="zh-CN" altLang="en-US" sz="2400">
                <a:latin typeface="黑体" pitchFamily="49" charset="-122"/>
                <a:ea typeface="黑体" panose="02010609060101010101" pitchFamily="49" charset="-122"/>
              </a:rPr>
              <a:t>在大陆尺度范围内会产生季风、沿海向内陆的地域分异等差异；</a:t>
            </a:r>
            <a:endParaRPr lang="en-US" altLang="zh-CN" sz="2400">
              <a:latin typeface="黑体" pitchFamily="49" charset="-122"/>
              <a:ea typeface="黑体" panose="02010609060101010101" pitchFamily="49" charset="-122"/>
            </a:endParaRPr>
          </a:p>
          <a:p>
            <a:pPr marL="285750" lvl="0" indent="-285750">
              <a:buFont typeface="Arial"/>
              <a:buChar char="•"/>
            </a:pPr>
            <a:r>
              <a:rPr lang="zh-CN" altLang="en-US" sz="2400">
                <a:latin typeface="黑体" pitchFamily="49" charset="-122"/>
                <a:ea typeface="黑体" panose="02010609060101010101" pitchFamily="49" charset="-122"/>
              </a:rPr>
              <a:t>在局地小尺度范围内会产生热力环流、阴阳坡热量差异、迎背风坡降水差异等小范围的地理现象。</a:t>
            </a:r>
            <a:endParaRPr lang="en-US" altLang="zh-CN" sz="2400">
              <a:latin typeface="黑体" pitchFamily="49" charset="-122"/>
              <a:ea typeface="黑体" panose="02010609060101010101" pitchFamily="49" charset="-122"/>
            </a:endParaRPr>
          </a:p>
          <a:p>
            <a:pPr marL="285750" lvl="0" indent="-285750">
              <a:buFont typeface="Arial"/>
              <a:buChar char="•"/>
            </a:pPr>
            <a:r>
              <a:rPr lang="zh-CN" altLang="en-US" sz="2400">
                <a:latin typeface="黑体" pitchFamily="49" charset="-122"/>
                <a:ea typeface="黑体" panose="02010609060101010101" pitchFamily="49" charset="-122"/>
              </a:rPr>
              <a:t>因此在分析不同空间尺度地理问题时，考虑的地理要素不同。</a:t>
            </a:r>
            <a:endParaRPr lang="zh-CN" altLang="en-US" sz="2400">
              <a:latin typeface="黑体" pitchFamily="49" charset="-122"/>
              <a:ea typeface="黑体" panose="02010609060101010101" pitchFamily="49" charset="-122"/>
            </a:endParaRPr>
          </a:p>
        </p:txBody>
      </p:sp>
      <p:sp>
        <p:nvSpPr>
          <p:cNvPr id="21507" name="文本框 3"/>
          <p:cNvSpPr/>
          <p:nvPr/>
        </p:nvSpPr>
        <p:spPr>
          <a:xfrm>
            <a:off x="998538" y="1512888"/>
            <a:ext cx="7483475" cy="15684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不同尺度上主导地理现象的要素不同，如，</a:t>
            </a:r>
            <a:endParaRPr lang="en-US" altLang="zh-CN" sz="2400">
              <a:latin typeface="黑体" pitchFamily="49" charset="-122"/>
              <a:ea typeface="黑体" panose="02010609060101010101" pitchFamily="49" charset="-122"/>
            </a:endParaRPr>
          </a:p>
          <a:p>
            <a:pPr marL="0" lvl="0" indent="0"/>
            <a:r>
              <a:rPr lang="zh-CN" altLang="en-US" sz="2400">
                <a:latin typeface="黑体" pitchFamily="49" charset="-122"/>
                <a:ea typeface="黑体" panose="02010609060101010101" pitchFamily="49" charset="-122"/>
              </a:rPr>
              <a:t>几千公里</a:t>
            </a:r>
            <a:r>
              <a:rPr lang="en-US" altLang="zh-CN" sz="2400">
                <a:latin typeface="黑体" pitchFamily="49" charset="-122"/>
                <a:ea typeface="黑体" panose="02010609060101010101" pitchFamily="49" charset="-122"/>
              </a:rPr>
              <a:t>——</a:t>
            </a:r>
            <a:r>
              <a:rPr lang="zh-CN" altLang="en-US" sz="2400">
                <a:latin typeface="黑体" pitchFamily="49" charset="-122"/>
                <a:ea typeface="黑体" panose="02010609060101010101" pitchFamily="49" charset="-122"/>
              </a:rPr>
              <a:t>太阳辐射、大气环流┉</a:t>
            </a:r>
            <a:endParaRPr lang="en-US" altLang="zh-CN" sz="2400">
              <a:latin typeface="黑体" pitchFamily="49" charset="-122"/>
              <a:ea typeface="黑体" panose="02010609060101010101" pitchFamily="49" charset="-122"/>
            </a:endParaRPr>
          </a:p>
          <a:p>
            <a:pPr marL="0" lvl="0" indent="0"/>
            <a:r>
              <a:rPr lang="zh-CN" altLang="en-US" sz="2400">
                <a:latin typeface="黑体" pitchFamily="49" charset="-122"/>
                <a:ea typeface="黑体" panose="02010609060101010101" pitchFamily="49" charset="-122"/>
              </a:rPr>
              <a:t>几百公里</a:t>
            </a:r>
            <a:r>
              <a:rPr lang="en-US" altLang="zh-CN" sz="2400">
                <a:latin typeface="黑体" pitchFamily="49" charset="-122"/>
                <a:ea typeface="黑体" panose="02010609060101010101" pitchFamily="49" charset="-122"/>
              </a:rPr>
              <a:t>——</a:t>
            </a:r>
            <a:r>
              <a:rPr lang="zh-CN" altLang="en-US" sz="2400">
                <a:latin typeface="黑体" pitchFamily="49" charset="-122"/>
                <a:ea typeface="黑体" panose="02010609060101010101" pitchFamily="49" charset="-122"/>
              </a:rPr>
              <a:t>洋流、海陆位置、地形┉</a:t>
            </a:r>
            <a:endParaRPr lang="en-US" altLang="zh-CN" sz="2400">
              <a:latin typeface="黑体" pitchFamily="49" charset="-122"/>
              <a:ea typeface="黑体" panose="02010609060101010101" pitchFamily="49" charset="-122"/>
            </a:endParaRPr>
          </a:p>
          <a:p>
            <a:pPr marL="0" lvl="0" indent="0"/>
            <a:r>
              <a:rPr lang="zh-CN" altLang="en-US" sz="2400">
                <a:latin typeface="黑体" pitchFamily="49" charset="-122"/>
                <a:ea typeface="黑体" panose="02010609060101010101" pitchFamily="49" charset="-122"/>
              </a:rPr>
              <a:t>几十公里</a:t>
            </a:r>
            <a:r>
              <a:rPr lang="en-US" altLang="zh-CN" sz="2400">
                <a:latin typeface="黑体" pitchFamily="49" charset="-122"/>
                <a:ea typeface="黑体" panose="02010609060101010101" pitchFamily="49" charset="-122"/>
              </a:rPr>
              <a:t>——</a:t>
            </a:r>
            <a:r>
              <a:rPr lang="zh-CN" altLang="en-US" sz="2400">
                <a:latin typeface="黑体" pitchFamily="49" charset="-122"/>
                <a:ea typeface="黑体" panose="02010609060101010101" pitchFamily="49" charset="-122"/>
              </a:rPr>
              <a:t>地形、天气系统┉</a:t>
            </a:r>
            <a:endParaRPr lang="en-US" altLang="zh-CN" sz="2400">
              <a:latin typeface="黑体" pitchFamily="49" charset="-122"/>
              <a:ea typeface="黑体" panose="02010609060101010101" pitchFamily="49" charset="-122"/>
            </a:endParaRPr>
          </a:p>
        </p:txBody>
      </p:sp>
      <p:sp>
        <p:nvSpPr>
          <p:cNvPr id="21508" name="文本框 5"/>
          <p:cNvSpPr/>
          <p:nvPr/>
        </p:nvSpPr>
        <p:spPr>
          <a:xfrm>
            <a:off x="757238" y="811213"/>
            <a:ext cx="6097587" cy="646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150000"/>
              </a:lnSpc>
            </a:pPr>
            <a:r>
              <a:rPr lang="en-US" altLang="zh-CN" sz="2400">
                <a:solidFill>
                  <a:srgbClr val="7030A0"/>
                </a:solidFill>
                <a:latin typeface="黑体" pitchFamily="49" charset="-122"/>
                <a:ea typeface="黑体" panose="02010609060101010101" pitchFamily="49" charset="-122"/>
              </a:rPr>
              <a:t>3.</a:t>
            </a:r>
            <a:r>
              <a:rPr lang="zh-CN" altLang="en-US" sz="2400">
                <a:solidFill>
                  <a:srgbClr val="7030A0"/>
                </a:solidFill>
                <a:latin typeface="黑体" pitchFamily="49" charset="-122"/>
                <a:ea typeface="黑体" panose="02010609060101010101" pitchFamily="49" charset="-122"/>
              </a:rPr>
              <a:t> 空间尺度对地理效应的影响</a:t>
            </a:r>
            <a:endParaRPr lang="en-US" altLang="zh-CN" sz="2400">
              <a:solidFill>
                <a:srgbClr val="7030A0"/>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44801" p14:dur="700">
        <p:fade/>
      </p:transition>
    </mc:Choice>
    <mc:Fallback>
      <p:transition spd="slow" advClick="0" advTm="44801">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2530" name="文本框 1">
            <a:extLst>
              <a:ext uri="{FF2B5EF4-FFF2-40B4-BE49-F238E27FC236}"/>
            </a:extLst>
          </p:cNvPr>
          <p:cNvSpPr txBox="1"/>
          <p:nvPr/>
        </p:nvSpPr>
        <p:spPr>
          <a:xfrm>
            <a:off x="915765" y="1437792"/>
            <a:ext cx="6096000" cy="800219"/>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just">
              <a:lnSpc>
                <a:spcPct val="115000"/>
              </a:lnSpc>
            </a:pPr>
            <a:r>
              <a:rPr lang="en-US" altLang="zh-CN" sz="2000" spc="0">
                <a:latin typeface="黑体" pitchFamily="49" charset="-122"/>
                <a:ea typeface="黑体" panose="02010609060101010101" pitchFamily="49" charset="-122"/>
              </a:rPr>
              <a:t>5.</a:t>
            </a:r>
            <a:r>
              <a:rPr lang="zh-CN" altLang="zh-CN" sz="2000" spc="0">
                <a:latin typeface="黑体" pitchFamily="49" charset="-122"/>
                <a:ea typeface="黑体" panose="02010609060101010101" pitchFamily="49" charset="-122"/>
              </a:rPr>
              <a:t>形成②处与济南降水差异的主要因素是</a:t>
            </a:r>
            <a:endParaRPr lang="zh-CN" altLang="zh-CN" sz="2000">
              <a:latin typeface="黑体" pitchFamily="49" charset="-122"/>
              <a:ea typeface="黑体" panose="02010609060101010101" pitchFamily="49" charset="-122"/>
            </a:endParaRPr>
          </a:p>
          <a:p>
            <a:pPr marL="254000" marR="0" lvl="0" indent="0">
              <a:lnSpc>
                <a:spcPct val="115000"/>
              </a:lnSpc>
            </a:pPr>
            <a:r>
              <a:rPr lang="en-US" altLang="zh-CN" sz="2000" spc="0">
                <a:latin typeface="黑体" pitchFamily="49" charset="-122"/>
                <a:ea typeface="黑体" panose="02010609060101010101" pitchFamily="49" charset="-122"/>
              </a:rPr>
              <a:t>A.</a:t>
            </a:r>
            <a:r>
              <a:rPr lang="zh-CN" altLang="zh-CN" sz="2000" spc="0">
                <a:latin typeface="黑体" pitchFamily="49" charset="-122"/>
                <a:ea typeface="黑体" panose="02010609060101010101" pitchFamily="49" charset="-122"/>
              </a:rPr>
              <a:t>夏季风 </a:t>
            </a:r>
            <a:r>
              <a:rPr lang="en-US" altLang="zh-CN" sz="2000" spc="0">
                <a:latin typeface="黑体" pitchFamily="49" charset="-122"/>
                <a:ea typeface="黑体" panose="02010609060101010101" pitchFamily="49" charset="-122"/>
              </a:rPr>
              <a:t>   B.</a:t>
            </a:r>
            <a:r>
              <a:rPr lang="zh-CN" altLang="zh-CN" sz="2000" spc="0">
                <a:latin typeface="黑体" pitchFamily="49" charset="-122"/>
                <a:ea typeface="黑体" panose="02010609060101010101" pitchFamily="49" charset="-122"/>
              </a:rPr>
              <a:t>洋流 </a:t>
            </a:r>
            <a:r>
              <a:rPr lang="en-US" altLang="zh-CN" sz="2000" spc="0">
                <a:latin typeface="黑体" pitchFamily="49" charset="-122"/>
                <a:ea typeface="黑体" panose="02010609060101010101" pitchFamily="49" charset="-122"/>
              </a:rPr>
              <a:t>    C.</a:t>
            </a:r>
            <a:r>
              <a:rPr lang="zh-CN" altLang="zh-CN" sz="2000" spc="0">
                <a:latin typeface="黑体" pitchFamily="49" charset="-122"/>
                <a:ea typeface="黑体" panose="02010609060101010101" pitchFamily="49" charset="-122"/>
              </a:rPr>
              <a:t>地形 </a:t>
            </a:r>
            <a:r>
              <a:rPr lang="en-US" altLang="zh-CN" sz="2000" spc="0">
                <a:latin typeface="黑体" pitchFamily="49" charset="-122"/>
                <a:ea typeface="黑体" panose="02010609060101010101" pitchFamily="49" charset="-122"/>
              </a:rPr>
              <a:t>    D.</a:t>
            </a:r>
            <a:r>
              <a:rPr lang="zh-CN" altLang="zh-CN" sz="2000" spc="0">
                <a:latin typeface="黑体" pitchFamily="49" charset="-122"/>
                <a:ea typeface="黑体" panose="02010609060101010101" pitchFamily="49" charset="-122"/>
              </a:rPr>
              <a:t>锋面</a:t>
            </a:r>
            <a:endParaRPr lang="zh-CN" altLang="zh-CN" sz="2000">
              <a:latin typeface="黑体" pitchFamily="49" charset="-122"/>
              <a:ea typeface="黑体" panose="02010609060101010101" pitchFamily="49" charset="-122"/>
            </a:endParaRPr>
          </a:p>
        </p:txBody>
      </p:sp>
      <p:pic>
        <p:nvPicPr>
          <p:cNvPr id="22531" name="图片 2"/>
          <p:cNvPicPr>
            <a:picLocks noChangeAspect="1"/>
          </p:cNvPicPr>
          <p:nvPr/>
        </p:nvPicPr>
        <p:blipFill>
          <a:blip r:embed="rId2"/>
          <a:stretch>
            <a:fillRect/>
          </a:stretch>
        </p:blipFill>
        <p:spPr>
          <a:xfrm>
            <a:off x="2125663" y="2854325"/>
            <a:ext cx="4327525" cy="3448050"/>
          </a:xfrm>
          <a:prstGeom prst="rect">
            <a:avLst/>
          </a:prstGeom>
          <a:noFill/>
          <a:ln>
            <a:noFill/>
            <a:miter lim="800000"/>
          </a:ln>
        </p:spPr>
      </p:pic>
      <p:sp>
        <p:nvSpPr>
          <p:cNvPr id="22532" name="文本框 3"/>
          <p:cNvSpPr/>
          <p:nvPr/>
        </p:nvSpPr>
        <p:spPr>
          <a:xfrm>
            <a:off x="522288" y="917575"/>
            <a:ext cx="7526337" cy="4460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304800">
              <a:lnSpc>
                <a:spcPct val="115000"/>
              </a:lnSpc>
              <a:spcBef>
                <a:spcPts val="600"/>
              </a:spcBef>
            </a:pPr>
            <a:r>
              <a:rPr lang="zh-CN" altLang="zh-CN" sz="2000">
                <a:latin typeface="Times New Roman" pitchFamily="18" charset="0"/>
                <a:ea typeface="楷体" panose="02010609060101010101" pitchFamily="49" charset="-122"/>
              </a:rPr>
              <a:t>读</a:t>
            </a:r>
            <a:r>
              <a:rPr lang="en-US" altLang="zh-CN" sz="2000">
                <a:latin typeface="Times New Roman" pitchFamily="18" charset="0"/>
                <a:ea typeface="楷体" panose="02010609060101010101" pitchFamily="49" charset="-122"/>
              </a:rPr>
              <a:t>“</a:t>
            </a:r>
            <a:r>
              <a:rPr lang="zh-CN" altLang="zh-CN" sz="2000">
                <a:latin typeface="Times New Roman" pitchFamily="18" charset="0"/>
                <a:ea typeface="楷体" panose="02010609060101010101" pitchFamily="49" charset="-122"/>
              </a:rPr>
              <a:t>我国部分地区</a:t>
            </a:r>
            <a:r>
              <a:rPr lang="en-US" altLang="zh-CN" sz="2000">
                <a:latin typeface="Times New Roman" pitchFamily="18" charset="0"/>
                <a:ea typeface="楷体" panose="02010609060101010101" pitchFamily="49" charset="-122"/>
              </a:rPr>
              <a:t>7</a:t>
            </a:r>
            <a:r>
              <a:rPr lang="zh-CN" altLang="zh-CN" sz="2000">
                <a:latin typeface="Times New Roman" pitchFamily="18" charset="0"/>
                <a:ea typeface="楷体" panose="02010609060101010101" pitchFamily="49" charset="-122"/>
              </a:rPr>
              <a:t>月份气温和年均降水量分布图</a:t>
            </a:r>
            <a:r>
              <a:rPr lang="en-US" altLang="zh-CN" sz="2000">
                <a:latin typeface="Times New Roman" pitchFamily="18" charset="0"/>
                <a:ea typeface="楷体" panose="02010609060101010101" pitchFamily="49" charset="-122"/>
              </a:rPr>
              <a:t>”</a:t>
            </a:r>
            <a:r>
              <a:rPr lang="zh-CN" altLang="zh-CN" sz="2000">
                <a:latin typeface="Times New Roman" pitchFamily="18" charset="0"/>
                <a:ea typeface="楷体" panose="02010609060101010101" pitchFamily="49" charset="-122"/>
              </a:rPr>
              <a:t>。</a:t>
            </a:r>
            <a:endParaRPr lang="zh-CN" altLang="zh-CN" sz="2000">
              <a:latin typeface="Times New Roman" pitchFamily="18" charset="0"/>
              <a:ea typeface="宋体" charset="-122"/>
            </a:endParaRPr>
          </a:p>
        </p:txBody>
      </p:sp>
      <p:sp>
        <p:nvSpPr>
          <p:cNvPr id="22533" name="椭圆 4">
            <a:extLst>
              <a:ext uri="{FF2B5EF4-FFF2-40B4-BE49-F238E27FC236}"/>
            </a:extLst>
          </p:cNvPr>
          <p:cNvSpPr/>
          <p:nvPr/>
        </p:nvSpPr>
        <p:spPr>
          <a:xfrm rot="20160000">
            <a:off x="4519613" y="4257675"/>
            <a:ext cx="946150" cy="1068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22534" name="对话气泡: 椭圆形 5"/>
          <p:cNvSpPr/>
          <p:nvPr/>
        </p:nvSpPr>
        <p:spPr>
          <a:xfrm>
            <a:off x="7011988" y="3111500"/>
            <a:ext cx="3194050" cy="1539875"/>
          </a:xfrm>
          <a:prstGeom prst="wedgeEllipseCallout">
            <a:avLst>
              <a:gd name="adj1" fmla="val -96824"/>
              <a:gd name="adj2" fmla="val 63866"/>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小尺度空间，均受季风环流控制，但中间有地形阻隔，迎、背风坡降水产生差异</a:t>
            </a:r>
            <a:endParaRPr lang="zh-CN" altLang="en-US">
              <a:solidFill>
                <a:srgbClr val="000000"/>
              </a:solidFill>
              <a:latin typeface="黑体" pitchFamily="49" charset="-122"/>
              <a:ea typeface="黑体" panose="02010609060101010101" pitchFamily="49" charset="-122"/>
            </a:endParaRPr>
          </a:p>
        </p:txBody>
      </p:sp>
      <p:sp>
        <p:nvSpPr>
          <p:cNvPr id="22535" name="椭圆 6">
            <a:extLst>
              <a:ext uri="{FF2B5EF4-FFF2-40B4-BE49-F238E27FC236}"/>
            </a:extLst>
          </p:cNvPr>
          <p:cNvSpPr/>
          <p:nvPr/>
        </p:nvSpPr>
        <p:spPr>
          <a:xfrm>
            <a:off x="3963988" y="1795463"/>
            <a:ext cx="493712" cy="452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Tree>
    <p:custDataLst>
      <p:tags r:id="rId3"/>
    </p:custDataLst>
  </p:cSld>
  <p:clrMapOvr>
    <a:masterClrMapping/>
  </p:clrMapOvr>
  <mc:AlternateContent>
    <mc:Choice xmlns:p14="http://schemas.microsoft.com/office/powerpoint/2010/main" Requires="p14">
      <p:transition spd="slow" advClick="0" advTm="51720" p14:dur="700">
        <p:fade/>
      </p:transition>
    </mc:Choice>
    <mc:Fallback>
      <p:transition spd="slow" advClick="0" advTm="5172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fade">
                                      <p:cBhvr>
                                        <p:cTn id="12" dur="500"/>
                                        <p:tgtEl>
                                          <p:spTgt spid="2253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fade">
                                      <p:cBhvr>
                                        <p:cTn id="1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554" name="文本框 2">
            <a:extLst>
              <a:ext uri="{FF2B5EF4-FFF2-40B4-BE49-F238E27FC236}"/>
            </a:extLst>
          </p:cNvPr>
          <p:cNvSpPr txBox="1"/>
          <p:nvPr/>
        </p:nvSpPr>
        <p:spPr>
          <a:xfrm>
            <a:off x="924908" y="536040"/>
            <a:ext cx="9858707" cy="2954655"/>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nSpc>
                <a:spcPct val="150000"/>
              </a:lnSpc>
            </a:pPr>
            <a:r>
              <a:rPr lang="en-US" altLang="zh-CN" sz="2400" spc="0">
                <a:solidFill>
                  <a:srgbClr val="7030A0"/>
                </a:solidFill>
                <a:latin typeface="黑体" pitchFamily="49" charset="-122"/>
                <a:ea typeface="黑体" panose="02010609060101010101" pitchFamily="49" charset="-122"/>
              </a:rPr>
              <a:t>3.</a:t>
            </a:r>
            <a:r>
              <a:rPr lang="zh-CN" altLang="en-US" sz="2400" spc="0">
                <a:solidFill>
                  <a:srgbClr val="7030A0"/>
                </a:solidFill>
                <a:latin typeface="黑体" pitchFamily="49" charset="-122"/>
                <a:ea typeface="黑体" panose="02010609060101010101" pitchFamily="49" charset="-122"/>
              </a:rPr>
              <a:t>时间尺度对地理效应的影响</a:t>
            </a:r>
            <a:endParaRPr lang="en-US" altLang="zh-CN" sz="2400">
              <a:solidFill>
                <a:srgbClr val="7030A0"/>
              </a:solidFill>
              <a:latin typeface="黑体" pitchFamily="49" charset="-122"/>
              <a:ea typeface="黑体" panose="02010609060101010101" pitchFamily="49" charset="-122"/>
            </a:endParaRPr>
          </a:p>
          <a:p>
            <a:pPr marL="0" marR="0" lvl="0" indent="0">
              <a:lnSpc>
                <a:spcPct val="150000"/>
              </a:lnSpc>
            </a:pPr>
            <a:r>
              <a:rPr lang="zh-CN" altLang="en-US" sz="2000" spc="0">
                <a:latin typeface="黑体" pitchFamily="49" charset="-122"/>
                <a:ea typeface="黑体" panose="02010609060101010101" pitchFamily="49" charset="-122"/>
              </a:rPr>
              <a:t>例如：</a:t>
            </a:r>
            <a:endParaRPr lang="en-US" altLang="zh-CN" sz="2000">
              <a:latin typeface="黑体" pitchFamily="49" charset="-122"/>
              <a:ea typeface="黑体" panose="02010609060101010101" pitchFamily="49" charset="-122"/>
            </a:endParaRPr>
          </a:p>
          <a:p>
            <a:pPr marL="285750" marR="0" lvl="0" indent="-285750">
              <a:lnSpc>
                <a:spcPct val="150000"/>
              </a:lnSpc>
              <a:buFont typeface="Arial"/>
              <a:buChar char="•"/>
            </a:pPr>
            <a:r>
              <a:rPr lang="zh-CN" altLang="en-US" sz="2000" spc="0">
                <a:latin typeface="黑体" pitchFamily="49" charset="-122"/>
                <a:ea typeface="黑体" panose="02010609060101010101" pitchFamily="49" charset="-122"/>
              </a:rPr>
              <a:t>从多年平均时间尺度看，雅安地区降水较多。需考虑这里的大气环流输送水汽、下垫面加强水汽抬升作用；</a:t>
            </a:r>
            <a:endParaRPr lang="en-US" altLang="zh-CN" sz="2000">
              <a:latin typeface="黑体" pitchFamily="49" charset="-122"/>
              <a:ea typeface="黑体" panose="02010609060101010101" pitchFamily="49" charset="-122"/>
            </a:endParaRPr>
          </a:p>
          <a:p>
            <a:pPr marL="285750" marR="0" lvl="0" indent="-285750">
              <a:lnSpc>
                <a:spcPct val="150000"/>
              </a:lnSpc>
              <a:buFont typeface="Arial"/>
              <a:buChar char="•"/>
            </a:pPr>
            <a:r>
              <a:rPr lang="zh-CN" altLang="en-US" sz="2000" spc="0">
                <a:latin typeface="黑体" pitchFamily="49" charset="-122"/>
                <a:ea typeface="黑体" panose="02010609060101010101" pitchFamily="49" charset="-122"/>
              </a:rPr>
              <a:t>从昼夜尺度看，雅安地区夜雨比例较大。需考虑昼夜气流运动的变化规律，即山谷和山坡之间的热力环流在昼夜间的变化。</a:t>
            </a:r>
            <a:endParaRPr lang="en-US" altLang="zh-CN" sz="2000">
              <a:latin typeface="黑体" pitchFamily="49" charset="-122"/>
              <a:ea typeface="黑体" panose="02010609060101010101" pitchFamily="49" charset="-122"/>
            </a:endParaRPr>
          </a:p>
        </p:txBody>
      </p:sp>
      <p:pic>
        <p:nvPicPr>
          <p:cNvPr id="23555" name="Picture 6"/>
          <p:cNvPicPr>
            <a:picLocks noChangeAspect="1"/>
          </p:cNvPicPr>
          <p:nvPr/>
        </p:nvPicPr>
        <p:blipFill>
          <a:blip r:embed="rId3"/>
          <a:stretch>
            <a:fillRect/>
          </a:stretch>
        </p:blipFill>
        <p:spPr>
          <a:xfrm>
            <a:off x="7151688" y="3019425"/>
            <a:ext cx="3095625" cy="3302000"/>
          </a:xfrm>
          <a:prstGeom prst="rect">
            <a:avLst/>
          </a:prstGeom>
          <a:noFill/>
          <a:ln>
            <a:noFill/>
            <a:miter lim="800000"/>
          </a:ln>
        </p:spPr>
      </p:pic>
      <p:sp>
        <p:nvSpPr>
          <p:cNvPr id="23556" name="文本框 5"/>
          <p:cNvSpPr/>
          <p:nvPr/>
        </p:nvSpPr>
        <p:spPr>
          <a:xfrm>
            <a:off x="6592888" y="6386513"/>
            <a:ext cx="4687887" cy="3698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zh-CN">
                <a:latin typeface="Times New Roman" pitchFamily="18" charset="0"/>
                <a:ea typeface="楷体" panose="02010609060101010101" pitchFamily="49" charset="-122"/>
              </a:rPr>
              <a:t>雅安地区地形和多年平均等降水量线分布图</a:t>
            </a:r>
            <a:endParaRPr lang="zh-CN" altLang="en-US">
              <a:latin typeface="Calibri" pitchFamily="34" charset="0"/>
              <a:ea typeface="宋体" charset="-122"/>
            </a:endParaRPr>
          </a:p>
        </p:txBody>
      </p:sp>
      <p:sp>
        <p:nvSpPr>
          <p:cNvPr id="23557" name="文本框 3"/>
          <p:cNvSpPr/>
          <p:nvPr/>
        </p:nvSpPr>
        <p:spPr>
          <a:xfrm>
            <a:off x="693738" y="3524250"/>
            <a:ext cx="6313487" cy="23098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lvl="0" indent="-342900">
              <a:buFont typeface="Arial"/>
              <a:buChar char="•"/>
            </a:pPr>
            <a:r>
              <a:rPr lang="zh-CN" altLang="en-US" sz="2400">
                <a:solidFill>
                  <a:srgbClr val="003399"/>
                </a:solidFill>
                <a:latin typeface="黑体" pitchFamily="49" charset="-122"/>
                <a:ea typeface="黑体" panose="02010609060101010101" pitchFamily="49" charset="-122"/>
              </a:rPr>
              <a:t>一般来说，小空间尺度与短时间尺度相匹配，大空间尺度与长时间尺度相匹配。</a:t>
            </a:r>
            <a:endParaRPr lang="en-US" altLang="zh-CN" sz="2400">
              <a:solidFill>
                <a:srgbClr val="003399"/>
              </a:solidFill>
              <a:latin typeface="黑体" pitchFamily="49" charset="-122"/>
              <a:ea typeface="黑体" panose="02010609060101010101" pitchFamily="49" charset="-122"/>
            </a:endParaRPr>
          </a:p>
          <a:p>
            <a:pPr marL="342900" lvl="0" indent="-342900">
              <a:buFont typeface="Arial"/>
              <a:buChar char="•"/>
            </a:pPr>
            <a:r>
              <a:rPr lang="zh-CN" altLang="en-US" sz="2400">
                <a:solidFill>
                  <a:srgbClr val="003399"/>
                </a:solidFill>
                <a:latin typeface="黑体" pitchFamily="49" charset="-122"/>
                <a:ea typeface="黑体" panose="02010609060101010101" pitchFamily="49" charset="-122"/>
              </a:rPr>
              <a:t>大尺度地理事象比小尺度地理事象更具稳定性，比如近百年来全球气候变化表现为变暖，但具体到一个小尺度区域气温可能升高也可能降低，表现出多变性。</a:t>
            </a:r>
            <a:endParaRPr lang="zh-CN" altLang="en-US" sz="2400" b="1">
              <a:solidFill>
                <a:srgbClr val="003399"/>
              </a:solidFill>
              <a:latin typeface="黑体" pitchFamily="49" charset="-122"/>
              <a:ea typeface="黑体" panose="02010609060101010101" pitchFamily="49" charset="-122"/>
            </a:endParaRPr>
          </a:p>
        </p:txBody>
      </p:sp>
    </p:spTree>
    <p:custDataLst>
      <p:tags r:id="rId4"/>
    </p:custDataLst>
  </p:cSld>
  <p:clrMapOvr>
    <a:masterClrMapping/>
  </p:clrMapOvr>
  <mc:AlternateContent>
    <mc:Choice xmlns:p14="http://schemas.microsoft.com/office/powerpoint/2010/main" Requires="p14">
      <p:transition spd="slow" advClick="0" advTm="59174" p14:dur="700">
        <p:fade/>
      </p:transition>
    </mc:Choice>
    <mc:Fallback>
      <p:transition spd="slow" advClick="0" advTm="5917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animEffect transition="in" filter="fade">
                                      <p:cBhvr>
                                        <p:cTn id="15" dur="500"/>
                                        <p:tgtEl>
                                          <p:spTgt spid="23554">
                                            <p:txEl>
                                              <p:pRg st="2" end="2"/>
                                            </p:txEl>
                                          </p:spTgt>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3554">
                                            <p:txEl>
                                              <p:pRg st="3" end="3"/>
                                            </p:txEl>
                                          </p:spTgt>
                                        </p:tgtEl>
                                        <p:attrNameLst>
                                          <p:attrName>style.visibility</p:attrName>
                                        </p:attrNameLst>
                                      </p:cBhvr>
                                      <p:to>
                                        <p:strVal val="visible"/>
                                      </p:to>
                                    </p:set>
                                    <p:animEffect transition="in" filter="fade">
                                      <p:cBhvr>
                                        <p:cTn id="20" dur="500"/>
                                        <p:tgtEl>
                                          <p:spTgt spid="23554">
                                            <p:txEl>
                                              <p:pRg st="3" end="3"/>
                                            </p:txEl>
                                          </p:spTgt>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557"/>
                                        </p:tgtEl>
                                        <p:attrNameLst>
                                          <p:attrName>style.visibility</p:attrName>
                                        </p:attrNameLst>
                                      </p:cBhvr>
                                      <p:to>
                                        <p:strVal val="visible"/>
                                      </p:to>
                                    </p:set>
                                    <p:animEffect transition="in" filter="fade">
                                      <p:cBhvr>
                                        <p:cTn id="25"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578" name="文本框 1"/>
          <p:cNvSpPr/>
          <p:nvPr/>
        </p:nvSpPr>
        <p:spPr>
          <a:xfrm>
            <a:off x="1117600" y="919163"/>
            <a:ext cx="5570538" cy="522287"/>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800">
                <a:solidFill>
                  <a:srgbClr val="7030A0"/>
                </a:solidFill>
                <a:latin typeface="黑体" pitchFamily="49" charset="-122"/>
                <a:ea typeface="黑体" panose="02010609060101010101" pitchFamily="49" charset="-122"/>
              </a:rPr>
              <a:t>三、</a:t>
            </a:r>
            <a:r>
              <a:rPr lang="zh-CN" altLang="en-US" sz="2800">
                <a:solidFill>
                  <a:srgbClr val="7030A0"/>
                </a:solidFill>
                <a:latin typeface="Calibri" pitchFamily="34" charset="0"/>
                <a:ea typeface="宋体" charset="-122"/>
              </a:rPr>
              <a:t>课堂中如何引导时空尺度思维</a:t>
            </a:r>
            <a:endParaRPr lang="en-US" altLang="zh-CN" sz="2800">
              <a:solidFill>
                <a:srgbClr val="7030A0"/>
              </a:solidFill>
              <a:latin typeface="Calibri" pitchFamily="34" charset="0"/>
              <a:ea typeface="宋体" charset="-122"/>
            </a:endParaRPr>
          </a:p>
        </p:txBody>
      </p:sp>
      <p:sp>
        <p:nvSpPr>
          <p:cNvPr id="24579" name="文本框 4"/>
          <p:cNvSpPr/>
          <p:nvPr/>
        </p:nvSpPr>
        <p:spPr>
          <a:xfrm>
            <a:off x="1117600" y="1687513"/>
            <a:ext cx="6053138" cy="646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150000"/>
              </a:lnSpc>
            </a:pPr>
            <a:r>
              <a:rPr lang="en-US" altLang="zh-CN" sz="2400">
                <a:solidFill>
                  <a:srgbClr val="7030A0"/>
                </a:solidFill>
                <a:latin typeface="黑体" pitchFamily="49" charset="-122"/>
                <a:ea typeface="黑体" panose="02010609060101010101" pitchFamily="49" charset="-122"/>
              </a:rPr>
              <a:t>1.</a:t>
            </a:r>
            <a:r>
              <a:rPr lang="zh-CN" altLang="en-US" sz="2400">
                <a:solidFill>
                  <a:srgbClr val="7030A0"/>
                </a:solidFill>
                <a:latin typeface="黑体" pitchFamily="49" charset="-122"/>
                <a:ea typeface="黑体" panose="02010609060101010101" pitchFamily="49" charset="-122"/>
              </a:rPr>
              <a:t>强化解题习惯，分析问题，提取时空信息</a:t>
            </a:r>
            <a:endParaRPr lang="en-US" altLang="zh-CN" sz="2400">
              <a:solidFill>
                <a:srgbClr val="7030A0"/>
              </a:solidFill>
              <a:latin typeface="黑体" pitchFamily="49" charset="-122"/>
              <a:ea typeface="黑体" panose="02010609060101010101" pitchFamily="49" charset="-122"/>
            </a:endParaRPr>
          </a:p>
        </p:txBody>
      </p:sp>
      <p:sp>
        <p:nvSpPr>
          <p:cNvPr id="24580" name="文本框 6"/>
          <p:cNvSpPr/>
          <p:nvPr/>
        </p:nvSpPr>
        <p:spPr>
          <a:xfrm>
            <a:off x="3579813" y="2898775"/>
            <a:ext cx="3563937" cy="7397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150000"/>
              </a:lnSpc>
            </a:pPr>
            <a:r>
              <a:rPr lang="zh-CN" altLang="en-US" sz="2800">
                <a:latin typeface="黑体" pitchFamily="49" charset="-122"/>
                <a:ea typeface="黑体" panose="02010609060101010101" pitchFamily="49" charset="-122"/>
              </a:rPr>
              <a:t>分析 </a:t>
            </a:r>
            <a:r>
              <a:rPr lang="en-US" altLang="zh-CN" sz="2800">
                <a:latin typeface="黑体" pitchFamily="49" charset="-122"/>
                <a:ea typeface="黑体" panose="02010609060101010101" pitchFamily="49" charset="-122"/>
              </a:rPr>
              <a:t>+ </a:t>
            </a:r>
            <a:r>
              <a:rPr lang="zh-CN" altLang="en-US" sz="2800">
                <a:latin typeface="黑体" pitchFamily="49" charset="-122"/>
                <a:ea typeface="黑体" panose="02010609060101010101" pitchFamily="49" charset="-122"/>
              </a:rPr>
              <a:t>圈画 </a:t>
            </a:r>
            <a:r>
              <a:rPr lang="en-US" altLang="zh-CN" sz="2800">
                <a:latin typeface="黑体" pitchFamily="49" charset="-122"/>
                <a:ea typeface="黑体" panose="02010609060101010101" pitchFamily="49" charset="-122"/>
              </a:rPr>
              <a:t>+ </a:t>
            </a:r>
            <a:r>
              <a:rPr lang="zh-CN" altLang="en-US" sz="2800">
                <a:latin typeface="黑体" pitchFamily="49" charset="-122"/>
                <a:ea typeface="黑体" panose="02010609060101010101" pitchFamily="49" charset="-122"/>
              </a:rPr>
              <a:t>解读</a:t>
            </a:r>
            <a:endParaRPr lang="en-US" altLang="zh-CN" sz="2800">
              <a:latin typeface="黑体" pitchFamily="49" charset="-122"/>
              <a:ea typeface="黑体" panose="02010609060101010101" pitchFamily="49" charset="-122"/>
            </a:endParaRPr>
          </a:p>
        </p:txBody>
      </p:sp>
      <p:sp>
        <p:nvSpPr>
          <p:cNvPr id="24581" name="对话气泡: 椭圆形 9"/>
          <p:cNvSpPr/>
          <p:nvPr/>
        </p:nvSpPr>
        <p:spPr>
          <a:xfrm>
            <a:off x="679450" y="3611563"/>
            <a:ext cx="3408363" cy="1319212"/>
          </a:xfrm>
          <a:prstGeom prst="wedgeEllipseCallout">
            <a:avLst>
              <a:gd name="adj1" fmla="val 42620"/>
              <a:gd name="adj2" fmla="val -59120"/>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400" spc="0">
                <a:solidFill>
                  <a:srgbClr val="000000"/>
                </a:solidFill>
                <a:latin typeface="黑体" pitchFamily="49" charset="-122"/>
                <a:ea typeface="黑体" panose="02010609060101010101" pitchFamily="49" charset="-122"/>
              </a:rPr>
              <a:t>问题的动词、核心词、限定条件，时间、空间信息</a:t>
            </a:r>
            <a:endParaRPr lang="en-US" altLang="zh-CN" sz="2400">
              <a:solidFill>
                <a:srgbClr val="000000"/>
              </a:solidFill>
              <a:latin typeface="黑体" pitchFamily="49" charset="-122"/>
              <a:ea typeface="黑体" panose="02010609060101010101" pitchFamily="49" charset="-122"/>
            </a:endParaRPr>
          </a:p>
        </p:txBody>
      </p:sp>
      <p:sp>
        <p:nvSpPr>
          <p:cNvPr id="24582" name="对话气泡: 椭圆形 10"/>
          <p:cNvSpPr/>
          <p:nvPr/>
        </p:nvSpPr>
        <p:spPr>
          <a:xfrm>
            <a:off x="4811713" y="3756025"/>
            <a:ext cx="2076450" cy="990600"/>
          </a:xfrm>
          <a:prstGeom prst="wedgeEllipseCallout">
            <a:avLst>
              <a:gd name="adj1" fmla="val -23120"/>
              <a:gd name="adj2" fmla="val -75426"/>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400" spc="0">
                <a:solidFill>
                  <a:srgbClr val="000000"/>
                </a:solidFill>
                <a:latin typeface="黑体" pitchFamily="49" charset="-122"/>
                <a:ea typeface="黑体" panose="02010609060101010101" pitchFamily="49" charset="-122"/>
              </a:rPr>
              <a:t>时间、空间信息</a:t>
            </a:r>
            <a:endParaRPr lang="en-US" altLang="zh-CN" sz="2400">
              <a:solidFill>
                <a:srgbClr val="000000"/>
              </a:solidFill>
              <a:latin typeface="黑体" pitchFamily="49" charset="-122"/>
              <a:ea typeface="黑体" panose="02010609060101010101" pitchFamily="49" charset="-122"/>
            </a:endParaRPr>
          </a:p>
        </p:txBody>
      </p:sp>
      <p:sp>
        <p:nvSpPr>
          <p:cNvPr id="24583" name="对话气泡: 椭圆形 11"/>
          <p:cNvSpPr/>
          <p:nvPr/>
        </p:nvSpPr>
        <p:spPr>
          <a:xfrm>
            <a:off x="7610475" y="3397250"/>
            <a:ext cx="3836988" cy="1317625"/>
          </a:xfrm>
          <a:prstGeom prst="wedgeEllipseCallout">
            <a:avLst>
              <a:gd name="adj1" fmla="val -74083"/>
              <a:gd name="adj2" fmla="val -44708"/>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400" spc="0">
                <a:solidFill>
                  <a:srgbClr val="000000"/>
                </a:solidFill>
                <a:latin typeface="黑体" pitchFamily="49" charset="-122"/>
                <a:ea typeface="黑体" panose="02010609060101010101" pitchFamily="49" charset="-122"/>
              </a:rPr>
              <a:t>和其他时段、其他地区比较，该时段、该区域的地理特征</a:t>
            </a:r>
            <a:endParaRPr lang="en-US" altLang="zh-CN" sz="2400">
              <a:solidFill>
                <a:srgbClr val="000000"/>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76960" p14:dur="700">
        <p:fade/>
      </p:transition>
    </mc:Choice>
    <mc:Fallback>
      <p:transition spd="slow" advClick="0" advTm="7696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500"/>
                                        <p:tgtEl>
                                          <p:spTgt spid="2458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fade">
                                      <p:cBhvr>
                                        <p:cTn id="17" dur="500"/>
                                        <p:tgtEl>
                                          <p:spTgt spid="2458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fade">
                                      <p:cBhvr>
                                        <p:cTn id="22" dur="500"/>
                                        <p:tgtEl>
                                          <p:spTgt spid="2458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animEffect transition="in" filter="fade">
                                      <p:cBhvr>
                                        <p:cTn id="2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P spid="24582" grpId="0"/>
      <p:bldP spid="2458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2" name="文本框 2"/>
          <p:cNvSpPr/>
          <p:nvPr/>
        </p:nvSpPr>
        <p:spPr>
          <a:xfrm>
            <a:off x="638175" y="3887788"/>
            <a:ext cx="7864475" cy="4619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0000"/>
                </a:solidFill>
                <a:latin typeface="黑体" pitchFamily="49" charset="-122"/>
                <a:ea typeface="黑体" panose="02010609060101010101" pitchFamily="49" charset="-122"/>
              </a:rPr>
              <a:t>简述皖江城市带吸纳劳动力就业的有利条件。（</a:t>
            </a:r>
            <a:r>
              <a:rPr lang="en-US" altLang="zh-CN" sz="2400">
                <a:solidFill>
                  <a:srgbClr val="000000"/>
                </a:solidFill>
                <a:latin typeface="黑体" pitchFamily="49" charset="-122"/>
                <a:ea typeface="黑体" panose="02010609060101010101" pitchFamily="49" charset="-122"/>
              </a:rPr>
              <a:t>4</a:t>
            </a:r>
            <a:r>
              <a:rPr lang="zh-CN" altLang="en-US" sz="2400">
                <a:solidFill>
                  <a:srgbClr val="000000"/>
                </a:solidFill>
                <a:latin typeface="黑体" pitchFamily="49" charset="-122"/>
                <a:ea typeface="黑体" panose="02010609060101010101" pitchFamily="49" charset="-122"/>
              </a:rPr>
              <a:t>分）</a:t>
            </a:r>
            <a:endParaRPr lang="zh-CN" altLang="en-US" sz="2400">
              <a:latin typeface="Calibri" pitchFamily="34" charset="0"/>
              <a:ea typeface="宋体" charset="-122"/>
            </a:endParaRPr>
          </a:p>
        </p:txBody>
      </p:sp>
      <p:sp>
        <p:nvSpPr>
          <p:cNvPr id="25603" name="文本框 3"/>
          <p:cNvSpPr/>
          <p:nvPr/>
        </p:nvSpPr>
        <p:spPr>
          <a:xfrm>
            <a:off x="457200" y="2022475"/>
            <a:ext cx="10353675" cy="17907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457200">
              <a:lnSpc>
                <a:spcPct val="115000"/>
              </a:lnSpc>
              <a:spcBef>
                <a:spcPts val="600"/>
              </a:spcBef>
            </a:pPr>
            <a:r>
              <a:rPr lang="en-US" altLang="zh-CN" sz="2400">
                <a:solidFill>
                  <a:srgbClr val="000000"/>
                </a:solidFill>
                <a:latin typeface="宋体" charset="-122"/>
                <a:ea typeface="楷体" panose="02010609060101010101" pitchFamily="49" charset="-122"/>
              </a:rPr>
              <a:t> </a:t>
            </a:r>
            <a:r>
              <a:rPr lang="zh-CN" altLang="zh-CN" sz="2400">
                <a:solidFill>
                  <a:srgbClr val="000000"/>
                </a:solidFill>
                <a:latin typeface="宋体" charset="-122"/>
                <a:ea typeface="楷体" panose="02010609060101010101" pitchFamily="49" charset="-122"/>
              </a:rPr>
              <a:t>皖江城市带承东启西、连南接北，区域内长江水道、快速铁路、高速公路综合交通体系比较完善。它既是长三角产业发展的重要组成部分，又是长三角城镇体系的延伸和补充，也是长江经济带中发达地区进一步扩张延伸与带动发展的纽带。图</a:t>
            </a:r>
            <a:r>
              <a:rPr lang="en-US" altLang="zh-CN" sz="2400">
                <a:solidFill>
                  <a:srgbClr val="000000"/>
                </a:solidFill>
                <a:latin typeface="宋体" charset="-122"/>
                <a:ea typeface="楷体" panose="02010609060101010101" pitchFamily="49" charset="-122"/>
              </a:rPr>
              <a:t>11</a:t>
            </a:r>
            <a:r>
              <a:rPr lang="zh-CN" altLang="zh-CN" sz="2400">
                <a:solidFill>
                  <a:srgbClr val="000000"/>
                </a:solidFill>
                <a:latin typeface="宋体" charset="-122"/>
                <a:ea typeface="楷体" panose="02010609060101010101" pitchFamily="49" charset="-122"/>
              </a:rPr>
              <a:t>为我国皖江城市带地理位置与范围略图。</a:t>
            </a:r>
            <a:endParaRPr lang="zh-CN" altLang="zh-CN" sz="2400">
              <a:latin typeface="宋体" charset="-122"/>
              <a:ea typeface="宋体" charset="-122"/>
            </a:endParaRPr>
          </a:p>
        </p:txBody>
      </p:sp>
      <p:cxnSp>
        <p:nvCxnSpPr>
          <p:cNvPr id="25604" name="直接连接符 5"/>
          <p:cNvCxnSpPr/>
          <p:nvPr/>
        </p:nvCxnSpPr>
        <p:spPr>
          <a:xfrm flipV="1">
            <a:off x="638175" y="4349750"/>
            <a:ext cx="679450" cy="20638"/>
          </a:xfrm>
          <a:prstGeom prst="line">
            <a:avLst/>
          </a:prstGeom>
          <a:noFill/>
          <a:ln w="28575">
            <a:solidFill>
              <a:srgbClr val="FF0000"/>
            </a:solidFill>
            <a:miter lim="800000"/>
          </a:ln>
        </p:spPr>
      </p:cxnSp>
      <p:cxnSp>
        <p:nvCxnSpPr>
          <p:cNvPr id="25605" name="直接连接符 7"/>
          <p:cNvCxnSpPr/>
          <p:nvPr/>
        </p:nvCxnSpPr>
        <p:spPr>
          <a:xfrm>
            <a:off x="1422400" y="4349750"/>
            <a:ext cx="1368425" cy="0"/>
          </a:xfrm>
          <a:prstGeom prst="line">
            <a:avLst/>
          </a:prstGeom>
          <a:noFill/>
          <a:ln w="28575">
            <a:solidFill>
              <a:srgbClr val="FF0000"/>
            </a:solidFill>
            <a:miter lim="800000"/>
          </a:ln>
        </p:spPr>
      </p:cxnSp>
      <p:cxnSp>
        <p:nvCxnSpPr>
          <p:cNvPr id="25606" name="直接连接符 9"/>
          <p:cNvCxnSpPr/>
          <p:nvPr/>
        </p:nvCxnSpPr>
        <p:spPr>
          <a:xfrm>
            <a:off x="5318125" y="4370388"/>
            <a:ext cx="1225550" cy="0"/>
          </a:xfrm>
          <a:prstGeom prst="line">
            <a:avLst/>
          </a:prstGeom>
          <a:noFill/>
          <a:ln w="28575">
            <a:solidFill>
              <a:srgbClr val="FF0000"/>
            </a:solidFill>
            <a:miter lim="800000"/>
          </a:ln>
        </p:spPr>
      </p:cxnSp>
      <p:cxnSp>
        <p:nvCxnSpPr>
          <p:cNvPr id="25607" name="直接连接符 11"/>
          <p:cNvCxnSpPr/>
          <p:nvPr/>
        </p:nvCxnSpPr>
        <p:spPr>
          <a:xfrm>
            <a:off x="3001963" y="4349750"/>
            <a:ext cx="1901825" cy="0"/>
          </a:xfrm>
          <a:prstGeom prst="line">
            <a:avLst/>
          </a:prstGeom>
          <a:noFill/>
          <a:ln w="28575">
            <a:solidFill>
              <a:srgbClr val="FF0000"/>
            </a:solidFill>
            <a:miter lim="800000"/>
          </a:ln>
        </p:spPr>
      </p:cxnSp>
      <p:pic>
        <p:nvPicPr>
          <p:cNvPr id="25608" name="图片 13"/>
          <p:cNvPicPr>
            <a:picLocks noChangeAspect="1"/>
          </p:cNvPicPr>
          <p:nvPr/>
        </p:nvPicPr>
        <p:blipFill>
          <a:blip r:embed="rId2"/>
          <a:stretch>
            <a:fillRect/>
          </a:stretch>
        </p:blipFill>
        <p:spPr>
          <a:xfrm>
            <a:off x="8035925" y="3868738"/>
            <a:ext cx="3930650" cy="2733675"/>
          </a:xfrm>
          <a:prstGeom prst="rect">
            <a:avLst/>
          </a:prstGeom>
          <a:noFill/>
          <a:ln>
            <a:noFill/>
            <a:miter lim="800000"/>
          </a:ln>
        </p:spPr>
      </p:pic>
      <p:sp>
        <p:nvSpPr>
          <p:cNvPr id="25609" name="对话气泡: 椭圆形 14"/>
          <p:cNvSpPr/>
          <p:nvPr/>
        </p:nvSpPr>
        <p:spPr>
          <a:xfrm>
            <a:off x="771525" y="4978400"/>
            <a:ext cx="4224338" cy="1624013"/>
          </a:xfrm>
          <a:prstGeom prst="wedgeEllipseCallout">
            <a:avLst>
              <a:gd name="adj1" fmla="val -14796"/>
              <a:gd name="adj2" fmla="val -79458"/>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解读空间：位于长江经济带、临近发达的长三角，与长三角比较，人多地多，地便宜，发展空间大</a:t>
            </a:r>
            <a:endParaRPr lang="zh-CN" altLang="en-US" sz="2000">
              <a:solidFill>
                <a:srgbClr val="000000"/>
              </a:solidFill>
              <a:latin typeface="黑体" pitchFamily="49" charset="-122"/>
              <a:ea typeface="黑体" panose="02010609060101010101" pitchFamily="49" charset="-122"/>
            </a:endParaRPr>
          </a:p>
        </p:txBody>
      </p:sp>
      <p:sp>
        <p:nvSpPr>
          <p:cNvPr id="25610" name="文本框 16"/>
          <p:cNvSpPr/>
          <p:nvPr/>
        </p:nvSpPr>
        <p:spPr>
          <a:xfrm>
            <a:off x="928688" y="857250"/>
            <a:ext cx="9691687" cy="12001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lvl="0" indent="-285750">
              <a:lnSpc>
                <a:spcPct val="150000"/>
              </a:lnSpc>
              <a:buFont typeface="Arial"/>
              <a:buChar char="•"/>
            </a:pPr>
            <a:r>
              <a:rPr lang="zh-CN" altLang="en-US" sz="2400">
                <a:solidFill>
                  <a:srgbClr val="003399"/>
                </a:solidFill>
                <a:latin typeface="黑体" pitchFamily="49" charset="-122"/>
                <a:ea typeface="黑体" panose="02010609060101010101" pitchFamily="49" charset="-122"/>
              </a:rPr>
              <a:t>养成分析问题和材料的习惯，避免凭感觉答题。</a:t>
            </a:r>
            <a:endParaRPr lang="en-US" altLang="zh-CN" sz="2400">
              <a:solidFill>
                <a:srgbClr val="003399"/>
              </a:solidFill>
              <a:latin typeface="黑体" pitchFamily="49" charset="-122"/>
              <a:ea typeface="黑体" panose="02010609060101010101" pitchFamily="49" charset="-122"/>
            </a:endParaRPr>
          </a:p>
          <a:p>
            <a:pPr marL="285750" lvl="0" indent="-285750">
              <a:lnSpc>
                <a:spcPct val="150000"/>
              </a:lnSpc>
              <a:buFont typeface="Arial"/>
              <a:buChar char="•"/>
            </a:pPr>
            <a:r>
              <a:rPr lang="zh-CN" altLang="en-US" sz="2400">
                <a:latin typeface="黑体" pitchFamily="49" charset="-122"/>
                <a:ea typeface="黑体" panose="02010609060101010101" pitchFamily="49" charset="-122"/>
              </a:rPr>
              <a:t>例如，</a:t>
            </a:r>
            <a:endParaRPr lang="en-US" altLang="zh-CN" sz="2400">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4" name="文本框 1"/>
          <p:cNvSpPr/>
          <p:nvPr/>
        </p:nvSpPr>
        <p:spPr>
          <a:xfrm>
            <a:off x="831850" y="793750"/>
            <a:ext cx="10491788" cy="10144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b="1">
                <a:solidFill>
                  <a:srgbClr val="000000"/>
                </a:solidFill>
                <a:latin typeface="楷体" panose="02010609060101010101" pitchFamily="49" charset="-122"/>
                <a:ea typeface="楷体" panose="02010609060101010101" pitchFamily="49" charset="-122"/>
              </a:rPr>
              <a:t> 研究表明，与</a:t>
            </a:r>
            <a:r>
              <a:rPr lang="en-US" altLang="zh-CN" sz="2000" b="1">
                <a:solidFill>
                  <a:srgbClr val="000000"/>
                </a:solidFill>
                <a:latin typeface="楷体" panose="02010609060101010101" pitchFamily="49" charset="-122"/>
                <a:ea typeface="楷体" panose="02010609060101010101" pitchFamily="49" charset="-122"/>
              </a:rPr>
              <a:t>100</a:t>
            </a:r>
            <a:r>
              <a:rPr lang="zh-CN" altLang="en-US" sz="2000" b="1">
                <a:solidFill>
                  <a:srgbClr val="000000"/>
                </a:solidFill>
                <a:latin typeface="楷体" panose="02010609060101010101" pitchFamily="49" charset="-122"/>
                <a:ea typeface="楷体" panose="02010609060101010101" pitchFamily="49" charset="-122"/>
              </a:rPr>
              <a:t>年前相比，东北地区现代冻土南界已北移</a:t>
            </a:r>
            <a:r>
              <a:rPr lang="en-US" altLang="zh-CN" sz="2000" b="1">
                <a:solidFill>
                  <a:srgbClr val="000000"/>
                </a:solidFill>
                <a:latin typeface="楷体" panose="02010609060101010101" pitchFamily="49" charset="-122"/>
                <a:ea typeface="楷体" panose="02010609060101010101" pitchFamily="49" charset="-122"/>
              </a:rPr>
              <a:t>20-30km</a:t>
            </a:r>
            <a:r>
              <a:rPr lang="zh-CN" altLang="en-US" sz="2000" b="1">
                <a:solidFill>
                  <a:srgbClr val="000000"/>
                </a:solidFill>
                <a:latin typeface="楷体" panose="02010609060101010101" pitchFamily="49" charset="-122"/>
                <a:ea typeface="楷体" panose="02010609060101010101" pitchFamily="49" charset="-122"/>
              </a:rPr>
              <a:t>。同时，大兴安岭地区出现原始湿地萎缩和新生湿地扩张现象；部分林区大片兴安落叶松倾倒、死亡。</a:t>
            </a:r>
            <a:endParaRPr lang="zh-CN" altLang="en-US" sz="2000" b="1">
              <a:solidFill>
                <a:srgbClr val="000000"/>
              </a:solidFill>
              <a:latin typeface="楷体" panose="02010609060101010101" pitchFamily="49" charset="-122"/>
              <a:ea typeface="楷体" panose="02010609060101010101" pitchFamily="49" charset="-122"/>
            </a:endParaRPr>
          </a:p>
          <a:p>
            <a:pPr marL="0" lvl="0" indent="0"/>
            <a:r>
              <a:rPr lang="en-US" altLang="zh-CN" sz="2000">
                <a:solidFill>
                  <a:srgbClr val="000000"/>
                </a:solidFill>
                <a:latin typeface="黑体" pitchFamily="49" charset="-122"/>
                <a:ea typeface="黑体" panose="02010609060101010101" pitchFamily="49" charset="-122"/>
              </a:rPr>
              <a:t>1.</a:t>
            </a:r>
            <a:r>
              <a:rPr lang="zh-CN" altLang="en-US" sz="2000">
                <a:solidFill>
                  <a:srgbClr val="000000"/>
                </a:solidFill>
                <a:latin typeface="黑体" pitchFamily="49" charset="-122"/>
                <a:ea typeface="黑体" panose="02010609060101010101" pitchFamily="49" charset="-122"/>
              </a:rPr>
              <a:t>试从自然环境整体性的角度分析上述现象发生的原因。（</a:t>
            </a:r>
            <a:r>
              <a:rPr lang="en-US" altLang="zh-CN" sz="2000">
                <a:solidFill>
                  <a:srgbClr val="000000"/>
                </a:solidFill>
                <a:latin typeface="黑体" pitchFamily="49" charset="-122"/>
                <a:ea typeface="黑体" panose="02010609060101010101" pitchFamily="49" charset="-122"/>
              </a:rPr>
              <a:t>6</a:t>
            </a:r>
            <a:r>
              <a:rPr lang="zh-CN" altLang="en-US" sz="2000">
                <a:solidFill>
                  <a:srgbClr val="000000"/>
                </a:solidFill>
                <a:latin typeface="黑体" pitchFamily="49" charset="-122"/>
                <a:ea typeface="黑体" panose="02010609060101010101" pitchFamily="49" charset="-122"/>
              </a:rPr>
              <a:t>分）</a:t>
            </a:r>
            <a:endParaRPr lang="zh-CN" altLang="en-US" sz="2000">
              <a:latin typeface="黑体" pitchFamily="49" charset="-122"/>
              <a:ea typeface="黑体" panose="02010609060101010101" pitchFamily="49" charset="-122"/>
            </a:endParaRPr>
          </a:p>
        </p:txBody>
      </p:sp>
      <p:sp>
        <p:nvSpPr>
          <p:cNvPr id="8195" name="文本框 2"/>
          <p:cNvSpPr/>
          <p:nvPr/>
        </p:nvSpPr>
        <p:spPr>
          <a:xfrm>
            <a:off x="657225" y="4354513"/>
            <a:ext cx="9513888" cy="7080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solidFill>
                  <a:srgbClr val="003399"/>
                </a:solidFill>
                <a:latin typeface="黑体" pitchFamily="49" charset="-122"/>
                <a:ea typeface="黑体" panose="02010609060101010101" pitchFamily="49" charset="-122"/>
              </a:rPr>
              <a:t>温带季风气候，夏季高温多雨，冬季寒冷干燥；夏季冻土融化，土壤水分增加，形成新生湿地；该地地势平坦，排水不畅，易积水；冬季寒冷形成冻土，湿地萎缩。</a:t>
            </a:r>
            <a:endParaRPr lang="zh-CN" altLang="en-US" sz="2000">
              <a:solidFill>
                <a:srgbClr val="003399"/>
              </a:solidFill>
              <a:latin typeface="黑体" pitchFamily="49" charset="-122"/>
              <a:ea typeface="黑体" panose="02010609060101010101" pitchFamily="49" charset="-122"/>
            </a:endParaRPr>
          </a:p>
        </p:txBody>
      </p:sp>
      <p:sp>
        <p:nvSpPr>
          <p:cNvPr id="8196" name="矩形 3">
            <a:extLst>
              <a:ext uri="{FF2B5EF4-FFF2-40B4-BE49-F238E27FC236}"/>
            </a:extLst>
          </p:cNvPr>
          <p:cNvSpPr/>
          <p:nvPr/>
        </p:nvSpPr>
        <p:spPr>
          <a:xfrm>
            <a:off x="10346500" y="4353904"/>
            <a:ext cx="800219" cy="584775"/>
          </a:xfrm>
          <a:prstGeom prst="rect">
            <a:avLst/>
          </a:prstGeom>
          <a:noFill/>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en-US" altLang="zh-CN" sz="3200" spc="0">
                <a:solidFill>
                  <a:srgbClr val="FF0000"/>
                </a:solidFill>
                <a:effectLst>
                  <a:outerShdw blurRad="38100" dist="38100" dir="2700000" algn="tl">
                    <a:srgbClr val="000000"/>
                  </a:outerShdw>
                </a:effectLst>
                <a:latin typeface="黑体" pitchFamily="49" charset="-122"/>
                <a:ea typeface="黑体" panose="02010609060101010101" pitchFamily="49" charset="-122"/>
              </a:rPr>
              <a:t>0</a:t>
            </a:r>
            <a:r>
              <a:rPr lang="zh-CN" altLang="en-US" sz="3200" spc="0">
                <a:solidFill>
                  <a:srgbClr val="FF0000"/>
                </a:solidFill>
                <a:effectLst>
                  <a:outerShdw blurRad="38100" dist="38100" dir="2700000" algn="tl">
                    <a:srgbClr val="000000"/>
                  </a:outerShdw>
                </a:effectLst>
                <a:latin typeface="黑体" pitchFamily="49" charset="-122"/>
                <a:ea typeface="黑体" panose="02010609060101010101" pitchFamily="49" charset="-122"/>
              </a:rPr>
              <a:t>分</a:t>
            </a:r>
            <a:endParaRPr lang="zh-CN" altLang="en-US" sz="3200">
              <a:solidFill>
                <a:srgbClr val="FF0000"/>
              </a:solidFill>
              <a:effectLst>
                <a:outerShdw blurRad="38100" dist="38100" dir="2700000" algn="tl">
                  <a:srgbClr val="000000"/>
                </a:outerShdw>
              </a:effectLst>
              <a:latin typeface="黑体" pitchFamily="49" charset="-122"/>
              <a:ea typeface="黑体" panose="02010609060101010101" pitchFamily="49" charset="-122"/>
            </a:endParaRPr>
          </a:p>
        </p:txBody>
      </p:sp>
      <p:sp>
        <p:nvSpPr>
          <p:cNvPr id="8197" name="对话气泡: 椭圆形 4"/>
          <p:cNvSpPr/>
          <p:nvPr/>
        </p:nvSpPr>
        <p:spPr>
          <a:xfrm>
            <a:off x="8261350" y="3006725"/>
            <a:ext cx="2197100" cy="858838"/>
          </a:xfrm>
          <a:prstGeom prst="wedgeEllipseCallout">
            <a:avLst>
              <a:gd name="adj1" fmla="val -131412"/>
              <a:gd name="adj2" fmla="val 118194"/>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Calibri" pitchFamily="34" charset="0"/>
                <a:ea typeface="宋体" charset="-122"/>
              </a:rPr>
              <a:t>时间尺度判断错误</a:t>
            </a:r>
            <a:endParaRPr lang="zh-CN" altLang="en-US" sz="2000">
              <a:solidFill>
                <a:srgbClr val="000000"/>
              </a:solidFill>
              <a:latin typeface="Calibri" pitchFamily="34" charset="0"/>
              <a:ea typeface="宋体" charset="-122"/>
            </a:endParaRPr>
          </a:p>
        </p:txBody>
      </p:sp>
      <p:sp>
        <p:nvSpPr>
          <p:cNvPr id="8198" name="对话气泡: 椭圆形 5"/>
          <p:cNvSpPr/>
          <p:nvPr/>
        </p:nvSpPr>
        <p:spPr>
          <a:xfrm>
            <a:off x="311150" y="5718175"/>
            <a:ext cx="2179638" cy="708025"/>
          </a:xfrm>
          <a:prstGeom prst="wedgeEllipseCallout">
            <a:avLst>
              <a:gd name="adj1" fmla="val 64801"/>
              <a:gd name="adj2" fmla="val -162069"/>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Calibri" pitchFamily="34" charset="0"/>
                <a:ea typeface="宋体" charset="-122"/>
              </a:rPr>
              <a:t>空间尺度判断错误</a:t>
            </a:r>
            <a:endParaRPr lang="zh-CN" altLang="en-US" sz="2000">
              <a:solidFill>
                <a:srgbClr val="000000"/>
              </a:solidFill>
              <a:latin typeface="Calibri" pitchFamily="34" charset="0"/>
              <a:ea typeface="宋体" charset="-122"/>
            </a:endParaRPr>
          </a:p>
        </p:txBody>
      </p:sp>
      <p:cxnSp>
        <p:nvCxnSpPr>
          <p:cNvPr id="8199" name="直接连接符 6"/>
          <p:cNvCxnSpPr/>
          <p:nvPr/>
        </p:nvCxnSpPr>
        <p:spPr>
          <a:xfrm>
            <a:off x="2305050" y="1139825"/>
            <a:ext cx="1765300" cy="0"/>
          </a:xfrm>
          <a:prstGeom prst="line">
            <a:avLst/>
          </a:prstGeom>
          <a:noFill/>
          <a:ln w="38100">
            <a:solidFill>
              <a:schemeClr val="accent2"/>
            </a:solidFill>
            <a:miter lim="800000"/>
          </a:ln>
          <a:effectLst>
            <a:outerShdw dist="20000" dir="5400000">
              <a:srgbClr val="000000">
                <a:alpha val="37999"/>
              </a:srgbClr>
            </a:outerShdw>
          </a:effectLst>
        </p:spPr>
      </p:cxnSp>
      <p:cxnSp>
        <p:nvCxnSpPr>
          <p:cNvPr id="8200" name="直接连接符 7"/>
          <p:cNvCxnSpPr/>
          <p:nvPr/>
        </p:nvCxnSpPr>
        <p:spPr>
          <a:xfrm>
            <a:off x="9402763" y="1152525"/>
            <a:ext cx="1766887" cy="0"/>
          </a:xfrm>
          <a:prstGeom prst="line">
            <a:avLst/>
          </a:prstGeom>
          <a:noFill/>
          <a:ln w="38100">
            <a:solidFill>
              <a:schemeClr val="accent2"/>
            </a:solidFill>
            <a:miter lim="800000"/>
          </a:ln>
          <a:effectLst>
            <a:outerShdw dist="20000" dir="5400000">
              <a:srgbClr val="000000">
                <a:alpha val="37999"/>
              </a:srgbClr>
            </a:outerShdw>
          </a:effectLst>
        </p:spPr>
      </p:cxnSp>
      <p:pic>
        <p:nvPicPr>
          <p:cNvPr id="8201" name="图片 8"/>
          <p:cNvPicPr>
            <a:picLocks noChangeAspect="1"/>
          </p:cNvPicPr>
          <p:nvPr/>
        </p:nvPicPr>
        <p:blipFill>
          <a:blip r:embed="rId2"/>
          <a:stretch>
            <a:fillRect/>
          </a:stretch>
        </p:blipFill>
        <p:spPr>
          <a:xfrm>
            <a:off x="1882775" y="1830388"/>
            <a:ext cx="5843588" cy="2454275"/>
          </a:xfrm>
          <a:prstGeom prst="rect">
            <a:avLst/>
          </a:prstGeom>
          <a:noFill/>
          <a:ln>
            <a:noFill/>
            <a:miter lim="800000"/>
          </a:ln>
        </p:spPr>
      </p:pic>
      <p:sp>
        <p:nvSpPr>
          <p:cNvPr id="8202" name="文本框 9"/>
          <p:cNvSpPr/>
          <p:nvPr/>
        </p:nvSpPr>
        <p:spPr>
          <a:xfrm>
            <a:off x="3248025" y="5232400"/>
            <a:ext cx="8307388" cy="13239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solidFill>
                  <a:srgbClr val="FF0000"/>
                </a:solidFill>
                <a:latin typeface="黑体" pitchFamily="49" charset="-122"/>
                <a:ea typeface="黑体" panose="02010609060101010101" pitchFamily="49" charset="-122"/>
              </a:rPr>
              <a:t>答案：气候变暖（</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分），导致冻土向北退化</a:t>
            </a:r>
            <a:r>
              <a:rPr lang="en-US" altLang="zh-CN" sz="2000">
                <a:solidFill>
                  <a:srgbClr val="FF0000"/>
                </a:solidFill>
                <a:latin typeface="黑体" pitchFamily="49" charset="-122"/>
                <a:ea typeface="黑体" panose="02010609060101010101" pitchFamily="49" charset="-122"/>
              </a:rPr>
              <a:t>/</a:t>
            </a:r>
            <a:r>
              <a:rPr lang="zh-CN" altLang="en-US" sz="2000">
                <a:solidFill>
                  <a:srgbClr val="FF0000"/>
                </a:solidFill>
                <a:latin typeface="黑体" pitchFamily="49" charset="-122"/>
                <a:ea typeface="黑体" panose="02010609060101010101" pitchFamily="49" charset="-122"/>
              </a:rPr>
              <a:t>冻土融化（</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分）；融化的冻土水分加速蒸发（</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分），土壤变干，原始湿地萎缩（</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分）；融水向低洼区汇集，形成新生湿地（</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 ；土壤过干</a:t>
            </a:r>
            <a:r>
              <a:rPr lang="en-US" altLang="zh-CN" sz="2000">
                <a:solidFill>
                  <a:srgbClr val="FF0000"/>
                </a:solidFill>
                <a:latin typeface="黑体" pitchFamily="49" charset="-122"/>
                <a:ea typeface="黑体" panose="02010609060101010101" pitchFamily="49" charset="-122"/>
              </a:rPr>
              <a:t>/</a:t>
            </a:r>
            <a:r>
              <a:rPr lang="zh-CN" altLang="en-US" sz="2000">
                <a:solidFill>
                  <a:srgbClr val="FF0000"/>
                </a:solidFill>
                <a:latin typeface="黑体" pitchFamily="49" charset="-122"/>
                <a:ea typeface="黑体" panose="02010609060101010101" pitchFamily="49" charset="-122"/>
              </a:rPr>
              <a:t>过湿，导致林木倾倒死亡（</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endParaRPr lang="zh-CN" altLang="en-US" sz="2000">
              <a:solidFill>
                <a:srgbClr val="FF0000"/>
              </a:solidFill>
              <a:latin typeface="黑体" pitchFamily="49" charset="-122"/>
              <a:ea typeface="黑体" panose="02010609060101010101" pitchFamily="49" charset="-122"/>
            </a:endParaRPr>
          </a:p>
        </p:txBody>
      </p:sp>
    </p:spTree>
    <p:custDataLst>
      <p:tags r:id="rId3"/>
    </p:custDataLst>
  </p:cSld>
  <p:clrMapOvr>
    <a:masterClrMapping/>
  </p:clrMapOvr>
  <mc:AlternateContent>
    <mc:Choice xmlns:p14="http://schemas.microsoft.com/office/powerpoint/2010/main" Requires="p14">
      <p:transition spd="slow" advClick="0" advTm="123702" p14:dur="700">
        <p:fade/>
      </p:transition>
    </mc:Choice>
    <mc:Fallback>
      <p:transition spd="slow" advClick="0" advTm="12370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500"/>
                                        <p:tgtEl>
                                          <p:spTgt spid="819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fade">
                                      <p:cBhvr>
                                        <p:cTn id="17" dur="500"/>
                                        <p:tgtEl>
                                          <p:spTgt spid="819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fade">
                                      <p:cBhvr>
                                        <p:cTn id="22" dur="500"/>
                                        <p:tgtEl>
                                          <p:spTgt spid="820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fade">
                                      <p:cBhvr>
                                        <p:cTn id="27"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6626" name="对话气泡: 椭圆形 1"/>
          <p:cNvSpPr/>
          <p:nvPr/>
        </p:nvSpPr>
        <p:spPr>
          <a:xfrm>
            <a:off x="9285288" y="3913188"/>
            <a:ext cx="2906712" cy="1395412"/>
          </a:xfrm>
          <a:prstGeom prst="wedgeEllipseCallout">
            <a:avLst>
              <a:gd name="adj1" fmla="val -84153"/>
              <a:gd name="adj2" fmla="val -143009"/>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时间尺度：多年平均，长期现象，考虑大气环流影响以及地形的加强作用</a:t>
            </a:r>
            <a:endParaRPr lang="zh-CN" altLang="en-US">
              <a:solidFill>
                <a:srgbClr val="000000"/>
              </a:solidFill>
              <a:latin typeface="黑体" pitchFamily="49" charset="-122"/>
              <a:ea typeface="黑体" panose="02010609060101010101" pitchFamily="49" charset="-122"/>
            </a:endParaRPr>
          </a:p>
        </p:txBody>
      </p:sp>
      <p:pic>
        <p:nvPicPr>
          <p:cNvPr id="26627" name="图片 2"/>
          <p:cNvPicPr>
            <a:picLocks noChangeAspect="1"/>
          </p:cNvPicPr>
          <p:nvPr/>
        </p:nvPicPr>
        <p:blipFill>
          <a:blip r:embed="rId3"/>
          <a:srcRect l="54949" t="7471" b="12264"/>
          <a:stretch>
            <a:fillRect/>
          </a:stretch>
        </p:blipFill>
        <p:spPr>
          <a:xfrm>
            <a:off x="560388" y="3616325"/>
            <a:ext cx="4068762" cy="2600325"/>
          </a:xfrm>
          <a:prstGeom prst="rect">
            <a:avLst/>
          </a:prstGeom>
          <a:noFill/>
          <a:ln>
            <a:noFill/>
            <a:miter lim="800000"/>
          </a:ln>
        </p:spPr>
      </p:pic>
      <p:pic>
        <p:nvPicPr>
          <p:cNvPr id="26628" name="图片 3"/>
          <p:cNvPicPr>
            <a:picLocks noChangeAspect="1"/>
          </p:cNvPicPr>
          <p:nvPr/>
        </p:nvPicPr>
        <p:blipFill>
          <a:blip r:embed="rId4"/>
          <a:stretch>
            <a:fillRect/>
          </a:stretch>
        </p:blipFill>
        <p:spPr>
          <a:xfrm>
            <a:off x="5595938" y="3646488"/>
            <a:ext cx="3319462" cy="2640012"/>
          </a:xfrm>
          <a:prstGeom prst="rect">
            <a:avLst/>
          </a:prstGeom>
          <a:noFill/>
          <a:ln>
            <a:noFill/>
            <a:miter lim="800000"/>
          </a:ln>
        </p:spPr>
      </p:pic>
      <p:sp>
        <p:nvSpPr>
          <p:cNvPr id="26629" name="Rectangle 11">
            <a:extLst>
              <a:ext uri="{FF2B5EF4-FFF2-40B4-BE49-F238E27FC236}"/>
            </a:extLst>
          </p:cNvPr>
          <p:cNvSpPr>
            <a:spLocks noChangeArrowheads="1"/>
          </p:cNvSpPr>
          <p:nvPr/>
        </p:nvSpPr>
        <p:spPr bwMode="auto">
          <a:xfrm>
            <a:off x="561028" y="1797784"/>
            <a:ext cx="4905520" cy="1631216"/>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1pPr>
            <a:lvl2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2pPr>
            <a:lvl3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3pPr>
            <a:lvl4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4pPr>
            <a:lvl5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5pPr>
            <a:lvl6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6pPr>
            <a:lvl7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7pPr>
            <a:lvl8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8pPr>
            <a:lvl9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tab pos="1466850"/>
                <a:tab pos="2667000"/>
                <a:tab pos="3867150"/>
              </a:tabLst>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6.</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图</a:t>
            </a: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1</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为我国</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东部沿海地区某地</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 </a:t>
            </a:r>
            <a:r>
              <a:rPr kumimoji="0" lang="en-US" altLang="zh-CN"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36</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小时内</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的实况降水量分布图。影响</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本时段</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降水量分布的主要因素是（   ）</a:t>
            </a:r>
            <a:endPar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228600" algn="l" defTabSz="914400" rtl="0" eaLnBrk="0" fontAlgn="base" latinLnBrk="0" hangingPunct="0">
              <a:lnSpc>
                <a:spcPct val="100000"/>
              </a:lnSpc>
              <a:spcBef>
                <a:spcPct val="0"/>
              </a:spcBef>
              <a:spcAft>
                <a:spcPct val="0"/>
              </a:spcAft>
              <a:buClrTx/>
              <a:buSzTx/>
              <a:buFontTx/>
              <a:buNone/>
              <a:tabLst>
                <a:tab pos="1466850"/>
                <a:tab pos="2667000"/>
                <a:tab pos="3867150"/>
              </a:tabLst>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A.</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纬度位置     </a:t>
            </a: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B.</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大气环流     </a:t>
            </a:r>
            <a:endPar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tab pos="1466850"/>
                <a:tab pos="2667000"/>
                <a:tab pos="3867150"/>
              </a:tabLst>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C.</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海陆风       </a:t>
            </a:r>
            <a:r>
              <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Times New Roman" panose="02020603050405020304" pitchFamily="18" charset="0"/>
              </a:rPr>
              <a:t>D.</a:t>
            </a:r>
            <a:r>
              <a:rPr kumimoji="0" lang="zh-CN" altLang="en-US"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Times New Roman" panose="02020603050405020304" pitchFamily="18" charset="0"/>
              </a:rPr>
              <a:t>台风</a:t>
            </a:r>
            <a:endPar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sp>
        <p:nvSpPr>
          <p:cNvPr id="26630" name="Rectangle 11">
            <a:extLst>
              <a:ext uri="{FF2B5EF4-FFF2-40B4-BE49-F238E27FC236}"/>
            </a:extLst>
          </p:cNvPr>
          <p:cNvSpPr>
            <a:spLocks noChangeArrowheads="1"/>
          </p:cNvSpPr>
          <p:nvPr/>
        </p:nvSpPr>
        <p:spPr bwMode="auto">
          <a:xfrm>
            <a:off x="6174037" y="1643896"/>
            <a:ext cx="5155024" cy="1938992"/>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1pPr>
            <a:lvl2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2pPr>
            <a:lvl3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3pPr>
            <a:lvl4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4pPr>
            <a:lvl5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5pPr>
            <a:lvl6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6pPr>
            <a:lvl7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7pPr>
            <a:lvl8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8pPr>
            <a:lvl9pPr eaLnBrk="0" fontAlgn="base" hangingPunct="0">
              <a:spcBef>
                <a:spcPct val="0"/>
              </a:spcBef>
              <a:spcAft>
                <a:spcPct val="0"/>
              </a:spcAft>
              <a:tabLst>
                <a:tab pos="1466850"/>
                <a:tab pos="2667000"/>
                <a:tab pos="3867150"/>
              </a:tabLs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tab pos="1466850"/>
                <a:tab pos="2667000"/>
                <a:tab pos="3867150"/>
              </a:tabLst>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7</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平顶山市</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地处豫</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西山地向黄淮海平原的过渡地带</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。图</a:t>
            </a: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2</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为该市各观测点年平均降水量图。导致该市</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年平均</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降水量空间差异的主要因素是（   ）</a:t>
            </a:r>
            <a:endPar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228600" algn="l" defTabSz="914400" rtl="0" eaLnBrk="0" fontAlgn="base" latinLnBrk="0" hangingPunct="0">
              <a:lnSpc>
                <a:spcPct val="100000"/>
              </a:lnSpc>
              <a:spcBef>
                <a:spcPct val="0"/>
              </a:spcBef>
              <a:spcAft>
                <a:spcPct val="0"/>
              </a:spcAft>
              <a:buClrTx/>
              <a:buSzTx/>
              <a:buFontTx/>
              <a:buNone/>
              <a:tabLst>
                <a:tab pos="1466850"/>
                <a:tab pos="2667000"/>
                <a:tab pos="3867150"/>
              </a:tabLst>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rPr>
              <a:t>A</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rPr>
              <a:t>．太阳辐射       </a:t>
            </a: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rPr>
              <a:t>B</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rPr>
              <a:t>．海陆位置     </a:t>
            </a:r>
            <a:endPar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endParaRPr>
          </a:p>
          <a:p>
            <a:pPr marL="0" marR="0" lvl="0" indent="228600" algn="l" defTabSz="914400" rtl="0" eaLnBrk="0" fontAlgn="base" latinLnBrk="0" hangingPunct="0">
              <a:lnSpc>
                <a:spcPct val="100000"/>
              </a:lnSpc>
              <a:spcBef>
                <a:spcPct val="0"/>
              </a:spcBef>
              <a:spcAft>
                <a:spcPct val="0"/>
              </a:spcAft>
              <a:buClrTx/>
              <a:buSzTx/>
              <a:buFontTx/>
              <a:buNone/>
              <a:tabLst>
                <a:tab pos="1466850"/>
                <a:tab pos="2667000"/>
                <a:tab pos="3867150"/>
              </a:tabLst>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rPr>
              <a:t>C</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rPr>
              <a:t>．植被覆盖率     </a:t>
            </a:r>
            <a:r>
              <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Courier New" panose="02070309020205020404" pitchFamily="49" charset="0"/>
              </a:rPr>
              <a:t>D</a:t>
            </a:r>
            <a:r>
              <a:rPr kumimoji="0" lang="zh-CN" altLang="en-US"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Courier New" panose="02070309020205020404" pitchFamily="49" charset="0"/>
              </a:rPr>
              <a:t>．地形条件</a:t>
            </a:r>
            <a:endPar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sp>
        <p:nvSpPr>
          <p:cNvPr id="26631" name="对话气泡: 椭圆形 7"/>
          <p:cNvSpPr/>
          <p:nvPr/>
        </p:nvSpPr>
        <p:spPr>
          <a:xfrm>
            <a:off x="3013075" y="598488"/>
            <a:ext cx="2235200" cy="912812"/>
          </a:xfrm>
          <a:prstGeom prst="wedgeEllipseCallout">
            <a:avLst>
              <a:gd name="adj1" fmla="val 14648"/>
              <a:gd name="adj2" fmla="val 90102"/>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时间尺度：较短，考虑天气系统影响</a:t>
            </a:r>
            <a:endParaRPr lang="zh-CN" altLang="en-US">
              <a:solidFill>
                <a:srgbClr val="000000"/>
              </a:solidFill>
              <a:latin typeface="黑体" pitchFamily="49" charset="-122"/>
              <a:ea typeface="黑体" panose="02010609060101010101" pitchFamily="49" charset="-122"/>
            </a:endParaRPr>
          </a:p>
        </p:txBody>
      </p:sp>
      <p:sp>
        <p:nvSpPr>
          <p:cNvPr id="26632" name="对话气泡: 椭圆形 8"/>
          <p:cNvSpPr/>
          <p:nvPr/>
        </p:nvSpPr>
        <p:spPr>
          <a:xfrm>
            <a:off x="273050" y="536575"/>
            <a:ext cx="2387600" cy="1260475"/>
          </a:xfrm>
          <a:prstGeom prst="wedgeEllipseCallout">
            <a:avLst>
              <a:gd name="adj1" fmla="val 58829"/>
              <a:gd name="adj2" fmla="val 60523"/>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解读空间尺度：季风气候区，沿海易受台风影响</a:t>
            </a:r>
            <a:endParaRPr lang="zh-CN" altLang="en-US">
              <a:solidFill>
                <a:srgbClr val="000000"/>
              </a:solidFill>
              <a:latin typeface="黑体" pitchFamily="49" charset="-122"/>
              <a:ea typeface="黑体" panose="02010609060101010101" pitchFamily="49" charset="-122"/>
            </a:endParaRPr>
          </a:p>
        </p:txBody>
      </p:sp>
      <p:sp>
        <p:nvSpPr>
          <p:cNvPr id="26633" name="对话气泡: 椭圆形 9"/>
          <p:cNvSpPr/>
          <p:nvPr/>
        </p:nvSpPr>
        <p:spPr>
          <a:xfrm>
            <a:off x="8061325" y="400050"/>
            <a:ext cx="3576638" cy="914400"/>
          </a:xfrm>
          <a:prstGeom prst="wedgeEllipseCallout">
            <a:avLst>
              <a:gd name="adj1" fmla="val -59736"/>
              <a:gd name="adj2" fmla="val 86204"/>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解读空间尺度：城市，尺度较小，山地向平原过渡，地势起伏</a:t>
            </a:r>
            <a:endParaRPr lang="zh-CN" altLang="en-US">
              <a:solidFill>
                <a:srgbClr val="000000"/>
              </a:solidFill>
              <a:latin typeface="黑体" pitchFamily="49" charset="-122"/>
              <a:ea typeface="黑体" panose="02010609060101010101" pitchFamily="49" charset="-122"/>
            </a:endParaRPr>
          </a:p>
        </p:txBody>
      </p:sp>
      <p:sp>
        <p:nvSpPr>
          <p:cNvPr id="26634" name="文本框 10"/>
          <p:cNvSpPr/>
          <p:nvPr/>
        </p:nvSpPr>
        <p:spPr>
          <a:xfrm>
            <a:off x="2160588" y="6286500"/>
            <a:ext cx="852487"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1</a:t>
            </a:r>
            <a:endParaRPr lang="zh-CN" altLang="en-US">
              <a:latin typeface="黑体" pitchFamily="49" charset="-122"/>
              <a:ea typeface="黑体" panose="02010609060101010101" pitchFamily="49" charset="-122"/>
            </a:endParaRPr>
          </a:p>
        </p:txBody>
      </p:sp>
      <p:sp>
        <p:nvSpPr>
          <p:cNvPr id="26635" name="文本框 11"/>
          <p:cNvSpPr/>
          <p:nvPr/>
        </p:nvSpPr>
        <p:spPr>
          <a:xfrm>
            <a:off x="6932613" y="6308725"/>
            <a:ext cx="852487"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2</a:t>
            </a:r>
            <a:endParaRPr lang="zh-CN" altLang="en-US">
              <a:latin typeface="黑体" pitchFamily="49" charset="-122"/>
              <a:ea typeface="黑体" panose="02010609060101010101" pitchFamily="49" charset="-122"/>
            </a:endParaRPr>
          </a:p>
        </p:txBody>
      </p:sp>
    </p:spTree>
    <p:custDataLst>
      <p:tags r:id="rId5"/>
    </p:custDataLst>
  </p:cSld>
  <p:clrMapOvr>
    <a:masterClrMapping/>
  </p:clrMapOvr>
  <mc:AlternateContent>
    <mc:Choice xmlns:p14="http://schemas.microsoft.com/office/powerpoint/2010/main" Requires="p14">
      <p:transition spd="slow" advClick="0" advTm="161086" p14:dur="700">
        <p:fade/>
      </p:transition>
    </mc:Choice>
    <mc:Fallback>
      <p:transition spd="slow" advClick="0" advTm="16108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500"/>
                                        <p:tgtEl>
                                          <p:spTgt spid="2663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500"/>
                                        <p:tgtEl>
                                          <p:spTgt spid="2662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fade">
                                      <p:cBhvr>
                                        <p:cTn id="17" dur="500"/>
                                        <p:tgtEl>
                                          <p:spTgt spid="2663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33"/>
                                        </p:tgtEl>
                                        <p:attrNameLst>
                                          <p:attrName>style.visibility</p:attrName>
                                        </p:attrNameLst>
                                      </p:cBhvr>
                                      <p:to>
                                        <p:strVal val="visible"/>
                                      </p:to>
                                    </p:set>
                                    <p:animEffect transition="in" filter="fade">
                                      <p:cBhvr>
                                        <p:cTn id="22"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1" grpId="0"/>
      <p:bldP spid="26632" grpId="0"/>
      <p:bldP spid="2663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7650" name="Picture 4"/>
          <p:cNvPicPr>
            <a:picLocks noChangeAspect="1"/>
          </p:cNvPicPr>
          <p:nvPr/>
        </p:nvPicPr>
        <p:blipFill>
          <a:blip r:embed="rId3">
            <a:lum contrast="48000"/>
          </a:blip>
          <a:stretch>
            <a:fillRect/>
          </a:stretch>
        </p:blipFill>
        <p:spPr>
          <a:xfrm>
            <a:off x="7188200" y="1838325"/>
            <a:ext cx="4538663" cy="2954338"/>
          </a:xfrm>
          <a:prstGeom prst="rect">
            <a:avLst/>
          </a:prstGeom>
          <a:noFill/>
          <a:ln>
            <a:noFill/>
            <a:miter lim="800000"/>
          </a:ln>
        </p:spPr>
      </p:pic>
      <p:sp>
        <p:nvSpPr>
          <p:cNvPr id="27651" name="Rectangle 5">
            <a:extLst>
              <a:ext uri="{FF2B5EF4-FFF2-40B4-BE49-F238E27FC236}"/>
            </a:extLst>
          </p:cNvPr>
          <p:cNvSpPr>
            <a:spLocks noChangeArrowheads="1"/>
          </p:cNvSpPr>
          <p:nvPr/>
        </p:nvSpPr>
        <p:spPr bwMode="auto">
          <a:xfrm>
            <a:off x="614987" y="1941551"/>
            <a:ext cx="5302660" cy="707886"/>
          </a:xfrm>
          <a:prstGeom prst="rect">
            <a:avLst/>
          </a:prstGeom>
          <a:noFill/>
          <a:ln>
            <a:noFill/>
          </a:ln>
          <a:effectLst/>
          <a:extLst>
            <a:ext uri="{909E8E84-426E-40DD-AFC4-6F175D3DCCD1}"/>
            <a:ext uri="{91240B29-F687-4F45-9708-019B960494DF}"/>
            <a:ext uri="{AF507438-7753-43E0-B8FC-AC1667EBCBE1}"/>
          </a:extLst>
        </p:spPr>
        <p:txBody>
          <a:bodyPr wrap="square"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9.</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图中</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乙地区地势高、气温低</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，但农作物单产较高，请分析其主要原因。</a:t>
            </a:r>
          </a:p>
        </p:txBody>
      </p:sp>
      <p:sp>
        <p:nvSpPr>
          <p:cNvPr id="27652" name="Rectangle 6">
            <a:extLst>
              <a:ext uri="{FF2B5EF4-FFF2-40B4-BE49-F238E27FC236}"/>
            </a:extLst>
          </p:cNvPr>
          <p:cNvSpPr>
            <a:spLocks noChangeArrowheads="1"/>
          </p:cNvSpPr>
          <p:nvPr/>
        </p:nvSpPr>
        <p:spPr bwMode="auto">
          <a:xfrm>
            <a:off x="614985" y="4003006"/>
            <a:ext cx="5554587" cy="707886"/>
          </a:xfrm>
          <a:prstGeom prst="rect">
            <a:avLst/>
          </a:prstGeom>
          <a:noFill/>
          <a:ln>
            <a:noFill/>
          </a:ln>
          <a:effectLst/>
          <a:extLst>
            <a:ext uri="{909E8E84-426E-40DD-AFC4-6F175D3DCCD1}"/>
            <a:ext uri="{91240B29-F687-4F45-9708-019B960494DF}"/>
            <a:ext uri="{AF507438-7753-43E0-B8FC-AC1667EBCBE1}"/>
          </a:extLst>
        </p:spPr>
        <p:txBody>
          <a:bodyPr wrap="square"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10.</a:t>
            </a:r>
            <a:r>
              <a:rPr kumimoji="0" lang="zh-CN" altLang="en-US"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乙地区能够成为其所在地形区的重要农耕区</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，请分析其主要原因。</a:t>
            </a:r>
          </a:p>
        </p:txBody>
      </p:sp>
      <p:sp>
        <p:nvSpPr>
          <p:cNvPr id="27653" name="Rectangle 7"/>
          <p:cNvSpPr/>
          <p:nvPr/>
        </p:nvSpPr>
        <p:spPr>
          <a:xfrm>
            <a:off x="614363" y="2649538"/>
            <a:ext cx="5172075" cy="1016000"/>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solidFill>
                  <a:srgbClr val="FF0000"/>
                </a:solidFill>
                <a:latin typeface="黑体" pitchFamily="49" charset="-122"/>
                <a:ea typeface="黑体" panose="02010609060101010101" pitchFamily="49" charset="-122"/>
              </a:rPr>
              <a:t>地势高，空气稀薄，光照条件好，植物光合作用强；昼夜温差大，夜晚植物呼吸作用弱，利于有机质的积累 </a:t>
            </a:r>
            <a:endParaRPr lang="zh-CN" altLang="en-US" sz="2000">
              <a:solidFill>
                <a:srgbClr val="FF0000"/>
              </a:solidFill>
              <a:latin typeface="黑体" pitchFamily="49" charset="-122"/>
              <a:ea typeface="黑体" panose="02010609060101010101" pitchFamily="49" charset="-122"/>
            </a:endParaRPr>
          </a:p>
        </p:txBody>
      </p:sp>
      <p:sp>
        <p:nvSpPr>
          <p:cNvPr id="27654" name="Text Box 8"/>
          <p:cNvSpPr/>
          <p:nvPr/>
        </p:nvSpPr>
        <p:spPr>
          <a:xfrm>
            <a:off x="614363" y="4699000"/>
            <a:ext cx="6038850" cy="10160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solidFill>
                  <a:srgbClr val="FF0000"/>
                </a:solidFill>
                <a:latin typeface="黑体" pitchFamily="49" charset="-122"/>
                <a:ea typeface="黑体" panose="02010609060101010101" pitchFamily="49" charset="-122"/>
              </a:rPr>
              <a:t>乙为雅鲁藏布江谷地，相对青藏高原地势低，热量较为充足；并且有充足的水源；较为肥沃的土壤，是我国重要的河谷农业区。</a:t>
            </a:r>
            <a:endParaRPr lang="zh-CN" altLang="en-US" sz="2000">
              <a:solidFill>
                <a:srgbClr val="FF0000"/>
              </a:solidFill>
              <a:latin typeface="黑体" pitchFamily="49" charset="-122"/>
              <a:ea typeface="黑体" panose="02010609060101010101" pitchFamily="49" charset="-122"/>
            </a:endParaRPr>
          </a:p>
        </p:txBody>
      </p:sp>
      <p:sp>
        <p:nvSpPr>
          <p:cNvPr id="27655" name="对话气泡: 椭圆形 6"/>
          <p:cNvSpPr/>
          <p:nvPr/>
        </p:nvSpPr>
        <p:spPr>
          <a:xfrm>
            <a:off x="7188200" y="788988"/>
            <a:ext cx="3505200" cy="803275"/>
          </a:xfrm>
          <a:prstGeom prst="wedgeEllipseCallout">
            <a:avLst>
              <a:gd name="adj1" fmla="val -141477"/>
              <a:gd name="adj2" fmla="val 63801"/>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把青藏高原作为空间尺度，与全国比较</a:t>
            </a:r>
            <a:endParaRPr lang="zh-CN" altLang="en-US">
              <a:solidFill>
                <a:srgbClr val="000000"/>
              </a:solidFill>
              <a:latin typeface="黑体" pitchFamily="49" charset="-122"/>
              <a:ea typeface="黑体" panose="02010609060101010101" pitchFamily="49" charset="-122"/>
            </a:endParaRPr>
          </a:p>
        </p:txBody>
      </p:sp>
      <p:sp>
        <p:nvSpPr>
          <p:cNvPr id="27656" name="对话气泡: 椭圆形 7"/>
          <p:cNvSpPr/>
          <p:nvPr/>
        </p:nvSpPr>
        <p:spPr>
          <a:xfrm>
            <a:off x="7504113" y="4962525"/>
            <a:ext cx="2660650" cy="1106488"/>
          </a:xfrm>
          <a:prstGeom prst="wedgeEllipseCallout">
            <a:avLst>
              <a:gd name="adj1" fmla="val -131236"/>
              <a:gd name="adj2" fmla="val -95981"/>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把河谷作为空间尺度，与青藏高原其他地区比较</a:t>
            </a:r>
            <a:endParaRPr lang="zh-CN" altLang="en-US">
              <a:solidFill>
                <a:srgbClr val="000000"/>
              </a:solidFill>
              <a:latin typeface="黑体" pitchFamily="49" charset="-122"/>
              <a:ea typeface="黑体" panose="02010609060101010101" pitchFamily="49" charset="-122"/>
            </a:endParaRPr>
          </a:p>
        </p:txBody>
      </p:sp>
      <p:sp>
        <p:nvSpPr>
          <p:cNvPr id="27657" name="文本框 8">
            <a:extLst>
              <a:ext uri="{FF2B5EF4-FFF2-40B4-BE49-F238E27FC236}"/>
            </a:extLst>
          </p:cNvPr>
          <p:cNvSpPr txBox="1"/>
          <p:nvPr/>
        </p:nvSpPr>
        <p:spPr>
          <a:xfrm>
            <a:off x="493101" y="814808"/>
            <a:ext cx="5546429" cy="830997"/>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marR="0" lvl="0" indent="-285750">
              <a:buFont typeface="Arial"/>
              <a:buChar char="•"/>
            </a:pPr>
            <a:r>
              <a:rPr lang="zh-CN" altLang="en-US" sz="2400" spc="0">
                <a:solidFill>
                  <a:srgbClr val="003399"/>
                </a:solidFill>
                <a:latin typeface="黑体" pitchFamily="49" charset="-122"/>
                <a:ea typeface="黑体" panose="02010609060101010101" pitchFamily="49" charset="-122"/>
              </a:rPr>
              <a:t>联系上下文，找准比较对象</a:t>
            </a:r>
            <a:endParaRPr lang="en-US" altLang="zh-CN" sz="2400">
              <a:solidFill>
                <a:srgbClr val="003399"/>
              </a:solidFill>
              <a:latin typeface="黑体" pitchFamily="49" charset="-122"/>
              <a:ea typeface="黑体" panose="02010609060101010101" pitchFamily="49" charset="-122"/>
            </a:endParaRPr>
          </a:p>
          <a:p>
            <a:pPr marL="0" marR="0" lvl="0" indent="0"/>
            <a:r>
              <a:rPr lang="zh-CN" altLang="en-US" sz="2400" spc="0">
                <a:latin typeface="黑体" pitchFamily="49" charset="-122"/>
                <a:ea typeface="黑体" panose="02010609060101010101" pitchFamily="49" charset="-122"/>
              </a:rPr>
              <a:t>例如，</a:t>
            </a:r>
            <a:endParaRPr lang="en-US" altLang="zh-CN" sz="2400">
              <a:latin typeface="黑体" pitchFamily="49" charset="-122"/>
              <a:ea typeface="黑体" panose="02010609060101010101" pitchFamily="49" charset="-122"/>
            </a:endParaRPr>
          </a:p>
        </p:txBody>
      </p:sp>
    </p:spTree>
    <p:custDataLst>
      <p:tags r:id="rId4"/>
    </p:custDataLst>
  </p:cSld>
  <p:clrMapOvr>
    <a:masterClrMapping/>
  </p:clrMapOvr>
  <p:transition spd="slow" advTm="1513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par>
                                <p:cTn id="8" presetID="10" presetClass="entr" presetSubtype="0" fill="hold"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fade">
                                      <p:cBhvr>
                                        <p:cTn id="10" dur="500"/>
                                        <p:tgtEl>
                                          <p:spTgt spid="27652"/>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4"/>
                                        </p:tgtEl>
                                        <p:attrNameLst>
                                          <p:attrName>style.visibility</p:attrName>
                                        </p:attrNameLst>
                                      </p:cBhvr>
                                      <p:to>
                                        <p:strVal val="visible"/>
                                      </p:to>
                                    </p:set>
                                    <p:animEffect transition="in" filter="fade">
                                      <p:cBhvr>
                                        <p:cTn id="18" dur="500"/>
                                        <p:tgtEl>
                                          <p:spTgt spid="27654"/>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500"/>
                                        <p:tgtEl>
                                          <p:spTgt spid="276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656"/>
                                        </p:tgtEl>
                                        <p:attrNameLst>
                                          <p:attrName>style.visibility</p:attrName>
                                        </p:attrNameLst>
                                      </p:cBhvr>
                                      <p:to>
                                        <p:strVal val="visible"/>
                                      </p:to>
                                    </p:set>
                                    <p:animEffect transition="in" filter="fade">
                                      <p:cBhvr>
                                        <p:cTn id="26"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P spid="2765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8674" name="内容占位符 2">
            <a:extLst>
              <a:ext uri="{FF2B5EF4-FFF2-40B4-BE49-F238E27FC236}"/>
            </a:extLst>
          </p:cNvPr>
          <p:cNvSpPr txBox="1"/>
          <p:nvPr/>
        </p:nvSpPr>
        <p:spPr>
          <a:xfrm>
            <a:off x="820317" y="4905805"/>
            <a:ext cx="10212304" cy="1499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13.</a:t>
            </a:r>
            <a:r>
              <a:rPr kumimoji="0" lang="zh-CN"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从</a:t>
            </a:r>
            <a:r>
              <a:rPr kumimoji="0" lang="zh-CN" altLang="zh-CN"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地形和气候角度</a:t>
            </a:r>
            <a:r>
              <a:rPr kumimoji="0" lang="zh-CN"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，分析</a:t>
            </a:r>
            <a:r>
              <a:rPr kumimoji="0" lang="zh-CN" altLang="zh-CN"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阿勒泰</a:t>
            </a: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 </a:t>
            </a:r>
            <a:r>
              <a:rPr kumimoji="0" lang="zh-CN" altLang="zh-CN" sz="20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冰雪资源</a:t>
            </a:r>
            <a:r>
              <a:rPr kumimoji="0" lang="zh-CN"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丰富的原因。（</a:t>
            </a: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5</a:t>
            </a:r>
            <a:r>
              <a:rPr kumimoji="0" lang="zh-CN"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分）</a:t>
            </a:r>
            <a:endPar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阿勒泰地处阿尔泰山</a:t>
            </a:r>
            <a:r>
              <a:rPr kumimoji="0" lang="zh-CN"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南坡</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，西部地势开阔</a:t>
            </a:r>
            <a:r>
              <a:rPr kumimoji="0" lang="zh-CN" altLang="en-US"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平坦</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a:t>
            </a:r>
            <a:r>
              <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1</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分）；</a:t>
            </a:r>
            <a:r>
              <a:rPr kumimoji="0" lang="zh-CN" altLang="en-US"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可以接收</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来自北冰洋、大西洋的水汽</a:t>
            </a:r>
            <a:r>
              <a:rPr kumimoji="0" lang="zh-CN" altLang="en-US"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，水汽</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遇山地抬升，易形成降水（</a:t>
            </a:r>
            <a:r>
              <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1</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分）；纬度高，海拔较高，气温低（</a:t>
            </a:r>
            <a:r>
              <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1</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分），</a:t>
            </a:r>
            <a:r>
              <a:rPr kumimoji="0" lang="zh-CN"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冬季漫长（月均温低于</a:t>
            </a:r>
            <a:r>
              <a:rPr kumimoji="0" lang="en-US"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0</a:t>
            </a:r>
            <a:r>
              <a:rPr kumimoji="0" lang="zh-CN"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℃时间长）（</a:t>
            </a:r>
            <a:r>
              <a:rPr kumimoji="0" lang="en-US"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1</a:t>
            </a:r>
            <a:r>
              <a:rPr kumimoji="0" lang="zh-CN"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分）；</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降雪相对丰富，且不易融化（</a:t>
            </a:r>
            <a:r>
              <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1</a:t>
            </a:r>
            <a:r>
              <a:rPr kumimoji="0" lang="zh-CN"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分）。</a:t>
            </a:r>
            <a:endPar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endParaRPr>
          </a:p>
        </p:txBody>
      </p:sp>
      <p:pic>
        <p:nvPicPr>
          <p:cNvPr id="28675" name="图片 2"/>
          <p:cNvPicPr/>
          <p:nvPr/>
        </p:nvPicPr>
        <p:blipFill>
          <a:blip r:embed="rId3"/>
          <a:srcRect r="31798"/>
          <a:stretch>
            <a:fillRect/>
          </a:stretch>
        </p:blipFill>
        <p:spPr>
          <a:xfrm>
            <a:off x="5287963" y="1498600"/>
            <a:ext cx="4770437" cy="2422525"/>
          </a:xfrm>
          <a:prstGeom prst="rect">
            <a:avLst/>
          </a:prstGeom>
          <a:noFill/>
          <a:ln>
            <a:noFill/>
            <a:miter lim="800000"/>
          </a:ln>
        </p:spPr>
      </p:pic>
      <p:sp>
        <p:nvSpPr>
          <p:cNvPr id="28676" name="对话气泡: 椭圆形 3"/>
          <p:cNvSpPr/>
          <p:nvPr/>
        </p:nvSpPr>
        <p:spPr>
          <a:xfrm>
            <a:off x="1366838" y="3884613"/>
            <a:ext cx="1560512" cy="652462"/>
          </a:xfrm>
          <a:prstGeom prst="wedgeEllipseCallout">
            <a:avLst>
              <a:gd name="adj1" fmla="val 23023"/>
              <a:gd name="adj2" fmla="val 108894"/>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Calibri" pitchFamily="34" charset="0"/>
                <a:ea typeface="宋体" charset="-122"/>
              </a:rPr>
              <a:t>答题角度限定</a:t>
            </a:r>
            <a:endParaRPr lang="en-US" altLang="zh-CN">
              <a:solidFill>
                <a:srgbClr val="000000"/>
              </a:solidFill>
              <a:latin typeface="Calibri" pitchFamily="34" charset="0"/>
              <a:ea typeface="宋体" charset="-122"/>
            </a:endParaRPr>
          </a:p>
        </p:txBody>
      </p:sp>
      <p:sp>
        <p:nvSpPr>
          <p:cNvPr id="28677" name="对话气泡: 椭圆形 4"/>
          <p:cNvSpPr/>
          <p:nvPr/>
        </p:nvSpPr>
        <p:spPr>
          <a:xfrm>
            <a:off x="5926138" y="4103688"/>
            <a:ext cx="2641600" cy="652462"/>
          </a:xfrm>
          <a:prstGeom prst="wedgeEllipseCallout">
            <a:avLst>
              <a:gd name="adj1" fmla="val -61565"/>
              <a:gd name="adj2" fmla="val 80676"/>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Calibri" pitchFamily="34" charset="0"/>
                <a:ea typeface="宋体" charset="-122"/>
              </a:rPr>
              <a:t>隐形的时间限定</a:t>
            </a:r>
            <a:r>
              <a:rPr lang="en-US" altLang="zh-CN" sz="1800" spc="0">
                <a:solidFill>
                  <a:srgbClr val="000000"/>
                </a:solidFill>
                <a:latin typeface="Calibri" pitchFamily="34" charset="0"/>
                <a:ea typeface="宋体" charset="-122"/>
              </a:rPr>
              <a:t>——</a:t>
            </a:r>
            <a:r>
              <a:rPr lang="zh-CN" altLang="en-US" sz="1800" spc="0">
                <a:solidFill>
                  <a:srgbClr val="000000"/>
                </a:solidFill>
                <a:latin typeface="Calibri" pitchFamily="34" charset="0"/>
                <a:ea typeface="宋体" charset="-122"/>
              </a:rPr>
              <a:t>冬季</a:t>
            </a:r>
            <a:endParaRPr lang="en-US" altLang="zh-CN">
              <a:solidFill>
                <a:srgbClr val="000000"/>
              </a:solidFill>
              <a:latin typeface="Calibri" pitchFamily="34" charset="0"/>
              <a:ea typeface="宋体" charset="-122"/>
            </a:endParaRPr>
          </a:p>
        </p:txBody>
      </p:sp>
      <p:sp>
        <p:nvSpPr>
          <p:cNvPr id="28678" name="对话气泡: 椭圆形 5"/>
          <p:cNvSpPr/>
          <p:nvPr/>
        </p:nvSpPr>
        <p:spPr>
          <a:xfrm>
            <a:off x="2457450" y="1601788"/>
            <a:ext cx="2636838" cy="815975"/>
          </a:xfrm>
          <a:prstGeom prst="wedgeEllipseCallout">
            <a:avLst>
              <a:gd name="adj1" fmla="val 117829"/>
              <a:gd name="adj2" fmla="val 14880"/>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Calibri" pitchFamily="34" charset="0"/>
                <a:ea typeface="宋体" charset="-122"/>
              </a:rPr>
              <a:t>隐形的空间限定</a:t>
            </a:r>
            <a:r>
              <a:rPr lang="en-US" altLang="zh-CN" sz="1800" spc="0">
                <a:solidFill>
                  <a:srgbClr val="000000"/>
                </a:solidFill>
                <a:latin typeface="Calibri" pitchFamily="34" charset="0"/>
                <a:ea typeface="宋体" charset="-122"/>
              </a:rPr>
              <a:t>——</a:t>
            </a:r>
            <a:r>
              <a:rPr lang="zh-CN" altLang="en-US" sz="1800" spc="0">
                <a:solidFill>
                  <a:srgbClr val="000000"/>
                </a:solidFill>
                <a:latin typeface="Calibri" pitchFamily="34" charset="0"/>
                <a:ea typeface="宋体" charset="-122"/>
              </a:rPr>
              <a:t>山脉南坡</a:t>
            </a:r>
            <a:endParaRPr lang="en-US" altLang="zh-CN">
              <a:solidFill>
                <a:srgbClr val="000000"/>
              </a:solidFill>
              <a:latin typeface="Calibri" pitchFamily="34" charset="0"/>
              <a:ea typeface="宋体" charset="-122"/>
            </a:endParaRPr>
          </a:p>
        </p:txBody>
      </p:sp>
      <p:sp>
        <p:nvSpPr>
          <p:cNvPr id="28679" name="文本框 6"/>
          <p:cNvSpPr/>
          <p:nvPr/>
        </p:nvSpPr>
        <p:spPr>
          <a:xfrm>
            <a:off x="631825" y="617538"/>
            <a:ext cx="9690100" cy="646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lvl="0" indent="-285750">
              <a:lnSpc>
                <a:spcPct val="150000"/>
              </a:lnSpc>
              <a:buFont typeface="Arial"/>
              <a:buChar char="•"/>
            </a:pPr>
            <a:r>
              <a:rPr lang="zh-CN" altLang="en-US" sz="2400">
                <a:solidFill>
                  <a:srgbClr val="003399"/>
                </a:solidFill>
                <a:latin typeface="黑体" pitchFamily="49" charset="-122"/>
                <a:ea typeface="黑体" panose="02010609060101010101" pitchFamily="49" charset="-122"/>
              </a:rPr>
              <a:t>挖掘隐形时空信息</a:t>
            </a:r>
            <a:endParaRPr lang="zh-CN" altLang="en-US" sz="2400">
              <a:solidFill>
                <a:srgbClr val="003399"/>
              </a:solidFill>
              <a:latin typeface="黑体" pitchFamily="49" charset="-122"/>
              <a:ea typeface="黑体" panose="02010609060101010101" pitchFamily="49" charset="-122"/>
            </a:endParaRPr>
          </a:p>
        </p:txBody>
      </p:sp>
    </p:spTree>
    <p:custDataLst>
      <p:tags r:id="rId4"/>
    </p:custDataLst>
  </p:cSld>
  <p:clrMapOvr>
    <a:masterClrMapping/>
  </p:clrMapOvr>
  <mc:AlternateContent>
    <mc:Choice xmlns:p14="http://schemas.microsoft.com/office/powerpoint/2010/main" Requires="p14">
      <p:transition spd="slow" advClick="0" advTm="115111" p14:dur="700">
        <p:fade/>
      </p:transition>
    </mc:Choice>
    <mc:Fallback>
      <p:transition spd="slow" advClick="0" advTm="11511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500"/>
                                        <p:tgtEl>
                                          <p:spTgt spid="286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fade">
                                      <p:cBhvr>
                                        <p:cTn id="13"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9698" name="图片 1"/>
          <p:cNvPicPr>
            <a:picLocks noChangeAspect="1"/>
          </p:cNvPicPr>
          <p:nvPr/>
        </p:nvPicPr>
        <p:blipFill>
          <a:blip r:embed="rId2"/>
          <a:stretch>
            <a:fillRect/>
          </a:stretch>
        </p:blipFill>
        <p:spPr>
          <a:xfrm>
            <a:off x="6096000" y="914400"/>
            <a:ext cx="5673725" cy="3787775"/>
          </a:xfrm>
          <a:prstGeom prst="rect">
            <a:avLst/>
          </a:prstGeom>
          <a:noFill/>
          <a:ln>
            <a:noFill/>
            <a:miter lim="800000"/>
          </a:ln>
        </p:spPr>
      </p:pic>
      <p:sp>
        <p:nvSpPr>
          <p:cNvPr id="29699" name="文本框 3">
            <a:extLst>
              <a:ext uri="{FF2B5EF4-FFF2-40B4-BE49-F238E27FC236}"/>
            </a:extLst>
          </p:cNvPr>
          <p:cNvSpPr txBox="1"/>
          <p:nvPr/>
        </p:nvSpPr>
        <p:spPr>
          <a:xfrm>
            <a:off x="422157" y="1105194"/>
            <a:ext cx="5673844" cy="267765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    甲、乙两地所在区域是我国重要的商品马铃薯生产基地之一，种植时间一般在</a:t>
            </a:r>
            <a:r>
              <a:rPr kumimoji="0" lang="en-US" altLang="zh-CN"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4</a:t>
            </a:r>
            <a:r>
              <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月中旬至</a:t>
            </a:r>
            <a:r>
              <a:rPr kumimoji="0" lang="en-US" altLang="zh-CN"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5</a:t>
            </a:r>
            <a:r>
              <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月初。</a:t>
            </a:r>
            <a:endParaRPr kumimoji="0" lang="en-US" altLang="zh-CN"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与乙地相比，甲地</a:t>
            </a:r>
            <a:r>
              <a:rPr kumimoji="0" lang="zh-CN" altLang="en-US" sz="24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种植马铃薯时间</a:t>
            </a:r>
            <a:r>
              <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晚，分析其原因。</a:t>
            </a:r>
          </a:p>
        </p:txBody>
      </p:sp>
      <p:sp>
        <p:nvSpPr>
          <p:cNvPr id="29700" name="文本框 5">
            <a:extLst>
              <a:ext uri="{FF2B5EF4-FFF2-40B4-BE49-F238E27FC236}"/>
            </a:extLst>
          </p:cNvPr>
          <p:cNvSpPr txBox="1"/>
          <p:nvPr/>
        </p:nvSpPr>
        <p:spPr>
          <a:xfrm>
            <a:off x="649230" y="3900583"/>
            <a:ext cx="4919353"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甲地位于内蒙古高原、大兴安岭西侧，年平均气温偏低；受西北季风影响大，</a:t>
            </a:r>
            <a:r>
              <a:rPr kumimoji="0" lang="zh-CN" altLang="en-US" sz="24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春季气温低</a:t>
            </a:r>
            <a:r>
              <a:rPr kumimoji="0" lang="zh-CN" altLang="en-US"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a:t>
            </a:r>
          </a:p>
        </p:txBody>
      </p:sp>
      <p:sp>
        <p:nvSpPr>
          <p:cNvPr id="29701" name="对话气泡: 椭圆形 6"/>
          <p:cNvSpPr/>
          <p:nvPr/>
        </p:nvSpPr>
        <p:spPr>
          <a:xfrm>
            <a:off x="3883025" y="2025650"/>
            <a:ext cx="1889125" cy="550863"/>
          </a:xfrm>
          <a:prstGeom prst="wedgeEllipseCallout">
            <a:avLst>
              <a:gd name="adj1" fmla="val -37306"/>
              <a:gd name="adj2" fmla="val 128560"/>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隐形的时间尺度</a:t>
            </a:r>
            <a:endParaRPr lang="en-US" altLang="zh-CN" sz="2000">
              <a:solidFill>
                <a:srgbClr val="000000"/>
              </a:solidFill>
              <a:latin typeface="黑体" pitchFamily="49" charset="-122"/>
              <a:ea typeface="黑体" panose="02010609060101010101" pitchFamily="49" charset="-122"/>
            </a:endParaRPr>
          </a:p>
        </p:txBody>
      </p:sp>
      <p:sp>
        <p:nvSpPr>
          <p:cNvPr id="29702" name="对话气泡: 椭圆形 9"/>
          <p:cNvSpPr/>
          <p:nvPr/>
        </p:nvSpPr>
        <p:spPr>
          <a:xfrm>
            <a:off x="2720975" y="5343525"/>
            <a:ext cx="1076325" cy="817563"/>
          </a:xfrm>
          <a:prstGeom prst="wedgeEllipseCallout">
            <a:avLst>
              <a:gd name="adj1" fmla="val -49579"/>
              <a:gd name="adj2" fmla="val -84648"/>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答题精准</a:t>
            </a:r>
            <a:endParaRPr lang="en-US" altLang="zh-CN" sz="2000">
              <a:solidFill>
                <a:srgbClr val="000000"/>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22" name="图片 3"/>
          <p:cNvPicPr>
            <a:picLocks noChangeAspect="1"/>
          </p:cNvPicPr>
          <p:nvPr/>
        </p:nvPicPr>
        <p:blipFill>
          <a:blip r:embed="rId2"/>
          <a:srcRect l="13352" t="10230" r="8872"/>
          <a:stretch>
            <a:fillRect/>
          </a:stretch>
        </p:blipFill>
        <p:spPr>
          <a:xfrm>
            <a:off x="8037513" y="1150938"/>
            <a:ext cx="3208337" cy="2035175"/>
          </a:xfrm>
          <a:prstGeom prst="rect">
            <a:avLst/>
          </a:prstGeom>
          <a:noFill/>
          <a:ln>
            <a:noFill/>
            <a:miter lim="800000"/>
          </a:ln>
        </p:spPr>
      </p:pic>
      <p:pic>
        <p:nvPicPr>
          <p:cNvPr id="30723" name="图片 5"/>
          <p:cNvPicPr>
            <a:picLocks noChangeAspect="1"/>
          </p:cNvPicPr>
          <p:nvPr/>
        </p:nvPicPr>
        <p:blipFill>
          <a:blip r:embed="rId3"/>
          <a:srcRect l="10460" t="13115" r="7886"/>
          <a:stretch>
            <a:fillRect/>
          </a:stretch>
        </p:blipFill>
        <p:spPr>
          <a:xfrm>
            <a:off x="8037513" y="3671888"/>
            <a:ext cx="3390900" cy="2035175"/>
          </a:xfrm>
          <a:prstGeom prst="rect">
            <a:avLst/>
          </a:prstGeom>
          <a:noFill/>
          <a:ln>
            <a:noFill/>
            <a:miter lim="800000"/>
          </a:ln>
        </p:spPr>
      </p:pic>
      <p:sp>
        <p:nvSpPr>
          <p:cNvPr id="30724" name="Rectangle 12"/>
          <p:cNvSpPr/>
          <p:nvPr/>
        </p:nvSpPr>
        <p:spPr>
          <a:xfrm>
            <a:off x="436563" y="2413000"/>
            <a:ext cx="7223125" cy="1016000"/>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304800" eaLnBrk="0" hangingPunct="0"/>
            <a:r>
              <a:rPr lang="en-US" altLang="zh-CN" sz="2000">
                <a:latin typeface="黑体" pitchFamily="49" charset="-122"/>
                <a:ea typeface="黑体" panose="02010609060101010101" pitchFamily="49" charset="-122"/>
              </a:rPr>
              <a:t>16.</a:t>
            </a:r>
            <a:r>
              <a:rPr lang="zh-CN" altLang="en-US" sz="2000">
                <a:latin typeface="黑体" pitchFamily="49" charset="-122"/>
                <a:ea typeface="黑体" panose="02010609060101010101" pitchFamily="49" charset="-122"/>
              </a:rPr>
              <a:t>图</a:t>
            </a:r>
            <a:r>
              <a:rPr lang="en-US" altLang="zh-CN" sz="2000">
                <a:latin typeface="黑体" pitchFamily="49" charset="-122"/>
                <a:ea typeface="黑体" panose="02010609060101010101" pitchFamily="49" charset="-122"/>
              </a:rPr>
              <a:t>1</a:t>
            </a:r>
            <a:r>
              <a:rPr lang="zh-CN" altLang="en-US" sz="2000">
                <a:latin typeface="黑体" pitchFamily="49" charset="-122"/>
                <a:ea typeface="黑体" panose="02010609060101010101" pitchFamily="49" charset="-122"/>
              </a:rPr>
              <a:t>中甲地年降水量约为</a:t>
            </a:r>
            <a:r>
              <a:rPr lang="en-US" altLang="zh-CN" sz="2000">
                <a:latin typeface="黑体" pitchFamily="49" charset="-122"/>
                <a:ea typeface="黑体" panose="02010609060101010101" pitchFamily="49" charset="-122"/>
              </a:rPr>
              <a:t>1000mm</a:t>
            </a:r>
            <a:r>
              <a:rPr lang="zh-CN" altLang="en-US" sz="2000">
                <a:latin typeface="黑体" pitchFamily="49" charset="-122"/>
                <a:ea typeface="黑体" panose="02010609060101010101" pitchFamily="49" charset="-122"/>
              </a:rPr>
              <a:t>，乙地年降水量约为</a:t>
            </a:r>
            <a:r>
              <a:rPr lang="en-US" altLang="zh-CN" sz="2000">
                <a:latin typeface="黑体" pitchFamily="49" charset="-122"/>
                <a:ea typeface="黑体" panose="02010609060101010101" pitchFamily="49" charset="-122"/>
              </a:rPr>
              <a:t>500mm</a:t>
            </a:r>
            <a:r>
              <a:rPr lang="zh-CN" altLang="en-US" sz="2000">
                <a:latin typeface="黑体" pitchFamily="49" charset="-122"/>
                <a:ea typeface="黑体" panose="02010609060101010101" pitchFamily="49" charset="-122"/>
              </a:rPr>
              <a:t>。造成甲、乙两地降水量差异显著的主导因素是</a:t>
            </a:r>
            <a:r>
              <a:rPr lang="en-US" altLang="zh-CN" sz="2000">
                <a:latin typeface="黑体" pitchFamily="49" charset="-122"/>
                <a:ea typeface="黑体" panose="02010609060101010101" pitchFamily="49" charset="-122"/>
              </a:rPr>
              <a:t>(   )</a:t>
            </a:r>
            <a:endParaRPr lang="en-US" altLang="zh-CN" sz="2000">
              <a:latin typeface="黑体" pitchFamily="49" charset="-122"/>
              <a:ea typeface="黑体" panose="02010609060101010101" pitchFamily="49" charset="-122"/>
            </a:endParaRPr>
          </a:p>
          <a:p>
            <a:pPr marL="0" lvl="0" indent="304800" eaLnBrk="0" hangingPunct="0"/>
            <a:r>
              <a:rPr lang="en-US" altLang="zh-CN" sz="2000">
                <a:latin typeface="黑体" pitchFamily="49" charset="-122"/>
                <a:ea typeface="黑体" panose="02010609060101010101" pitchFamily="49" charset="-122"/>
              </a:rPr>
              <a:t>A</a:t>
            </a:r>
            <a:r>
              <a:rPr lang="zh-CN" altLang="en-US" sz="2000">
                <a:latin typeface="黑体" pitchFamily="49" charset="-122"/>
                <a:ea typeface="黑体" panose="02010609060101010101" pitchFamily="49" charset="-122"/>
              </a:rPr>
              <a:t>．纬度位置   </a:t>
            </a:r>
            <a:r>
              <a:rPr lang="en-US" altLang="zh-CN" sz="2000">
                <a:latin typeface="黑体" pitchFamily="49" charset="-122"/>
                <a:ea typeface="黑体" panose="02010609060101010101" pitchFamily="49" charset="-122"/>
              </a:rPr>
              <a:t>B</a:t>
            </a:r>
            <a:r>
              <a:rPr lang="zh-CN" altLang="en-US" sz="2000">
                <a:latin typeface="黑体" pitchFamily="49" charset="-122"/>
                <a:ea typeface="黑体" panose="02010609060101010101" pitchFamily="49" charset="-122"/>
              </a:rPr>
              <a:t>．海陆位置   </a:t>
            </a:r>
            <a:r>
              <a:rPr lang="en-US" altLang="zh-CN" sz="2000">
                <a:solidFill>
                  <a:srgbClr val="FF0000"/>
                </a:solidFill>
                <a:latin typeface="黑体" pitchFamily="49" charset="-122"/>
                <a:ea typeface="黑体" panose="02010609060101010101" pitchFamily="49" charset="-122"/>
              </a:rPr>
              <a:t>C</a:t>
            </a:r>
            <a:r>
              <a:rPr lang="zh-CN" altLang="en-US" sz="2000">
                <a:solidFill>
                  <a:srgbClr val="FF0000"/>
                </a:solidFill>
                <a:latin typeface="黑体" pitchFamily="49" charset="-122"/>
                <a:ea typeface="黑体" panose="02010609060101010101" pitchFamily="49" charset="-122"/>
              </a:rPr>
              <a:t>．地形</a:t>
            </a:r>
            <a:r>
              <a:rPr lang="zh-CN" altLang="en-US" sz="2000">
                <a:latin typeface="黑体" pitchFamily="49" charset="-122"/>
                <a:ea typeface="黑体" panose="02010609060101010101" pitchFamily="49" charset="-122"/>
              </a:rPr>
              <a:t>    </a:t>
            </a:r>
            <a:r>
              <a:rPr lang="en-US" altLang="zh-CN" sz="2000">
                <a:latin typeface="黑体" pitchFamily="49" charset="-122"/>
                <a:ea typeface="黑体" panose="02010609060101010101" pitchFamily="49" charset="-122"/>
              </a:rPr>
              <a:t>D</a:t>
            </a:r>
            <a:r>
              <a:rPr lang="zh-CN" altLang="en-US" sz="2000">
                <a:latin typeface="黑体" pitchFamily="49" charset="-122"/>
                <a:ea typeface="黑体" panose="02010609060101010101" pitchFamily="49" charset="-122"/>
              </a:rPr>
              <a:t>．洋流 </a:t>
            </a:r>
            <a:endParaRPr lang="zh-CN" altLang="en-US" sz="2000">
              <a:latin typeface="黑体" pitchFamily="49" charset="-122"/>
              <a:ea typeface="黑体" panose="02010609060101010101" pitchFamily="49" charset="-122"/>
            </a:endParaRPr>
          </a:p>
        </p:txBody>
      </p:sp>
      <p:sp>
        <p:nvSpPr>
          <p:cNvPr id="30725" name="Rectangle 14"/>
          <p:cNvSpPr/>
          <p:nvPr/>
        </p:nvSpPr>
        <p:spPr>
          <a:xfrm>
            <a:off x="596900" y="4295775"/>
            <a:ext cx="6362700" cy="1323975"/>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304800" eaLnBrk="0" hangingPunct="0"/>
            <a:r>
              <a:rPr lang="en-US" altLang="zh-CN" sz="2000">
                <a:latin typeface="黑体" pitchFamily="49" charset="-122"/>
                <a:ea typeface="黑体" panose="02010609060101010101" pitchFamily="49" charset="-122"/>
              </a:rPr>
              <a:t>17.</a:t>
            </a:r>
            <a:r>
              <a:rPr lang="zh-CN" altLang="en-US" sz="2000">
                <a:latin typeface="黑体" pitchFamily="49" charset="-122"/>
                <a:ea typeface="黑体" panose="02010609060101010101" pitchFamily="49" charset="-122"/>
              </a:rPr>
              <a:t>图</a:t>
            </a:r>
            <a:r>
              <a:rPr lang="en-US" altLang="zh-CN" sz="2000">
                <a:latin typeface="黑体" pitchFamily="49" charset="-122"/>
                <a:ea typeface="黑体" panose="02010609060101010101" pitchFamily="49" charset="-122"/>
              </a:rPr>
              <a:t>2</a:t>
            </a:r>
            <a:r>
              <a:rPr lang="zh-CN" altLang="en-US" sz="2000">
                <a:latin typeface="黑体" pitchFamily="49" charset="-122"/>
                <a:ea typeface="黑体" panose="02010609060101010101" pitchFamily="49" charset="-122"/>
              </a:rPr>
              <a:t>中甲地年降水量约为</a:t>
            </a:r>
            <a:r>
              <a:rPr lang="en-US" altLang="zh-CN" sz="2000">
                <a:latin typeface="黑体" pitchFamily="49" charset="-122"/>
                <a:ea typeface="黑体" panose="02010609060101010101" pitchFamily="49" charset="-122"/>
              </a:rPr>
              <a:t>1000mm</a:t>
            </a:r>
            <a:r>
              <a:rPr lang="zh-CN" altLang="en-US" sz="2000">
                <a:latin typeface="黑体" pitchFamily="49" charset="-122"/>
                <a:ea typeface="黑体" panose="02010609060101010101" pitchFamily="49" charset="-122"/>
              </a:rPr>
              <a:t>，乙地年降水量约为</a:t>
            </a:r>
            <a:r>
              <a:rPr lang="en-US" altLang="zh-CN" sz="2000">
                <a:latin typeface="黑体" pitchFamily="49" charset="-122"/>
                <a:ea typeface="黑体" panose="02010609060101010101" pitchFamily="49" charset="-122"/>
              </a:rPr>
              <a:t>500mm</a:t>
            </a:r>
            <a:r>
              <a:rPr lang="zh-CN" altLang="en-US" sz="2000">
                <a:latin typeface="黑体" pitchFamily="49" charset="-122"/>
                <a:ea typeface="黑体" panose="02010609060101010101" pitchFamily="49" charset="-122"/>
              </a:rPr>
              <a:t>。造成甲、乙两地降水量差异显著的主导因素是</a:t>
            </a:r>
            <a:r>
              <a:rPr lang="en-US" altLang="zh-CN" sz="2000">
                <a:latin typeface="黑体" pitchFamily="49" charset="-122"/>
                <a:ea typeface="黑体" panose="02010609060101010101" pitchFamily="49" charset="-122"/>
              </a:rPr>
              <a:t>(   )</a:t>
            </a:r>
            <a:endParaRPr lang="en-US" altLang="zh-CN" sz="2000">
              <a:latin typeface="黑体" pitchFamily="49" charset="-122"/>
              <a:ea typeface="黑体" panose="02010609060101010101" pitchFamily="49" charset="-122"/>
            </a:endParaRPr>
          </a:p>
          <a:p>
            <a:pPr marL="0" lvl="0" indent="304800" eaLnBrk="0" hangingPunct="0"/>
            <a:r>
              <a:rPr lang="en-US" altLang="zh-CN" sz="2000">
                <a:latin typeface="黑体" pitchFamily="49" charset="-122"/>
                <a:ea typeface="黑体" panose="02010609060101010101" pitchFamily="49" charset="-122"/>
              </a:rPr>
              <a:t>A</a:t>
            </a:r>
            <a:r>
              <a:rPr lang="zh-CN" altLang="en-US" sz="2000">
                <a:latin typeface="黑体" pitchFamily="49" charset="-122"/>
                <a:ea typeface="黑体" panose="02010609060101010101" pitchFamily="49" charset="-122"/>
              </a:rPr>
              <a:t>．纬度位置   </a:t>
            </a:r>
            <a:r>
              <a:rPr lang="en-US" altLang="zh-CN" sz="2000">
                <a:solidFill>
                  <a:srgbClr val="FF0000"/>
                </a:solidFill>
                <a:latin typeface="黑体" pitchFamily="49" charset="-122"/>
                <a:ea typeface="黑体" panose="02010609060101010101" pitchFamily="49" charset="-122"/>
              </a:rPr>
              <a:t>B</a:t>
            </a:r>
            <a:r>
              <a:rPr lang="zh-CN" altLang="en-US" sz="2000">
                <a:solidFill>
                  <a:srgbClr val="FF0000"/>
                </a:solidFill>
                <a:latin typeface="黑体" pitchFamily="49" charset="-122"/>
                <a:ea typeface="黑体" panose="02010609060101010101" pitchFamily="49" charset="-122"/>
              </a:rPr>
              <a:t>．海陆位置 </a:t>
            </a:r>
            <a:r>
              <a:rPr lang="zh-CN" altLang="en-US" sz="2000">
                <a:latin typeface="黑体" pitchFamily="49" charset="-122"/>
                <a:ea typeface="黑体" panose="02010609060101010101" pitchFamily="49" charset="-122"/>
              </a:rPr>
              <a:t>  </a:t>
            </a:r>
            <a:r>
              <a:rPr lang="en-US" altLang="zh-CN" sz="2000">
                <a:latin typeface="黑体" pitchFamily="49" charset="-122"/>
                <a:ea typeface="黑体" panose="02010609060101010101" pitchFamily="49" charset="-122"/>
              </a:rPr>
              <a:t>C</a:t>
            </a:r>
            <a:r>
              <a:rPr lang="zh-CN" altLang="en-US" sz="2000">
                <a:latin typeface="黑体" pitchFamily="49" charset="-122"/>
                <a:ea typeface="黑体" panose="02010609060101010101" pitchFamily="49" charset="-122"/>
              </a:rPr>
              <a:t>．地形    </a:t>
            </a:r>
            <a:r>
              <a:rPr lang="en-US" altLang="zh-CN" sz="2000">
                <a:latin typeface="黑体" pitchFamily="49" charset="-122"/>
                <a:ea typeface="黑体" panose="02010609060101010101" pitchFamily="49" charset="-122"/>
              </a:rPr>
              <a:t>D</a:t>
            </a:r>
            <a:r>
              <a:rPr lang="zh-CN" altLang="en-US" sz="2000">
                <a:latin typeface="黑体" pitchFamily="49" charset="-122"/>
                <a:ea typeface="黑体" panose="02010609060101010101" pitchFamily="49" charset="-122"/>
              </a:rPr>
              <a:t>．洋流 </a:t>
            </a:r>
            <a:endParaRPr lang="zh-CN" altLang="en-US" sz="2000">
              <a:latin typeface="黑体" pitchFamily="49" charset="-122"/>
              <a:ea typeface="黑体" panose="02010609060101010101" pitchFamily="49" charset="-122"/>
            </a:endParaRPr>
          </a:p>
        </p:txBody>
      </p:sp>
      <p:sp>
        <p:nvSpPr>
          <p:cNvPr id="30726" name="文本框 2"/>
          <p:cNvSpPr/>
          <p:nvPr/>
        </p:nvSpPr>
        <p:spPr>
          <a:xfrm>
            <a:off x="596900" y="673100"/>
            <a:ext cx="6880225"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en-US" altLang="zh-CN" sz="2400">
                <a:solidFill>
                  <a:srgbClr val="7030A0"/>
                </a:solidFill>
                <a:latin typeface="黑体" pitchFamily="49" charset="-122"/>
                <a:ea typeface="黑体" panose="02010609060101010101" pitchFamily="49" charset="-122"/>
              </a:rPr>
              <a:t>2.</a:t>
            </a:r>
            <a:r>
              <a:rPr lang="zh-CN" altLang="en-US" sz="2400">
                <a:solidFill>
                  <a:srgbClr val="7030A0"/>
                </a:solidFill>
                <a:latin typeface="黑体" pitchFamily="49" charset="-122"/>
                <a:ea typeface="黑体" panose="02010609060101010101" pitchFamily="49" charset="-122"/>
              </a:rPr>
              <a:t>强化读图习惯，联系生活尺度认知区域尺度</a:t>
            </a:r>
            <a:endParaRPr lang="en-US" altLang="zh-CN" sz="2400">
              <a:solidFill>
                <a:srgbClr val="7030A0"/>
              </a:solidFill>
              <a:latin typeface="黑体" pitchFamily="49" charset="-122"/>
              <a:ea typeface="黑体" panose="02010609060101010101" pitchFamily="49" charset="-122"/>
            </a:endParaRPr>
          </a:p>
        </p:txBody>
      </p:sp>
      <p:sp>
        <p:nvSpPr>
          <p:cNvPr id="30727" name="椭圆 3">
            <a:extLst>
              <a:ext uri="{FF2B5EF4-FFF2-40B4-BE49-F238E27FC236}"/>
            </a:extLst>
          </p:cNvPr>
          <p:cNvSpPr/>
          <p:nvPr/>
        </p:nvSpPr>
        <p:spPr>
          <a:xfrm>
            <a:off x="8037513" y="2762250"/>
            <a:ext cx="1509712" cy="423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30728" name="椭圆 4">
            <a:extLst>
              <a:ext uri="{FF2B5EF4-FFF2-40B4-BE49-F238E27FC236}"/>
            </a:extLst>
          </p:cNvPr>
          <p:cNvSpPr/>
          <p:nvPr/>
        </p:nvSpPr>
        <p:spPr>
          <a:xfrm>
            <a:off x="7940675" y="5284788"/>
            <a:ext cx="1606550" cy="5127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30729" name="文本框 8"/>
          <p:cNvSpPr/>
          <p:nvPr/>
        </p:nvSpPr>
        <p:spPr>
          <a:xfrm>
            <a:off x="9286875" y="3233738"/>
            <a:ext cx="852488"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1</a:t>
            </a:r>
            <a:endParaRPr lang="zh-CN" altLang="en-US">
              <a:latin typeface="黑体" pitchFamily="49" charset="-122"/>
              <a:ea typeface="黑体" panose="02010609060101010101" pitchFamily="49" charset="-122"/>
            </a:endParaRPr>
          </a:p>
        </p:txBody>
      </p:sp>
      <p:sp>
        <p:nvSpPr>
          <p:cNvPr id="30730" name="文本框 9"/>
          <p:cNvSpPr/>
          <p:nvPr/>
        </p:nvSpPr>
        <p:spPr>
          <a:xfrm>
            <a:off x="9732963" y="5853113"/>
            <a:ext cx="852487" cy="3698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2</a:t>
            </a:r>
            <a:endParaRPr lang="zh-CN" altLang="en-US">
              <a:latin typeface="黑体" pitchFamily="49" charset="-122"/>
              <a:ea typeface="黑体" panose="02010609060101010101" pitchFamily="49" charset="-122"/>
            </a:endParaRPr>
          </a:p>
        </p:txBody>
      </p:sp>
      <p:sp>
        <p:nvSpPr>
          <p:cNvPr id="30731" name="文本框 5">
            <a:extLst>
              <a:ext uri="{FF2B5EF4-FFF2-40B4-BE49-F238E27FC236}"/>
            </a:extLst>
          </p:cNvPr>
          <p:cNvSpPr txBox="1"/>
          <p:nvPr/>
        </p:nvSpPr>
        <p:spPr>
          <a:xfrm>
            <a:off x="729397" y="1337823"/>
            <a:ext cx="6097979" cy="830997"/>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Wingdings" pitchFamily="2" charset="2"/>
              <a:buChar char="u"/>
            </a:pPr>
            <a:r>
              <a:rPr lang="zh-CN" altLang="en-US" sz="2400" spc="0">
                <a:latin typeface="黑体" pitchFamily="49" charset="-122"/>
                <a:ea typeface="黑体" panose="02010609060101010101" pitchFamily="49" charset="-122"/>
              </a:rPr>
              <a:t>图名、比例尺、图例、注记</a:t>
            </a:r>
            <a:endParaRPr lang="en-US" altLang="zh-CN" sz="2400">
              <a:latin typeface="黑体" pitchFamily="49" charset="-122"/>
              <a:ea typeface="黑体" panose="02010609060101010101" pitchFamily="49" charset="-122"/>
            </a:endParaRPr>
          </a:p>
          <a:p>
            <a:pPr marL="0" marR="0" lvl="0" indent="0"/>
            <a:r>
              <a:rPr lang="zh-CN" altLang="en-US" sz="2400" spc="0">
                <a:latin typeface="黑体" pitchFamily="49" charset="-122"/>
                <a:ea typeface="黑体" panose="02010609060101010101" pitchFamily="49" charset="-122"/>
              </a:rPr>
              <a:t>依据</a:t>
            </a:r>
            <a:r>
              <a:rPr lang="zh-CN" altLang="en-US" sz="2400" spc="0">
                <a:solidFill>
                  <a:srgbClr val="0070C0"/>
                </a:solidFill>
                <a:latin typeface="黑体" pitchFamily="49" charset="-122"/>
                <a:ea typeface="黑体" panose="02010609060101010101" pitchFamily="49" charset="-122"/>
              </a:rPr>
              <a:t>比例尺或经纬线</a:t>
            </a:r>
            <a:r>
              <a:rPr lang="zh-CN" altLang="en-US" sz="2400" spc="0">
                <a:latin typeface="黑体" pitchFamily="49" charset="-122"/>
                <a:ea typeface="黑体" panose="02010609060101010101" pitchFamily="49" charset="-122"/>
              </a:rPr>
              <a:t>，换算空间尺度</a:t>
            </a:r>
            <a:endParaRPr lang="zh-CN" altLang="en-US" sz="2400">
              <a:latin typeface="黑体" pitchFamily="49" charset="-122"/>
              <a:ea typeface="黑体" panose="02010609060101010101" pitchFamily="49" charset="-122"/>
            </a:endParaRPr>
          </a:p>
        </p:txBody>
      </p:sp>
    </p:spTree>
    <p:custDataLst>
      <p:tags r:id="rId4"/>
    </p:custDataLst>
  </p:cSld>
  <p:clrMapOvr>
    <a:masterClrMapping/>
  </p:clrMapOvr>
  <mc:AlternateContent>
    <mc:Choice xmlns:p14="http://schemas.microsoft.com/office/powerpoint/2010/main" Requires="p14">
      <p:transition spd="slow" advClick="0" advTm="118129" p14:dur="700">
        <p:fade/>
      </p:transition>
    </mc:Choice>
    <mc:Fallback>
      <p:transition spd="slow" advClick="0" advTm="11812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9"/>
                                        </p:tgtEl>
                                        <p:attrNameLst>
                                          <p:attrName>style.visibility</p:attrName>
                                        </p:attrNameLst>
                                      </p:cBhvr>
                                      <p:to>
                                        <p:strVal val="visible"/>
                                      </p:to>
                                    </p:set>
                                    <p:animEffect transition="in" filter="fade">
                                      <p:cBhvr>
                                        <p:cTn id="10" dur="500"/>
                                        <p:tgtEl>
                                          <p:spTgt spid="307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7"/>
                                        </p:tgtEl>
                                        <p:attrNameLst>
                                          <p:attrName>style.visibility</p:attrName>
                                        </p:attrNameLst>
                                      </p:cBhvr>
                                      <p:to>
                                        <p:strVal val="visible"/>
                                      </p:to>
                                    </p:set>
                                    <p:animEffect transition="in" filter="fade">
                                      <p:cBhvr>
                                        <p:cTn id="13" dur="500"/>
                                        <p:tgtEl>
                                          <p:spTgt spid="30727"/>
                                        </p:tgtEl>
                                      </p:cBhvr>
                                    </p:animEffect>
                                  </p:childTnLst>
                                </p:cTn>
                              </p:par>
                              <p:par>
                                <p:cTn id="14" presetID="10" presetClass="entr" presetSubtype="0" fill="hold" nodeType="withEffect">
                                  <p:stCondLst>
                                    <p:cond delay="0"/>
                                  </p:stCondLst>
                                  <p:childTnLst>
                                    <p:set>
                                      <p:cBhvr>
                                        <p:cTn id="15" dur="1" fill="hold">
                                          <p:stCondLst>
                                            <p:cond delay="0"/>
                                          </p:stCondLst>
                                        </p:cTn>
                                        <p:tgtEl>
                                          <p:spTgt spid="30722"/>
                                        </p:tgtEl>
                                        <p:attrNameLst>
                                          <p:attrName>style.visibility</p:attrName>
                                        </p:attrNameLst>
                                      </p:cBhvr>
                                      <p:to>
                                        <p:strVal val="visible"/>
                                      </p:to>
                                    </p:set>
                                    <p:animEffect transition="in" filter="fade">
                                      <p:cBhvr>
                                        <p:cTn id="16" dur="500"/>
                                        <p:tgtEl>
                                          <p:spTgt spid="30722"/>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25"/>
                                        </p:tgtEl>
                                        <p:attrNameLst>
                                          <p:attrName>style.visibility</p:attrName>
                                        </p:attrNameLst>
                                      </p:cBhvr>
                                      <p:to>
                                        <p:strVal val="visible"/>
                                      </p:to>
                                    </p:set>
                                    <p:animEffect transition="in" filter="fade">
                                      <p:cBhvr>
                                        <p:cTn id="21" dur="500"/>
                                        <p:tgtEl>
                                          <p:spTgt spid="30725"/>
                                        </p:tgtEl>
                                      </p:cBhvr>
                                    </p:animEffect>
                                  </p:childTnLst>
                                </p:cTn>
                              </p:par>
                              <p:par>
                                <p:cTn id="22" presetID="10" presetClass="entr" presetSubtype="0" fill="hold" nodeType="withEffect">
                                  <p:stCondLst>
                                    <p:cond delay="0"/>
                                  </p:stCondLst>
                                  <p:childTnLst>
                                    <p:set>
                                      <p:cBhvr>
                                        <p:cTn id="23" dur="1" fill="hold">
                                          <p:stCondLst>
                                            <p:cond delay="0"/>
                                          </p:stCondLst>
                                        </p:cTn>
                                        <p:tgtEl>
                                          <p:spTgt spid="30723"/>
                                        </p:tgtEl>
                                        <p:attrNameLst>
                                          <p:attrName>style.visibility</p:attrName>
                                        </p:attrNameLst>
                                      </p:cBhvr>
                                      <p:to>
                                        <p:strVal val="visible"/>
                                      </p:to>
                                    </p:set>
                                    <p:animEffect transition="in" filter="fade">
                                      <p:cBhvr>
                                        <p:cTn id="24" dur="500"/>
                                        <p:tgtEl>
                                          <p:spTgt spid="307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728"/>
                                        </p:tgtEl>
                                        <p:attrNameLst>
                                          <p:attrName>style.visibility</p:attrName>
                                        </p:attrNameLst>
                                      </p:cBhvr>
                                      <p:to>
                                        <p:strVal val="visible"/>
                                      </p:to>
                                    </p:set>
                                    <p:animEffect transition="in" filter="fade">
                                      <p:cBhvr>
                                        <p:cTn id="27" dur="500"/>
                                        <p:tgtEl>
                                          <p:spTgt spid="307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730"/>
                                        </p:tgtEl>
                                        <p:attrNameLst>
                                          <p:attrName>style.visibility</p:attrName>
                                        </p:attrNameLst>
                                      </p:cBhvr>
                                      <p:to>
                                        <p:strVal val="visible"/>
                                      </p:to>
                                    </p:set>
                                    <p:animEffect transition="in" filter="fade">
                                      <p:cBhvr>
                                        <p:cTn id="30"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7" grpId="0"/>
      <p:bldP spid="30728" grpId="0"/>
      <p:bldP spid="30729" grpId="0"/>
      <p:bldP spid="3073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1746" name="文本框 2">
            <a:extLst>
              <a:ext uri="{FF2B5EF4-FFF2-40B4-BE49-F238E27FC236}"/>
            </a:extLst>
          </p:cNvPr>
          <p:cNvSpPr txBox="1"/>
          <p:nvPr/>
        </p:nvSpPr>
        <p:spPr>
          <a:xfrm>
            <a:off x="6096000" y="2169600"/>
            <a:ext cx="5523483" cy="1569660"/>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zh-CN" sz="2400" spc="-55">
                <a:latin typeface="楷体" panose="02010609060101010101" pitchFamily="49" charset="-122"/>
                <a:ea typeface="楷体" panose="02010609060101010101" pitchFamily="49" charset="-122"/>
              </a:rPr>
              <a:t>毛里求斯岛地处印度洋西南部，易受热带气旋影响。</a:t>
            </a:r>
            <a:r>
              <a:rPr lang="zh-CN" altLang="en-US" sz="2400" spc="-55">
                <a:latin typeface="楷体" panose="02010609060101010101" pitchFamily="49" charset="-122"/>
                <a:ea typeface="楷体" panose="02010609060101010101" pitchFamily="49" charset="-122"/>
              </a:rPr>
              <a:t>左图为毛里求斯岛地图，右图为当地时间 </a:t>
            </a:r>
            <a:r>
              <a:rPr lang="en-US" altLang="zh-CN" sz="2400" spc="-55">
                <a:latin typeface="楷体" panose="02010609060101010101" pitchFamily="49" charset="-122"/>
                <a:ea typeface="楷体" panose="02010609060101010101" pitchFamily="49" charset="-122"/>
              </a:rPr>
              <a:t>2022 </a:t>
            </a:r>
            <a:r>
              <a:rPr lang="zh-CN" altLang="en-US" sz="2400" spc="-55">
                <a:latin typeface="楷体" panose="02010609060101010101" pitchFamily="49" charset="-122"/>
                <a:ea typeface="楷体" panose="02010609060101010101" pitchFamily="49" charset="-122"/>
              </a:rPr>
              <a:t>年 </a:t>
            </a:r>
            <a:r>
              <a:rPr lang="en-US" altLang="zh-CN" sz="2400" spc="-55">
                <a:latin typeface="楷体" panose="02010609060101010101" pitchFamily="49" charset="-122"/>
                <a:ea typeface="楷体" panose="02010609060101010101" pitchFamily="49" charset="-122"/>
              </a:rPr>
              <a:t>2 </a:t>
            </a:r>
            <a:r>
              <a:rPr lang="zh-CN" altLang="en-US" sz="2400" spc="-55">
                <a:latin typeface="楷体" panose="02010609060101010101" pitchFamily="49" charset="-122"/>
                <a:ea typeface="楷体" panose="02010609060101010101" pitchFamily="49" charset="-122"/>
              </a:rPr>
              <a:t>月 </a:t>
            </a:r>
            <a:r>
              <a:rPr lang="en-US" altLang="zh-CN" sz="2400" spc="-55">
                <a:latin typeface="楷体" panose="02010609060101010101" pitchFamily="49" charset="-122"/>
                <a:ea typeface="楷体" panose="02010609060101010101" pitchFamily="49" charset="-122"/>
              </a:rPr>
              <a:t>2 </a:t>
            </a:r>
            <a:r>
              <a:rPr lang="zh-CN" altLang="en-US" sz="2400" spc="-55">
                <a:latin typeface="楷体" panose="02010609060101010101" pitchFamily="49" charset="-122"/>
                <a:ea typeface="楷体" panose="02010609060101010101" pitchFamily="49" charset="-122"/>
              </a:rPr>
              <a:t>日 </a:t>
            </a:r>
            <a:r>
              <a:rPr lang="en-US" altLang="zh-CN" sz="2400" spc="-55">
                <a:latin typeface="楷体" panose="02010609060101010101" pitchFamily="49" charset="-122"/>
                <a:ea typeface="楷体" panose="02010609060101010101" pitchFamily="49" charset="-122"/>
              </a:rPr>
              <a:t>16 </a:t>
            </a:r>
            <a:r>
              <a:rPr lang="zh-CN" altLang="en-US" sz="2400" spc="-55">
                <a:latin typeface="楷体" panose="02010609060101010101" pitchFamily="49" charset="-122"/>
                <a:ea typeface="楷体" panose="02010609060101010101" pitchFamily="49" charset="-122"/>
              </a:rPr>
              <a:t>时海平面气压分布图。 </a:t>
            </a:r>
            <a:endParaRPr lang="en-US" altLang="zh-CN" sz="2400">
              <a:latin typeface="楷体" panose="02010609060101010101" pitchFamily="49" charset="-122"/>
              <a:ea typeface="楷体" panose="02010609060101010101" pitchFamily="49" charset="-122"/>
            </a:endParaRPr>
          </a:p>
        </p:txBody>
      </p:sp>
      <p:pic>
        <p:nvPicPr>
          <p:cNvPr id="31747" name="image10.png"/>
          <p:cNvPicPr>
            <a:picLocks noChangeAspect="1"/>
          </p:cNvPicPr>
          <p:nvPr/>
        </p:nvPicPr>
        <p:blipFill>
          <a:blip r:embed="rId2"/>
          <a:stretch>
            <a:fillRect/>
          </a:stretch>
        </p:blipFill>
        <p:spPr>
          <a:xfrm>
            <a:off x="376238" y="1301750"/>
            <a:ext cx="5345112" cy="2751138"/>
          </a:xfrm>
          <a:prstGeom prst="rect">
            <a:avLst/>
          </a:prstGeom>
          <a:noFill/>
          <a:ln>
            <a:noFill/>
            <a:miter lim="800000"/>
          </a:ln>
        </p:spPr>
      </p:pic>
      <p:sp>
        <p:nvSpPr>
          <p:cNvPr id="31748" name="文本框 4"/>
          <p:cNvSpPr/>
          <p:nvPr/>
        </p:nvSpPr>
        <p:spPr>
          <a:xfrm>
            <a:off x="1241425" y="4608513"/>
            <a:ext cx="7926388" cy="4619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3399"/>
                </a:solidFill>
                <a:latin typeface="楷体" panose="02010609060101010101" pitchFamily="49" charset="-122"/>
                <a:ea typeface="楷体" panose="02010609060101010101" pitchFamily="49" charset="-122"/>
              </a:rPr>
              <a:t>依据经纬线，判断岛屿南北约跨纬度</a:t>
            </a:r>
            <a:r>
              <a:rPr lang="en-US" altLang="zh-CN" sz="2400">
                <a:solidFill>
                  <a:srgbClr val="003399"/>
                </a:solidFill>
                <a:latin typeface="楷体" panose="02010609060101010101" pitchFamily="49" charset="-122"/>
                <a:ea typeface="楷体" panose="02010609060101010101" pitchFamily="49" charset="-122"/>
              </a:rPr>
              <a:t>30ˊ</a:t>
            </a:r>
            <a:r>
              <a:rPr lang="zh-CN" altLang="en-US" sz="2400">
                <a:solidFill>
                  <a:srgbClr val="003399"/>
                </a:solidFill>
                <a:latin typeface="楷体" panose="02010609060101010101" pitchFamily="49" charset="-122"/>
                <a:ea typeface="楷体" panose="02010609060101010101" pitchFamily="49" charset="-122"/>
              </a:rPr>
              <a:t>，距离约</a:t>
            </a:r>
            <a:r>
              <a:rPr lang="en-US" altLang="zh-CN" sz="2400">
                <a:solidFill>
                  <a:srgbClr val="003399"/>
                </a:solidFill>
                <a:latin typeface="楷体" panose="02010609060101010101" pitchFamily="49" charset="-122"/>
                <a:ea typeface="楷体" panose="02010609060101010101" pitchFamily="49" charset="-122"/>
              </a:rPr>
              <a:t>55.5km</a:t>
            </a:r>
            <a:r>
              <a:rPr lang="zh-CN" altLang="en-US" sz="2400">
                <a:solidFill>
                  <a:srgbClr val="003399"/>
                </a:solidFill>
                <a:latin typeface="楷体" panose="02010609060101010101" pitchFamily="49" charset="-122"/>
                <a:ea typeface="楷体" panose="02010609060101010101" pitchFamily="49" charset="-122"/>
              </a:rPr>
              <a:t>；</a:t>
            </a:r>
            <a:endParaRPr lang="en-US" altLang="zh-CN" sz="2400">
              <a:solidFill>
                <a:srgbClr val="003399"/>
              </a:solidFill>
              <a:latin typeface="楷体" panose="02010609060101010101" pitchFamily="49" charset="-122"/>
              <a:ea typeface="楷体" panose="02010609060101010101" pitchFamily="49" charset="-122"/>
            </a:endParaRPr>
          </a:p>
        </p:txBody>
      </p:sp>
    </p:spTree>
    <p:custDataLst>
      <p:tags r:id="rId3"/>
    </p:custDataLst>
  </p:cSld>
  <p:clrMapOvr>
    <a:masterClrMapping/>
  </p:clrMapOvr>
  <mc:AlternateContent>
    <mc:Choice xmlns:p14="http://schemas.microsoft.com/office/powerpoint/2010/main" Requires="p14">
      <p:transition spd="slow" advClick="0" advTm="39391" p14:dur="700">
        <p:fade/>
      </p:transition>
    </mc:Choice>
    <mc:Fallback>
      <p:transition spd="slow" advClick="0" advTm="3939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2770" name="内容占位符 2">
            <a:extLst>
              <a:ext uri="{FF2B5EF4-FFF2-40B4-BE49-F238E27FC236}"/>
            </a:extLst>
          </p:cNvPr>
          <p:cNvSpPr txBox="1"/>
          <p:nvPr/>
        </p:nvSpPr>
        <p:spPr>
          <a:xfrm>
            <a:off x="920750" y="1173163"/>
            <a:ext cx="10372725" cy="4538662"/>
          </a:xfrm>
          <a:prstGeom prst="rect">
            <a:avLst/>
          </a:prstGeom>
        </p:spPr>
        <p:txBody>
          <a:bodyPr vert="horz" rtlCol="0"/>
          <a:lstStyle>
            <a:defPPr>
              <a:defRPr lang="zh-CN"/>
            </a:defPPr>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228600" marR="0" lvl="0" indent="-228600">
              <a:lnSpc>
                <a:spcPct val="90000"/>
              </a:lnSpc>
              <a:spcBef>
                <a:spcPts val="1000"/>
              </a:spcBef>
              <a:buFont typeface="Wingdings" pitchFamily="2" charset="2"/>
              <a:buChar char="u"/>
            </a:pPr>
            <a:r>
              <a:rPr lang="zh-CN" altLang="en-US" sz="2400" spc="0">
                <a:latin typeface="黑体" pitchFamily="49" charset="-122"/>
                <a:ea typeface="黑体" panose="02010609060101010101" pitchFamily="49" charset="-122"/>
              </a:rPr>
              <a:t>将题目中的空间距离，与生活中熟悉的距离对照，认知空间尺度大小</a:t>
            </a:r>
            <a:endParaRPr lang="en-US" altLang="zh-CN" sz="2400">
              <a:latin typeface="黑体" pitchFamily="49" charset="-122"/>
              <a:ea typeface="黑体" panose="02010609060101010101" pitchFamily="49" charset="-122"/>
            </a:endParaRPr>
          </a:p>
          <a:p>
            <a:pPr marL="0" marR="0" lvl="0" indent="0">
              <a:lnSpc>
                <a:spcPct val="90000"/>
              </a:lnSpc>
              <a:spcBef>
                <a:spcPts val="1000"/>
              </a:spcBef>
              <a:buFont typeface="Arial"/>
            </a:pPr>
            <a:r>
              <a:rPr lang="zh-CN" altLang="en-US" sz="2400" spc="0">
                <a:latin typeface="黑体" pitchFamily="49" charset="-122"/>
                <a:ea typeface="黑体" panose="02010609060101010101" pitchFamily="49" charset="-122"/>
              </a:rPr>
              <a:t>例如，</a:t>
            </a:r>
            <a:endParaRPr lang="en-US" altLang="zh-CN"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en-US" sz="2400" spc="0">
                <a:latin typeface="黑体" pitchFamily="49" charset="-122"/>
                <a:ea typeface="黑体" panose="02010609060101010101" pitchFamily="49" charset="-122"/>
              </a:rPr>
              <a:t>城市中公交车相邻两站之间的距离约</a:t>
            </a:r>
            <a:r>
              <a:rPr lang="en-US" altLang="zh-CN" sz="2400" spc="0">
                <a:latin typeface="黑体" pitchFamily="49" charset="-122"/>
                <a:ea typeface="黑体" panose="02010609060101010101" pitchFamily="49" charset="-122"/>
              </a:rPr>
              <a:t>1km</a:t>
            </a:r>
            <a:endParaRPr lang="en-US" altLang="zh-CN"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en-US" sz="2400" spc="0">
                <a:latin typeface="黑体" pitchFamily="49" charset="-122"/>
                <a:ea typeface="黑体" panose="02010609060101010101" pitchFamily="49" charset="-122"/>
              </a:rPr>
              <a:t>自己居住的小区南北或东西距离、面积</a:t>
            </a:r>
            <a:endParaRPr lang="en-US" altLang="zh-CN"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en-US" sz="2400" spc="0">
                <a:latin typeface="黑体" pitchFamily="49" charset="-122"/>
                <a:ea typeface="黑体" panose="02010609060101010101" pitchFamily="49" charset="-122"/>
              </a:rPr>
              <a:t>上学所在学校的南北或东西距离、面积</a:t>
            </a:r>
            <a:endParaRPr lang="en-US" altLang="zh-CN"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en-US" sz="2400" spc="0">
                <a:latin typeface="黑体" pitchFamily="49" charset="-122"/>
                <a:ea typeface="黑体" panose="02010609060101010101" pitchFamily="49" charset="-122"/>
              </a:rPr>
              <a:t>学校操场的长、宽距离、面积</a:t>
            </a:r>
            <a:endParaRPr lang="zh-CN" altLang="en-US"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en-US" sz="2400" spc="0">
                <a:latin typeface="黑体" pitchFamily="49" charset="-122"/>
                <a:ea typeface="黑体" panose="02010609060101010101" pitchFamily="49" charset="-122"/>
              </a:rPr>
              <a:t>足球场的长、宽距离、面积</a:t>
            </a:r>
            <a:endParaRPr lang="en-US" altLang="zh-CN"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en-US" sz="2400" spc="0">
                <a:latin typeface="黑体" pitchFamily="49" charset="-122"/>
                <a:ea typeface="黑体" panose="02010609060101010101" pitchFamily="49" charset="-122"/>
              </a:rPr>
              <a:t>北京至天津的距离约</a:t>
            </a:r>
            <a:r>
              <a:rPr lang="en-US" altLang="zh-CN" sz="2400" spc="0">
                <a:latin typeface="黑体" pitchFamily="49" charset="-122"/>
                <a:ea typeface="黑体" panose="02010609060101010101" pitchFamily="49" charset="-122"/>
              </a:rPr>
              <a:t>120km</a:t>
            </a:r>
            <a:endParaRPr lang="en-US" altLang="zh-CN" sz="24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zh-CN" sz="2400" spc="0">
                <a:latin typeface="黑体" pitchFamily="49" charset="-122"/>
                <a:ea typeface="黑体" panose="02010609060101010101" pitchFamily="49" charset="-122"/>
              </a:rPr>
              <a:t>┉</a:t>
            </a:r>
            <a:endParaRPr lang="en-US" altLang="zh-CN" sz="2400">
              <a:latin typeface="黑体" pitchFamily="49" charset="-122"/>
              <a:ea typeface="黑体" panose="02010609060101010101" pitchFamily="49" charset="-122"/>
            </a:endParaRPr>
          </a:p>
        </p:txBody>
      </p:sp>
    </p:spTree>
    <p:custDataLst>
      <p:tags r:id="rId3"/>
    </p:custDataLst>
  </p:cSld>
  <p:clrMapOvr>
    <a:masterClrMapping/>
  </p:clrMapOvr>
  <mc:AlternateContent>
    <mc:Choice xmlns:p14="http://schemas.microsoft.com/office/powerpoint/2010/main" Requires="p14">
      <p:transition spd="slow" advClick="0" advTm="83857" p14:dur="700">
        <p:fade/>
      </p:transition>
    </mc:Choice>
    <mc:Fallback>
      <p:transition spd="slow" advClick="0" advTm="8385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500"/>
                                        <p:tgtEl>
                                          <p:spTgt spid="32770">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fade">
                                      <p:cBhvr>
                                        <p:cTn id="22" dur="500"/>
                                        <p:tgtEl>
                                          <p:spTgt spid="32770">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fade">
                                      <p:cBhvr>
                                        <p:cTn id="27" dur="500"/>
                                        <p:tgtEl>
                                          <p:spTgt spid="32770">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2770">
                                            <p:txEl>
                                              <p:pRg st="5" end="5"/>
                                            </p:txEl>
                                          </p:spTgt>
                                        </p:tgtEl>
                                        <p:attrNameLst>
                                          <p:attrName>style.visibility</p:attrName>
                                        </p:attrNameLst>
                                      </p:cBhvr>
                                      <p:to>
                                        <p:strVal val="visible"/>
                                      </p:to>
                                    </p:set>
                                    <p:animEffect transition="in" filter="fade">
                                      <p:cBhvr>
                                        <p:cTn id="32" dur="500"/>
                                        <p:tgtEl>
                                          <p:spTgt spid="32770">
                                            <p:txEl>
                                              <p:pRg st="5" end="5"/>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2770">
                                            <p:txEl>
                                              <p:pRg st="6" end="6"/>
                                            </p:txEl>
                                          </p:spTgt>
                                        </p:tgtEl>
                                        <p:attrNameLst>
                                          <p:attrName>style.visibility</p:attrName>
                                        </p:attrNameLst>
                                      </p:cBhvr>
                                      <p:to>
                                        <p:strVal val="visible"/>
                                      </p:to>
                                    </p:set>
                                    <p:animEffect transition="in" filter="fade">
                                      <p:cBhvr>
                                        <p:cTn id="37" dur="500"/>
                                        <p:tgtEl>
                                          <p:spTgt spid="32770">
                                            <p:txEl>
                                              <p:pRg st="6" end="6"/>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2770">
                                            <p:txEl>
                                              <p:pRg st="7" end="7"/>
                                            </p:txEl>
                                          </p:spTgt>
                                        </p:tgtEl>
                                        <p:attrNameLst>
                                          <p:attrName>style.visibility</p:attrName>
                                        </p:attrNameLst>
                                      </p:cBhvr>
                                      <p:to>
                                        <p:strVal val="visible"/>
                                      </p:to>
                                    </p:set>
                                    <p:animEffect transition="in" filter="fade">
                                      <p:cBhvr>
                                        <p:cTn id="42" dur="500"/>
                                        <p:tgtEl>
                                          <p:spTgt spid="32770">
                                            <p:txEl>
                                              <p:pRg st="7" end="7"/>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2770">
                                            <p:txEl>
                                              <p:pRg st="8" end="8"/>
                                            </p:txEl>
                                          </p:spTgt>
                                        </p:tgtEl>
                                        <p:attrNameLst>
                                          <p:attrName>style.visibility</p:attrName>
                                        </p:attrNameLst>
                                      </p:cBhvr>
                                      <p:to>
                                        <p:strVal val="visible"/>
                                      </p:to>
                                    </p:set>
                                    <p:animEffect transition="in" filter="fade">
                                      <p:cBhvr>
                                        <p:cTn id="47" dur="500"/>
                                        <p:tgtEl>
                                          <p:spTgt spid="327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3794" name="内容占位符 2">
            <a:extLst>
              <a:ext uri="{FF2B5EF4-FFF2-40B4-BE49-F238E27FC236}"/>
            </a:extLst>
          </p:cNvPr>
          <p:cNvSpPr txBox="1"/>
          <p:nvPr/>
        </p:nvSpPr>
        <p:spPr>
          <a:xfrm>
            <a:off x="768350" y="5657850"/>
            <a:ext cx="10750550" cy="750888"/>
          </a:xfrm>
          <a:prstGeom prst="rect">
            <a:avLst/>
          </a:prstGeom>
        </p:spPr>
        <p:txBody>
          <a:bodyPr/>
          <a:lstStyle>
            <a:defPPr>
              <a:defRPr lang="zh-CN"/>
            </a:defPPr>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marR="0" lvl="0" indent="0">
              <a:buFont typeface="Arial"/>
            </a:pPr>
            <a:r>
              <a:rPr lang="en-US" altLang="zh-CN" sz="2000" spc="-45">
                <a:latin typeface="黑体" pitchFamily="49" charset="-122"/>
                <a:ea typeface="黑体" panose="02010609060101010101" pitchFamily="49" charset="-122"/>
              </a:rPr>
              <a:t>18.</a:t>
            </a:r>
            <a:r>
              <a:rPr lang="zh-CN" altLang="zh-CN" sz="2000" spc="-45">
                <a:latin typeface="黑体" pitchFamily="49" charset="-122"/>
                <a:ea typeface="黑体" panose="02010609060101010101" pitchFamily="49" charset="-122"/>
              </a:rPr>
              <a:t>说明该市适宜步行的原因。</a:t>
            </a:r>
            <a:r>
              <a:rPr lang="zh-CN" altLang="en-US" sz="2000" spc="-45">
                <a:latin typeface="黑体" pitchFamily="49" charset="-122"/>
                <a:ea typeface="黑体" panose="02010609060101010101" pitchFamily="49" charset="-122"/>
              </a:rPr>
              <a:t>（</a:t>
            </a:r>
            <a:r>
              <a:rPr lang="en-US" altLang="zh-CN" sz="2000" spc="-45">
                <a:latin typeface="黑体" pitchFamily="49" charset="-122"/>
                <a:ea typeface="黑体" panose="02010609060101010101" pitchFamily="49" charset="-122"/>
              </a:rPr>
              <a:t>4</a:t>
            </a:r>
            <a:r>
              <a:rPr lang="zh-CN" altLang="en-US" sz="2000" spc="-45">
                <a:latin typeface="黑体" pitchFamily="49" charset="-122"/>
                <a:ea typeface="黑体" panose="02010609060101010101" pitchFamily="49" charset="-122"/>
              </a:rPr>
              <a:t>分）</a:t>
            </a:r>
            <a:endParaRPr lang="en-US" altLang="zh-CN" sz="2000">
              <a:latin typeface="黑体" pitchFamily="49" charset="-122"/>
              <a:ea typeface="黑体" panose="02010609060101010101" pitchFamily="49" charset="-122"/>
            </a:endParaRPr>
          </a:p>
          <a:p>
            <a:pPr marL="228600" marR="0" lvl="0" indent="-228600">
              <a:buFont typeface="Arial"/>
              <a:buChar char="•"/>
            </a:pPr>
            <a:r>
              <a:rPr lang="zh-CN" altLang="en-US" sz="2000" spc="0">
                <a:solidFill>
                  <a:srgbClr val="FF0000"/>
                </a:solidFill>
                <a:latin typeface="黑体" pitchFamily="49" charset="-122"/>
                <a:ea typeface="黑体" panose="02010609060101010101" pitchFamily="49" charset="-122"/>
              </a:rPr>
              <a:t>环境宜人，建有步行道，城市空间范围较小，步行范围内的设施较为便利、公园绿地分布广。</a:t>
            </a:r>
            <a:endParaRPr lang="zh-CN" altLang="en-US" sz="2000">
              <a:solidFill>
                <a:srgbClr val="FF0000"/>
              </a:solidFill>
              <a:latin typeface="黑体" pitchFamily="49" charset="-122"/>
              <a:ea typeface="黑体" panose="02010609060101010101" pitchFamily="49" charset="-122"/>
            </a:endParaRPr>
          </a:p>
        </p:txBody>
      </p:sp>
      <p:pic>
        <p:nvPicPr>
          <p:cNvPr id="33795" name="image12.png"/>
          <p:cNvPicPr>
            <a:picLocks noChangeAspect="1"/>
          </p:cNvPicPr>
          <p:nvPr/>
        </p:nvPicPr>
        <p:blipFill>
          <a:blip r:embed="rId2"/>
          <a:stretch>
            <a:fillRect/>
          </a:stretch>
        </p:blipFill>
        <p:spPr>
          <a:xfrm>
            <a:off x="4408488" y="2519363"/>
            <a:ext cx="3833812" cy="3138487"/>
          </a:xfrm>
          <a:prstGeom prst="rect">
            <a:avLst/>
          </a:prstGeom>
          <a:noFill/>
          <a:ln>
            <a:noFill/>
            <a:miter lim="800000"/>
          </a:ln>
        </p:spPr>
      </p:pic>
      <p:sp>
        <p:nvSpPr>
          <p:cNvPr id="33796" name="Rectangle 2"/>
          <p:cNvSpPr/>
          <p:nvPr/>
        </p:nvSpPr>
        <p:spPr>
          <a:xfrm>
            <a:off x="768350" y="584200"/>
            <a:ext cx="10655300" cy="1938338"/>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eaLnBrk="0" hangingPunct="0"/>
            <a:r>
              <a:rPr lang="en-US" altLang="zh-CN" sz="2000">
                <a:latin typeface="楷体" panose="02010609060101010101" pitchFamily="49" charset="-122"/>
                <a:ea typeface="楷体" panose="02010609060101010101" pitchFamily="49" charset="-122"/>
              </a:rPr>
              <a:t>    </a:t>
            </a:r>
            <a:r>
              <a:rPr lang="zh-CN" altLang="zh-CN" sz="2000">
                <a:latin typeface="楷体" panose="02010609060101010101" pitchFamily="49" charset="-122"/>
                <a:ea typeface="楷体" panose="02010609060101010101" pitchFamily="49" charset="-122"/>
              </a:rPr>
              <a:t>美国塔科马市（</a:t>
            </a:r>
            <a:r>
              <a:rPr lang="en-US" altLang="zh-CN" sz="2000">
                <a:latin typeface="楷体" panose="02010609060101010101" pitchFamily="49" charset="-122"/>
                <a:ea typeface="楷体" panose="02010609060101010101" pitchFamily="49" charset="-122"/>
              </a:rPr>
              <a:t>47°17′N</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122°28′W</a:t>
            </a:r>
            <a:r>
              <a:rPr lang="zh-CN" altLang="en-US" sz="2000">
                <a:latin typeface="楷体" panose="02010609060101010101" pitchFamily="49" charset="-122"/>
                <a:ea typeface="楷体" panose="02010609060101010101" pitchFamily="49" charset="-122"/>
              </a:rPr>
              <a:t>）是位于北太平洋东岸的港口城市，人口约 </a:t>
            </a:r>
            <a:r>
              <a:rPr lang="en-US" altLang="zh-CN" sz="2000">
                <a:latin typeface="楷体" panose="02010609060101010101" pitchFamily="49" charset="-122"/>
                <a:ea typeface="楷体" panose="02010609060101010101" pitchFamily="49" charset="-122"/>
              </a:rPr>
              <a:t>21.9 </a:t>
            </a:r>
            <a:r>
              <a:rPr lang="zh-CN" altLang="en-US" sz="2000">
                <a:latin typeface="楷体" panose="02010609060101010101" pitchFamily="49" charset="-122"/>
                <a:ea typeface="楷体" panose="02010609060101010101" pitchFamily="49" charset="-122"/>
              </a:rPr>
              <a:t>万（</a:t>
            </a:r>
            <a:r>
              <a:rPr lang="en-US" altLang="zh-CN" sz="2000">
                <a:latin typeface="楷体" panose="02010609060101010101" pitchFamily="49" charset="-122"/>
                <a:ea typeface="楷体" panose="02010609060101010101" pitchFamily="49" charset="-122"/>
              </a:rPr>
              <a:t>2020</a:t>
            </a:r>
            <a:r>
              <a:rPr lang="zh-CN" altLang="en-US" sz="2000">
                <a:latin typeface="楷体" panose="02010609060101010101" pitchFamily="49" charset="-122"/>
                <a:ea typeface="楷体" panose="02010609060101010101" pitchFamily="49" charset="-122"/>
              </a:rPr>
              <a:t>年）。该市一位名叫约克的年轻人非常喜爱中国文化，工作之余经常前往图书馆读书，或漫步公园游憩。</a:t>
            </a:r>
            <a:r>
              <a:rPr lang="en-US" altLang="zh-CN" sz="2000">
                <a:latin typeface="楷体" panose="02010609060101010101" pitchFamily="49" charset="-122"/>
                <a:ea typeface="楷体" panose="02010609060101010101" pitchFamily="49" charset="-122"/>
              </a:rPr>
              <a:t>1873 </a:t>
            </a:r>
            <a:r>
              <a:rPr lang="zh-CN" altLang="en-US" sz="2000">
                <a:latin typeface="楷体" panose="02010609060101010101" pitchFamily="49" charset="-122"/>
                <a:ea typeface="楷体" panose="02010609060101010101" pitchFamily="49" charset="-122"/>
              </a:rPr>
              <a:t>年，横贯美洲大陆的北太平洋铁路建成。这条铁路成了分处铁路两端的约克曾祖父母缔结姻缘的纽带。他们初识时，位于铁路西端的塔科马仅千余人，到 </a:t>
            </a:r>
            <a:r>
              <a:rPr lang="en-US" altLang="zh-CN" sz="2000">
                <a:latin typeface="楷体" panose="02010609060101010101" pitchFamily="49" charset="-122"/>
                <a:ea typeface="楷体" panose="02010609060101010101" pitchFamily="49" charset="-122"/>
              </a:rPr>
              <a:t>1889 </a:t>
            </a:r>
            <a:r>
              <a:rPr lang="zh-CN" altLang="en-US" sz="2000">
                <a:latin typeface="楷体" panose="02010609060101010101" pitchFamily="49" charset="-122"/>
                <a:ea typeface="楷体" panose="02010609060101010101" pitchFamily="49" charset="-122"/>
              </a:rPr>
              <a:t>年人口达 </a:t>
            </a:r>
            <a:r>
              <a:rPr lang="en-US" altLang="zh-CN" sz="2000">
                <a:latin typeface="楷体" panose="02010609060101010101" pitchFamily="49" charset="-122"/>
                <a:ea typeface="楷体" panose="02010609060101010101" pitchFamily="49" charset="-122"/>
              </a:rPr>
              <a:t>3.6 </a:t>
            </a:r>
            <a:r>
              <a:rPr lang="zh-CN" altLang="en-US" sz="2000">
                <a:latin typeface="楷体" panose="02010609060101010101" pitchFamily="49" charset="-122"/>
                <a:ea typeface="楷体" panose="02010609060101010101" pitchFamily="49" charset="-122"/>
              </a:rPr>
              <a:t>万。</a:t>
            </a:r>
            <a:br>
              <a:rPr lang="zh-CN" altLang="zh-CN" sz="2000">
                <a:ea typeface="宋体" charset="-122"/>
              </a:rPr>
            </a:br>
            <a:r>
              <a:rPr lang="zh-CN" altLang="en-US" sz="2000">
                <a:ea typeface="宋体" charset="-122"/>
              </a:rPr>
              <a:t>下</a:t>
            </a:r>
            <a:r>
              <a:rPr lang="zh-CN" altLang="en-US" sz="2000">
                <a:latin typeface="黑体" pitchFamily="49" charset="-122"/>
                <a:ea typeface="黑体" panose="02010609060101010101" pitchFamily="49" charset="-122"/>
              </a:rPr>
              <a:t>图示意塔科马市内部空间结构。读图，回答下列问题。 </a:t>
            </a:r>
            <a:endParaRPr lang="zh-CN" altLang="en-US" sz="2000">
              <a:latin typeface="黑体" pitchFamily="49" charset="-122"/>
              <a:ea typeface="黑体" panose="02010609060101010101" pitchFamily="49" charset="-122"/>
            </a:endParaRPr>
          </a:p>
        </p:txBody>
      </p:sp>
      <p:cxnSp>
        <p:nvCxnSpPr>
          <p:cNvPr id="33797" name="直接连接符 6"/>
          <p:cNvCxnSpPr/>
          <p:nvPr/>
        </p:nvCxnSpPr>
        <p:spPr>
          <a:xfrm>
            <a:off x="3627438" y="5657850"/>
            <a:ext cx="350837" cy="0"/>
          </a:xfrm>
          <a:prstGeom prst="line">
            <a:avLst/>
          </a:prstGeom>
          <a:noFill/>
          <a:ln>
            <a:solidFill>
              <a:srgbClr val="4A7EBB"/>
            </a:solidFill>
            <a:miter lim="800000"/>
          </a:ln>
        </p:spPr>
      </p:cxnSp>
      <p:cxnSp>
        <p:nvCxnSpPr>
          <p:cNvPr id="33798" name="直接连接符 8"/>
          <p:cNvCxnSpPr/>
          <p:nvPr/>
        </p:nvCxnSpPr>
        <p:spPr>
          <a:xfrm>
            <a:off x="7481888" y="5510213"/>
            <a:ext cx="368300" cy="0"/>
          </a:xfrm>
          <a:prstGeom prst="line">
            <a:avLst/>
          </a:prstGeom>
          <a:noFill/>
          <a:ln>
            <a:solidFill>
              <a:srgbClr val="4A7EBB"/>
            </a:solidFill>
            <a:miter lim="800000"/>
          </a:ln>
        </p:spPr>
      </p:cxnSp>
      <p:sp>
        <p:nvSpPr>
          <p:cNvPr id="33799" name="对话气泡: 椭圆形 13"/>
          <p:cNvSpPr/>
          <p:nvPr/>
        </p:nvSpPr>
        <p:spPr>
          <a:xfrm>
            <a:off x="434975" y="3429000"/>
            <a:ext cx="2925763" cy="750888"/>
          </a:xfrm>
          <a:prstGeom prst="wedgeEllipseCallout">
            <a:avLst>
              <a:gd name="adj1" fmla="val 84940"/>
              <a:gd name="adj2" fmla="val 218046"/>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323232"/>
                </a:solidFill>
                <a:latin typeface="黑体" pitchFamily="49" charset="-122"/>
                <a:ea typeface="黑体" panose="02010609060101010101" pitchFamily="49" charset="-122"/>
              </a:rPr>
              <a:t>依据比例尺，判断空间尺度较小。</a:t>
            </a:r>
            <a:endParaRPr lang="zh-CN" altLang="en-US" sz="2000">
              <a:solidFill>
                <a:srgbClr val="000000"/>
              </a:solidFill>
              <a:latin typeface="黑体" pitchFamily="49" charset="-122"/>
              <a:ea typeface="黑体" panose="02010609060101010101" pitchFamily="49" charset="-122"/>
            </a:endParaRPr>
          </a:p>
        </p:txBody>
      </p:sp>
    </p:spTree>
    <p:custDataLst>
      <p:tags r:id="rId3"/>
    </p:custDataLst>
  </p:cSld>
  <p:clrMapOvr>
    <a:masterClrMapping/>
  </p:clrMapOvr>
  <mc:AlternateContent>
    <mc:Choice xmlns:p14="http://schemas.microsoft.com/office/powerpoint/2010/main" Requires="p14">
      <p:transition spd="slow" advClick="0" advTm="77750" p14:dur="700">
        <p:fade/>
      </p:transition>
    </mc:Choice>
    <mc:Fallback>
      <p:transition spd="slow" advClick="0" advTm="7775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4818" name="内容占位符 2"/>
          <p:cNvSpPr/>
          <p:nvPr/>
        </p:nvSpPr>
        <p:spPr>
          <a:xfrm>
            <a:off x="452438" y="1295400"/>
            <a:ext cx="4267200" cy="1233488"/>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28600" lvl="0" indent="-228600">
              <a:lnSpc>
                <a:spcPct val="90000"/>
              </a:lnSpc>
              <a:spcBef>
                <a:spcPts val="1000"/>
              </a:spcBef>
              <a:buFont typeface="Wingdings" pitchFamily="2" charset="2"/>
              <a:buChar char="u"/>
            </a:pPr>
            <a:r>
              <a:rPr lang="zh-CN" altLang="en-US" sz="2400">
                <a:latin typeface="黑体" pitchFamily="49" charset="-122"/>
                <a:ea typeface="黑体" panose="02010609060101010101" pitchFamily="49" charset="-122"/>
              </a:rPr>
              <a:t>将题目中的空间距离，与生活中熟悉的距离对照，认知空间尺度大小</a:t>
            </a:r>
            <a:endParaRPr lang="en-US" altLang="zh-CN" sz="2400">
              <a:latin typeface="黑体" pitchFamily="49" charset="-122"/>
              <a:ea typeface="黑体" panose="02010609060101010101" pitchFamily="49" charset="-122"/>
            </a:endParaRPr>
          </a:p>
        </p:txBody>
      </p:sp>
      <p:pic>
        <p:nvPicPr>
          <p:cNvPr id="34819" name="图片 2"/>
          <p:cNvPicPr>
            <a:picLocks noChangeAspect="1"/>
          </p:cNvPicPr>
          <p:nvPr/>
        </p:nvPicPr>
        <p:blipFill>
          <a:blip r:embed="rId3"/>
          <a:srcRect l="9139" t="9931" r="32561" b="65605"/>
          <a:stretch>
            <a:fillRect/>
          </a:stretch>
        </p:blipFill>
        <p:spPr>
          <a:xfrm>
            <a:off x="4926013" y="1295400"/>
            <a:ext cx="6427787" cy="3811588"/>
          </a:xfrm>
          <a:prstGeom prst="rect">
            <a:avLst/>
          </a:prstGeom>
          <a:noFill/>
          <a:ln>
            <a:noFill/>
            <a:miter lim="800000"/>
          </a:ln>
        </p:spPr>
      </p:pic>
      <p:sp>
        <p:nvSpPr>
          <p:cNvPr id="34820" name="文本框 3">
            <a:extLst>
              <a:ext uri="{FF2B5EF4-FFF2-40B4-BE49-F238E27FC236}"/>
            </a:extLst>
          </p:cNvPr>
          <p:cNvSpPr txBox="1"/>
          <p:nvPr/>
        </p:nvSpPr>
        <p:spPr>
          <a:xfrm>
            <a:off x="6856168" y="5469737"/>
            <a:ext cx="2529571" cy="400110"/>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000000"/>
                </a:solidFill>
                <a:latin typeface="黑体" pitchFamily="49" charset="-122"/>
                <a:ea typeface="黑体" panose="02010609060101010101" pitchFamily="49" charset="-122"/>
              </a:rPr>
              <a:t>中图版选择性必修一</a:t>
            </a:r>
            <a:endParaRPr lang="zh-CN" altLang="en-US" sz="2000">
              <a:solidFill>
                <a:srgbClr val="000000"/>
              </a:solidFill>
              <a:latin typeface="黑体" pitchFamily="49" charset="-122"/>
              <a:ea typeface="黑体" panose="02010609060101010101" pitchFamily="49" charset="-122"/>
            </a:endParaRPr>
          </a:p>
        </p:txBody>
      </p:sp>
      <p:sp>
        <p:nvSpPr>
          <p:cNvPr id="34821" name="文本框 4"/>
          <p:cNvSpPr/>
          <p:nvPr/>
        </p:nvSpPr>
        <p:spPr>
          <a:xfrm>
            <a:off x="512763" y="3092450"/>
            <a:ext cx="4267200" cy="19383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Calibri" pitchFamily="34" charset="0"/>
                <a:ea typeface="宋体" charset="-122"/>
              </a:rPr>
              <a:t>图上</a:t>
            </a:r>
            <a:r>
              <a:rPr lang="en-US" altLang="zh-CN" sz="2400">
                <a:latin typeface="Calibri" pitchFamily="34" charset="0"/>
                <a:ea typeface="宋体" charset="-122"/>
              </a:rPr>
              <a:t>1cm</a:t>
            </a:r>
            <a:r>
              <a:rPr lang="zh-CN" altLang="en-US" sz="2400">
                <a:latin typeface="Calibri" pitchFamily="34" charset="0"/>
                <a:ea typeface="宋体" charset="-122"/>
              </a:rPr>
              <a:t>代表实际距离</a:t>
            </a:r>
            <a:r>
              <a:rPr lang="en-US" altLang="zh-CN" sz="2400">
                <a:latin typeface="Calibri" pitchFamily="34" charset="0"/>
                <a:ea typeface="宋体" charset="-122"/>
              </a:rPr>
              <a:t>29km</a:t>
            </a:r>
            <a:r>
              <a:rPr lang="zh-CN" altLang="en-US" sz="2400">
                <a:latin typeface="Calibri" pitchFamily="34" charset="0"/>
                <a:ea typeface="宋体" charset="-122"/>
              </a:rPr>
              <a:t>，该区域宽度图上距离约</a:t>
            </a:r>
            <a:r>
              <a:rPr lang="en-US" altLang="zh-CN" sz="2400">
                <a:latin typeface="Calibri" pitchFamily="34" charset="0"/>
                <a:ea typeface="宋体" charset="-122"/>
              </a:rPr>
              <a:t>18cm</a:t>
            </a:r>
            <a:r>
              <a:rPr lang="zh-CN" altLang="en-US" sz="2400">
                <a:latin typeface="Calibri" pitchFamily="34" charset="0"/>
                <a:ea typeface="宋体" charset="-122"/>
              </a:rPr>
              <a:t>，实际距离</a:t>
            </a:r>
            <a:r>
              <a:rPr lang="en-US" altLang="zh-CN" sz="2400">
                <a:latin typeface="Calibri" pitchFamily="34" charset="0"/>
                <a:ea typeface="宋体" charset="-122"/>
              </a:rPr>
              <a:t>500</a:t>
            </a:r>
            <a:r>
              <a:rPr lang="zh-CN" altLang="en-US" sz="2400">
                <a:latin typeface="Calibri" pitchFamily="34" charset="0"/>
                <a:ea typeface="宋体" charset="-122"/>
              </a:rPr>
              <a:t>多</a:t>
            </a:r>
            <a:r>
              <a:rPr lang="en-US" altLang="zh-CN" sz="2400">
                <a:latin typeface="Calibri" pitchFamily="34" charset="0"/>
                <a:ea typeface="宋体" charset="-122"/>
              </a:rPr>
              <a:t>km</a:t>
            </a:r>
            <a:r>
              <a:rPr lang="zh-CN" altLang="en-US" sz="2400">
                <a:latin typeface="Calibri" pitchFamily="34" charset="0"/>
                <a:ea typeface="宋体" charset="-122"/>
              </a:rPr>
              <a:t>，约是北京到天津（</a:t>
            </a:r>
            <a:r>
              <a:rPr lang="en-US" altLang="zh-CN" sz="2400">
                <a:latin typeface="Calibri" pitchFamily="34" charset="0"/>
                <a:ea typeface="宋体" charset="-122"/>
              </a:rPr>
              <a:t>120km</a:t>
            </a:r>
            <a:r>
              <a:rPr lang="zh-CN" altLang="en-US" sz="2400">
                <a:latin typeface="Calibri" pitchFamily="34" charset="0"/>
                <a:ea typeface="宋体" charset="-122"/>
              </a:rPr>
              <a:t>）的距离的</a:t>
            </a:r>
            <a:r>
              <a:rPr lang="en-US" altLang="zh-CN" sz="2400">
                <a:latin typeface="Calibri" pitchFamily="34" charset="0"/>
                <a:ea typeface="宋体" charset="-122"/>
              </a:rPr>
              <a:t>5</a:t>
            </a:r>
            <a:r>
              <a:rPr lang="zh-CN" altLang="en-US" sz="2400">
                <a:latin typeface="Calibri" pitchFamily="34" charset="0"/>
                <a:ea typeface="宋体" charset="-122"/>
              </a:rPr>
              <a:t>倍，空间距离较大。</a:t>
            </a:r>
            <a:endParaRPr lang="zh-CN" altLang="en-US" sz="2400">
              <a:latin typeface="Calibri" pitchFamily="34" charset="0"/>
              <a:ea typeface="宋体" charset="-122"/>
            </a:endParaRPr>
          </a:p>
        </p:txBody>
      </p:sp>
      <p:cxnSp>
        <p:nvCxnSpPr>
          <p:cNvPr id="34822" name="直接连接符 5"/>
          <p:cNvCxnSpPr/>
          <p:nvPr/>
        </p:nvCxnSpPr>
        <p:spPr>
          <a:xfrm flipH="1">
            <a:off x="11561763" y="1295400"/>
            <a:ext cx="0" cy="3265488"/>
          </a:xfrm>
          <a:prstGeom prst="line">
            <a:avLst/>
          </a:prstGeom>
          <a:noFill/>
          <a:ln>
            <a:solidFill>
              <a:srgbClr val="4A7EBB"/>
            </a:solidFill>
            <a:miter lim="800000"/>
          </a:ln>
        </p:spPr>
      </p:cxnSp>
    </p:spTree>
  </p:cSld>
  <p:clrMapOvr>
    <a:masterClrMapping/>
  </p:clrMapOvr>
  <mc:AlternateContent>
    <mc:Choice xmlns:p14="http://schemas.microsoft.com/office/powerpoint/2010/main" Requires="p14">
      <p:transition spd="slow" advClick="0" advTm="56991" p14:dur="700">
        <p:fade/>
      </p:transition>
    </mc:Choice>
    <mc:Fallback>
      <p:transition spd="slow" advClick="0" advTm="56991">
        <p:fade/>
      </p:transition>
    </mc:Fallback>
  </mc:AlternateConten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842" name="内容占位符 2"/>
          <p:cNvSpPr/>
          <p:nvPr/>
        </p:nvSpPr>
        <p:spPr>
          <a:xfrm>
            <a:off x="144463" y="857250"/>
            <a:ext cx="4432300" cy="971550"/>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90000"/>
              </a:lnSpc>
              <a:spcBef>
                <a:spcPts val="1000"/>
              </a:spcBef>
              <a:buFont typeface="Arial"/>
            </a:pPr>
            <a:r>
              <a:rPr lang="en-US" altLang="zh-CN" sz="2400">
                <a:solidFill>
                  <a:srgbClr val="7030A0"/>
                </a:solidFill>
                <a:latin typeface="黑体" pitchFamily="49" charset="-122"/>
                <a:ea typeface="黑体" panose="02010609060101010101" pitchFamily="49" charset="-122"/>
              </a:rPr>
              <a:t>3.</a:t>
            </a:r>
            <a:r>
              <a:rPr lang="zh-CN" altLang="en-US" sz="2400">
                <a:solidFill>
                  <a:srgbClr val="7030A0"/>
                </a:solidFill>
                <a:latin typeface="黑体" pitchFamily="49" charset="-122"/>
                <a:ea typeface="黑体" panose="02010609060101010101" pitchFamily="49" charset="-122"/>
              </a:rPr>
              <a:t>相似题对比，总结尺度差异的答题差异</a:t>
            </a:r>
            <a:endParaRPr lang="en-US" altLang="zh-CN" sz="2400">
              <a:solidFill>
                <a:srgbClr val="7030A0"/>
              </a:solidFill>
              <a:latin typeface="黑体" pitchFamily="49" charset="-122"/>
              <a:ea typeface="黑体" panose="02010609060101010101" pitchFamily="49" charset="-122"/>
            </a:endParaRPr>
          </a:p>
        </p:txBody>
      </p:sp>
      <p:sp>
        <p:nvSpPr>
          <p:cNvPr id="35843" name="文本框 7"/>
          <p:cNvSpPr/>
          <p:nvPr/>
        </p:nvSpPr>
        <p:spPr>
          <a:xfrm>
            <a:off x="388938" y="1789113"/>
            <a:ext cx="3662362" cy="19383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3399"/>
                </a:solidFill>
                <a:latin typeface="楷体" panose="02010609060101010101" pitchFamily="49" charset="-122"/>
                <a:ea typeface="楷体" panose="02010609060101010101" pitchFamily="49" charset="-122"/>
              </a:rPr>
              <a:t>右图中两地拍摄的两张照片，拍摄的空间尺度不同，看到的景观详细程度不同，判断拍摄位置时参考物就不同。</a:t>
            </a:r>
            <a:endParaRPr lang="zh-CN" altLang="en-US" sz="2400">
              <a:solidFill>
                <a:srgbClr val="003399"/>
              </a:solidFill>
              <a:latin typeface="楷体" panose="02010609060101010101" pitchFamily="49" charset="-122"/>
              <a:ea typeface="楷体" panose="02010609060101010101" pitchFamily="49" charset="-122"/>
            </a:endParaRPr>
          </a:p>
        </p:txBody>
      </p:sp>
      <p:pic>
        <p:nvPicPr>
          <p:cNvPr id="35844" name="Picture 4"/>
          <p:cNvPicPr>
            <a:picLocks noChangeAspect="1"/>
          </p:cNvPicPr>
          <p:nvPr/>
        </p:nvPicPr>
        <p:blipFill>
          <a:blip r:embed="rId2"/>
          <a:stretch>
            <a:fillRect/>
          </a:stretch>
        </p:blipFill>
        <p:spPr>
          <a:xfrm>
            <a:off x="1444625" y="3706813"/>
            <a:ext cx="3613150" cy="2497137"/>
          </a:xfrm>
          <a:prstGeom prst="rect">
            <a:avLst/>
          </a:prstGeom>
          <a:noFill/>
          <a:ln>
            <a:noFill/>
            <a:miter lim="800000"/>
          </a:ln>
        </p:spPr>
      </p:pic>
      <p:pic>
        <p:nvPicPr>
          <p:cNvPr id="35845" name="Picture 6"/>
          <p:cNvPicPr>
            <a:picLocks noChangeAspect="1"/>
          </p:cNvPicPr>
          <p:nvPr/>
        </p:nvPicPr>
        <p:blipFill>
          <a:blip r:embed="rId3"/>
          <a:stretch>
            <a:fillRect/>
          </a:stretch>
        </p:blipFill>
        <p:spPr>
          <a:xfrm>
            <a:off x="5057775" y="4254500"/>
            <a:ext cx="2779713" cy="1401763"/>
          </a:xfrm>
          <a:prstGeom prst="rect">
            <a:avLst/>
          </a:prstGeom>
          <a:noFill/>
          <a:ln>
            <a:noFill/>
            <a:miter lim="800000"/>
          </a:ln>
        </p:spPr>
      </p:pic>
      <p:sp>
        <p:nvSpPr>
          <p:cNvPr id="35846" name="对话气泡: 椭圆形 18"/>
          <p:cNvSpPr/>
          <p:nvPr/>
        </p:nvSpPr>
        <p:spPr>
          <a:xfrm>
            <a:off x="8574088" y="3727450"/>
            <a:ext cx="3198812" cy="1693863"/>
          </a:xfrm>
          <a:prstGeom prst="wedgeEllipseCallout">
            <a:avLst>
              <a:gd name="adj1" fmla="val -72699"/>
              <a:gd name="adj2" fmla="val 1565"/>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323232"/>
                </a:solidFill>
                <a:latin typeface="黑体" pitchFamily="49" charset="-122"/>
                <a:ea typeface="黑体" panose="02010609060101010101" pitchFamily="49" charset="-122"/>
              </a:rPr>
              <a:t>拍摄村落局部的几个民房，范围小，可看到房子形态、朝向、屋顶热水器等信息。</a:t>
            </a:r>
            <a:endParaRPr lang="zh-CN" altLang="en-US" sz="2000">
              <a:solidFill>
                <a:srgbClr val="000000"/>
              </a:solidFill>
              <a:latin typeface="黑体" pitchFamily="49" charset="-122"/>
              <a:ea typeface="黑体" panose="02010609060101010101" pitchFamily="49" charset="-122"/>
            </a:endParaRPr>
          </a:p>
        </p:txBody>
      </p:sp>
      <p:pic>
        <p:nvPicPr>
          <p:cNvPr id="35847" name="Picture 2"/>
          <p:cNvPicPr>
            <a:picLocks noChangeAspect="1"/>
          </p:cNvPicPr>
          <p:nvPr/>
        </p:nvPicPr>
        <p:blipFill>
          <a:blip r:embed="rId4"/>
          <a:stretch>
            <a:fillRect/>
          </a:stretch>
        </p:blipFill>
        <p:spPr>
          <a:xfrm>
            <a:off x="4295775" y="654050"/>
            <a:ext cx="4725988" cy="2279650"/>
          </a:xfrm>
          <a:prstGeom prst="rect">
            <a:avLst/>
          </a:prstGeom>
          <a:noFill/>
          <a:ln>
            <a:noFill/>
            <a:miter lim="800000"/>
          </a:ln>
        </p:spPr>
      </p:pic>
      <p:sp>
        <p:nvSpPr>
          <p:cNvPr id="35848" name="对话气泡: 椭圆形 20"/>
          <p:cNvSpPr/>
          <p:nvPr/>
        </p:nvSpPr>
        <p:spPr>
          <a:xfrm>
            <a:off x="9258300" y="277813"/>
            <a:ext cx="2789238" cy="1693862"/>
          </a:xfrm>
          <a:prstGeom prst="wedgeEllipseCallout">
            <a:avLst>
              <a:gd name="adj1" fmla="val -57403"/>
              <a:gd name="adj2" fmla="val 53736"/>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323232"/>
                </a:solidFill>
                <a:latin typeface="黑体" pitchFamily="49" charset="-122"/>
                <a:ea typeface="黑体" panose="02010609060101010101" pitchFamily="49" charset="-122"/>
              </a:rPr>
              <a:t>拍摄整个山坡的景观，范围广，可看到山坡、道路、村落形态等信息。</a:t>
            </a:r>
            <a:endParaRPr lang="zh-CN" altLang="en-US" sz="2000">
              <a:solidFill>
                <a:srgbClr val="000000"/>
              </a:solidFill>
              <a:latin typeface="黑体" pitchFamily="49" charset="-122"/>
              <a:ea typeface="黑体" panose="02010609060101010101" pitchFamily="49" charset="-122"/>
            </a:endParaRPr>
          </a:p>
        </p:txBody>
      </p:sp>
      <p:sp>
        <p:nvSpPr>
          <p:cNvPr id="35849" name="文本框 21"/>
          <p:cNvSpPr/>
          <p:nvPr/>
        </p:nvSpPr>
        <p:spPr>
          <a:xfrm>
            <a:off x="9099550" y="2293938"/>
            <a:ext cx="728663"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1</a:t>
            </a:r>
            <a:endParaRPr lang="zh-CN" altLang="en-US">
              <a:latin typeface="黑体" pitchFamily="49" charset="-122"/>
              <a:ea typeface="黑体" panose="02010609060101010101" pitchFamily="49" charset="-122"/>
            </a:endParaRPr>
          </a:p>
        </p:txBody>
      </p:sp>
      <p:sp>
        <p:nvSpPr>
          <p:cNvPr id="35850" name="文本框 22"/>
          <p:cNvSpPr/>
          <p:nvPr/>
        </p:nvSpPr>
        <p:spPr>
          <a:xfrm>
            <a:off x="844550" y="4818063"/>
            <a:ext cx="852488" cy="3698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2</a:t>
            </a:r>
            <a:endParaRPr lang="zh-CN" altLang="en-US">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100250" p14:dur="700">
        <p:fade/>
      </p:transition>
    </mc:Choice>
    <mc:Fallback>
      <p:transition spd="slow" advClick="0" advTm="10025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9"/>
                                        </p:tgtEl>
                                        <p:attrNameLst>
                                          <p:attrName>style.visibility</p:attrName>
                                        </p:attrNameLst>
                                      </p:cBhvr>
                                      <p:to>
                                        <p:strVal val="visible"/>
                                      </p:to>
                                    </p:set>
                                    <p:animEffect transition="in" filter="fade">
                                      <p:cBhvr>
                                        <p:cTn id="10" dur="500"/>
                                        <p:tgtEl>
                                          <p:spTgt spid="358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50"/>
                                        </p:tgtEl>
                                        <p:attrNameLst>
                                          <p:attrName>style.visibility</p:attrName>
                                        </p:attrNameLst>
                                      </p:cBhvr>
                                      <p:to>
                                        <p:strVal val="visible"/>
                                      </p:to>
                                    </p:set>
                                    <p:animEffect transition="in" filter="fade">
                                      <p:cBhvr>
                                        <p:cTn id="13"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9" grpId="0"/>
      <p:bldP spid="35850"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218" name="文本框 2"/>
          <p:cNvSpPr/>
          <p:nvPr/>
        </p:nvSpPr>
        <p:spPr>
          <a:xfrm>
            <a:off x="536575" y="725488"/>
            <a:ext cx="11350625" cy="7127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304800" fontAlgn="ctr">
              <a:lnSpc>
                <a:spcPct val="112000"/>
              </a:lnSpc>
            </a:pPr>
            <a:r>
              <a:rPr lang="zh-CN" altLang="zh-CN">
                <a:latin typeface="Times New Roman" pitchFamily="18" charset="0"/>
                <a:ea typeface="楷体" panose="02010609060101010101" pitchFamily="49" charset="-122"/>
              </a:rPr>
              <a:t>四川雅安有</a:t>
            </a:r>
            <a:r>
              <a:rPr lang="en-US" altLang="zh-CN">
                <a:latin typeface="Times New Roman" pitchFamily="18" charset="0"/>
                <a:ea typeface="楷体" panose="02010609060101010101" pitchFamily="49" charset="-122"/>
              </a:rPr>
              <a:t>“</a:t>
            </a:r>
            <a:r>
              <a:rPr lang="zh-CN" altLang="zh-CN">
                <a:latin typeface="Times New Roman" pitchFamily="18" charset="0"/>
                <a:ea typeface="楷体" panose="02010609060101010101" pitchFamily="49" charset="-122"/>
              </a:rPr>
              <a:t>华西雨屏</a:t>
            </a:r>
            <a:r>
              <a:rPr lang="en-US" altLang="zh-CN">
                <a:latin typeface="Times New Roman" pitchFamily="18" charset="0"/>
                <a:ea typeface="楷体" panose="02010609060101010101" pitchFamily="49" charset="-122"/>
              </a:rPr>
              <a:t>”</a:t>
            </a:r>
            <a:r>
              <a:rPr lang="zh-CN" altLang="en-US">
                <a:latin typeface="Times New Roman" pitchFamily="18" charset="0"/>
                <a:ea typeface="楷体" panose="02010609060101010101" pitchFamily="49" charset="-122"/>
              </a:rPr>
              <a:t>、</a:t>
            </a:r>
            <a:r>
              <a:rPr lang="en-US" altLang="zh-CN">
                <a:latin typeface="Times New Roman" pitchFamily="18" charset="0"/>
                <a:ea typeface="楷体" panose="02010609060101010101" pitchFamily="49" charset="-122"/>
              </a:rPr>
              <a:t>“</a:t>
            </a:r>
            <a:r>
              <a:rPr lang="zh-CN" altLang="zh-CN">
                <a:latin typeface="Times New Roman" pitchFamily="18" charset="0"/>
                <a:ea typeface="楷体" panose="02010609060101010101" pitchFamily="49" charset="-122"/>
              </a:rPr>
              <a:t>雅州天漏</a:t>
            </a:r>
            <a:r>
              <a:rPr lang="en-US" altLang="zh-CN">
                <a:latin typeface="Times New Roman" pitchFamily="18" charset="0"/>
                <a:ea typeface="楷体" panose="02010609060101010101" pitchFamily="49" charset="-122"/>
              </a:rPr>
              <a:t>”</a:t>
            </a:r>
            <a:r>
              <a:rPr lang="zh-CN" altLang="zh-CN">
                <a:latin typeface="Times New Roman" pitchFamily="18" charset="0"/>
                <a:ea typeface="楷体" panose="02010609060101010101" pitchFamily="49" charset="-122"/>
              </a:rPr>
              <a:t>之称。年降水日数多在</a:t>
            </a:r>
            <a:r>
              <a:rPr lang="en-US" altLang="zh-CN">
                <a:latin typeface="Times New Roman" pitchFamily="18" charset="0"/>
                <a:ea typeface="楷体" panose="02010609060101010101" pitchFamily="49" charset="-122"/>
              </a:rPr>
              <a:t>200</a:t>
            </a:r>
            <a:r>
              <a:rPr lang="zh-CN" altLang="zh-CN">
                <a:latin typeface="Times New Roman" pitchFamily="18" charset="0"/>
                <a:ea typeface="楷体" panose="02010609060101010101" pitchFamily="49" charset="-122"/>
              </a:rPr>
              <a:t>天以上，雅雨有</a:t>
            </a:r>
            <a:r>
              <a:rPr lang="en-US" altLang="zh-CN">
                <a:latin typeface="Times New Roman" pitchFamily="18" charset="0"/>
                <a:ea typeface="楷体" panose="02010609060101010101" pitchFamily="49" charset="-122"/>
              </a:rPr>
              <a:t>70%</a:t>
            </a:r>
            <a:r>
              <a:rPr lang="zh-CN" altLang="zh-CN">
                <a:latin typeface="Times New Roman" pitchFamily="18" charset="0"/>
                <a:ea typeface="楷体" panose="02010609060101010101" pitchFamily="49" charset="-122"/>
              </a:rPr>
              <a:t>以上发生在夜间。</a:t>
            </a:r>
            <a:r>
              <a:rPr lang="zh-CN" altLang="en-US">
                <a:latin typeface="Times New Roman" pitchFamily="18" charset="0"/>
                <a:ea typeface="楷体" panose="02010609060101010101" pitchFamily="49" charset="-122"/>
              </a:rPr>
              <a:t>下</a:t>
            </a:r>
            <a:r>
              <a:rPr lang="zh-CN" altLang="zh-CN">
                <a:latin typeface="Times New Roman" pitchFamily="18" charset="0"/>
                <a:ea typeface="楷体" panose="02010609060101010101" pitchFamily="49" charset="-122"/>
              </a:rPr>
              <a:t>图为雅安地区地形和多年平均等降水量线分布图。</a:t>
            </a:r>
            <a:r>
              <a:rPr lang="zh-CN" altLang="en-US">
                <a:latin typeface="Times New Roman" pitchFamily="18" charset="0"/>
                <a:ea typeface="楷体" panose="02010609060101010101" pitchFamily="49" charset="-122"/>
              </a:rPr>
              <a:t>下</a:t>
            </a:r>
            <a:r>
              <a:rPr lang="zh-CN" altLang="zh-CN">
                <a:latin typeface="Times New Roman" pitchFamily="18" charset="0"/>
                <a:ea typeface="楷体" panose="02010609060101010101" pitchFamily="49" charset="-122"/>
              </a:rPr>
              <a:t>表为雅安地区气候数据。</a:t>
            </a:r>
            <a:endParaRPr lang="zh-CN" altLang="zh-CN" sz="1200">
              <a:latin typeface="Times New Roman" pitchFamily="18" charset="0"/>
              <a:ea typeface="宋体" charset="-122"/>
            </a:endParaRPr>
          </a:p>
        </p:txBody>
      </p:sp>
      <p:pic>
        <p:nvPicPr>
          <p:cNvPr id="9219" name="Picture 6"/>
          <p:cNvPicPr>
            <a:picLocks noChangeAspect="1"/>
          </p:cNvPicPr>
          <p:nvPr/>
        </p:nvPicPr>
        <p:blipFill>
          <a:blip r:embed="rId3"/>
          <a:stretch>
            <a:fillRect/>
          </a:stretch>
        </p:blipFill>
        <p:spPr>
          <a:xfrm>
            <a:off x="7956550" y="1566863"/>
            <a:ext cx="3487738" cy="3724275"/>
          </a:xfrm>
          <a:prstGeom prst="rect">
            <a:avLst/>
          </a:prstGeom>
          <a:noFill/>
          <a:ln>
            <a:noFill/>
            <a:miter lim="800000"/>
          </a:ln>
        </p:spPr>
      </p:pic>
      <p:pic>
        <p:nvPicPr>
          <p:cNvPr id="9220" name="Picture 2"/>
          <p:cNvPicPr>
            <a:picLocks noChangeAspect="1"/>
          </p:cNvPicPr>
          <p:nvPr/>
        </p:nvPicPr>
        <p:blipFill>
          <a:blip r:embed="rId4"/>
          <a:stretch>
            <a:fillRect/>
          </a:stretch>
        </p:blipFill>
        <p:spPr>
          <a:xfrm>
            <a:off x="747713" y="1798638"/>
            <a:ext cx="6859587" cy="1963737"/>
          </a:xfrm>
          <a:prstGeom prst="rect">
            <a:avLst/>
          </a:prstGeom>
          <a:noFill/>
          <a:ln>
            <a:noFill/>
            <a:miter lim="800000"/>
          </a:ln>
        </p:spPr>
      </p:pic>
      <p:sp>
        <p:nvSpPr>
          <p:cNvPr id="9221" name="文本框 14"/>
          <p:cNvSpPr/>
          <p:nvPr/>
        </p:nvSpPr>
        <p:spPr>
          <a:xfrm>
            <a:off x="747713" y="4122738"/>
            <a:ext cx="6746875" cy="25050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fontAlgn="ctr">
              <a:lnSpc>
                <a:spcPct val="112000"/>
              </a:lnSpc>
            </a:pPr>
            <a:r>
              <a:rPr lang="en-US" altLang="zh-CN" sz="2000">
                <a:latin typeface="黑体" pitchFamily="49" charset="-122"/>
                <a:ea typeface="黑体" panose="02010609060101010101" pitchFamily="49" charset="-122"/>
              </a:rPr>
              <a:t>2.</a:t>
            </a:r>
            <a:endParaRPr lang="en-US" altLang="zh-CN" sz="2000">
              <a:latin typeface="黑体" pitchFamily="49" charset="-122"/>
              <a:ea typeface="黑体" panose="02010609060101010101" pitchFamily="49" charset="-122"/>
            </a:endParaRPr>
          </a:p>
          <a:p>
            <a:pPr marL="0" lvl="0" indent="0" fontAlgn="ctr">
              <a:lnSpc>
                <a:spcPct val="112000"/>
              </a:lnSpc>
            </a:pPr>
            <a:r>
              <a:rPr lang="zh-CN" altLang="zh-CN" sz="2000">
                <a:latin typeface="黑体" pitchFamily="49" charset="-122"/>
                <a:ea typeface="黑体" panose="02010609060101010101" pitchFamily="49" charset="-122"/>
              </a:rPr>
              <a:t>（</a:t>
            </a:r>
            <a:r>
              <a:rPr lang="en-US" altLang="zh-CN" sz="2000">
                <a:latin typeface="黑体" pitchFamily="49" charset="-122"/>
                <a:ea typeface="黑体" panose="02010609060101010101" pitchFamily="49" charset="-122"/>
              </a:rPr>
              <a:t>1</a:t>
            </a:r>
            <a:r>
              <a:rPr lang="zh-CN" altLang="zh-CN" sz="2000">
                <a:latin typeface="黑体" pitchFamily="49" charset="-122"/>
                <a:ea typeface="黑体" panose="02010609060101010101" pitchFamily="49" charset="-122"/>
              </a:rPr>
              <a:t>）分析雅安</a:t>
            </a:r>
            <a:r>
              <a:rPr lang="en-US" altLang="zh-CN" sz="2000">
                <a:latin typeface="黑体" pitchFamily="49" charset="-122"/>
                <a:ea typeface="黑体" panose="02010609060101010101" pitchFamily="49" charset="-122"/>
              </a:rPr>
              <a:t>“</a:t>
            </a:r>
            <a:r>
              <a:rPr lang="zh-CN" altLang="zh-CN" sz="2000">
                <a:latin typeface="黑体" pitchFamily="49" charset="-122"/>
                <a:ea typeface="黑体" panose="02010609060101010101" pitchFamily="49" charset="-122"/>
              </a:rPr>
              <a:t>天漏</a:t>
            </a:r>
            <a:r>
              <a:rPr lang="en-US" altLang="zh-CN" sz="2000">
                <a:latin typeface="黑体" pitchFamily="49" charset="-122"/>
                <a:ea typeface="黑体" panose="02010609060101010101" pitchFamily="49" charset="-122"/>
              </a:rPr>
              <a:t>”</a:t>
            </a:r>
            <a:r>
              <a:rPr lang="zh-CN" altLang="zh-CN" sz="2000">
                <a:latin typeface="黑体" pitchFamily="49" charset="-122"/>
                <a:ea typeface="黑体" panose="02010609060101010101" pitchFamily="49" charset="-122"/>
              </a:rPr>
              <a:t>的形成原因。（</a:t>
            </a:r>
            <a:r>
              <a:rPr lang="en-US" altLang="zh-CN" sz="2000">
                <a:latin typeface="黑体" pitchFamily="49" charset="-122"/>
                <a:ea typeface="黑体" panose="02010609060101010101" pitchFamily="49" charset="-122"/>
              </a:rPr>
              <a:t>4</a:t>
            </a:r>
            <a:r>
              <a:rPr lang="zh-CN" altLang="zh-CN" sz="2000">
                <a:latin typeface="黑体" pitchFamily="49" charset="-122"/>
                <a:ea typeface="黑体" panose="02010609060101010101" pitchFamily="49" charset="-122"/>
              </a:rPr>
              <a:t>分）</a:t>
            </a:r>
            <a:endParaRPr lang="zh-CN" altLang="zh-CN" sz="2000">
              <a:latin typeface="黑体" pitchFamily="49" charset="-122"/>
              <a:ea typeface="黑体" panose="02010609060101010101" pitchFamily="49" charset="-122"/>
            </a:endParaRPr>
          </a:p>
          <a:p>
            <a:pPr marL="0" lvl="0" indent="0" fontAlgn="ctr">
              <a:lnSpc>
                <a:spcPct val="112000"/>
              </a:lnSpc>
            </a:pPr>
            <a:endParaRPr lang="en-US" altLang="zh-CN" sz="2000">
              <a:latin typeface="黑体" pitchFamily="49" charset="-122"/>
              <a:ea typeface="黑体" panose="02010609060101010101" pitchFamily="49" charset="-122"/>
            </a:endParaRPr>
          </a:p>
          <a:p>
            <a:pPr marL="0" lvl="0" indent="0" fontAlgn="ctr">
              <a:lnSpc>
                <a:spcPct val="112000"/>
              </a:lnSpc>
            </a:pPr>
            <a:endParaRPr lang="en-US" altLang="zh-CN" sz="2000">
              <a:latin typeface="黑体" pitchFamily="49" charset="-122"/>
              <a:ea typeface="黑体" panose="02010609060101010101" pitchFamily="49" charset="-122"/>
            </a:endParaRPr>
          </a:p>
          <a:p>
            <a:pPr marL="0" lvl="0" indent="0" fontAlgn="ctr">
              <a:lnSpc>
                <a:spcPct val="112000"/>
              </a:lnSpc>
            </a:pPr>
            <a:r>
              <a:rPr lang="zh-CN" altLang="zh-CN" sz="2000">
                <a:latin typeface="黑体" pitchFamily="49" charset="-122"/>
                <a:ea typeface="黑体" panose="02010609060101010101" pitchFamily="49" charset="-122"/>
              </a:rPr>
              <a:t>（</a:t>
            </a:r>
            <a:r>
              <a:rPr lang="en-US" altLang="zh-CN" sz="2000">
                <a:latin typeface="黑体" pitchFamily="49" charset="-122"/>
                <a:ea typeface="黑体" panose="02010609060101010101" pitchFamily="49" charset="-122"/>
              </a:rPr>
              <a:t>2</a:t>
            </a:r>
            <a:r>
              <a:rPr lang="zh-CN" altLang="zh-CN" sz="2000">
                <a:latin typeface="黑体" pitchFamily="49" charset="-122"/>
                <a:ea typeface="黑体" panose="02010609060101010101" pitchFamily="49" charset="-122"/>
              </a:rPr>
              <a:t>）分析雅安多夜雨的原因。（</a:t>
            </a:r>
            <a:r>
              <a:rPr lang="en-US" altLang="zh-CN" sz="2000">
                <a:latin typeface="黑体" pitchFamily="49" charset="-122"/>
                <a:ea typeface="黑体" panose="02010609060101010101" pitchFamily="49" charset="-122"/>
              </a:rPr>
              <a:t>3</a:t>
            </a:r>
            <a:r>
              <a:rPr lang="zh-CN" altLang="zh-CN" sz="2000">
                <a:latin typeface="黑体" pitchFamily="49" charset="-122"/>
                <a:ea typeface="黑体" panose="02010609060101010101" pitchFamily="49" charset="-122"/>
              </a:rPr>
              <a:t>分）</a:t>
            </a:r>
            <a:endParaRPr lang="en-US" altLang="zh-CN" sz="2000">
              <a:latin typeface="黑体" pitchFamily="49" charset="-122"/>
              <a:ea typeface="黑体" panose="02010609060101010101" pitchFamily="49" charset="-122"/>
            </a:endParaRPr>
          </a:p>
          <a:p>
            <a:pPr marL="0" lvl="0" indent="0" fontAlgn="ctr">
              <a:lnSpc>
                <a:spcPct val="112000"/>
              </a:lnSpc>
            </a:pPr>
            <a:endParaRPr lang="en-US" altLang="zh-CN" sz="2000">
              <a:latin typeface="黑体" pitchFamily="49" charset="-122"/>
              <a:ea typeface="黑体" panose="02010609060101010101" pitchFamily="49" charset="-122"/>
            </a:endParaRPr>
          </a:p>
          <a:p>
            <a:pPr marL="0" lvl="0" indent="0" fontAlgn="ctr">
              <a:lnSpc>
                <a:spcPct val="112000"/>
              </a:lnSpc>
            </a:pPr>
            <a:endParaRPr lang="en-US" altLang="zh-CN" sz="2000">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23617" p14:dur="700">
        <p:fade/>
      </p:transition>
    </mc:Choice>
    <mc:Fallback>
      <p:transition spd="slow" advClick="0" advTm="23617">
        <p:fade/>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6866" name="文本框 3"/>
          <p:cNvSpPr/>
          <p:nvPr/>
        </p:nvSpPr>
        <p:spPr>
          <a:xfrm>
            <a:off x="349250" y="1125538"/>
            <a:ext cx="4341813" cy="10144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en-US" altLang="zh-CN" sz="2000">
                <a:solidFill>
                  <a:srgbClr val="000000"/>
                </a:solidFill>
                <a:latin typeface="黑体" pitchFamily="49" charset="-122"/>
                <a:ea typeface="黑体" panose="02010609060101010101" pitchFamily="49" charset="-122"/>
              </a:rPr>
              <a:t>19.</a:t>
            </a:r>
            <a:r>
              <a:rPr lang="zh-CN" altLang="en-US" sz="2000">
                <a:solidFill>
                  <a:srgbClr val="000000"/>
                </a:solidFill>
                <a:latin typeface="黑体" pitchFamily="49" charset="-122"/>
                <a:ea typeface="黑体" panose="02010609060101010101" pitchFamily="49" charset="-122"/>
              </a:rPr>
              <a:t>推测游客的拍摄地点位于图</a:t>
            </a:r>
            <a:r>
              <a:rPr lang="en-US" altLang="zh-CN" sz="2000">
                <a:solidFill>
                  <a:srgbClr val="000000"/>
                </a:solidFill>
                <a:latin typeface="黑体" pitchFamily="49" charset="-122"/>
                <a:ea typeface="黑体" panose="02010609060101010101" pitchFamily="49" charset="-122"/>
              </a:rPr>
              <a:t>Ⅰ</a:t>
            </a:r>
            <a:r>
              <a:rPr lang="zh-CN" altLang="en-US" sz="2000">
                <a:solidFill>
                  <a:srgbClr val="000000"/>
                </a:solidFill>
                <a:latin typeface="黑体" pitchFamily="49" charset="-122"/>
                <a:ea typeface="黑体" panose="02010609060101010101" pitchFamily="49" charset="-122"/>
              </a:rPr>
              <a:t>中</a:t>
            </a:r>
            <a:r>
              <a:rPr lang="en-US" altLang="zh-CN" sz="2000">
                <a:solidFill>
                  <a:srgbClr val="000000"/>
                </a:solidFill>
                <a:latin typeface="黑体" pitchFamily="49" charset="-122"/>
                <a:ea typeface="黑体" panose="02010609060101010101" pitchFamily="49" charset="-122"/>
              </a:rPr>
              <a:t>B</a:t>
            </a:r>
            <a:r>
              <a:rPr lang="zh-CN" altLang="en-US" sz="2000">
                <a:solidFill>
                  <a:srgbClr val="000000"/>
                </a:solidFill>
                <a:latin typeface="黑体" pitchFamily="49" charset="-122"/>
                <a:ea typeface="黑体" panose="02010609060101010101" pitchFamily="49" charset="-122"/>
              </a:rPr>
              <a:t>、</a:t>
            </a:r>
            <a:r>
              <a:rPr lang="en-US" altLang="zh-CN" sz="2000">
                <a:solidFill>
                  <a:srgbClr val="000000"/>
                </a:solidFill>
                <a:latin typeface="黑体" pitchFamily="49" charset="-122"/>
                <a:ea typeface="黑体" panose="02010609060101010101" pitchFamily="49" charset="-122"/>
              </a:rPr>
              <a:t>C</a:t>
            </a:r>
            <a:r>
              <a:rPr lang="zh-CN" altLang="en-US" sz="2000">
                <a:solidFill>
                  <a:srgbClr val="000000"/>
                </a:solidFill>
                <a:latin typeface="黑体" pitchFamily="49" charset="-122"/>
                <a:ea typeface="黑体" panose="02010609060101010101" pitchFamily="49" charset="-122"/>
              </a:rPr>
              <a:t>、</a:t>
            </a:r>
            <a:r>
              <a:rPr lang="en-US" altLang="zh-CN" sz="2000">
                <a:solidFill>
                  <a:srgbClr val="000000"/>
                </a:solidFill>
                <a:latin typeface="黑体" pitchFamily="49" charset="-122"/>
                <a:ea typeface="黑体" panose="02010609060101010101" pitchFamily="49" charset="-122"/>
              </a:rPr>
              <a:t>D</a:t>
            </a:r>
            <a:r>
              <a:rPr lang="zh-CN" altLang="en-US" sz="2000">
                <a:solidFill>
                  <a:srgbClr val="000000"/>
                </a:solidFill>
                <a:latin typeface="黑体" pitchFamily="49" charset="-122"/>
                <a:ea typeface="黑体" panose="02010609060101010101" pitchFamily="49" charset="-122"/>
              </a:rPr>
              <a:t>、</a:t>
            </a:r>
            <a:r>
              <a:rPr lang="en-US" altLang="zh-CN" sz="2000">
                <a:solidFill>
                  <a:srgbClr val="000000"/>
                </a:solidFill>
                <a:latin typeface="黑体" pitchFamily="49" charset="-122"/>
                <a:ea typeface="黑体" panose="02010609060101010101" pitchFamily="49" charset="-122"/>
              </a:rPr>
              <a:t>E</a:t>
            </a:r>
            <a:r>
              <a:rPr lang="zh-CN" altLang="en-US" sz="2000">
                <a:solidFill>
                  <a:srgbClr val="000000"/>
                </a:solidFill>
                <a:latin typeface="黑体" pitchFamily="49" charset="-122"/>
                <a:ea typeface="黑体" panose="02010609060101010101" pitchFamily="49" charset="-122"/>
              </a:rPr>
              <a:t>中的哪一处？并说明判断的理由。</a:t>
            </a:r>
            <a:endParaRPr lang="zh-CN" altLang="en-US" sz="2000">
              <a:latin typeface="黑体" pitchFamily="49" charset="-122"/>
              <a:ea typeface="黑体" panose="02010609060101010101" pitchFamily="49" charset="-122"/>
            </a:endParaRPr>
          </a:p>
        </p:txBody>
      </p:sp>
      <p:pic>
        <p:nvPicPr>
          <p:cNvPr id="36867" name="Picture 4"/>
          <p:cNvPicPr>
            <a:picLocks noChangeAspect="1"/>
          </p:cNvPicPr>
          <p:nvPr/>
        </p:nvPicPr>
        <p:blipFill>
          <a:blip r:embed="rId2"/>
          <a:stretch>
            <a:fillRect/>
          </a:stretch>
        </p:blipFill>
        <p:spPr>
          <a:xfrm>
            <a:off x="1444625" y="3706813"/>
            <a:ext cx="3071813" cy="2124075"/>
          </a:xfrm>
          <a:prstGeom prst="rect">
            <a:avLst/>
          </a:prstGeom>
          <a:noFill/>
          <a:ln>
            <a:noFill/>
            <a:miter lim="800000"/>
          </a:ln>
        </p:spPr>
      </p:pic>
      <p:pic>
        <p:nvPicPr>
          <p:cNvPr id="36868" name="Picture 6"/>
          <p:cNvPicPr>
            <a:picLocks noChangeAspect="1"/>
          </p:cNvPicPr>
          <p:nvPr/>
        </p:nvPicPr>
        <p:blipFill>
          <a:blip r:embed="rId3"/>
          <a:stretch>
            <a:fillRect/>
          </a:stretch>
        </p:blipFill>
        <p:spPr>
          <a:xfrm>
            <a:off x="4546600" y="3786188"/>
            <a:ext cx="2781300" cy="1401762"/>
          </a:xfrm>
          <a:prstGeom prst="rect">
            <a:avLst/>
          </a:prstGeom>
          <a:noFill/>
          <a:ln>
            <a:noFill/>
            <a:miter lim="800000"/>
          </a:ln>
        </p:spPr>
      </p:pic>
      <p:sp>
        <p:nvSpPr>
          <p:cNvPr id="36869" name="文本框 6"/>
          <p:cNvSpPr/>
          <p:nvPr/>
        </p:nvSpPr>
        <p:spPr>
          <a:xfrm>
            <a:off x="4691063" y="5264150"/>
            <a:ext cx="6216650" cy="7080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en-US" altLang="zh-CN" sz="2000">
                <a:solidFill>
                  <a:srgbClr val="000000"/>
                </a:solidFill>
                <a:latin typeface="黑体" pitchFamily="49" charset="-122"/>
                <a:ea typeface="黑体" panose="02010609060101010101" pitchFamily="49" charset="-122"/>
              </a:rPr>
              <a:t>20.</a:t>
            </a:r>
            <a:r>
              <a:rPr lang="zh-CN" altLang="en-US" sz="2000">
                <a:solidFill>
                  <a:srgbClr val="000000"/>
                </a:solidFill>
                <a:latin typeface="黑体" pitchFamily="49" charset="-122"/>
                <a:ea typeface="黑体" panose="02010609060101010101" pitchFamily="49" charset="-122"/>
              </a:rPr>
              <a:t>在某点标处服务的志愿者拍摄了一张村落局部照片，请推测拍摄者所在的点标，并说明判断理由。</a:t>
            </a:r>
            <a:endParaRPr lang="zh-CN" altLang="en-US" sz="2000">
              <a:latin typeface="黑体" pitchFamily="49" charset="-122"/>
              <a:ea typeface="黑体" panose="02010609060101010101" pitchFamily="49" charset="-122"/>
            </a:endParaRPr>
          </a:p>
        </p:txBody>
      </p:sp>
      <p:sp>
        <p:nvSpPr>
          <p:cNvPr id="36870" name="对话气泡: 椭圆形 9"/>
          <p:cNvSpPr/>
          <p:nvPr/>
        </p:nvSpPr>
        <p:spPr>
          <a:xfrm>
            <a:off x="8047038" y="3732213"/>
            <a:ext cx="3198812" cy="1241425"/>
          </a:xfrm>
          <a:prstGeom prst="wedgeEllipseCallout">
            <a:avLst>
              <a:gd name="adj1" fmla="val -72699"/>
              <a:gd name="adj2" fmla="val 1565"/>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1800" spc="0">
                <a:solidFill>
                  <a:srgbClr val="323232"/>
                </a:solidFill>
                <a:latin typeface="黑体" pitchFamily="49" charset="-122"/>
                <a:ea typeface="黑体" panose="02010609060101010101" pitchFamily="49" charset="-122"/>
              </a:rPr>
              <a:t>拍摄村落局部的几个民房，范围小，可看到房子形态、朝向、屋顶热水器等信息。</a:t>
            </a:r>
            <a:endParaRPr lang="zh-CN" altLang="en-US">
              <a:solidFill>
                <a:srgbClr val="000000"/>
              </a:solidFill>
              <a:latin typeface="黑体" pitchFamily="49" charset="-122"/>
              <a:ea typeface="黑体" panose="02010609060101010101" pitchFamily="49" charset="-122"/>
            </a:endParaRPr>
          </a:p>
        </p:txBody>
      </p:sp>
      <p:sp>
        <p:nvSpPr>
          <p:cNvPr id="36871" name="文本框 11">
            <a:extLst>
              <a:ext uri="{FF2B5EF4-FFF2-40B4-BE49-F238E27FC236}"/>
            </a:extLst>
          </p:cNvPr>
          <p:cNvSpPr txBox="1"/>
          <p:nvPr/>
        </p:nvSpPr>
        <p:spPr>
          <a:xfrm>
            <a:off x="349269" y="2684105"/>
            <a:ext cx="7771143" cy="923330"/>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1800" spc="0">
                <a:solidFill>
                  <a:srgbClr val="FF0000"/>
                </a:solidFill>
                <a:latin typeface="黑体" pitchFamily="49" charset="-122"/>
                <a:ea typeface="黑体" panose="02010609060101010101" pitchFamily="49" charset="-122"/>
              </a:rPr>
              <a:t>答案：</a:t>
            </a:r>
            <a:r>
              <a:rPr lang="zh-CN" altLang="zh-CN" sz="1800" spc="0">
                <a:solidFill>
                  <a:srgbClr val="FF0000"/>
                </a:solidFill>
                <a:latin typeface="黑体" pitchFamily="49" charset="-122"/>
                <a:ea typeface="黑体" panose="02010609060101010101" pitchFamily="49" charset="-122"/>
              </a:rPr>
              <a:t>拍摄地点位于</a:t>
            </a:r>
            <a:r>
              <a:rPr lang="en-US" altLang="zh-CN" sz="1800" spc="0">
                <a:solidFill>
                  <a:srgbClr val="FF0000"/>
                </a:solidFill>
                <a:latin typeface="黑体" pitchFamily="49" charset="-122"/>
                <a:ea typeface="黑体" panose="02010609060101010101" pitchFamily="49" charset="-122"/>
              </a:rPr>
              <a:t>D</a:t>
            </a:r>
            <a:r>
              <a:rPr lang="zh-CN" altLang="zh-CN" sz="1800" spc="0">
                <a:solidFill>
                  <a:srgbClr val="FF0000"/>
                </a:solidFill>
                <a:latin typeface="黑体" pitchFamily="49" charset="-122"/>
                <a:ea typeface="黑体" panose="02010609060101010101" pitchFamily="49" charset="-122"/>
              </a:rPr>
              <a:t>处。理由</a:t>
            </a:r>
            <a:r>
              <a:rPr lang="en-US" altLang="zh-CN" sz="1800" spc="0">
                <a:solidFill>
                  <a:srgbClr val="FF0000"/>
                </a:solidFill>
                <a:latin typeface="黑体" pitchFamily="49" charset="-122"/>
                <a:ea typeface="黑体" panose="02010609060101010101" pitchFamily="49" charset="-122"/>
              </a:rPr>
              <a:t>:D</a:t>
            </a:r>
            <a:r>
              <a:rPr lang="zh-CN" altLang="zh-CN" sz="1800" spc="0">
                <a:solidFill>
                  <a:srgbClr val="FF0000"/>
                </a:solidFill>
                <a:latin typeface="黑体" pitchFamily="49" charset="-122"/>
                <a:ea typeface="黑体" panose="02010609060101010101" pitchFamily="49" charset="-122"/>
              </a:rPr>
              <a:t>处海拔高于村落最高点</a:t>
            </a:r>
            <a:r>
              <a:rPr lang="en-US" altLang="zh-CN" sz="1800" spc="0">
                <a:solidFill>
                  <a:srgbClr val="FF0000"/>
                </a:solidFill>
                <a:latin typeface="黑体" pitchFamily="49" charset="-122"/>
                <a:ea typeface="黑体" panose="02010609060101010101" pitchFamily="49" charset="-122"/>
              </a:rPr>
              <a:t>,</a:t>
            </a:r>
            <a:r>
              <a:rPr lang="zh-CN" altLang="zh-CN" sz="1800" spc="0">
                <a:solidFill>
                  <a:srgbClr val="FF0000"/>
                </a:solidFill>
                <a:latin typeface="黑体" pitchFamily="49" charset="-122"/>
                <a:ea typeface="黑体" panose="02010609060101010101" pitchFamily="49" charset="-122"/>
              </a:rPr>
              <a:t>可俯视拍摄</a:t>
            </a:r>
            <a:r>
              <a:rPr lang="en-US" altLang="zh-CN" sz="1800" spc="0">
                <a:solidFill>
                  <a:srgbClr val="FF0000"/>
                </a:solidFill>
                <a:latin typeface="黑体" pitchFamily="49" charset="-122"/>
                <a:ea typeface="黑体" panose="02010609060101010101" pitchFamily="49" charset="-122"/>
              </a:rPr>
              <a:t>;D</a:t>
            </a:r>
            <a:r>
              <a:rPr lang="zh-CN" altLang="zh-CN" sz="1800" spc="0">
                <a:solidFill>
                  <a:srgbClr val="FF0000"/>
                </a:solidFill>
                <a:latin typeface="黑体" pitchFamily="49" charset="-122"/>
                <a:ea typeface="黑体" panose="02010609060101010101" pitchFamily="49" charset="-122"/>
              </a:rPr>
              <a:t>处位于开阔山谷中</a:t>
            </a:r>
            <a:r>
              <a:rPr lang="en-US" altLang="zh-CN" sz="1800" spc="0">
                <a:solidFill>
                  <a:srgbClr val="FF0000"/>
                </a:solidFill>
                <a:latin typeface="黑体" pitchFamily="49" charset="-122"/>
                <a:ea typeface="黑体" panose="02010609060101010101" pitchFamily="49" charset="-122"/>
              </a:rPr>
              <a:t>,</a:t>
            </a:r>
            <a:r>
              <a:rPr lang="zh-CN" altLang="zh-CN" sz="1800" spc="0">
                <a:solidFill>
                  <a:srgbClr val="FF0000"/>
                </a:solidFill>
                <a:latin typeface="黑体" pitchFamily="49" charset="-122"/>
                <a:ea typeface="黑体" panose="02010609060101010101" pitchFamily="49" charset="-122"/>
              </a:rPr>
              <a:t>与村落之间视野开阔无遮挡</a:t>
            </a:r>
            <a:r>
              <a:rPr lang="en-US" altLang="zh-CN" sz="1800" spc="0">
                <a:solidFill>
                  <a:srgbClr val="FF0000"/>
                </a:solidFill>
                <a:latin typeface="黑体" pitchFamily="49" charset="-122"/>
                <a:ea typeface="黑体" panose="02010609060101010101" pitchFamily="49" charset="-122"/>
              </a:rPr>
              <a:t>;</a:t>
            </a:r>
            <a:r>
              <a:rPr lang="zh-CN" altLang="zh-CN" sz="1800" spc="0">
                <a:solidFill>
                  <a:srgbClr val="FF0000"/>
                </a:solidFill>
                <a:latin typeface="黑体" pitchFamily="49" charset="-122"/>
                <a:ea typeface="黑体" panose="02010609060101010101" pitchFamily="49" charset="-122"/>
              </a:rPr>
              <a:t>由图中的村落形态可知</a:t>
            </a:r>
            <a:r>
              <a:rPr lang="en-US" altLang="zh-CN" sz="1800" spc="0">
                <a:solidFill>
                  <a:srgbClr val="FF0000"/>
                </a:solidFill>
                <a:latin typeface="黑体" pitchFamily="49" charset="-122"/>
                <a:ea typeface="黑体" panose="02010609060101010101" pitchFamily="49" charset="-122"/>
              </a:rPr>
              <a:t>,D</a:t>
            </a:r>
            <a:r>
              <a:rPr lang="zh-CN" altLang="zh-CN" sz="1800" spc="0">
                <a:solidFill>
                  <a:srgbClr val="FF0000"/>
                </a:solidFill>
                <a:latin typeface="黑体" pitchFamily="49" charset="-122"/>
                <a:ea typeface="黑体" panose="02010609060101010101" pitchFamily="49" charset="-122"/>
              </a:rPr>
              <a:t>处的拍摄角度恰当</a:t>
            </a:r>
            <a:r>
              <a:rPr lang="en-US" altLang="zh-CN" sz="1800" spc="0">
                <a:solidFill>
                  <a:srgbClr val="FF0000"/>
                </a:solidFill>
                <a:latin typeface="黑体" pitchFamily="49" charset="-122"/>
                <a:ea typeface="黑体" panose="02010609060101010101" pitchFamily="49" charset="-122"/>
              </a:rPr>
              <a:t>;D</a:t>
            </a:r>
            <a:r>
              <a:rPr lang="zh-CN" altLang="zh-CN" sz="1800" spc="0">
                <a:solidFill>
                  <a:srgbClr val="FF0000"/>
                </a:solidFill>
                <a:latin typeface="黑体" pitchFamily="49" charset="-122"/>
                <a:ea typeface="黑体" panose="02010609060101010101" pitchFamily="49" charset="-122"/>
              </a:rPr>
              <a:t>处与村落之间有一定的距离</a:t>
            </a:r>
            <a:r>
              <a:rPr lang="en-US" altLang="zh-CN" sz="1800" spc="0">
                <a:solidFill>
                  <a:srgbClr val="FF0000"/>
                </a:solidFill>
                <a:latin typeface="黑体" pitchFamily="49" charset="-122"/>
                <a:ea typeface="黑体" panose="02010609060101010101" pitchFamily="49" charset="-122"/>
              </a:rPr>
              <a:t>,</a:t>
            </a:r>
            <a:r>
              <a:rPr lang="zh-CN" altLang="zh-CN" sz="1800" spc="0">
                <a:solidFill>
                  <a:srgbClr val="FF0000"/>
                </a:solidFill>
                <a:latin typeface="黑体" pitchFamily="49" charset="-122"/>
                <a:ea typeface="黑体" panose="02010609060101010101" pitchFamily="49" charset="-122"/>
              </a:rPr>
              <a:t>适合拍摄村落全景。</a:t>
            </a:r>
            <a:endParaRPr lang="zh-CN" altLang="en-US">
              <a:solidFill>
                <a:srgbClr val="FF0000"/>
              </a:solidFill>
              <a:latin typeface="黑体" pitchFamily="49" charset="-122"/>
              <a:ea typeface="黑体" panose="02010609060101010101" pitchFamily="49" charset="-122"/>
            </a:endParaRPr>
          </a:p>
        </p:txBody>
      </p:sp>
      <p:sp>
        <p:nvSpPr>
          <p:cNvPr id="36872" name="文本框 13"/>
          <p:cNvSpPr/>
          <p:nvPr/>
        </p:nvSpPr>
        <p:spPr>
          <a:xfrm>
            <a:off x="1235075" y="5969000"/>
            <a:ext cx="9232900" cy="5794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ts val="1925"/>
              </a:lnSpc>
            </a:pPr>
            <a:r>
              <a:rPr lang="zh-CN" altLang="en-US">
                <a:solidFill>
                  <a:srgbClr val="FF0000"/>
                </a:solidFill>
                <a:latin typeface="黑体" pitchFamily="49" charset="-122"/>
                <a:ea typeface="黑体" panose="02010609060101010101" pitchFamily="49" charset="-122"/>
              </a:rPr>
              <a:t>答案：</a:t>
            </a:r>
            <a:r>
              <a:rPr lang="zh-CN" altLang="zh-CN">
                <a:solidFill>
                  <a:srgbClr val="FF0000"/>
                </a:solidFill>
                <a:latin typeface="黑体" pitchFamily="49" charset="-122"/>
                <a:ea typeface="黑体" panose="02010609060101010101" pitchFamily="49" charset="-122"/>
              </a:rPr>
              <a:t>拍摄地点位于点标 </a:t>
            </a:r>
            <a:r>
              <a:rPr lang="en-US" altLang="zh-CN">
                <a:solidFill>
                  <a:srgbClr val="FF0000"/>
                </a:solidFill>
                <a:latin typeface="黑体" pitchFamily="49" charset="-122"/>
                <a:ea typeface="黑体" panose="02010609060101010101" pitchFamily="49" charset="-122"/>
              </a:rPr>
              <a:t>1</a:t>
            </a:r>
            <a:r>
              <a:rPr lang="zh-CN" altLang="zh-CN">
                <a:solidFill>
                  <a:srgbClr val="FF0000"/>
                </a:solidFill>
                <a:latin typeface="黑体" pitchFamily="49" charset="-122"/>
                <a:ea typeface="黑体" panose="02010609060101010101" pitchFamily="49" charset="-122"/>
              </a:rPr>
              <a:t>。</a:t>
            </a:r>
            <a:endParaRPr lang="zh-CN" altLang="zh-CN">
              <a:solidFill>
                <a:srgbClr val="FF0000"/>
              </a:solidFill>
              <a:latin typeface="黑体" pitchFamily="49" charset="-122"/>
              <a:ea typeface="黑体" panose="02010609060101010101" pitchFamily="49" charset="-122"/>
            </a:endParaRPr>
          </a:p>
          <a:p>
            <a:pPr marL="0" lvl="0" indent="0">
              <a:lnSpc>
                <a:spcPts val="1925"/>
              </a:lnSpc>
            </a:pPr>
            <a:r>
              <a:rPr lang="zh-CN" altLang="zh-CN">
                <a:solidFill>
                  <a:srgbClr val="FF0000"/>
                </a:solidFill>
                <a:latin typeface="黑体" pitchFamily="49" charset="-122"/>
                <a:ea typeface="黑体" panose="02010609060101010101" pitchFamily="49" charset="-122"/>
              </a:rPr>
              <a:t>理由</a:t>
            </a:r>
            <a:r>
              <a:rPr lang="en-US" altLang="zh-CN">
                <a:solidFill>
                  <a:srgbClr val="FF0000"/>
                </a:solidFill>
                <a:latin typeface="黑体" pitchFamily="49" charset="-122"/>
                <a:ea typeface="黑体" panose="02010609060101010101" pitchFamily="49" charset="-122"/>
              </a:rPr>
              <a:t>:</a:t>
            </a:r>
            <a:r>
              <a:rPr lang="zh-CN" altLang="zh-CN">
                <a:solidFill>
                  <a:srgbClr val="FF0000"/>
                </a:solidFill>
                <a:latin typeface="黑体" pitchFamily="49" charset="-122"/>
                <a:ea typeface="黑体" panose="02010609060101010101" pitchFamily="49" charset="-122"/>
              </a:rPr>
              <a:t>北京正午太阳位于南方，太阳能热水器集热装置朝南</a:t>
            </a:r>
            <a:r>
              <a:rPr lang="en-US" altLang="zh-CN">
                <a:solidFill>
                  <a:srgbClr val="FF0000"/>
                </a:solidFill>
                <a:latin typeface="黑体" pitchFamily="49" charset="-122"/>
                <a:ea typeface="黑体" panose="02010609060101010101" pitchFamily="49" charset="-122"/>
              </a:rPr>
              <a:t>,</a:t>
            </a:r>
            <a:r>
              <a:rPr lang="zh-CN" altLang="zh-CN">
                <a:solidFill>
                  <a:srgbClr val="FF0000"/>
                </a:solidFill>
                <a:latin typeface="黑体" pitchFamily="49" charset="-122"/>
                <a:ea typeface="黑体" panose="02010609060101010101" pitchFamily="49" charset="-122"/>
              </a:rPr>
              <a:t>拍摄地点应位于村落东北方向。</a:t>
            </a:r>
            <a:endParaRPr lang="zh-CN" altLang="zh-CN">
              <a:solidFill>
                <a:srgbClr val="FF0000"/>
              </a:solidFill>
              <a:latin typeface="黑体" pitchFamily="49" charset="-122"/>
              <a:ea typeface="黑体" panose="02010609060101010101" pitchFamily="49" charset="-122"/>
            </a:endParaRPr>
          </a:p>
        </p:txBody>
      </p:sp>
      <p:pic>
        <p:nvPicPr>
          <p:cNvPr id="36873" name="Picture 2"/>
          <p:cNvPicPr>
            <a:picLocks noChangeAspect="1"/>
          </p:cNvPicPr>
          <p:nvPr/>
        </p:nvPicPr>
        <p:blipFill>
          <a:blip r:embed="rId4"/>
          <a:stretch>
            <a:fillRect/>
          </a:stretch>
        </p:blipFill>
        <p:spPr>
          <a:xfrm>
            <a:off x="4811713" y="654050"/>
            <a:ext cx="4210050" cy="2030413"/>
          </a:xfrm>
          <a:prstGeom prst="rect">
            <a:avLst/>
          </a:prstGeom>
          <a:noFill/>
          <a:ln>
            <a:noFill/>
            <a:miter lim="800000"/>
          </a:ln>
        </p:spPr>
      </p:pic>
      <p:sp>
        <p:nvSpPr>
          <p:cNvPr id="36874" name="对话气泡: 椭圆形 12"/>
          <p:cNvSpPr/>
          <p:nvPr/>
        </p:nvSpPr>
        <p:spPr>
          <a:xfrm>
            <a:off x="9258300" y="277813"/>
            <a:ext cx="2789238" cy="1693862"/>
          </a:xfrm>
          <a:prstGeom prst="wedgeEllipseCallout">
            <a:avLst>
              <a:gd name="adj1" fmla="val -57403"/>
              <a:gd name="adj2" fmla="val 53736"/>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1800" spc="0">
                <a:solidFill>
                  <a:srgbClr val="323232"/>
                </a:solidFill>
                <a:latin typeface="黑体" pitchFamily="49" charset="-122"/>
                <a:ea typeface="黑体" panose="02010609060101010101" pitchFamily="49" charset="-122"/>
              </a:rPr>
              <a:t>拍摄整个山坡的景观，范围广，可看到山坡、道路、村落形态等信息。</a:t>
            </a:r>
            <a:endParaRPr lang="zh-CN" altLang="en-US">
              <a:solidFill>
                <a:srgbClr val="000000"/>
              </a:solidFill>
              <a:latin typeface="黑体" pitchFamily="49" charset="-122"/>
              <a:ea typeface="黑体" panose="02010609060101010101" pitchFamily="49" charset="-122"/>
            </a:endParaRPr>
          </a:p>
        </p:txBody>
      </p:sp>
      <p:sp>
        <p:nvSpPr>
          <p:cNvPr id="36875" name="文本框 16"/>
          <p:cNvSpPr/>
          <p:nvPr/>
        </p:nvSpPr>
        <p:spPr>
          <a:xfrm>
            <a:off x="9099550" y="2293938"/>
            <a:ext cx="728663"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1</a:t>
            </a:r>
            <a:endParaRPr lang="zh-CN" altLang="en-US">
              <a:latin typeface="黑体" pitchFamily="49" charset="-122"/>
              <a:ea typeface="黑体" panose="02010609060101010101" pitchFamily="49" charset="-122"/>
            </a:endParaRPr>
          </a:p>
        </p:txBody>
      </p:sp>
      <p:sp>
        <p:nvSpPr>
          <p:cNvPr id="36876" name="文本框 17"/>
          <p:cNvSpPr/>
          <p:nvPr/>
        </p:nvSpPr>
        <p:spPr>
          <a:xfrm>
            <a:off x="844550" y="4818063"/>
            <a:ext cx="852488" cy="3698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2</a:t>
            </a:r>
            <a:endParaRPr lang="zh-CN" altLang="en-US">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45869" p14:dur="700">
        <p:fade/>
      </p:transition>
    </mc:Choice>
    <mc:Fallback>
      <p:transition spd="slow" advClick="0" advTm="4586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fade">
                                      <p:cBhvr>
                                        <p:cTn id="7" dur="500"/>
                                        <p:tgtEl>
                                          <p:spTgt spid="368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6"/>
                                        </p:tgtEl>
                                        <p:attrNameLst>
                                          <p:attrName>style.visibility</p:attrName>
                                        </p:attrNameLst>
                                      </p:cBhvr>
                                      <p:to>
                                        <p:strVal val="visible"/>
                                      </p:to>
                                    </p:set>
                                    <p:animEffect transition="in" filter="fade">
                                      <p:cBhvr>
                                        <p:cTn id="10"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7890" name="内容占位符 2"/>
          <p:cNvSpPr/>
          <p:nvPr/>
        </p:nvSpPr>
        <p:spPr>
          <a:xfrm>
            <a:off x="531813" y="1154113"/>
            <a:ext cx="4149725" cy="3386137"/>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90000"/>
              </a:lnSpc>
              <a:spcBef>
                <a:spcPts val="1000"/>
              </a:spcBef>
              <a:buFont typeface="Arial"/>
            </a:pPr>
            <a:r>
              <a:rPr lang="en-US" altLang="zh-CN" sz="2400">
                <a:solidFill>
                  <a:srgbClr val="222222"/>
                </a:solidFill>
                <a:latin typeface="黑体" pitchFamily="49" charset="-122"/>
                <a:ea typeface="黑体" panose="02010609060101010101" pitchFamily="49" charset="-122"/>
              </a:rPr>
              <a:t>21.</a:t>
            </a:r>
            <a:r>
              <a:rPr lang="zh-CN" altLang="en-US" sz="2400">
                <a:solidFill>
                  <a:srgbClr val="222222"/>
                </a:solidFill>
                <a:latin typeface="黑体" pitchFamily="49" charset="-122"/>
                <a:ea typeface="黑体" panose="02010609060101010101" pitchFamily="49" charset="-122"/>
              </a:rPr>
              <a:t>（</a:t>
            </a:r>
            <a:r>
              <a:rPr lang="en-US" altLang="zh-CN" sz="2400">
                <a:solidFill>
                  <a:srgbClr val="222222"/>
                </a:solidFill>
                <a:latin typeface="黑体" pitchFamily="49" charset="-122"/>
                <a:ea typeface="黑体" panose="02010609060101010101" pitchFamily="49" charset="-122"/>
              </a:rPr>
              <a:t>1</a:t>
            </a:r>
            <a:r>
              <a:rPr lang="zh-CN" altLang="en-US" sz="2400">
                <a:solidFill>
                  <a:srgbClr val="222222"/>
                </a:solidFill>
                <a:latin typeface="黑体" pitchFamily="49" charset="-122"/>
                <a:ea typeface="黑体" panose="02010609060101010101" pitchFamily="49" charset="-122"/>
              </a:rPr>
              <a:t>）指出图</a:t>
            </a:r>
            <a:r>
              <a:rPr lang="en-US" altLang="zh-CN" sz="2400">
                <a:solidFill>
                  <a:srgbClr val="222222"/>
                </a:solidFill>
                <a:latin typeface="黑体" pitchFamily="49" charset="-122"/>
                <a:ea typeface="黑体" panose="02010609060101010101" pitchFamily="49" charset="-122"/>
              </a:rPr>
              <a:t>1</a:t>
            </a:r>
            <a:r>
              <a:rPr lang="zh-CN" altLang="en-US" sz="2400">
                <a:solidFill>
                  <a:srgbClr val="222222"/>
                </a:solidFill>
                <a:latin typeface="黑体" pitchFamily="49" charset="-122"/>
                <a:ea typeface="黑体" panose="02010609060101010101" pitchFamily="49" charset="-122"/>
              </a:rPr>
              <a:t>中聚落分布特点，并说明原因。</a:t>
            </a:r>
            <a:endParaRPr lang="en-US" altLang="zh-CN" sz="2400">
              <a:solidFill>
                <a:srgbClr val="222222"/>
              </a:solidFill>
              <a:latin typeface="黑体" pitchFamily="49" charset="-122"/>
              <a:ea typeface="黑体" panose="02010609060101010101" pitchFamily="49" charset="-122"/>
            </a:endParaRPr>
          </a:p>
          <a:p>
            <a:pPr marL="0" lvl="0" indent="0">
              <a:lnSpc>
                <a:spcPct val="90000"/>
              </a:lnSpc>
              <a:spcBef>
                <a:spcPts val="1000"/>
              </a:spcBef>
              <a:buFont typeface="Arial"/>
            </a:pPr>
            <a:r>
              <a:rPr lang="zh-CN" altLang="en-US" sz="2400">
                <a:solidFill>
                  <a:srgbClr val="FF0000"/>
                </a:solidFill>
                <a:latin typeface="黑体" pitchFamily="49" charset="-122"/>
                <a:ea typeface="黑体" panose="02010609060101010101" pitchFamily="49" charset="-122"/>
              </a:rPr>
              <a:t>分布于河谷地区；有河流提供水源；谷地地势平坦，利于建设；</a:t>
            </a:r>
            <a:endParaRPr lang="en-US" altLang="zh-CN" sz="2400">
              <a:solidFill>
                <a:srgbClr val="FF0000"/>
              </a:solidFill>
              <a:latin typeface="黑体" pitchFamily="49" charset="-122"/>
              <a:ea typeface="黑体" panose="02010609060101010101" pitchFamily="49" charset="-122"/>
            </a:endParaRPr>
          </a:p>
          <a:p>
            <a:pPr marL="0" lvl="0" indent="0">
              <a:lnSpc>
                <a:spcPct val="90000"/>
              </a:lnSpc>
              <a:spcBef>
                <a:spcPts val="1000"/>
              </a:spcBef>
              <a:buFont typeface="Arial"/>
            </a:pPr>
            <a:r>
              <a:rPr lang="zh-CN" altLang="en-US" sz="2400">
                <a:solidFill>
                  <a:srgbClr val="222222"/>
                </a:solidFill>
                <a:latin typeface="黑体" pitchFamily="49" charset="-122"/>
                <a:ea typeface="黑体" panose="02010609060101010101" pitchFamily="49" charset="-122"/>
              </a:rPr>
              <a:t>（</a:t>
            </a:r>
            <a:r>
              <a:rPr lang="en-US" altLang="zh-CN" sz="2400">
                <a:solidFill>
                  <a:srgbClr val="222222"/>
                </a:solidFill>
                <a:latin typeface="黑体" pitchFamily="49" charset="-122"/>
                <a:ea typeface="黑体" panose="02010609060101010101" pitchFamily="49" charset="-122"/>
              </a:rPr>
              <a:t>2</a:t>
            </a:r>
            <a:r>
              <a:rPr lang="zh-CN" altLang="en-US" sz="2400">
                <a:solidFill>
                  <a:srgbClr val="222222"/>
                </a:solidFill>
                <a:latin typeface="黑体" pitchFamily="49" charset="-122"/>
                <a:ea typeface="黑体" panose="02010609060101010101" pitchFamily="49" charset="-122"/>
              </a:rPr>
              <a:t>）读图</a:t>
            </a:r>
            <a:r>
              <a:rPr lang="en-US" altLang="zh-CN" sz="2400">
                <a:solidFill>
                  <a:srgbClr val="222222"/>
                </a:solidFill>
                <a:latin typeface="黑体" pitchFamily="49" charset="-122"/>
                <a:ea typeface="黑体" panose="02010609060101010101" pitchFamily="49" charset="-122"/>
              </a:rPr>
              <a:t>2</a:t>
            </a:r>
            <a:r>
              <a:rPr lang="zh-CN" altLang="en-US" sz="2400">
                <a:solidFill>
                  <a:srgbClr val="222222"/>
                </a:solidFill>
                <a:latin typeface="黑体" pitchFamily="49" charset="-122"/>
                <a:ea typeface="黑体" panose="02010609060101010101" pitchFamily="49" charset="-122"/>
              </a:rPr>
              <a:t>，分析耕地多分布在河流阶地的自然原因。</a:t>
            </a:r>
            <a:endParaRPr lang="en-US" altLang="zh-CN" sz="2400">
              <a:solidFill>
                <a:srgbClr val="222222"/>
              </a:solidFill>
              <a:latin typeface="黑体" pitchFamily="49" charset="-122"/>
              <a:ea typeface="黑体" panose="02010609060101010101" pitchFamily="49" charset="-122"/>
            </a:endParaRPr>
          </a:p>
          <a:p>
            <a:pPr marL="0" lvl="0" indent="0">
              <a:lnSpc>
                <a:spcPct val="90000"/>
              </a:lnSpc>
              <a:spcBef>
                <a:spcPts val="1000"/>
              </a:spcBef>
              <a:buFont typeface="Arial"/>
            </a:pPr>
            <a:r>
              <a:rPr lang="zh-CN" altLang="en-US" sz="2400">
                <a:solidFill>
                  <a:srgbClr val="FF0000"/>
                </a:solidFill>
                <a:latin typeface="黑体" pitchFamily="49" charset="-122"/>
                <a:ea typeface="黑体" panose="02010609060101010101" pitchFamily="49" charset="-122"/>
              </a:rPr>
              <a:t>泥沙沉积，土壤肥沃；临近河流，利于灌溉</a:t>
            </a:r>
            <a:r>
              <a:rPr lang="en-US" altLang="zh-CN" sz="2400">
                <a:solidFill>
                  <a:srgbClr val="FF0000"/>
                </a:solidFill>
                <a:latin typeface="黑体" pitchFamily="49" charset="-122"/>
                <a:ea typeface="黑体" panose="02010609060101010101" pitchFamily="49" charset="-122"/>
              </a:rPr>
              <a:t>;</a:t>
            </a:r>
            <a:r>
              <a:rPr lang="zh-CN" altLang="en-US" sz="2400">
                <a:solidFill>
                  <a:srgbClr val="FF0000"/>
                </a:solidFill>
                <a:latin typeface="黑体" pitchFamily="49" charset="-122"/>
                <a:ea typeface="黑体" panose="02010609060101010101" pitchFamily="49" charset="-122"/>
              </a:rPr>
              <a:t>地势平坦．</a:t>
            </a:r>
            <a:endParaRPr lang="zh-CN" altLang="en-US" sz="2400">
              <a:solidFill>
                <a:srgbClr val="FF0000"/>
              </a:solidFill>
              <a:latin typeface="黑体" pitchFamily="49" charset="-122"/>
              <a:ea typeface="黑体" panose="02010609060101010101" pitchFamily="49" charset="-122"/>
            </a:endParaRPr>
          </a:p>
        </p:txBody>
      </p:sp>
      <p:pic>
        <p:nvPicPr>
          <p:cNvPr id="37891" name="Picture 2"/>
          <p:cNvPicPr>
            <a:picLocks noChangeAspect="1"/>
          </p:cNvPicPr>
          <p:nvPr/>
        </p:nvPicPr>
        <p:blipFill>
          <a:blip r:embed="rId3"/>
          <a:stretch>
            <a:fillRect/>
          </a:stretch>
        </p:blipFill>
        <p:spPr>
          <a:xfrm>
            <a:off x="5686425" y="673100"/>
            <a:ext cx="6142038" cy="2344738"/>
          </a:xfrm>
          <a:prstGeom prst="rect">
            <a:avLst/>
          </a:prstGeom>
          <a:noFill/>
          <a:ln>
            <a:noFill/>
            <a:miter lim="800000"/>
          </a:ln>
        </p:spPr>
      </p:pic>
      <p:pic>
        <p:nvPicPr>
          <p:cNvPr id="37892" name="Picture 8"/>
          <p:cNvPicPr>
            <a:picLocks noChangeAspect="1"/>
          </p:cNvPicPr>
          <p:nvPr/>
        </p:nvPicPr>
        <p:blipFill>
          <a:blip r:embed="rId4"/>
          <a:stretch>
            <a:fillRect/>
          </a:stretch>
        </p:blipFill>
        <p:spPr>
          <a:xfrm>
            <a:off x="5686425" y="3644900"/>
            <a:ext cx="5848350" cy="2151063"/>
          </a:xfrm>
          <a:prstGeom prst="rect">
            <a:avLst/>
          </a:prstGeom>
          <a:noFill/>
          <a:ln>
            <a:noFill/>
            <a:miter lim="800000"/>
          </a:ln>
        </p:spPr>
      </p:pic>
      <p:sp>
        <p:nvSpPr>
          <p:cNvPr id="37893" name="文本框 5"/>
          <p:cNvSpPr/>
          <p:nvPr/>
        </p:nvSpPr>
        <p:spPr>
          <a:xfrm>
            <a:off x="7331075" y="3017838"/>
            <a:ext cx="2703513"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北京西部某区域</a:t>
            </a:r>
            <a:endParaRPr lang="zh-CN" altLang="en-US">
              <a:latin typeface="黑体" pitchFamily="49" charset="-122"/>
              <a:ea typeface="黑体" panose="02010609060101010101" pitchFamily="49" charset="-122"/>
            </a:endParaRPr>
          </a:p>
        </p:txBody>
      </p:sp>
      <p:sp>
        <p:nvSpPr>
          <p:cNvPr id="37894" name="文本框 6"/>
          <p:cNvSpPr/>
          <p:nvPr/>
        </p:nvSpPr>
        <p:spPr>
          <a:xfrm>
            <a:off x="6991350" y="5784850"/>
            <a:ext cx="3802063" cy="3698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永定河河床剖面示意图</a:t>
            </a:r>
            <a:endParaRPr lang="zh-CN" altLang="en-US">
              <a:latin typeface="黑体" pitchFamily="49" charset="-122"/>
              <a:ea typeface="黑体" panose="02010609060101010101" pitchFamily="49" charset="-122"/>
            </a:endParaRPr>
          </a:p>
        </p:txBody>
      </p:sp>
      <p:sp>
        <p:nvSpPr>
          <p:cNvPr id="37895" name="文本框 8"/>
          <p:cNvSpPr/>
          <p:nvPr/>
        </p:nvSpPr>
        <p:spPr>
          <a:xfrm>
            <a:off x="6775450" y="3028950"/>
            <a:ext cx="852488"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1</a:t>
            </a:r>
            <a:endParaRPr lang="zh-CN" altLang="en-US">
              <a:latin typeface="黑体" pitchFamily="49" charset="-122"/>
              <a:ea typeface="黑体" panose="02010609060101010101" pitchFamily="49" charset="-122"/>
            </a:endParaRPr>
          </a:p>
        </p:txBody>
      </p:sp>
      <p:sp>
        <p:nvSpPr>
          <p:cNvPr id="37896" name="文本框 9"/>
          <p:cNvSpPr/>
          <p:nvPr/>
        </p:nvSpPr>
        <p:spPr>
          <a:xfrm>
            <a:off x="6478588" y="5795963"/>
            <a:ext cx="852487"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黑体" pitchFamily="49" charset="-122"/>
                <a:ea typeface="黑体" panose="02010609060101010101" pitchFamily="49" charset="-122"/>
              </a:rPr>
              <a:t>图</a:t>
            </a:r>
            <a:r>
              <a:rPr lang="en-US" altLang="zh-CN">
                <a:latin typeface="黑体" pitchFamily="49" charset="-122"/>
                <a:ea typeface="黑体" panose="02010609060101010101" pitchFamily="49" charset="-122"/>
              </a:rPr>
              <a:t>2</a:t>
            </a:r>
            <a:endParaRPr lang="zh-CN" altLang="en-US">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163780" p14:dur="700">
        <p:fade/>
      </p:transition>
    </mc:Choice>
    <mc:Fallback>
      <p:transition spd="slow" advClick="0" advTm="16378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fade">
                                      <p:cBhvr>
                                        <p:cTn id="7" dur="500"/>
                                        <p:tgtEl>
                                          <p:spTgt spid="378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fade">
                                      <p:cBhvr>
                                        <p:cTn id="10"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8914" name="文本框 2"/>
          <p:cNvSpPr/>
          <p:nvPr/>
        </p:nvSpPr>
        <p:spPr>
          <a:xfrm>
            <a:off x="1422400" y="2054225"/>
            <a:ext cx="1758950"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大尺度空间</a:t>
            </a:r>
            <a:endParaRPr lang="zh-CN" altLang="en-US" sz="2400">
              <a:latin typeface="黑体" pitchFamily="49" charset="-122"/>
              <a:ea typeface="黑体" panose="02010609060101010101" pitchFamily="49" charset="-122"/>
            </a:endParaRPr>
          </a:p>
        </p:txBody>
      </p:sp>
      <p:sp>
        <p:nvSpPr>
          <p:cNvPr id="38915" name="文本框 3"/>
          <p:cNvSpPr/>
          <p:nvPr/>
        </p:nvSpPr>
        <p:spPr>
          <a:xfrm>
            <a:off x="1422400" y="3152775"/>
            <a:ext cx="1758950"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小尺度空间</a:t>
            </a:r>
            <a:endParaRPr lang="zh-CN" altLang="en-US" sz="2400">
              <a:latin typeface="黑体" pitchFamily="49" charset="-122"/>
              <a:ea typeface="黑体" panose="02010609060101010101" pitchFamily="49" charset="-122"/>
            </a:endParaRPr>
          </a:p>
        </p:txBody>
      </p:sp>
      <p:cxnSp>
        <p:nvCxnSpPr>
          <p:cNvPr id="38916" name="直接箭头连接符 5"/>
          <p:cNvCxnSpPr/>
          <p:nvPr/>
        </p:nvCxnSpPr>
        <p:spPr>
          <a:xfrm>
            <a:off x="3182938" y="2286000"/>
            <a:ext cx="771525" cy="0"/>
          </a:xfrm>
          <a:prstGeom prst="line">
            <a:avLst/>
          </a:prstGeom>
          <a:noFill/>
          <a:ln>
            <a:solidFill>
              <a:prstClr val="black"/>
            </a:solidFill>
            <a:miter lim="800000"/>
            <a:tailEnd type="triangle"/>
          </a:ln>
        </p:spPr>
      </p:cxnSp>
      <p:sp>
        <p:nvSpPr>
          <p:cNvPr id="38917" name="文本框 6"/>
          <p:cNvSpPr/>
          <p:nvPr/>
        </p:nvSpPr>
        <p:spPr>
          <a:xfrm>
            <a:off x="4081463" y="2054225"/>
            <a:ext cx="4429125"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宏观，一般性规律</a:t>
            </a:r>
            <a:endParaRPr lang="zh-CN" altLang="en-US" sz="2400">
              <a:latin typeface="黑体" pitchFamily="49" charset="-122"/>
              <a:ea typeface="黑体" panose="02010609060101010101" pitchFamily="49" charset="-122"/>
            </a:endParaRPr>
          </a:p>
        </p:txBody>
      </p:sp>
      <p:sp>
        <p:nvSpPr>
          <p:cNvPr id="38918" name="文本框 7"/>
          <p:cNvSpPr/>
          <p:nvPr/>
        </p:nvSpPr>
        <p:spPr>
          <a:xfrm>
            <a:off x="3930650" y="2900363"/>
            <a:ext cx="3395663" cy="4619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其所在区域的一般规律</a:t>
            </a:r>
            <a:endParaRPr lang="zh-CN" altLang="en-US" sz="2400">
              <a:latin typeface="黑体" pitchFamily="49" charset="-122"/>
              <a:ea typeface="黑体" panose="02010609060101010101" pitchFamily="49" charset="-122"/>
            </a:endParaRPr>
          </a:p>
        </p:txBody>
      </p:sp>
      <p:sp>
        <p:nvSpPr>
          <p:cNvPr id="38919" name="文本框 8"/>
          <p:cNvSpPr/>
          <p:nvPr/>
        </p:nvSpPr>
        <p:spPr>
          <a:xfrm>
            <a:off x="3930650" y="3632200"/>
            <a:ext cx="3395663"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小尺度空间的特性</a:t>
            </a:r>
            <a:endParaRPr lang="zh-CN" altLang="en-US" sz="2400">
              <a:latin typeface="黑体" pitchFamily="49" charset="-122"/>
              <a:ea typeface="黑体" panose="02010609060101010101" pitchFamily="49" charset="-122"/>
            </a:endParaRPr>
          </a:p>
        </p:txBody>
      </p:sp>
      <p:cxnSp>
        <p:nvCxnSpPr>
          <p:cNvPr id="38920" name="直接箭头连接符 10"/>
          <p:cNvCxnSpPr/>
          <p:nvPr/>
        </p:nvCxnSpPr>
        <p:spPr>
          <a:xfrm>
            <a:off x="3181350" y="3530600"/>
            <a:ext cx="619125" cy="263525"/>
          </a:xfrm>
          <a:prstGeom prst="line">
            <a:avLst/>
          </a:prstGeom>
          <a:noFill/>
          <a:ln>
            <a:solidFill>
              <a:prstClr val="black"/>
            </a:solidFill>
            <a:miter lim="800000"/>
            <a:tailEnd type="triangle"/>
          </a:ln>
        </p:spPr>
      </p:cxnSp>
      <p:cxnSp>
        <p:nvCxnSpPr>
          <p:cNvPr id="38921" name="直接箭头连接符 13"/>
          <p:cNvCxnSpPr>
            <a:endCxn id="38918" idx="1"/>
          </p:cNvCxnSpPr>
          <p:nvPr/>
        </p:nvCxnSpPr>
        <p:spPr>
          <a:xfrm flipV="1">
            <a:off x="3157538" y="3132138"/>
            <a:ext cx="773112" cy="157162"/>
          </a:xfrm>
          <a:prstGeom prst="line">
            <a:avLst/>
          </a:prstGeom>
          <a:noFill/>
          <a:ln>
            <a:solidFill>
              <a:prstClr val="black"/>
            </a:solidFill>
            <a:miter lim="800000"/>
            <a:tailEnd type="triangle"/>
          </a:ln>
        </p:spPr>
      </p:cxnSp>
      <p:sp>
        <p:nvSpPr>
          <p:cNvPr id="38922" name="内容占位符 2"/>
          <p:cNvSpPr/>
          <p:nvPr/>
        </p:nvSpPr>
        <p:spPr>
          <a:xfrm>
            <a:off x="844550" y="882650"/>
            <a:ext cx="4432300" cy="971550"/>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90000"/>
              </a:lnSpc>
              <a:spcBef>
                <a:spcPts val="1000"/>
              </a:spcBef>
              <a:buFont typeface="Arial"/>
            </a:pPr>
            <a:r>
              <a:rPr lang="zh-CN" altLang="en-US" sz="2400">
                <a:solidFill>
                  <a:srgbClr val="7030A0"/>
                </a:solidFill>
                <a:latin typeface="黑体" pitchFamily="49" charset="-122"/>
                <a:ea typeface="黑体" panose="02010609060101010101" pitchFamily="49" charset="-122"/>
              </a:rPr>
              <a:t>尺度差异的答题差异</a:t>
            </a:r>
            <a:endParaRPr lang="en-US" altLang="zh-CN" sz="2400">
              <a:solidFill>
                <a:srgbClr val="7030A0"/>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36418" p14:dur="700">
        <p:fade/>
      </p:transition>
    </mc:Choice>
    <mc:Fallback>
      <p:transition spd="slow" advClick="0" advTm="36418">
        <p:fade/>
      </p:transition>
    </mc:Fallback>
  </mc:AlternateConten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9938" name="对话气泡: 椭圆形 6"/>
          <p:cNvSpPr/>
          <p:nvPr/>
        </p:nvSpPr>
        <p:spPr>
          <a:xfrm>
            <a:off x="8383588" y="3449638"/>
            <a:ext cx="2955925" cy="1382712"/>
          </a:xfrm>
          <a:prstGeom prst="wedgeEllipseCallout">
            <a:avLst>
              <a:gd name="adj1" fmla="val -203838"/>
              <a:gd name="adj2" fmla="val 37815"/>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0070C0"/>
                </a:solidFill>
                <a:latin typeface="黑体" pitchFamily="49" charset="-122"/>
                <a:ea typeface="黑体" panose="02010609060101010101" pitchFamily="49" charset="-122"/>
              </a:rPr>
              <a:t>较小尺度</a:t>
            </a:r>
            <a:r>
              <a:rPr lang="zh-CN" altLang="en-US" sz="2000" spc="0">
                <a:solidFill>
                  <a:srgbClr val="323232"/>
                </a:solidFill>
                <a:latin typeface="黑体" pitchFamily="49" charset="-122"/>
                <a:ea typeface="黑体" panose="02010609060101010101" pitchFamily="49" charset="-122"/>
              </a:rPr>
              <a:t>空间，答林下坡地的</a:t>
            </a:r>
            <a:r>
              <a:rPr lang="zh-CN" altLang="en-US" sz="2000" spc="0">
                <a:solidFill>
                  <a:srgbClr val="0070C0"/>
                </a:solidFill>
                <a:latin typeface="黑体" pitchFamily="49" charset="-122"/>
                <a:ea typeface="黑体" panose="02010609060101010101" pitchFamily="49" charset="-122"/>
              </a:rPr>
              <a:t>微观</a:t>
            </a:r>
            <a:r>
              <a:rPr lang="zh-CN" altLang="en-US" sz="2000" spc="0">
                <a:solidFill>
                  <a:srgbClr val="323232"/>
                </a:solidFill>
                <a:latin typeface="黑体" pitchFamily="49" charset="-122"/>
                <a:ea typeface="黑体" panose="02010609060101010101" pitchFamily="49" charset="-122"/>
              </a:rPr>
              <a:t>特征。</a:t>
            </a:r>
            <a:endParaRPr lang="zh-CN" altLang="en-US" sz="2000">
              <a:solidFill>
                <a:srgbClr val="000000"/>
              </a:solidFill>
              <a:latin typeface="黑体" pitchFamily="49" charset="-122"/>
              <a:ea typeface="黑体" panose="02010609060101010101" pitchFamily="49" charset="-122"/>
            </a:endParaRPr>
          </a:p>
        </p:txBody>
      </p:sp>
      <p:sp>
        <p:nvSpPr>
          <p:cNvPr id="39939" name="对话气泡: 椭圆形 4"/>
          <p:cNvSpPr/>
          <p:nvPr/>
        </p:nvSpPr>
        <p:spPr>
          <a:xfrm>
            <a:off x="8582025" y="1531938"/>
            <a:ext cx="3471863" cy="1555750"/>
          </a:xfrm>
          <a:prstGeom prst="wedgeEllipseCallout">
            <a:avLst>
              <a:gd name="adj1" fmla="val -163792"/>
              <a:gd name="adj2" fmla="val 54653"/>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323232"/>
                </a:solidFill>
                <a:latin typeface="黑体" pitchFamily="49" charset="-122"/>
                <a:ea typeface="黑体" panose="02010609060101010101" pitchFamily="49" charset="-122"/>
              </a:rPr>
              <a:t>城市尺度，答出城市所在地的光、热、降水、湿度等气候特征</a:t>
            </a:r>
            <a:endParaRPr lang="zh-CN" altLang="en-US" sz="2000">
              <a:solidFill>
                <a:srgbClr val="000000"/>
              </a:solidFill>
              <a:latin typeface="黑体" pitchFamily="49" charset="-122"/>
              <a:ea typeface="黑体" panose="02010609060101010101" pitchFamily="49" charset="-122"/>
            </a:endParaRPr>
          </a:p>
        </p:txBody>
      </p:sp>
      <p:sp>
        <p:nvSpPr>
          <p:cNvPr id="39940" name="矩形 1">
            <a:extLst>
              <a:ext uri="{FF2B5EF4-FFF2-40B4-BE49-F238E27FC236}"/>
            </a:extLst>
          </p:cNvPr>
          <p:cNvSpPr/>
          <p:nvPr/>
        </p:nvSpPr>
        <p:spPr>
          <a:xfrm>
            <a:off x="793430" y="3091518"/>
            <a:ext cx="9214757" cy="477054"/>
          </a:xfrm>
          <a:prstGeom prst="rect">
            <a:avLst/>
          </a:prstGeom>
        </p:spPr>
        <p:txBody>
          <a:bodyPr wrap="square">
            <a:spAutoFit/>
          </a:bodyPr>
          <a:lstStyle/>
          <a:p>
            <a:pPr marL="0" marR="0" lvl="0" indent="0" algn="just" defTabSz="914400" rtl="0" eaLnBrk="1" fontAlgn="auto" latinLnBrk="0" hangingPunct="1">
              <a:lnSpc>
                <a:spcPct val="125000"/>
              </a:lnSpc>
              <a:spcBef>
                <a:spcPct val="0"/>
              </a:spcBef>
              <a:spcAft>
                <a:spcPct val="0"/>
              </a:spcAft>
              <a:buClrTx/>
              <a:buSzTx/>
              <a:buFontTx/>
              <a:buNone/>
              <a:defRPr/>
            </a:pPr>
            <a:r>
              <a:rPr kumimoji="0" lang="en-US"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22.(1)</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简述与白城市相比，</a:t>
            </a:r>
            <a:r>
              <a:rPr kumimoji="0" lang="zh-CN" altLang="zh-CN" sz="2000" b="0" i="0" u="none" strike="noStrike" kern="1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白山市</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党参生长的有利气候条件。（</a:t>
            </a:r>
            <a:r>
              <a:rPr kumimoji="0" lang="en-US"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4</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分）</a:t>
            </a:r>
            <a:endPar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Courier New" panose="02070309020205020404" pitchFamily="49" charset="0"/>
            </a:endParaRPr>
          </a:p>
        </p:txBody>
      </p:sp>
      <p:pic>
        <p:nvPicPr>
          <p:cNvPr id="39941" name="图片 2"/>
          <p:cNvPicPr/>
          <p:nvPr/>
        </p:nvPicPr>
        <p:blipFill>
          <a:blip r:embed="rId2"/>
          <a:stretch>
            <a:fillRect/>
          </a:stretch>
        </p:blipFill>
        <p:spPr>
          <a:xfrm>
            <a:off x="3171825" y="584200"/>
            <a:ext cx="4918075" cy="2214563"/>
          </a:xfrm>
          <a:prstGeom prst="rect">
            <a:avLst/>
          </a:prstGeom>
          <a:noFill/>
          <a:ln>
            <a:noFill/>
            <a:miter lim="800000"/>
          </a:ln>
        </p:spPr>
      </p:pic>
      <p:sp>
        <p:nvSpPr>
          <p:cNvPr id="39942" name="文本框 8">
            <a:extLst>
              <a:ext uri="{FF2B5EF4-FFF2-40B4-BE49-F238E27FC236}"/>
            </a:extLst>
          </p:cNvPr>
          <p:cNvSpPr txBox="1"/>
          <p:nvPr/>
        </p:nvSpPr>
        <p:spPr>
          <a:xfrm>
            <a:off x="647205" y="3481623"/>
            <a:ext cx="6858000" cy="1131079"/>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just">
              <a:lnSpc>
                <a:spcPct val="125000"/>
              </a:lnSpc>
            </a:pPr>
            <a:r>
              <a:rPr lang="en-US" altLang="zh-CN" sz="1800" spc="0">
                <a:solidFill>
                  <a:srgbClr val="FF0000"/>
                </a:solidFill>
                <a:latin typeface="黑体" pitchFamily="49" charset="-122"/>
                <a:ea typeface="黑体" panose="02010609060101010101" pitchFamily="49" charset="-122"/>
              </a:rPr>
              <a:t> </a:t>
            </a:r>
            <a:r>
              <a:rPr lang="zh-CN" altLang="en-US" sz="1800" spc="0">
                <a:solidFill>
                  <a:srgbClr val="FF0000"/>
                </a:solidFill>
                <a:latin typeface="黑体" pitchFamily="49" charset="-122"/>
                <a:ea typeface="黑体" panose="02010609060101010101" pitchFamily="49" charset="-122"/>
              </a:rPr>
              <a:t>白山市地处长白山腹地（</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分），气候温和凉爽（</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分）；地处湿润地带，降水充足，平均相对湿度更大（</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分）；森林覆盖率高，光照适宜（</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a:t>
            </a:r>
            <a:endParaRPr lang="zh-CN" altLang="zh-CN">
              <a:solidFill>
                <a:srgbClr val="FF0000"/>
              </a:solidFill>
              <a:latin typeface="黑体" pitchFamily="49" charset="-122"/>
              <a:ea typeface="黑体" panose="02010609060101010101" pitchFamily="49" charset="-122"/>
            </a:endParaRPr>
          </a:p>
        </p:txBody>
      </p:sp>
      <p:sp>
        <p:nvSpPr>
          <p:cNvPr id="39943" name="文本框 10">
            <a:extLst>
              <a:ext uri="{FF2B5EF4-FFF2-40B4-BE49-F238E27FC236}"/>
            </a:extLst>
          </p:cNvPr>
          <p:cNvSpPr txBox="1"/>
          <p:nvPr/>
        </p:nvSpPr>
        <p:spPr>
          <a:xfrm>
            <a:off x="793429" y="5059298"/>
            <a:ext cx="7028211" cy="1477328"/>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just">
              <a:lnSpc>
                <a:spcPct val="125000"/>
              </a:lnSpc>
            </a:pPr>
            <a:r>
              <a:rPr lang="zh-CN" altLang="en-US" sz="1800" spc="0">
                <a:solidFill>
                  <a:srgbClr val="FF0000"/>
                </a:solidFill>
                <a:latin typeface="黑体" pitchFamily="49" charset="-122"/>
                <a:ea typeface="黑体" panose="02010609060101010101" pitchFamily="49" charset="-122"/>
              </a:rPr>
              <a:t>山坡地带降水较多，林下坡地蒸发量较小，湿度大（</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分）；林下坡地有坡度，排水条件好（</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分）；林下坡地树冠遮光性强，阴凉的环境适宜党参生长（</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分）；林下坡地枯木腐枝多，土壤腐殖质含量高（土壤肥力好）（</a:t>
            </a:r>
            <a:r>
              <a:rPr lang="en-US" altLang="zh-CN" sz="1800" spc="0">
                <a:solidFill>
                  <a:srgbClr val="FF0000"/>
                </a:solidFill>
                <a:latin typeface="黑体" pitchFamily="49" charset="-122"/>
                <a:ea typeface="黑体" panose="02010609060101010101" pitchFamily="49" charset="-122"/>
              </a:rPr>
              <a:t>1</a:t>
            </a:r>
            <a:r>
              <a:rPr lang="zh-CN" altLang="en-US" sz="1800" spc="0">
                <a:solidFill>
                  <a:srgbClr val="FF0000"/>
                </a:solidFill>
                <a:latin typeface="黑体" pitchFamily="49" charset="-122"/>
                <a:ea typeface="黑体" panose="02010609060101010101" pitchFamily="49" charset="-122"/>
              </a:rPr>
              <a:t>分）。（答出</a:t>
            </a:r>
            <a:r>
              <a:rPr lang="en-US" altLang="zh-CN" sz="1800" spc="0">
                <a:solidFill>
                  <a:srgbClr val="FF0000"/>
                </a:solidFill>
                <a:latin typeface="黑体" pitchFamily="49" charset="-122"/>
                <a:ea typeface="黑体" panose="02010609060101010101" pitchFamily="49" charset="-122"/>
              </a:rPr>
              <a:t>3</a:t>
            </a:r>
            <a:r>
              <a:rPr lang="zh-CN" altLang="en-US" sz="1800" spc="0">
                <a:solidFill>
                  <a:srgbClr val="FF0000"/>
                </a:solidFill>
                <a:latin typeface="黑体" pitchFamily="49" charset="-122"/>
                <a:ea typeface="黑体" panose="02010609060101010101" pitchFamily="49" charset="-122"/>
              </a:rPr>
              <a:t>点，得</a:t>
            </a:r>
            <a:r>
              <a:rPr lang="en-US" altLang="zh-CN" sz="1800" spc="0">
                <a:solidFill>
                  <a:srgbClr val="FF0000"/>
                </a:solidFill>
                <a:latin typeface="黑体" pitchFamily="49" charset="-122"/>
                <a:ea typeface="黑体" panose="02010609060101010101" pitchFamily="49" charset="-122"/>
              </a:rPr>
              <a:t>3</a:t>
            </a:r>
            <a:r>
              <a:rPr lang="zh-CN" altLang="en-US" sz="1800" spc="0">
                <a:solidFill>
                  <a:srgbClr val="FF0000"/>
                </a:solidFill>
                <a:latin typeface="黑体" pitchFamily="49" charset="-122"/>
                <a:ea typeface="黑体" panose="02010609060101010101" pitchFamily="49" charset="-122"/>
              </a:rPr>
              <a:t>分）</a:t>
            </a:r>
            <a:endParaRPr lang="zh-CN" altLang="zh-CN">
              <a:solidFill>
                <a:srgbClr val="FF0000"/>
              </a:solidFill>
              <a:latin typeface="黑体" pitchFamily="49" charset="-122"/>
              <a:ea typeface="黑体" panose="02010609060101010101" pitchFamily="49" charset="-122"/>
            </a:endParaRPr>
          </a:p>
        </p:txBody>
      </p:sp>
      <p:sp>
        <p:nvSpPr>
          <p:cNvPr id="39944" name="矩形 11">
            <a:extLst>
              <a:ext uri="{FF2B5EF4-FFF2-40B4-BE49-F238E27FC236}"/>
            </a:extLst>
          </p:cNvPr>
          <p:cNvSpPr/>
          <p:nvPr/>
        </p:nvSpPr>
        <p:spPr>
          <a:xfrm>
            <a:off x="647206" y="4611350"/>
            <a:ext cx="9214757" cy="477054"/>
          </a:xfrm>
          <a:prstGeom prst="rect">
            <a:avLst/>
          </a:prstGeom>
        </p:spPr>
        <p:txBody>
          <a:bodyPr wrap="square">
            <a:spAutoFit/>
          </a:bodyPr>
          <a:lstStyle/>
          <a:p>
            <a:pPr marL="0" marR="0" lvl="0" indent="0" algn="just" defTabSz="914400" rtl="0" eaLnBrk="1" fontAlgn="auto" latinLnBrk="0" hangingPunct="1">
              <a:lnSpc>
                <a:spcPct val="125000"/>
              </a:lnSpc>
              <a:spcBef>
                <a:spcPct val="0"/>
              </a:spcBef>
              <a:spcAft>
                <a:spcPct val="0"/>
              </a:spcAft>
              <a:buClrTx/>
              <a:buSzTx/>
              <a:buFontTx/>
              <a:buNone/>
              <a:defRPr/>
            </a:pPr>
            <a:r>
              <a:rPr kumimoji="0" lang="en-US"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 </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a:t>
            </a:r>
            <a:r>
              <a:rPr kumimoji="0" lang="en-US"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2</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）说明白山市</a:t>
            </a:r>
            <a:r>
              <a:rPr kumimoji="0" lang="zh-CN" altLang="zh-CN" sz="2000" b="0" i="0" u="none" strike="noStrike" kern="1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山地林下坡地</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适宜种植党参的主要原因。（</a:t>
            </a:r>
            <a:r>
              <a:rPr kumimoji="0" lang="en-US"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3</a:t>
            </a:r>
            <a:r>
              <a:rPr kumimoji="0" lang="zh-CN"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rPr>
              <a:t>分）</a:t>
            </a:r>
            <a:endParaRPr kumimoji="0" lang="en-US" altLang="zh-CN" sz="20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113880"/>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962" name="对话气泡: 椭圆形 7"/>
          <p:cNvSpPr/>
          <p:nvPr/>
        </p:nvSpPr>
        <p:spPr>
          <a:xfrm>
            <a:off x="4808538" y="3355975"/>
            <a:ext cx="2779712" cy="863600"/>
          </a:xfrm>
          <a:prstGeom prst="wedgeEllipseCallout">
            <a:avLst>
              <a:gd name="adj1" fmla="val 53454"/>
              <a:gd name="adj2" fmla="val 135579"/>
            </a:avLst>
          </a:prstGeom>
          <a:gradFill rotWithShape="1">
            <a:gsLst>
              <a:gs pos="0">
                <a:srgbClr val="FFA2A1"/>
              </a:gs>
              <a:gs pos="35001">
                <a:srgbClr val="FFBEBD"/>
              </a:gs>
              <a:gs pos="100000">
                <a:srgbClr val="FFE5E5"/>
              </a:gs>
            </a:gsLst>
            <a:lin ang="16200000" scaled="1"/>
          </a:gradFill>
          <a:ln>
            <a:solidFill>
              <a:srgbClr val="BE4B48"/>
            </a:solidFill>
            <a:miter lim="800000"/>
          </a:ln>
          <a:effectLst>
            <a:outerShdw dist="20000" dir="5400000">
              <a:srgbClr val="000000">
                <a:alpha val="37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依据比例尺判断空间尺度较小</a:t>
            </a:r>
            <a:endParaRPr lang="zh-CN" altLang="en-US" sz="2000">
              <a:solidFill>
                <a:srgbClr val="000000"/>
              </a:solidFill>
              <a:latin typeface="黑体" pitchFamily="49" charset="-122"/>
              <a:ea typeface="黑体" panose="02010609060101010101" pitchFamily="49" charset="-122"/>
            </a:endParaRPr>
          </a:p>
        </p:txBody>
      </p:sp>
      <p:sp>
        <p:nvSpPr>
          <p:cNvPr id="40963" name="矩形 1">
            <a:extLst>
              <a:ext uri="{FF2B5EF4-FFF2-40B4-BE49-F238E27FC236}"/>
            </a:extLst>
          </p:cNvPr>
          <p:cNvSpPr/>
          <p:nvPr/>
        </p:nvSpPr>
        <p:spPr>
          <a:xfrm>
            <a:off x="866432" y="713556"/>
            <a:ext cx="6348047" cy="1938992"/>
          </a:xfrm>
          <a:prstGeom prst="rect">
            <a:avLst/>
          </a:prstGeom>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200025" algn="just"/>
            <a:r>
              <a:rPr lang="en-US" altLang="zh-CN" sz="2000" spc="0">
                <a:solidFill>
                  <a:srgbClr val="000000"/>
                </a:solidFill>
                <a:latin typeface="黑体" pitchFamily="49" charset="-122"/>
                <a:ea typeface="黑体" panose="02010609060101010101" pitchFamily="49" charset="-122"/>
              </a:rPr>
              <a:t>23.</a:t>
            </a:r>
            <a:r>
              <a:rPr lang="zh-CN" altLang="en-US" sz="2000" spc="0">
                <a:solidFill>
                  <a:srgbClr val="000000"/>
                </a:solidFill>
                <a:latin typeface="黑体" pitchFamily="49" charset="-122"/>
                <a:ea typeface="黑体" panose="02010609060101010101" pitchFamily="49" charset="-122"/>
              </a:rPr>
              <a:t>（</a:t>
            </a:r>
            <a:r>
              <a:rPr lang="en-US" altLang="zh-CN" sz="2000" spc="0">
                <a:solidFill>
                  <a:srgbClr val="000000"/>
                </a:solidFill>
                <a:latin typeface="黑体" pitchFamily="49" charset="-122"/>
                <a:ea typeface="黑体" panose="02010609060101010101" pitchFamily="49" charset="-122"/>
              </a:rPr>
              <a:t>1</a:t>
            </a:r>
            <a:r>
              <a:rPr lang="zh-CN" altLang="zh-CN" sz="2000" spc="0">
                <a:solidFill>
                  <a:srgbClr val="000000"/>
                </a:solidFill>
                <a:latin typeface="黑体" pitchFamily="49" charset="-122"/>
                <a:ea typeface="黑体" panose="02010609060101010101" pitchFamily="49" charset="-122"/>
              </a:rPr>
              <a:t>）说明在地形影响下，该区域城镇和交通线路的分布特征。（</a:t>
            </a:r>
            <a:r>
              <a:rPr lang="en-US" altLang="zh-CN" sz="2000" spc="0">
                <a:solidFill>
                  <a:srgbClr val="000000"/>
                </a:solidFill>
                <a:latin typeface="黑体" pitchFamily="49" charset="-122"/>
                <a:ea typeface="黑体" panose="02010609060101010101" pitchFamily="49" charset="-122"/>
              </a:rPr>
              <a:t>6</a:t>
            </a:r>
            <a:r>
              <a:rPr lang="zh-CN" altLang="zh-CN" sz="2000" spc="0">
                <a:solidFill>
                  <a:srgbClr val="000000"/>
                </a:solidFill>
                <a:latin typeface="黑体" pitchFamily="49" charset="-122"/>
                <a:ea typeface="黑体" panose="02010609060101010101" pitchFamily="49" charset="-122"/>
              </a:rPr>
              <a:t>分）</a:t>
            </a:r>
            <a:endParaRPr lang="en-US" altLang="zh-CN" sz="2000">
              <a:solidFill>
                <a:srgbClr val="000000"/>
              </a:solidFill>
              <a:latin typeface="黑体" pitchFamily="49" charset="-122"/>
              <a:ea typeface="黑体" panose="02010609060101010101" pitchFamily="49" charset="-122"/>
            </a:endParaRPr>
          </a:p>
          <a:p>
            <a:pPr marL="0" marR="0" lvl="0" indent="200025" algn="just"/>
            <a:r>
              <a:rPr lang="zh-CN" altLang="en-US" sz="2000" spc="0">
                <a:solidFill>
                  <a:srgbClr val="FF0000"/>
                </a:solidFill>
                <a:latin typeface="黑体" pitchFamily="49" charset="-122"/>
                <a:ea typeface="黑体" panose="02010609060101010101" pitchFamily="49" charset="-122"/>
              </a:rPr>
              <a:t>平原：城镇数量多（</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分），密度大（</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分），交通线路密集（</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a:t>
            </a:r>
            <a:endParaRPr lang="zh-CN" altLang="en-US" sz="2000">
              <a:solidFill>
                <a:srgbClr val="FF0000"/>
              </a:solidFill>
              <a:latin typeface="黑体" pitchFamily="49" charset="-122"/>
              <a:ea typeface="黑体" panose="02010609060101010101" pitchFamily="49" charset="-122"/>
            </a:endParaRPr>
          </a:p>
          <a:p>
            <a:pPr marL="0" marR="0" lvl="0" indent="200025" algn="just"/>
            <a:r>
              <a:rPr lang="zh-CN" altLang="en-US" sz="2000" spc="0">
                <a:solidFill>
                  <a:srgbClr val="FF0000"/>
                </a:solidFill>
                <a:latin typeface="黑体" pitchFamily="49" charset="-122"/>
                <a:ea typeface="黑体" panose="02010609060101010101" pitchFamily="49" charset="-122"/>
              </a:rPr>
              <a:t>山地和高原：城镇数量少（</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分），密度小（</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分），交通线路稀疏（</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a:t>
            </a:r>
            <a:endParaRPr lang="zh-CN" altLang="zh-CN" sz="2000">
              <a:latin typeface="黑体" pitchFamily="49" charset="-122"/>
              <a:ea typeface="黑体" panose="02010609060101010101" pitchFamily="49" charset="-122"/>
            </a:endParaRPr>
          </a:p>
        </p:txBody>
      </p:sp>
      <p:pic>
        <p:nvPicPr>
          <p:cNvPr id="40964" name="图片 10"/>
          <p:cNvPicPr>
            <a:picLocks noChangeAspect="1"/>
          </p:cNvPicPr>
          <p:nvPr/>
        </p:nvPicPr>
        <p:blipFill>
          <a:blip r:embed="rId2"/>
          <a:stretch>
            <a:fillRect/>
          </a:stretch>
        </p:blipFill>
        <p:spPr>
          <a:xfrm>
            <a:off x="7699375" y="4176713"/>
            <a:ext cx="3159125" cy="2519362"/>
          </a:xfrm>
          <a:prstGeom prst="rect">
            <a:avLst/>
          </a:prstGeom>
          <a:noFill/>
          <a:ln>
            <a:noFill/>
            <a:miter lim="800000"/>
          </a:ln>
        </p:spPr>
      </p:pic>
      <p:sp>
        <p:nvSpPr>
          <p:cNvPr id="40965" name="矩形 3"/>
          <p:cNvSpPr/>
          <p:nvPr/>
        </p:nvSpPr>
        <p:spPr>
          <a:xfrm>
            <a:off x="622300" y="4467225"/>
            <a:ext cx="6592888" cy="19383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200025" algn="just"/>
            <a:r>
              <a:rPr lang="zh-CN" altLang="zh-CN" sz="2000">
                <a:latin typeface="黑体" pitchFamily="49" charset="-122"/>
                <a:ea typeface="黑体" panose="02010609060101010101" pitchFamily="49" charset="-122"/>
              </a:rPr>
              <a:t>（</a:t>
            </a:r>
            <a:r>
              <a:rPr lang="en-US" altLang="zh-CN" sz="2000">
                <a:latin typeface="黑体" pitchFamily="49" charset="-122"/>
                <a:ea typeface="黑体" panose="02010609060101010101" pitchFamily="49" charset="-122"/>
              </a:rPr>
              <a:t>2</a:t>
            </a:r>
            <a:r>
              <a:rPr lang="zh-CN" altLang="zh-CN" sz="2000">
                <a:latin typeface="黑体" pitchFamily="49" charset="-122"/>
                <a:ea typeface="黑体" panose="02010609060101010101" pitchFamily="49" charset="-122"/>
              </a:rPr>
              <a:t>）说明图示区域不同地形条件下交通与聚落的特点。（</a:t>
            </a:r>
            <a:r>
              <a:rPr lang="en-US" altLang="zh-CN" sz="2000">
                <a:latin typeface="黑体" pitchFamily="49" charset="-122"/>
                <a:ea typeface="黑体" panose="02010609060101010101" pitchFamily="49" charset="-122"/>
              </a:rPr>
              <a:t>6</a:t>
            </a:r>
            <a:r>
              <a:rPr lang="zh-CN" altLang="zh-CN" sz="2000">
                <a:latin typeface="黑体" pitchFamily="49" charset="-122"/>
                <a:ea typeface="黑体" panose="02010609060101010101" pitchFamily="49" charset="-122"/>
              </a:rPr>
              <a:t>分）</a:t>
            </a:r>
            <a:endParaRPr lang="en-US" altLang="zh-CN" sz="2000">
              <a:latin typeface="黑体" pitchFamily="49" charset="-122"/>
              <a:ea typeface="黑体" panose="02010609060101010101" pitchFamily="49" charset="-122"/>
            </a:endParaRPr>
          </a:p>
          <a:p>
            <a:pPr marL="0" lvl="0" indent="200025" algn="just"/>
            <a:r>
              <a:rPr lang="zh-CN" altLang="zh-CN" sz="2000">
                <a:solidFill>
                  <a:srgbClr val="FF0000"/>
                </a:solidFill>
                <a:latin typeface="黑体" pitchFamily="49" charset="-122"/>
                <a:ea typeface="黑体" panose="02010609060101010101" pitchFamily="49" charset="-122"/>
              </a:rPr>
              <a:t>平原地区交通线路数量多</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分），平直、</a:t>
            </a:r>
            <a:r>
              <a:rPr lang="zh-CN" altLang="zh-CN" sz="2000">
                <a:solidFill>
                  <a:srgbClr val="FF0000"/>
                </a:solidFill>
                <a:latin typeface="黑体" pitchFamily="49" charset="-122"/>
                <a:ea typeface="黑体" panose="02010609060101010101" pitchFamily="49" charset="-122"/>
              </a:rPr>
              <a:t>呈网状、密度大</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聚落规模大</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a:t>
            </a:r>
            <a:endParaRPr lang="en-US" altLang="zh-CN" sz="2000">
              <a:solidFill>
                <a:srgbClr val="FF0000"/>
              </a:solidFill>
              <a:latin typeface="黑体" pitchFamily="49" charset="-122"/>
              <a:ea typeface="黑体" panose="02010609060101010101" pitchFamily="49" charset="-122"/>
            </a:endParaRPr>
          </a:p>
          <a:p>
            <a:pPr marL="0" lvl="0" indent="200025" algn="just"/>
            <a:r>
              <a:rPr lang="zh-CN" altLang="zh-CN" sz="2000">
                <a:solidFill>
                  <a:srgbClr val="FF0000"/>
                </a:solidFill>
                <a:latin typeface="黑体" pitchFamily="49" charset="-122"/>
                <a:ea typeface="黑体" panose="02010609060101010101" pitchFamily="49" charset="-122"/>
              </a:rPr>
              <a:t>山区交通线路数量少</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弯曲</a:t>
            </a:r>
            <a:r>
              <a:rPr lang="zh-CN" altLang="en-US" sz="2000">
                <a:solidFill>
                  <a:srgbClr val="FF0000"/>
                </a:solidFill>
                <a:latin typeface="黑体" pitchFamily="49" charset="-122"/>
                <a:ea typeface="黑体" panose="02010609060101010101" pitchFamily="49" charset="-122"/>
              </a:rPr>
              <a:t>（</a:t>
            </a:r>
            <a:r>
              <a:rPr lang="zh-CN" altLang="zh-CN" sz="2000">
                <a:solidFill>
                  <a:srgbClr val="FF0000"/>
                </a:solidFill>
                <a:latin typeface="黑体" pitchFamily="49" charset="-122"/>
                <a:ea typeface="黑体" panose="02010609060101010101" pitchFamily="49" charset="-122"/>
              </a:rPr>
              <a:t>沿等高线分布</a:t>
            </a:r>
            <a:r>
              <a:rPr lang="zh-CN" altLang="en-US" sz="2000">
                <a:solidFill>
                  <a:srgbClr val="FF0000"/>
                </a:solidFill>
                <a:latin typeface="黑体" pitchFamily="49" charset="-122"/>
                <a:ea typeface="黑体" panose="02010609060101010101" pitchFamily="49" charset="-122"/>
              </a:rPr>
              <a:t>）</a:t>
            </a:r>
            <a:r>
              <a:rPr lang="zh-CN" altLang="zh-CN" sz="2000">
                <a:solidFill>
                  <a:srgbClr val="FF0000"/>
                </a:solidFill>
                <a:latin typeface="黑体" pitchFamily="49" charset="-122"/>
                <a:ea typeface="黑体" panose="02010609060101010101" pitchFamily="49" charset="-122"/>
              </a:rPr>
              <a:t>、密度小</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，聚落规模小、分散</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a:t>
            </a:r>
            <a:endParaRPr lang="zh-CN" altLang="zh-CN" sz="2000">
              <a:solidFill>
                <a:srgbClr val="FF0000"/>
              </a:solidFill>
              <a:latin typeface="黑体" pitchFamily="49" charset="-122"/>
              <a:ea typeface="黑体" panose="02010609060101010101" pitchFamily="49" charset="-122"/>
            </a:endParaRPr>
          </a:p>
        </p:txBody>
      </p:sp>
      <p:pic>
        <p:nvPicPr>
          <p:cNvPr id="40966" name="Picture 3"/>
          <p:cNvPicPr>
            <a:picLocks noChangeAspect="1"/>
          </p:cNvPicPr>
          <p:nvPr/>
        </p:nvPicPr>
        <p:blipFill>
          <a:blip r:embed="rId3"/>
          <a:stretch>
            <a:fillRect/>
          </a:stretch>
        </p:blipFill>
        <p:spPr>
          <a:xfrm>
            <a:off x="7466013" y="601663"/>
            <a:ext cx="4129087" cy="3355975"/>
          </a:xfrm>
          <a:prstGeom prst="rect">
            <a:avLst/>
          </a:prstGeom>
          <a:noFill/>
          <a:ln>
            <a:noFill/>
            <a:miter lim="800000"/>
          </a:ln>
        </p:spPr>
      </p:pic>
      <p:sp>
        <p:nvSpPr>
          <p:cNvPr id="40967" name="对话气泡: 椭圆形 6"/>
          <p:cNvSpPr/>
          <p:nvPr/>
        </p:nvSpPr>
        <p:spPr>
          <a:xfrm>
            <a:off x="4930775" y="2322513"/>
            <a:ext cx="2779713" cy="828675"/>
          </a:xfrm>
          <a:prstGeom prst="wedgeEllipseCallout">
            <a:avLst>
              <a:gd name="adj1" fmla="val 47676"/>
              <a:gd name="adj2" fmla="val -148412"/>
            </a:avLst>
          </a:prstGeom>
          <a:gradFill rotWithShape="1">
            <a:gsLst>
              <a:gs pos="0">
                <a:srgbClr val="FFA2A1"/>
              </a:gs>
              <a:gs pos="35001">
                <a:srgbClr val="FFBEBD"/>
              </a:gs>
              <a:gs pos="100000">
                <a:srgbClr val="FFE5E5"/>
              </a:gs>
            </a:gsLst>
            <a:lin ang="16200000" scaled="1"/>
          </a:gradFill>
          <a:ln>
            <a:solidFill>
              <a:srgbClr val="BE4B48"/>
            </a:solidFill>
            <a:miter lim="800000"/>
          </a:ln>
          <a:effectLst>
            <a:outerShdw dist="20000" dir="5400000">
              <a:srgbClr val="000000">
                <a:alpha val="37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依据经纬网判断空间尺度较大</a:t>
            </a:r>
            <a:endParaRPr lang="zh-CN" altLang="en-US" sz="2000">
              <a:solidFill>
                <a:srgbClr val="000000"/>
              </a:solidFill>
              <a:latin typeface="黑体" pitchFamily="49" charset="-122"/>
              <a:ea typeface="黑体" panose="02010609060101010101" pitchFamily="49" charset="-122"/>
            </a:endParaRPr>
          </a:p>
        </p:txBody>
      </p:sp>
      <p:sp>
        <p:nvSpPr>
          <p:cNvPr id="40968" name="文本框 8">
            <a:extLst>
              <a:ext uri="{FF2B5EF4-FFF2-40B4-BE49-F238E27FC236}"/>
            </a:extLst>
          </p:cNvPr>
          <p:cNvSpPr txBox="1"/>
          <p:nvPr/>
        </p:nvSpPr>
        <p:spPr>
          <a:xfrm>
            <a:off x="430562" y="2904724"/>
            <a:ext cx="4248317" cy="1323439"/>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0070C0"/>
                </a:solidFill>
                <a:latin typeface="楷体" panose="02010609060101010101" pitchFamily="49" charset="-122"/>
                <a:ea typeface="楷体" panose="02010609060101010101" pitchFamily="49" charset="-122"/>
              </a:rPr>
              <a:t>较小空间</a:t>
            </a:r>
            <a:r>
              <a:rPr lang="zh-CN" altLang="en-US" sz="2000" spc="0">
                <a:solidFill>
                  <a:srgbClr val="003399"/>
                </a:solidFill>
                <a:latin typeface="楷体" panose="02010609060101010101" pitchFamily="49" charset="-122"/>
                <a:ea typeface="楷体" panose="02010609060101010101" pitchFamily="49" charset="-122"/>
              </a:rPr>
              <a:t>尺度图中，因比例尺较大，地物表达的更细致，可以看出聚落数量、聚落的规模、交通线的弯曲形态。答题就需要答出更</a:t>
            </a:r>
            <a:r>
              <a:rPr lang="zh-CN" altLang="en-US" sz="2000" spc="0">
                <a:solidFill>
                  <a:srgbClr val="0070C0"/>
                </a:solidFill>
                <a:latin typeface="楷体" panose="02010609060101010101" pitchFamily="49" charset="-122"/>
                <a:ea typeface="楷体" panose="02010609060101010101" pitchFamily="49" charset="-122"/>
              </a:rPr>
              <a:t>微观的特征</a:t>
            </a:r>
            <a:r>
              <a:rPr lang="zh-CN" altLang="en-US" sz="2000" spc="0">
                <a:solidFill>
                  <a:srgbClr val="003399"/>
                </a:solidFill>
                <a:latin typeface="楷体" panose="02010609060101010101" pitchFamily="49" charset="-122"/>
                <a:ea typeface="楷体" panose="02010609060101010101" pitchFamily="49" charset="-122"/>
              </a:rPr>
              <a:t>。</a:t>
            </a:r>
            <a:endParaRPr lang="zh-CN" altLang="en-US" sz="2000">
              <a:solidFill>
                <a:srgbClr val="003399"/>
              </a:solidFill>
              <a:latin typeface="楷体" panose="02010609060101010101" pitchFamily="49" charset="-122"/>
              <a:ea typeface="楷体" panose="02010609060101010101" pitchFamily="49" charset="-122"/>
            </a:endParaRPr>
          </a:p>
        </p:txBody>
      </p:sp>
    </p:spTree>
    <p:custDataLst>
      <p:tags r:id="rId4"/>
    </p:custDataLst>
  </p:cSld>
  <p:clrMapOvr>
    <a:masterClrMapping/>
  </p:clrMapOvr>
  <mc:AlternateContent>
    <mc:Choice xmlns:p14="http://schemas.microsoft.com/office/powerpoint/2010/main" Requires="p14">
      <p:transition spd="slow" advClick="0" advTm="154167" p14:dur="700">
        <p:fade/>
      </p:transition>
    </mc:Choice>
    <mc:Fallback>
      <p:transition spd="slow" advClick="0" advTm="15416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1986" name="内容占位符 2">
            <a:extLst>
              <a:ext uri="{FF2B5EF4-FFF2-40B4-BE49-F238E27FC236}"/>
            </a:extLst>
          </p:cNvPr>
          <p:cNvSpPr txBox="1"/>
          <p:nvPr/>
        </p:nvSpPr>
        <p:spPr>
          <a:xfrm>
            <a:off x="320675" y="4691063"/>
            <a:ext cx="6457950" cy="2166937"/>
          </a:xfrm>
          <a:prstGeom prst="rect">
            <a:avLst/>
          </a:prstGeom>
        </p:spPr>
        <p:txBody>
          <a:bodyPr/>
          <a:lstStyle>
            <a:defPPr>
              <a:defRPr lang="zh-CN"/>
            </a:defPPr>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marR="0" lvl="0" indent="0">
              <a:lnSpc>
                <a:spcPct val="90000"/>
              </a:lnSpc>
              <a:spcBef>
                <a:spcPts val="1000"/>
              </a:spcBef>
              <a:buFont typeface="Arial"/>
            </a:pPr>
            <a:r>
              <a:rPr lang="en-US" altLang="zh-CN" sz="2000" spc="-20">
                <a:latin typeface="黑体" pitchFamily="49" charset="-122"/>
                <a:ea typeface="黑体" panose="02010609060101010101" pitchFamily="49" charset="-122"/>
              </a:rPr>
              <a:t>24.</a:t>
            </a:r>
            <a:r>
              <a:rPr lang="zh-CN" altLang="zh-CN" sz="2000" spc="-20">
                <a:latin typeface="黑体" pitchFamily="49" charset="-122"/>
                <a:ea typeface="黑体" panose="02010609060101010101" pitchFamily="49" charset="-122"/>
              </a:rPr>
              <a:t>据图</a:t>
            </a:r>
            <a:r>
              <a:rPr lang="en-US" altLang="zh-CN" sz="2000" spc="-20">
                <a:latin typeface="黑体" pitchFamily="49" charset="-122"/>
                <a:ea typeface="黑体" panose="02010609060101010101" pitchFamily="49" charset="-122"/>
              </a:rPr>
              <a:t>1</a:t>
            </a:r>
            <a:r>
              <a:rPr lang="zh-CN" altLang="zh-CN" sz="2000" spc="-20">
                <a:latin typeface="黑体" pitchFamily="49" charset="-122"/>
                <a:ea typeface="黑体" panose="02010609060101010101" pitchFamily="49" charset="-122"/>
              </a:rPr>
              <a:t>分析北京气温变化的原因。</a:t>
            </a:r>
            <a:endParaRPr lang="en-US" altLang="zh-CN" sz="20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zh-CN" sz="2000" spc="0">
                <a:solidFill>
                  <a:srgbClr val="FF0000"/>
                </a:solidFill>
                <a:latin typeface="黑体" pitchFamily="49" charset="-122"/>
                <a:ea typeface="黑体" panose="02010609060101010101" pitchFamily="49" charset="-122"/>
              </a:rPr>
              <a:t>冷锋过境</a:t>
            </a:r>
            <a:r>
              <a:rPr lang="zh-CN" altLang="en-US" sz="2000" spc="0">
                <a:solidFill>
                  <a:srgbClr val="FF0000"/>
                </a:solidFill>
                <a:latin typeface="黑体" pitchFamily="49" charset="-122"/>
                <a:ea typeface="黑体" panose="02010609060101010101" pitchFamily="49" charset="-122"/>
              </a:rPr>
              <a:t>后，</a:t>
            </a:r>
            <a:r>
              <a:rPr lang="zh-CN" altLang="zh-CN" sz="2000" spc="0">
                <a:solidFill>
                  <a:srgbClr val="FF0000"/>
                </a:solidFill>
                <a:latin typeface="黑体" pitchFamily="49" charset="-122"/>
                <a:ea typeface="黑体" panose="02010609060101010101" pitchFamily="49" charset="-122"/>
              </a:rPr>
              <a:t>冷气团控制</a:t>
            </a:r>
            <a:r>
              <a:rPr lang="zh-CN" altLang="en-US" sz="2000" spc="0">
                <a:solidFill>
                  <a:srgbClr val="FF0000"/>
                </a:solidFill>
                <a:latin typeface="黑体" pitchFamily="49" charset="-122"/>
                <a:ea typeface="黑体" panose="02010609060101010101" pitchFamily="49" charset="-122"/>
              </a:rPr>
              <a:t>，</a:t>
            </a:r>
            <a:r>
              <a:rPr lang="zh-CN" altLang="zh-CN" sz="2000" spc="0">
                <a:solidFill>
                  <a:srgbClr val="FF0000"/>
                </a:solidFill>
                <a:latin typeface="黑体" pitchFamily="49" charset="-122"/>
                <a:ea typeface="黑体" panose="02010609060101010101" pitchFamily="49" charset="-122"/>
              </a:rPr>
              <a:t>气温降低。</a:t>
            </a:r>
            <a:endParaRPr lang="en-US" altLang="zh-CN" sz="2000">
              <a:solidFill>
                <a:srgbClr val="FF0000"/>
              </a:solidFill>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zh-CN" sz="2000" spc="0">
                <a:solidFill>
                  <a:srgbClr val="FF0000"/>
                </a:solidFill>
                <a:latin typeface="黑体" pitchFamily="49" charset="-122"/>
                <a:ea typeface="黑体" panose="02010609060101010101" pitchFamily="49" charset="-122"/>
              </a:rPr>
              <a:t>夜间，地面</a:t>
            </a:r>
            <a:r>
              <a:rPr lang="zh-CN" altLang="en-US" sz="2000" spc="0">
                <a:solidFill>
                  <a:srgbClr val="FF0000"/>
                </a:solidFill>
                <a:latin typeface="黑体" pitchFamily="49" charset="-122"/>
                <a:ea typeface="黑体" panose="02010609060101010101" pitchFamily="49" charset="-122"/>
              </a:rPr>
              <a:t>辐射散失，持续降温</a:t>
            </a:r>
            <a:r>
              <a:rPr lang="zh-CN" altLang="zh-CN" sz="2000" spc="0">
                <a:solidFill>
                  <a:srgbClr val="FF0000"/>
                </a:solidFill>
                <a:latin typeface="黑体" pitchFamily="49" charset="-122"/>
                <a:ea typeface="黑体" panose="02010609060101010101" pitchFamily="49" charset="-122"/>
              </a:rPr>
              <a:t>；</a:t>
            </a:r>
            <a:endParaRPr lang="en-US" altLang="zh-CN" sz="2000">
              <a:solidFill>
                <a:srgbClr val="FF0000"/>
              </a:solidFill>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zh-CN" sz="2000" spc="0">
                <a:solidFill>
                  <a:srgbClr val="FF0000"/>
                </a:solidFill>
                <a:latin typeface="黑体" pitchFamily="49" charset="-122"/>
                <a:ea typeface="黑体" panose="02010609060101010101" pitchFamily="49" charset="-122"/>
              </a:rPr>
              <a:t>日出后有降雪，削弱到达地面的太阳辐射，地面辐射减少，气温降低。</a:t>
            </a:r>
            <a:endParaRPr lang="zh-CN" altLang="zh-CN" sz="2000">
              <a:solidFill>
                <a:srgbClr val="FF0000"/>
              </a:solidFill>
              <a:latin typeface="黑体" pitchFamily="49" charset="-122"/>
              <a:ea typeface="黑体" panose="02010609060101010101" pitchFamily="49" charset="-122"/>
            </a:endParaRPr>
          </a:p>
        </p:txBody>
      </p:sp>
      <p:pic>
        <p:nvPicPr>
          <p:cNvPr id="41987" name="image9.jpeg"/>
          <p:cNvPicPr>
            <a:picLocks noChangeAspect="1"/>
          </p:cNvPicPr>
          <p:nvPr/>
        </p:nvPicPr>
        <p:blipFill>
          <a:blip r:embed="rId3"/>
          <a:stretch>
            <a:fillRect/>
          </a:stretch>
        </p:blipFill>
        <p:spPr>
          <a:xfrm>
            <a:off x="4090988" y="1519238"/>
            <a:ext cx="3376612" cy="1876425"/>
          </a:xfrm>
          <a:prstGeom prst="rect">
            <a:avLst/>
          </a:prstGeom>
          <a:noFill/>
          <a:ln>
            <a:noFill/>
            <a:miter lim="800000"/>
          </a:ln>
        </p:spPr>
      </p:pic>
      <p:pic>
        <p:nvPicPr>
          <p:cNvPr id="41988" name="image10.jpeg"/>
          <p:cNvPicPr>
            <a:picLocks noChangeAspect="1"/>
          </p:cNvPicPr>
          <p:nvPr/>
        </p:nvPicPr>
        <p:blipFill>
          <a:blip r:embed="rId4"/>
          <a:stretch>
            <a:fillRect/>
          </a:stretch>
        </p:blipFill>
        <p:spPr>
          <a:xfrm>
            <a:off x="436563" y="1301750"/>
            <a:ext cx="3382962" cy="2093913"/>
          </a:xfrm>
          <a:prstGeom prst="rect">
            <a:avLst/>
          </a:prstGeom>
          <a:noFill/>
          <a:ln>
            <a:noFill/>
            <a:miter lim="800000"/>
          </a:ln>
        </p:spPr>
      </p:pic>
      <p:pic>
        <p:nvPicPr>
          <p:cNvPr id="41989" name="image11.png"/>
          <p:cNvPicPr>
            <a:picLocks noChangeAspect="1"/>
          </p:cNvPicPr>
          <p:nvPr/>
        </p:nvPicPr>
        <p:blipFill>
          <a:blip r:embed="rId5"/>
          <a:stretch>
            <a:fillRect/>
          </a:stretch>
        </p:blipFill>
        <p:spPr>
          <a:xfrm>
            <a:off x="592138" y="3435350"/>
            <a:ext cx="3227387" cy="546100"/>
          </a:xfrm>
          <a:prstGeom prst="rect">
            <a:avLst/>
          </a:prstGeom>
          <a:noFill/>
          <a:ln>
            <a:noFill/>
            <a:miter lim="800000"/>
          </a:ln>
        </p:spPr>
      </p:pic>
      <p:pic>
        <p:nvPicPr>
          <p:cNvPr id="41990" name="图片 5"/>
          <p:cNvPicPr>
            <a:picLocks noChangeAspect="1"/>
          </p:cNvPicPr>
          <p:nvPr/>
        </p:nvPicPr>
        <p:blipFill>
          <a:blip r:embed="rId6"/>
          <a:stretch>
            <a:fillRect/>
          </a:stretch>
        </p:blipFill>
        <p:spPr>
          <a:xfrm>
            <a:off x="7739063" y="1293813"/>
            <a:ext cx="3606800" cy="2128837"/>
          </a:xfrm>
          <a:prstGeom prst="rect">
            <a:avLst/>
          </a:prstGeom>
          <a:noFill/>
          <a:ln>
            <a:noFill/>
            <a:miter lim="800000"/>
          </a:ln>
        </p:spPr>
      </p:pic>
      <p:sp>
        <p:nvSpPr>
          <p:cNvPr id="41991" name="内容占位符 2">
            <a:extLst>
              <a:ext uri="{FF2B5EF4-FFF2-40B4-BE49-F238E27FC236}"/>
            </a:extLst>
          </p:cNvPr>
          <p:cNvSpPr txBox="1"/>
          <p:nvPr/>
        </p:nvSpPr>
        <p:spPr>
          <a:xfrm>
            <a:off x="7367588" y="4937125"/>
            <a:ext cx="4741862" cy="1674813"/>
          </a:xfrm>
          <a:prstGeom prst="rect">
            <a:avLst/>
          </a:prstGeom>
        </p:spPr>
        <p:txBody>
          <a:bodyPr vert="horz" rtlCol="0"/>
          <a:lstStyle>
            <a:defPPr>
              <a:defRPr lang="zh-CN"/>
            </a:defPPr>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228600" marR="0" lvl="0" indent="-228600">
              <a:lnSpc>
                <a:spcPct val="90000"/>
              </a:lnSpc>
              <a:spcBef>
                <a:spcPts val="1000"/>
              </a:spcBef>
              <a:buFont typeface="Arial"/>
              <a:buChar char="•"/>
            </a:pPr>
            <a:r>
              <a:rPr lang="zh-CN" altLang="zh-CN" sz="2000" spc="-20">
                <a:latin typeface="黑体" pitchFamily="49" charset="-122"/>
                <a:ea typeface="黑体" panose="02010609060101010101" pitchFamily="49" charset="-122"/>
              </a:rPr>
              <a:t>据图</a:t>
            </a:r>
            <a:r>
              <a:rPr lang="en-US" altLang="zh-CN" sz="2000" spc="-20">
                <a:latin typeface="黑体" pitchFamily="49" charset="-122"/>
                <a:ea typeface="黑体" panose="02010609060101010101" pitchFamily="49" charset="-122"/>
              </a:rPr>
              <a:t>2</a:t>
            </a:r>
            <a:r>
              <a:rPr lang="zh-CN" altLang="zh-CN" sz="2000" spc="-20">
                <a:latin typeface="黑体" pitchFamily="49" charset="-122"/>
                <a:ea typeface="黑体" panose="02010609060101010101" pitchFamily="49" charset="-122"/>
              </a:rPr>
              <a:t>分析北京气温变化的原因。</a:t>
            </a:r>
            <a:endParaRPr lang="en-US" altLang="zh-CN" sz="2000">
              <a:latin typeface="黑体" pitchFamily="49" charset="-122"/>
              <a:ea typeface="黑体" panose="02010609060101010101" pitchFamily="49" charset="-122"/>
            </a:endParaRPr>
          </a:p>
          <a:p>
            <a:pPr marL="228600" marR="0" lvl="0" indent="-228600">
              <a:lnSpc>
                <a:spcPct val="90000"/>
              </a:lnSpc>
              <a:spcBef>
                <a:spcPts val="1000"/>
              </a:spcBef>
              <a:buFont typeface="Arial"/>
              <a:buChar char="•"/>
            </a:pPr>
            <a:r>
              <a:rPr lang="zh-CN" altLang="zh-CN" sz="2000" spc="0">
                <a:solidFill>
                  <a:srgbClr val="FF0000"/>
                </a:solidFill>
                <a:latin typeface="黑体" pitchFamily="49" charset="-122"/>
                <a:ea typeface="黑体" panose="02010609060101010101" pitchFamily="49" charset="-122"/>
              </a:rPr>
              <a:t>冷锋过境后</a:t>
            </a:r>
            <a:r>
              <a:rPr lang="zh-CN" altLang="en-US" sz="2000" spc="0">
                <a:solidFill>
                  <a:srgbClr val="FF0000"/>
                </a:solidFill>
                <a:latin typeface="黑体" pitchFamily="49" charset="-122"/>
                <a:ea typeface="黑体" panose="02010609060101010101" pitchFamily="49" charset="-122"/>
              </a:rPr>
              <a:t>，</a:t>
            </a:r>
            <a:r>
              <a:rPr lang="zh-CN" altLang="zh-CN" sz="2000" spc="0">
                <a:solidFill>
                  <a:srgbClr val="FF0000"/>
                </a:solidFill>
                <a:latin typeface="黑体" pitchFamily="49" charset="-122"/>
                <a:ea typeface="黑体" panose="02010609060101010101" pitchFamily="49" charset="-122"/>
              </a:rPr>
              <a:t>冷气团控制</a:t>
            </a:r>
            <a:r>
              <a:rPr lang="zh-CN" altLang="en-US" sz="2000" spc="0">
                <a:solidFill>
                  <a:srgbClr val="FF0000"/>
                </a:solidFill>
                <a:latin typeface="黑体" pitchFamily="49" charset="-122"/>
                <a:ea typeface="黑体" panose="02010609060101010101" pitchFamily="49" charset="-122"/>
              </a:rPr>
              <a:t>，</a:t>
            </a:r>
            <a:r>
              <a:rPr lang="zh-CN" altLang="zh-CN" sz="2000" spc="0">
                <a:solidFill>
                  <a:srgbClr val="FF0000"/>
                </a:solidFill>
                <a:latin typeface="黑体" pitchFamily="49" charset="-122"/>
                <a:ea typeface="黑体" panose="02010609060101010101" pitchFamily="49" charset="-122"/>
              </a:rPr>
              <a:t>气温降低</a:t>
            </a:r>
            <a:r>
              <a:rPr lang="zh-CN" altLang="en-US" sz="2000" spc="0">
                <a:solidFill>
                  <a:srgbClr val="FF0000"/>
                </a:solidFill>
                <a:latin typeface="黑体" pitchFamily="49" charset="-122"/>
                <a:ea typeface="黑体" panose="02010609060101010101" pitchFamily="49" charset="-122"/>
              </a:rPr>
              <a:t>。</a:t>
            </a:r>
            <a:endParaRPr lang="zh-CN" altLang="zh-CN" sz="2000">
              <a:solidFill>
                <a:srgbClr val="FF0000"/>
              </a:solidFill>
              <a:latin typeface="黑体" pitchFamily="49" charset="-122"/>
              <a:ea typeface="黑体" panose="02010609060101010101" pitchFamily="49" charset="-122"/>
            </a:endParaRPr>
          </a:p>
        </p:txBody>
      </p:sp>
      <p:sp>
        <p:nvSpPr>
          <p:cNvPr id="41992" name="椭圆 7">
            <a:extLst>
              <a:ext uri="{FF2B5EF4-FFF2-40B4-BE49-F238E27FC236}"/>
            </a:extLst>
          </p:cNvPr>
          <p:cNvSpPr/>
          <p:nvPr/>
        </p:nvSpPr>
        <p:spPr>
          <a:xfrm>
            <a:off x="4479925" y="3076575"/>
            <a:ext cx="2987675" cy="3190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41993" name="椭圆 8">
            <a:extLst>
              <a:ext uri="{FF2B5EF4-FFF2-40B4-BE49-F238E27FC236}"/>
            </a:extLst>
          </p:cNvPr>
          <p:cNvSpPr/>
          <p:nvPr/>
        </p:nvSpPr>
        <p:spPr>
          <a:xfrm>
            <a:off x="8024813" y="3163888"/>
            <a:ext cx="3225800" cy="2714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41994" name="文本框 9"/>
          <p:cNvSpPr/>
          <p:nvPr/>
        </p:nvSpPr>
        <p:spPr>
          <a:xfrm>
            <a:off x="3551238" y="3946525"/>
            <a:ext cx="1228725"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Calibri" pitchFamily="34" charset="0"/>
                <a:ea typeface="宋体" charset="-122"/>
              </a:rPr>
              <a:t>图</a:t>
            </a:r>
            <a:r>
              <a:rPr lang="en-US" altLang="zh-CN">
                <a:latin typeface="Calibri" pitchFamily="34" charset="0"/>
                <a:ea typeface="宋体" charset="-122"/>
              </a:rPr>
              <a:t>1</a:t>
            </a:r>
            <a:endParaRPr lang="zh-CN" altLang="en-US">
              <a:latin typeface="Calibri" pitchFamily="34" charset="0"/>
              <a:ea typeface="宋体" charset="-122"/>
            </a:endParaRPr>
          </a:p>
        </p:txBody>
      </p:sp>
      <p:sp>
        <p:nvSpPr>
          <p:cNvPr id="41995" name="文本框 10"/>
          <p:cNvSpPr/>
          <p:nvPr/>
        </p:nvSpPr>
        <p:spPr>
          <a:xfrm>
            <a:off x="9783763" y="3533775"/>
            <a:ext cx="1230312" cy="368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a:latin typeface="Calibri" pitchFamily="34" charset="0"/>
                <a:ea typeface="宋体" charset="-122"/>
              </a:rPr>
              <a:t>图</a:t>
            </a:r>
            <a:r>
              <a:rPr lang="en-US" altLang="zh-CN">
                <a:latin typeface="Calibri" pitchFamily="34" charset="0"/>
                <a:ea typeface="宋体" charset="-122"/>
              </a:rPr>
              <a:t>2</a:t>
            </a:r>
            <a:endParaRPr lang="zh-CN" altLang="en-US">
              <a:latin typeface="Calibri" pitchFamily="34" charset="0"/>
              <a:ea typeface="宋体" charset="-122"/>
            </a:endParaRPr>
          </a:p>
        </p:txBody>
      </p:sp>
      <p:sp>
        <p:nvSpPr>
          <p:cNvPr id="41996" name="文本框 12"/>
          <p:cNvSpPr/>
          <p:nvPr/>
        </p:nvSpPr>
        <p:spPr>
          <a:xfrm>
            <a:off x="193675" y="554038"/>
            <a:ext cx="7273925" cy="7080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latin typeface="黑体" pitchFamily="49" charset="-122"/>
                <a:ea typeface="黑体" panose="02010609060101010101" pitchFamily="49" charset="-122"/>
              </a:rPr>
              <a:t>下图</a:t>
            </a:r>
            <a:r>
              <a:rPr lang="en-US" altLang="zh-CN" sz="2000">
                <a:latin typeface="黑体" pitchFamily="49" charset="-122"/>
                <a:ea typeface="黑体" panose="02010609060101010101" pitchFamily="49" charset="-122"/>
              </a:rPr>
              <a:t>1</a:t>
            </a:r>
            <a:r>
              <a:rPr lang="zh-CN" altLang="en-US" sz="2000">
                <a:latin typeface="黑体" pitchFamily="49" charset="-122"/>
                <a:ea typeface="黑体" panose="02010609060101010101" pitchFamily="49" charset="-122"/>
              </a:rPr>
              <a:t>为北京时间</a:t>
            </a:r>
            <a:r>
              <a:rPr lang="en-US" altLang="zh-CN" sz="2000">
                <a:latin typeface="黑体" pitchFamily="49" charset="-122"/>
                <a:ea typeface="黑体" panose="02010609060101010101" pitchFamily="49" charset="-122"/>
              </a:rPr>
              <a:t>2020</a:t>
            </a:r>
            <a:r>
              <a:rPr lang="zh-CN" altLang="en-US" sz="2000">
                <a:latin typeface="黑体" pitchFamily="49" charset="-122"/>
                <a:ea typeface="黑体" panose="02010609060101010101" pitchFamily="49" charset="-122"/>
              </a:rPr>
              <a:t>年</a:t>
            </a:r>
            <a:r>
              <a:rPr lang="en-US" altLang="zh-CN" sz="2000">
                <a:latin typeface="黑体" pitchFamily="49" charset="-122"/>
                <a:ea typeface="黑体" panose="02010609060101010101" pitchFamily="49" charset="-122"/>
              </a:rPr>
              <a:t>2</a:t>
            </a:r>
            <a:r>
              <a:rPr lang="zh-CN" altLang="en-US" sz="2000">
                <a:latin typeface="黑体" pitchFamily="49" charset="-122"/>
                <a:ea typeface="黑体" panose="02010609060101010101" pitchFamily="49" charset="-122"/>
              </a:rPr>
              <a:t>月</a:t>
            </a:r>
            <a:r>
              <a:rPr lang="en-US" altLang="zh-CN" sz="2000">
                <a:latin typeface="黑体" pitchFamily="49" charset="-122"/>
                <a:ea typeface="黑体" panose="02010609060101010101" pitchFamily="49" charset="-122"/>
              </a:rPr>
              <a:t>14</a:t>
            </a:r>
            <a:r>
              <a:rPr lang="zh-CN" altLang="en-US" sz="2000">
                <a:latin typeface="黑体" pitchFamily="49" charset="-122"/>
                <a:ea typeface="黑体" panose="02010609060101010101" pitchFamily="49" charset="-122"/>
              </a:rPr>
              <a:t>日</a:t>
            </a:r>
            <a:r>
              <a:rPr lang="en-US" altLang="zh-CN" sz="2000">
                <a:latin typeface="黑体" pitchFamily="49" charset="-122"/>
                <a:ea typeface="黑体" panose="02010609060101010101" pitchFamily="49" charset="-122"/>
              </a:rPr>
              <a:t>14</a:t>
            </a:r>
            <a:r>
              <a:rPr lang="zh-CN" altLang="en-US" sz="2000">
                <a:latin typeface="黑体" pitchFamily="49" charset="-122"/>
                <a:ea typeface="黑体" panose="02010609060101010101" pitchFamily="49" charset="-122"/>
              </a:rPr>
              <a:t>时亚洲局部海平面气压</a:t>
            </a:r>
            <a:r>
              <a:rPr lang="en-US" altLang="zh-CN" sz="2000">
                <a:latin typeface="黑体" pitchFamily="49" charset="-122"/>
                <a:ea typeface="黑体" panose="02010609060101010101" pitchFamily="49" charset="-122"/>
              </a:rPr>
              <a:t>(</a:t>
            </a:r>
            <a:r>
              <a:rPr lang="zh-CN" altLang="en-US" sz="2000">
                <a:latin typeface="黑体" pitchFamily="49" charset="-122"/>
                <a:ea typeface="黑体" panose="02010609060101010101" pitchFamily="49" charset="-122"/>
              </a:rPr>
              <a:t>百帕</a:t>
            </a:r>
            <a:r>
              <a:rPr lang="en-US" altLang="zh-CN" sz="2000">
                <a:latin typeface="黑体" pitchFamily="49" charset="-122"/>
                <a:ea typeface="黑体" panose="02010609060101010101" pitchFamily="49" charset="-122"/>
              </a:rPr>
              <a:t>)</a:t>
            </a:r>
            <a:r>
              <a:rPr lang="zh-CN" altLang="en-US" sz="2000">
                <a:latin typeface="黑体" pitchFamily="49" charset="-122"/>
                <a:ea typeface="黑体" panose="02010609060101010101" pitchFamily="49" charset="-122"/>
              </a:rPr>
              <a:t>分布</a:t>
            </a:r>
            <a:r>
              <a:rPr lang="en-US" altLang="zh-CN" sz="2000">
                <a:latin typeface="黑体" pitchFamily="49" charset="-122"/>
                <a:ea typeface="黑体" panose="02010609060101010101" pitchFamily="49" charset="-122"/>
              </a:rPr>
              <a:t>(</a:t>
            </a:r>
            <a:r>
              <a:rPr lang="zh-CN" altLang="en-US" sz="2000">
                <a:latin typeface="黑体" pitchFamily="49" charset="-122"/>
                <a:ea typeface="黑体" panose="02010609060101010101" pitchFamily="49" charset="-122"/>
              </a:rPr>
              <a:t>图</a:t>
            </a:r>
            <a:r>
              <a:rPr lang="en-US" altLang="zh-CN" sz="2000">
                <a:latin typeface="黑体" pitchFamily="49" charset="-122"/>
                <a:ea typeface="黑体" panose="02010609060101010101" pitchFamily="49" charset="-122"/>
              </a:rPr>
              <a:t>a)</a:t>
            </a:r>
            <a:r>
              <a:rPr lang="zh-CN" altLang="en-US" sz="2000">
                <a:latin typeface="黑体" pitchFamily="49" charset="-122"/>
                <a:ea typeface="黑体" panose="02010609060101010101" pitchFamily="49" charset="-122"/>
              </a:rPr>
              <a:t>和该日北京气温变化</a:t>
            </a:r>
            <a:r>
              <a:rPr lang="en-US" altLang="zh-CN" sz="2000">
                <a:latin typeface="黑体" pitchFamily="49" charset="-122"/>
                <a:ea typeface="黑体" panose="02010609060101010101" pitchFamily="49" charset="-122"/>
              </a:rPr>
              <a:t>(</a:t>
            </a:r>
            <a:r>
              <a:rPr lang="zh-CN" altLang="en-US" sz="2000">
                <a:latin typeface="黑体" pitchFamily="49" charset="-122"/>
                <a:ea typeface="黑体" panose="02010609060101010101" pitchFamily="49" charset="-122"/>
              </a:rPr>
              <a:t>图</a:t>
            </a:r>
            <a:r>
              <a:rPr lang="en-US" altLang="zh-CN" sz="2000">
                <a:latin typeface="黑体" pitchFamily="49" charset="-122"/>
                <a:ea typeface="黑体" panose="02010609060101010101" pitchFamily="49" charset="-122"/>
              </a:rPr>
              <a:t>b)</a:t>
            </a:r>
            <a:r>
              <a:rPr lang="zh-CN" altLang="en-US" sz="2000">
                <a:latin typeface="黑体" pitchFamily="49" charset="-122"/>
                <a:ea typeface="黑体" panose="02010609060101010101" pitchFamily="49" charset="-122"/>
              </a:rPr>
              <a:t>。</a:t>
            </a:r>
            <a:endParaRPr lang="zh-CN" altLang="en-US" sz="2000">
              <a:latin typeface="黑体" pitchFamily="49" charset="-122"/>
              <a:ea typeface="黑体" panose="02010609060101010101" pitchFamily="49" charset="-122"/>
            </a:endParaRPr>
          </a:p>
        </p:txBody>
      </p:sp>
      <p:sp>
        <p:nvSpPr>
          <p:cNvPr id="41997" name="文本框 13"/>
          <p:cNvSpPr/>
          <p:nvPr/>
        </p:nvSpPr>
        <p:spPr>
          <a:xfrm>
            <a:off x="7707313" y="661988"/>
            <a:ext cx="4060825" cy="4016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latin typeface="黑体" pitchFamily="49" charset="-122"/>
                <a:ea typeface="黑体" panose="02010609060101010101" pitchFamily="49" charset="-122"/>
              </a:rPr>
              <a:t>下图</a:t>
            </a:r>
            <a:r>
              <a:rPr lang="en-US" altLang="zh-CN" sz="2000">
                <a:latin typeface="黑体" pitchFamily="49" charset="-122"/>
                <a:ea typeface="黑体" panose="02010609060101010101" pitchFamily="49" charset="-122"/>
              </a:rPr>
              <a:t>2</a:t>
            </a:r>
            <a:r>
              <a:rPr lang="zh-CN" altLang="en-US" sz="2000">
                <a:latin typeface="黑体" pitchFamily="49" charset="-122"/>
                <a:ea typeface="黑体" panose="02010609060101010101" pitchFamily="49" charset="-122"/>
              </a:rPr>
              <a:t>为北京</a:t>
            </a:r>
            <a:r>
              <a:rPr lang="en-US" altLang="zh-CN" sz="2000">
                <a:latin typeface="黑体" pitchFamily="49" charset="-122"/>
                <a:ea typeface="黑体" panose="02010609060101010101" pitchFamily="49" charset="-122"/>
              </a:rPr>
              <a:t>2</a:t>
            </a:r>
            <a:r>
              <a:rPr lang="zh-CN" altLang="en-US" sz="2000">
                <a:latin typeface="黑体" pitchFamily="49" charset="-122"/>
                <a:ea typeface="黑体" panose="02010609060101010101" pitchFamily="49" charset="-122"/>
              </a:rPr>
              <a:t>月某时段日均温变化。</a:t>
            </a:r>
            <a:endParaRPr lang="zh-CN" altLang="en-US" sz="2000">
              <a:latin typeface="黑体" pitchFamily="49" charset="-122"/>
              <a:ea typeface="黑体" panose="02010609060101010101" pitchFamily="49" charset="-122"/>
            </a:endParaRPr>
          </a:p>
        </p:txBody>
      </p:sp>
      <p:sp>
        <p:nvSpPr>
          <p:cNvPr id="41998" name="对话气泡: 椭圆形 14"/>
          <p:cNvSpPr/>
          <p:nvPr/>
        </p:nvSpPr>
        <p:spPr>
          <a:xfrm>
            <a:off x="4165600" y="3776663"/>
            <a:ext cx="3273425" cy="914400"/>
          </a:xfrm>
          <a:prstGeom prst="wedgeEllipseCallout">
            <a:avLst>
              <a:gd name="adj1" fmla="val -16866"/>
              <a:gd name="adj2" fmla="val -85366"/>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时间尺度：夜间至第二日下午，需考虑气温日变化</a:t>
            </a:r>
            <a:endParaRPr lang="zh-CN" altLang="en-US">
              <a:solidFill>
                <a:srgbClr val="000000"/>
              </a:solidFill>
              <a:latin typeface="黑体" pitchFamily="49" charset="-122"/>
              <a:ea typeface="黑体" panose="02010609060101010101" pitchFamily="49" charset="-122"/>
            </a:endParaRPr>
          </a:p>
        </p:txBody>
      </p:sp>
      <p:sp>
        <p:nvSpPr>
          <p:cNvPr id="41999" name="对话气泡: 椭圆形 15"/>
          <p:cNvSpPr/>
          <p:nvPr/>
        </p:nvSpPr>
        <p:spPr>
          <a:xfrm>
            <a:off x="7739063" y="3851275"/>
            <a:ext cx="3275012" cy="914400"/>
          </a:xfrm>
          <a:prstGeom prst="wedgeEllipseCallout">
            <a:avLst>
              <a:gd name="adj1" fmla="val -9972"/>
              <a:gd name="adj2" fmla="val -94468"/>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时间尺度：连续</a:t>
            </a:r>
            <a:r>
              <a:rPr lang="en-US" altLang="zh-CN" sz="1800" spc="0">
                <a:solidFill>
                  <a:srgbClr val="000000"/>
                </a:solidFill>
                <a:latin typeface="黑体" pitchFamily="49" charset="-122"/>
                <a:ea typeface="黑体" panose="02010609060101010101" pitchFamily="49" charset="-122"/>
              </a:rPr>
              <a:t>4</a:t>
            </a:r>
            <a:r>
              <a:rPr lang="zh-CN" altLang="en-US" sz="1800" spc="0">
                <a:solidFill>
                  <a:srgbClr val="000000"/>
                </a:solidFill>
                <a:latin typeface="黑体" pitchFamily="49" charset="-122"/>
                <a:ea typeface="黑体" panose="02010609060101010101" pitchFamily="49" charset="-122"/>
              </a:rPr>
              <a:t>日，不需考虑气温日变化；</a:t>
            </a:r>
            <a:endParaRPr lang="zh-CN" altLang="en-US">
              <a:solidFill>
                <a:srgbClr val="000000"/>
              </a:solidFill>
              <a:latin typeface="黑体" pitchFamily="49" charset="-122"/>
              <a:ea typeface="黑体" panose="02010609060101010101" pitchFamily="49" charset="-122"/>
            </a:endParaRPr>
          </a:p>
        </p:txBody>
      </p:sp>
    </p:spTree>
    <p:custDataLst>
      <p:tags r:id="rId7"/>
    </p:custDataLst>
  </p:cSld>
  <p:clrMapOvr>
    <a:masterClrMapping/>
  </p:clrMapOvr>
  <mc:AlternateContent>
    <mc:Choice xmlns:p14="http://schemas.microsoft.com/office/powerpoint/2010/main" Requires="p14">
      <p:transition spd="slow" advClick="0" advTm="171071" p14:dur="700">
        <p:fade/>
      </p:transition>
    </mc:Choice>
    <mc:Fallback>
      <p:transition spd="slow" advClick="0" advTm="171071">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fade">
                                      <p:cBhvr>
                                        <p:cTn id="7" dur="500"/>
                                        <p:tgtEl>
                                          <p:spTgt spid="419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fade">
                                      <p:cBhvr>
                                        <p:cTn id="10" dur="500"/>
                                        <p:tgtEl>
                                          <p:spTgt spid="41995"/>
                                        </p:tgtEl>
                                      </p:cBhvr>
                                    </p:animEffect>
                                  </p:childTnLst>
                                </p:cTn>
                              </p:par>
                              <p:par>
                                <p:cTn id="11" presetID="10" presetClass="entr" presetSubtype="0" fill="hold" nodeType="withEffect">
                                  <p:stCondLst>
                                    <p:cond delay="0"/>
                                  </p:stCondLst>
                                  <p:childTnLst>
                                    <p:set>
                                      <p:cBhvr>
                                        <p:cTn id="12" dur="1" fill="hold">
                                          <p:stCondLst>
                                            <p:cond delay="0"/>
                                          </p:stCondLst>
                                        </p:cTn>
                                        <p:tgtEl>
                                          <p:spTgt spid="41990"/>
                                        </p:tgtEl>
                                        <p:attrNameLst>
                                          <p:attrName>style.visibility</p:attrName>
                                        </p:attrNameLst>
                                      </p:cBhvr>
                                      <p:to>
                                        <p:strVal val="visible"/>
                                      </p:to>
                                    </p:set>
                                    <p:animEffect transition="in" filter="fade">
                                      <p:cBhvr>
                                        <p:cTn id="13" dur="500"/>
                                        <p:tgtEl>
                                          <p:spTgt spid="419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91"/>
                                        </p:tgtEl>
                                        <p:attrNameLst>
                                          <p:attrName>style.visibility</p:attrName>
                                        </p:attrNameLst>
                                      </p:cBhvr>
                                      <p:to>
                                        <p:strVal val="visible"/>
                                      </p:to>
                                    </p:set>
                                    <p:animEffect transition="in" filter="fade">
                                      <p:cBhvr>
                                        <p:cTn id="16" dur="500"/>
                                        <p:tgtEl>
                                          <p:spTgt spid="41991"/>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996"/>
                                        </p:tgtEl>
                                        <p:attrNameLst>
                                          <p:attrName>style.visibility</p:attrName>
                                        </p:attrNameLst>
                                      </p:cBhvr>
                                      <p:to>
                                        <p:strVal val="visible"/>
                                      </p:to>
                                    </p:set>
                                    <p:animEffect transition="in" filter="fade">
                                      <p:cBhvr>
                                        <p:cTn id="21" dur="500"/>
                                        <p:tgtEl>
                                          <p:spTgt spid="41996"/>
                                        </p:tgtEl>
                                      </p:cBhvr>
                                    </p:animEffect>
                                  </p:childTnLst>
                                </p:cTn>
                              </p:par>
                              <p:par>
                                <p:cTn id="22" presetID="10" presetClass="entr" presetSubtype="0" fill="hold" nodeType="withEffect">
                                  <p:stCondLst>
                                    <p:cond delay="0"/>
                                  </p:stCondLst>
                                  <p:childTnLst>
                                    <p:set>
                                      <p:cBhvr>
                                        <p:cTn id="23" dur="1" fill="hold">
                                          <p:stCondLst>
                                            <p:cond delay="0"/>
                                          </p:stCondLst>
                                        </p:cTn>
                                        <p:tgtEl>
                                          <p:spTgt spid="41989"/>
                                        </p:tgtEl>
                                        <p:attrNameLst>
                                          <p:attrName>style.visibility</p:attrName>
                                        </p:attrNameLst>
                                      </p:cBhvr>
                                      <p:to>
                                        <p:strVal val="visible"/>
                                      </p:to>
                                    </p:set>
                                    <p:animEffect transition="in" filter="fade">
                                      <p:cBhvr>
                                        <p:cTn id="24" dur="500"/>
                                        <p:tgtEl>
                                          <p:spTgt spid="41989"/>
                                        </p:tgtEl>
                                      </p:cBhvr>
                                    </p:animEffect>
                                  </p:childTnLst>
                                </p:cTn>
                              </p:par>
                              <p:par>
                                <p:cTn id="25" presetID="10" presetClass="entr" presetSubtype="0" fill="hold" nodeType="withEffect">
                                  <p:stCondLst>
                                    <p:cond delay="0"/>
                                  </p:stCondLst>
                                  <p:childTnLst>
                                    <p:set>
                                      <p:cBhvr>
                                        <p:cTn id="26" dur="1" fill="hold">
                                          <p:stCondLst>
                                            <p:cond delay="0"/>
                                          </p:stCondLst>
                                        </p:cTn>
                                        <p:tgtEl>
                                          <p:spTgt spid="41988"/>
                                        </p:tgtEl>
                                        <p:attrNameLst>
                                          <p:attrName>style.visibility</p:attrName>
                                        </p:attrNameLst>
                                      </p:cBhvr>
                                      <p:to>
                                        <p:strVal val="visible"/>
                                      </p:to>
                                    </p:set>
                                    <p:animEffect transition="in" filter="fade">
                                      <p:cBhvr>
                                        <p:cTn id="27" dur="500"/>
                                        <p:tgtEl>
                                          <p:spTgt spid="41988"/>
                                        </p:tgtEl>
                                      </p:cBhvr>
                                    </p:animEffect>
                                  </p:childTnLst>
                                </p:cTn>
                              </p:par>
                              <p:par>
                                <p:cTn id="28" presetID="10" presetClass="entr" presetSubtype="0" fill="hold" nodeType="withEffect">
                                  <p:stCondLst>
                                    <p:cond delay="0"/>
                                  </p:stCondLst>
                                  <p:childTnLst>
                                    <p:set>
                                      <p:cBhvr>
                                        <p:cTn id="29" dur="1" fill="hold">
                                          <p:stCondLst>
                                            <p:cond delay="0"/>
                                          </p:stCondLst>
                                        </p:cTn>
                                        <p:tgtEl>
                                          <p:spTgt spid="41987"/>
                                        </p:tgtEl>
                                        <p:attrNameLst>
                                          <p:attrName>style.visibility</p:attrName>
                                        </p:attrNameLst>
                                      </p:cBhvr>
                                      <p:to>
                                        <p:strVal val="visible"/>
                                      </p:to>
                                    </p:set>
                                    <p:animEffect transition="in" filter="fade">
                                      <p:cBhvr>
                                        <p:cTn id="30" dur="500"/>
                                        <p:tgtEl>
                                          <p:spTgt spid="4198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994"/>
                                        </p:tgtEl>
                                        <p:attrNameLst>
                                          <p:attrName>style.visibility</p:attrName>
                                        </p:attrNameLst>
                                      </p:cBhvr>
                                      <p:to>
                                        <p:strVal val="visible"/>
                                      </p:to>
                                    </p:set>
                                    <p:animEffect transition="in" filter="fade">
                                      <p:cBhvr>
                                        <p:cTn id="33" dur="500"/>
                                        <p:tgtEl>
                                          <p:spTgt spid="41994"/>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1986">
                                            <p:txEl>
                                              <p:pRg st="0" end="0"/>
                                            </p:txEl>
                                          </p:spTgt>
                                        </p:tgtEl>
                                        <p:attrNameLst>
                                          <p:attrName>style.visibility</p:attrName>
                                        </p:attrNameLst>
                                      </p:cBhvr>
                                      <p:to>
                                        <p:strVal val="visible"/>
                                      </p:to>
                                    </p:set>
                                    <p:animEffect transition="in" filter="fade">
                                      <p:cBhvr>
                                        <p:cTn id="38" dur="500"/>
                                        <p:tgtEl>
                                          <p:spTgt spid="41986">
                                            <p:txEl>
                                              <p:pRg st="0" end="0"/>
                                            </p:txEl>
                                          </p:spTgt>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1986">
                                            <p:txEl>
                                              <p:pRg st="1" end="1"/>
                                            </p:txEl>
                                          </p:spTgt>
                                        </p:tgtEl>
                                        <p:attrNameLst>
                                          <p:attrName>style.visibility</p:attrName>
                                        </p:attrNameLst>
                                      </p:cBhvr>
                                      <p:to>
                                        <p:strVal val="visible"/>
                                      </p:to>
                                    </p:set>
                                    <p:animEffect transition="in" filter="fade">
                                      <p:cBhvr>
                                        <p:cTn id="43" dur="500"/>
                                        <p:tgtEl>
                                          <p:spTgt spid="41986">
                                            <p:txEl>
                                              <p:pRg st="1" end="1"/>
                                            </p:txEl>
                                          </p:spTgt>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1998"/>
                                        </p:tgtEl>
                                        <p:attrNameLst>
                                          <p:attrName>style.visibility</p:attrName>
                                        </p:attrNameLst>
                                      </p:cBhvr>
                                      <p:to>
                                        <p:strVal val="visible"/>
                                      </p:to>
                                    </p:set>
                                    <p:animEffect transition="in" filter="fade">
                                      <p:cBhvr>
                                        <p:cTn id="48" dur="500"/>
                                        <p:tgtEl>
                                          <p:spTgt spid="4199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999"/>
                                        </p:tgtEl>
                                        <p:attrNameLst>
                                          <p:attrName>style.visibility</p:attrName>
                                        </p:attrNameLst>
                                      </p:cBhvr>
                                      <p:to>
                                        <p:strVal val="visible"/>
                                      </p:to>
                                    </p:set>
                                    <p:animEffect transition="in" filter="fade">
                                      <p:cBhvr>
                                        <p:cTn id="51" dur="500"/>
                                        <p:tgtEl>
                                          <p:spTgt spid="4199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992"/>
                                        </p:tgtEl>
                                        <p:attrNameLst>
                                          <p:attrName>style.visibility</p:attrName>
                                        </p:attrNameLst>
                                      </p:cBhvr>
                                      <p:to>
                                        <p:strVal val="visible"/>
                                      </p:to>
                                    </p:set>
                                    <p:animEffect transition="in" filter="fade">
                                      <p:cBhvr>
                                        <p:cTn id="54" dur="500"/>
                                        <p:tgtEl>
                                          <p:spTgt spid="419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993"/>
                                        </p:tgtEl>
                                        <p:attrNameLst>
                                          <p:attrName>style.visibility</p:attrName>
                                        </p:attrNameLst>
                                      </p:cBhvr>
                                      <p:to>
                                        <p:strVal val="visible"/>
                                      </p:to>
                                    </p:set>
                                    <p:animEffect transition="in" filter="fade">
                                      <p:cBhvr>
                                        <p:cTn id="57" dur="500"/>
                                        <p:tgtEl>
                                          <p:spTgt spid="41993"/>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1986">
                                            <p:txEl>
                                              <p:pRg st="2" end="2"/>
                                            </p:txEl>
                                          </p:spTgt>
                                        </p:tgtEl>
                                        <p:attrNameLst>
                                          <p:attrName>style.visibility</p:attrName>
                                        </p:attrNameLst>
                                      </p:cBhvr>
                                      <p:to>
                                        <p:strVal val="visible"/>
                                      </p:to>
                                    </p:set>
                                    <p:animEffect transition="in" filter="fade">
                                      <p:cBhvr>
                                        <p:cTn id="62" dur="500"/>
                                        <p:tgtEl>
                                          <p:spTgt spid="41986">
                                            <p:txEl>
                                              <p:pRg st="2" end="2"/>
                                            </p:txEl>
                                          </p:spTgt>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1986">
                                            <p:txEl>
                                              <p:pRg st="3" end="3"/>
                                            </p:txEl>
                                          </p:spTgt>
                                        </p:tgtEl>
                                        <p:attrNameLst>
                                          <p:attrName>style.visibility</p:attrName>
                                        </p:attrNameLst>
                                      </p:cBhvr>
                                      <p:to>
                                        <p:strVal val="visible"/>
                                      </p:to>
                                    </p:set>
                                    <p:animEffect transition="in" filter="fade">
                                      <p:cBhvr>
                                        <p:cTn id="67" dur="5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41993" grpId="0"/>
      <p:bldP spid="41994" grpId="0"/>
      <p:bldP spid="41995" grpId="0"/>
      <p:bldP spid="41996" grpId="0"/>
      <p:bldP spid="41997" grpId="0"/>
      <p:bldP spid="41998" grpId="0"/>
      <p:bldP spid="41999"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3010" name="文本框 1"/>
          <p:cNvSpPr/>
          <p:nvPr/>
        </p:nvSpPr>
        <p:spPr>
          <a:xfrm>
            <a:off x="630238" y="1298575"/>
            <a:ext cx="10931525" cy="12001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lvl="0" indent="-342900">
              <a:lnSpc>
                <a:spcPct val="150000"/>
              </a:lnSpc>
              <a:buFont typeface="Arial"/>
              <a:buChar char="•"/>
            </a:pPr>
            <a:r>
              <a:rPr lang="zh-CN" altLang="en-US" sz="2400">
                <a:latin typeface="黑体" pitchFamily="49" charset="-122"/>
                <a:ea typeface="黑体" panose="02010609060101010101" pitchFamily="49" charset="-122"/>
              </a:rPr>
              <a:t>每个具体的地理事项都存在于一定的区域中，而这个区域又存在于范围更广、等级更高的另一个区域中。</a:t>
            </a:r>
            <a:endParaRPr lang="zh-CN" altLang="en-US" sz="2400">
              <a:latin typeface="黑体" pitchFamily="49" charset="-122"/>
              <a:ea typeface="黑体" panose="02010609060101010101" pitchFamily="49" charset="-122"/>
            </a:endParaRPr>
          </a:p>
        </p:txBody>
      </p:sp>
      <p:sp>
        <p:nvSpPr>
          <p:cNvPr id="43011" name="内容占位符 2"/>
          <p:cNvSpPr/>
          <p:nvPr/>
        </p:nvSpPr>
        <p:spPr>
          <a:xfrm>
            <a:off x="630238" y="771525"/>
            <a:ext cx="5640387" cy="527050"/>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90000"/>
              </a:lnSpc>
              <a:spcBef>
                <a:spcPts val="1000"/>
              </a:spcBef>
              <a:buFont typeface="Arial"/>
            </a:pPr>
            <a:r>
              <a:rPr lang="en-US" altLang="zh-CN" sz="2400">
                <a:solidFill>
                  <a:srgbClr val="7030A0"/>
                </a:solidFill>
                <a:latin typeface="黑体" pitchFamily="49" charset="-122"/>
                <a:ea typeface="黑体" panose="02010609060101010101" pitchFamily="49" charset="-122"/>
              </a:rPr>
              <a:t>4.</a:t>
            </a:r>
            <a:r>
              <a:rPr lang="zh-CN" altLang="en-US" sz="2400">
                <a:solidFill>
                  <a:srgbClr val="7030A0"/>
                </a:solidFill>
                <a:latin typeface="黑体" pitchFamily="49" charset="-122"/>
                <a:ea typeface="黑体" panose="02010609060101010101" pitchFamily="49" charset="-122"/>
              </a:rPr>
              <a:t> 引导尺度转换，认知区域联系</a:t>
            </a:r>
            <a:endParaRPr lang="en-US" altLang="zh-CN" sz="2400">
              <a:solidFill>
                <a:srgbClr val="7030A0"/>
              </a:solidFill>
              <a:latin typeface="黑体" pitchFamily="49" charset="-122"/>
              <a:ea typeface="黑体" panose="02010609060101010101" pitchFamily="49" charset="-122"/>
            </a:endParaRPr>
          </a:p>
        </p:txBody>
      </p:sp>
      <p:sp>
        <p:nvSpPr>
          <p:cNvPr id="43012" name="文本框 5">
            <a:extLst>
              <a:ext uri="{FF2B5EF4-FFF2-40B4-BE49-F238E27FC236}"/>
            </a:extLst>
          </p:cNvPr>
          <p:cNvSpPr txBox="1"/>
          <p:nvPr/>
        </p:nvSpPr>
        <p:spPr>
          <a:xfrm>
            <a:off x="674288" y="2851019"/>
            <a:ext cx="2639605"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lnSpc>
                <a:spcPct val="150000"/>
              </a:lnSpc>
              <a:buFont typeface="Arial"/>
              <a:buChar char="•"/>
            </a:pPr>
            <a:r>
              <a:rPr lang="zh-CN" altLang="en-US" sz="2000" spc="0">
                <a:solidFill>
                  <a:srgbClr val="000000"/>
                </a:solidFill>
                <a:latin typeface="黑体" pitchFamily="49" charset="-122"/>
                <a:ea typeface="黑体" panose="02010609060101010101" pitchFamily="49" charset="-122"/>
              </a:rPr>
              <a:t>小尺度区域有其个性化地理特征</a:t>
            </a:r>
            <a:endParaRPr lang="en-US" altLang="zh-CN" sz="2000">
              <a:solidFill>
                <a:srgbClr val="000000"/>
              </a:solidFill>
              <a:latin typeface="黑体" pitchFamily="49" charset="-122"/>
              <a:ea typeface="黑体" panose="02010609060101010101" pitchFamily="49" charset="-122"/>
            </a:endParaRPr>
          </a:p>
          <a:p>
            <a:pPr marL="342900" marR="0" lvl="0" indent="-342900">
              <a:lnSpc>
                <a:spcPct val="150000"/>
              </a:lnSpc>
              <a:buFont typeface="Arial"/>
              <a:buChar char="•"/>
            </a:pPr>
            <a:r>
              <a:rPr lang="zh-CN" altLang="en-US" sz="2000" spc="0">
                <a:solidFill>
                  <a:srgbClr val="000000"/>
                </a:solidFill>
                <a:latin typeface="黑体" pitchFamily="49" charset="-122"/>
                <a:ea typeface="黑体" panose="02010609060101010101" pitchFamily="49" charset="-122"/>
              </a:rPr>
              <a:t>也具备大尺度区域共性地理特征</a:t>
            </a:r>
            <a:endParaRPr lang="en-US" altLang="zh-CN" sz="2000">
              <a:solidFill>
                <a:srgbClr val="000000"/>
              </a:solidFill>
              <a:latin typeface="黑体" pitchFamily="49" charset="-122"/>
              <a:ea typeface="黑体" panose="02010609060101010101" pitchFamily="49" charset="-122"/>
            </a:endParaRPr>
          </a:p>
        </p:txBody>
      </p:sp>
      <p:sp>
        <p:nvSpPr>
          <p:cNvPr id="43013" name="文本框 6"/>
          <p:cNvSpPr/>
          <p:nvPr/>
        </p:nvSpPr>
        <p:spPr>
          <a:xfrm>
            <a:off x="3481388" y="3384550"/>
            <a:ext cx="1392237" cy="4000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latin typeface="Calibri" pitchFamily="34" charset="0"/>
                <a:ea typeface="宋体" charset="-122"/>
              </a:rPr>
              <a:t>尺度转换</a:t>
            </a:r>
            <a:endParaRPr lang="zh-CN" altLang="en-US" sz="2000">
              <a:latin typeface="Calibri" pitchFamily="34" charset="0"/>
              <a:ea typeface="宋体" charset="-122"/>
            </a:endParaRPr>
          </a:p>
        </p:txBody>
      </p:sp>
      <p:cxnSp>
        <p:nvCxnSpPr>
          <p:cNvPr id="43014" name="直接箭头连接符 8"/>
          <p:cNvCxnSpPr/>
          <p:nvPr/>
        </p:nvCxnSpPr>
        <p:spPr>
          <a:xfrm>
            <a:off x="3449638" y="3784600"/>
            <a:ext cx="1282700" cy="0"/>
          </a:xfrm>
          <a:prstGeom prst="line">
            <a:avLst/>
          </a:prstGeom>
          <a:noFill/>
          <a:ln>
            <a:solidFill>
              <a:prstClr val="black"/>
            </a:solidFill>
            <a:miter lim="800000"/>
            <a:tailEnd type="triangle"/>
          </a:ln>
        </p:spPr>
      </p:cxnSp>
      <p:sp>
        <p:nvSpPr>
          <p:cNvPr id="43015" name="文本框 9">
            <a:extLst>
              <a:ext uri="{FF2B5EF4-FFF2-40B4-BE49-F238E27FC236}"/>
            </a:extLst>
          </p:cNvPr>
          <p:cNvSpPr txBox="1"/>
          <p:nvPr/>
        </p:nvSpPr>
        <p:spPr>
          <a:xfrm>
            <a:off x="4854988" y="3293579"/>
            <a:ext cx="2482024" cy="10156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nSpc>
                <a:spcPct val="150000"/>
              </a:lnSpc>
            </a:pPr>
            <a:r>
              <a:rPr lang="zh-CN" altLang="en-US" sz="2000" spc="0">
                <a:solidFill>
                  <a:srgbClr val="000000"/>
                </a:solidFill>
                <a:latin typeface="黑体" pitchFamily="49" charset="-122"/>
                <a:ea typeface="黑体" panose="02010609060101010101" pitchFamily="49" charset="-122"/>
              </a:rPr>
              <a:t>小尺度拓展到更大尺度，确定其位置</a:t>
            </a:r>
            <a:endParaRPr lang="en-US" altLang="zh-CN" sz="2000">
              <a:solidFill>
                <a:srgbClr val="000000"/>
              </a:solidFill>
              <a:latin typeface="黑体" pitchFamily="49" charset="-122"/>
              <a:ea typeface="黑体" panose="02010609060101010101" pitchFamily="49" charset="-122"/>
            </a:endParaRPr>
          </a:p>
        </p:txBody>
      </p:sp>
      <p:sp>
        <p:nvSpPr>
          <p:cNvPr id="43016" name="文本框 11"/>
          <p:cNvSpPr/>
          <p:nvPr/>
        </p:nvSpPr>
        <p:spPr>
          <a:xfrm>
            <a:off x="7500938" y="3365500"/>
            <a:ext cx="701675" cy="4000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latin typeface="Calibri" pitchFamily="34" charset="0"/>
                <a:ea typeface="宋体" charset="-122"/>
              </a:rPr>
              <a:t>答题</a:t>
            </a:r>
            <a:endParaRPr lang="zh-CN" altLang="en-US" sz="2000">
              <a:latin typeface="Calibri" pitchFamily="34" charset="0"/>
              <a:ea typeface="宋体" charset="-122"/>
            </a:endParaRPr>
          </a:p>
        </p:txBody>
      </p:sp>
      <p:cxnSp>
        <p:nvCxnSpPr>
          <p:cNvPr id="43017" name="直接箭头连接符 12"/>
          <p:cNvCxnSpPr/>
          <p:nvPr/>
        </p:nvCxnSpPr>
        <p:spPr>
          <a:xfrm>
            <a:off x="7458075" y="3744913"/>
            <a:ext cx="787400" cy="0"/>
          </a:xfrm>
          <a:prstGeom prst="line">
            <a:avLst/>
          </a:prstGeom>
          <a:noFill/>
          <a:ln>
            <a:solidFill>
              <a:prstClr val="black"/>
            </a:solidFill>
            <a:miter lim="800000"/>
            <a:tailEnd type="triangle"/>
          </a:ln>
        </p:spPr>
      </p:cxnSp>
      <p:sp>
        <p:nvSpPr>
          <p:cNvPr id="43018" name="文本框 13">
            <a:extLst>
              <a:ext uri="{FF2B5EF4-FFF2-40B4-BE49-F238E27FC236}"/>
            </a:extLst>
          </p:cNvPr>
          <p:cNvSpPr txBox="1"/>
          <p:nvPr/>
        </p:nvSpPr>
        <p:spPr>
          <a:xfrm>
            <a:off x="8367071" y="3112630"/>
            <a:ext cx="2973864"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nSpc>
                <a:spcPct val="150000"/>
              </a:lnSpc>
            </a:pPr>
            <a:r>
              <a:rPr lang="zh-CN" altLang="en-US" sz="2000" spc="0">
                <a:solidFill>
                  <a:srgbClr val="000000"/>
                </a:solidFill>
                <a:latin typeface="黑体" pitchFamily="49" charset="-122"/>
                <a:ea typeface="黑体" panose="02010609060101010101" pitchFamily="49" charset="-122"/>
              </a:rPr>
              <a:t>综合考虑大尺度空间的共性特征和小尺度空间的个性特征</a:t>
            </a:r>
            <a:endParaRPr lang="en-US" altLang="zh-CN" sz="2000">
              <a:solidFill>
                <a:srgbClr val="000000"/>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37385" p14:dur="700">
        <p:fade/>
      </p:transition>
    </mc:Choice>
    <mc:Fallback>
      <p:transition spd="slow" advClick="0" advTm="37385">
        <p:fade/>
      </p:transition>
    </mc:Fallback>
  </mc:AlternateConten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4034" name="Picture 4"/>
          <p:cNvPicPr>
            <a:picLocks noChangeAspect="1"/>
          </p:cNvPicPr>
          <p:nvPr/>
        </p:nvPicPr>
        <p:blipFill>
          <a:blip r:embed="rId3"/>
          <a:stretch>
            <a:fillRect/>
          </a:stretch>
        </p:blipFill>
        <p:spPr>
          <a:xfrm>
            <a:off x="1047750" y="3508375"/>
            <a:ext cx="4106863" cy="2951163"/>
          </a:xfrm>
          <a:prstGeom prst="rect">
            <a:avLst/>
          </a:prstGeom>
          <a:noFill/>
          <a:ln>
            <a:noFill/>
            <a:miter lim="800000"/>
          </a:ln>
        </p:spPr>
      </p:pic>
      <p:sp>
        <p:nvSpPr>
          <p:cNvPr id="44035" name="内容占位符 2">
            <a:extLst>
              <a:ext uri="{FF2B5EF4-FFF2-40B4-BE49-F238E27FC236}"/>
            </a:extLst>
          </p:cNvPr>
          <p:cNvSpPr txBox="1"/>
          <p:nvPr/>
        </p:nvSpPr>
        <p:spPr>
          <a:xfrm>
            <a:off x="933263" y="795437"/>
            <a:ext cx="10325475" cy="26335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    死谷长约</a:t>
            </a:r>
            <a:r>
              <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225</a:t>
            </a: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千米，宽</a:t>
            </a:r>
            <a:r>
              <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8</a:t>
            </a: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24</a:t>
            </a: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千米，低于海平面的面积达</a:t>
            </a:r>
            <a:r>
              <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1 408</a:t>
            </a: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平方千米。该地夏季气温经常超过</a:t>
            </a:r>
            <a:r>
              <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49℃</a:t>
            </a: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，最高曾达</a:t>
            </a:r>
            <a:r>
              <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57℃</a:t>
            </a:r>
            <a:r>
              <a:rPr kumimoji="0" lang="zh-CN" altLang="en-US"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，是北美洲夏季最炎热的地区。</a:t>
            </a:r>
            <a:endParaRPr kumimoji="0" lang="en-US" altLang="zh-CN" sz="20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25.</a:t>
            </a:r>
            <a:r>
              <a:rPr kumimoji="0" lang="zh-CN" altLang="en-US"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分析死谷夏季炎热的原因。</a:t>
            </a:r>
            <a:endPar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altLang="zh-CN" sz="20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地处纬度</a:t>
            </a:r>
            <a:r>
              <a:rPr kumimoji="0" lang="en-US" altLang="zh-CN"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30-40°</a:t>
            </a:r>
            <a:r>
              <a:rPr kumimoji="0" lang="zh-CN" altLang="en-US" sz="20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大陆西岸，夏季正午太阳高度较大，且受副热带高压的控制</a:t>
            </a:r>
            <a:r>
              <a:rPr kumimoji="0" lang="zh-CN" altLang="en-US"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，下沉气流强，晴天多，太阳辐射强；白昼长，照射时间长；植被稀少，谷底吸收太阳辐射多，加热大气；谷深且狭长，热量不易扩散</a:t>
            </a:r>
            <a:endParaRPr kumimoji="0" lang="en-US" altLang="zh-CN" sz="20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003399"/>
                </a:solidFill>
                <a:effectLst/>
                <a:uLnTx/>
                <a:uFillTx/>
                <a:latin typeface="黑体" pitchFamily="49" charset="-122"/>
                <a:ea typeface="黑体" panose="02010609060101010101" pitchFamily="49" charset="-122"/>
                <a:cs typeface="+mn-cs"/>
              </a:rPr>
              <a:t>若只答“气候干旱，多沙漠”不得分，未将小尺度空间还原到宏观尺度空间中。</a:t>
            </a:r>
          </a:p>
        </p:txBody>
      </p:sp>
      <p:sp>
        <p:nvSpPr>
          <p:cNvPr id="44036" name="对话气泡: 椭圆形 1"/>
          <p:cNvSpPr/>
          <p:nvPr/>
        </p:nvSpPr>
        <p:spPr>
          <a:xfrm>
            <a:off x="6096000" y="1198563"/>
            <a:ext cx="4794250" cy="985837"/>
          </a:xfrm>
          <a:prstGeom prst="wedgeEllipseCallout">
            <a:avLst>
              <a:gd name="adj1" fmla="val -93833"/>
              <a:gd name="adj2" fmla="val 40852"/>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1800" spc="0">
                <a:solidFill>
                  <a:srgbClr val="000000"/>
                </a:solidFill>
                <a:latin typeface="黑体" pitchFamily="49" charset="-122"/>
                <a:ea typeface="黑体" panose="02010609060101010101" pitchFamily="49" charset="-122"/>
              </a:rPr>
              <a:t>将小尺度空间还原到大尺度空间，利用地理原理规律推测小尺度区域的地理特征</a:t>
            </a:r>
            <a:endParaRPr lang="zh-CN" altLang="en-US">
              <a:solidFill>
                <a:srgbClr val="000000"/>
              </a:solidFill>
              <a:latin typeface="黑体" pitchFamily="49" charset="-122"/>
              <a:ea typeface="黑体" panose="02010609060101010101" pitchFamily="49" charset="-122"/>
            </a:endParaRPr>
          </a:p>
        </p:txBody>
      </p:sp>
      <p:pic>
        <p:nvPicPr>
          <p:cNvPr id="44037" name="Picture 2"/>
          <p:cNvPicPr>
            <a:picLocks noChangeAspect="1"/>
          </p:cNvPicPr>
          <p:nvPr/>
        </p:nvPicPr>
        <p:blipFill>
          <a:blip r:embed="rId4"/>
          <a:stretch>
            <a:fillRect/>
          </a:stretch>
        </p:blipFill>
        <p:spPr>
          <a:xfrm>
            <a:off x="6721475" y="3352800"/>
            <a:ext cx="3157538" cy="3441700"/>
          </a:xfrm>
          <a:prstGeom prst="rect">
            <a:avLst/>
          </a:prstGeom>
          <a:noFill/>
          <a:ln>
            <a:noFill/>
            <a:miter lim="800000"/>
          </a:ln>
        </p:spPr>
      </p:pic>
      <p:cxnSp>
        <p:nvCxnSpPr>
          <p:cNvPr id="44038" name="直接箭头连接符 6"/>
          <p:cNvCxnSpPr/>
          <p:nvPr/>
        </p:nvCxnSpPr>
        <p:spPr>
          <a:xfrm>
            <a:off x="5154613" y="4762500"/>
            <a:ext cx="2446337" cy="533400"/>
          </a:xfrm>
          <a:prstGeom prst="line">
            <a:avLst/>
          </a:prstGeom>
          <a:noFill/>
          <a:ln>
            <a:solidFill>
              <a:srgbClr val="BE4B48"/>
            </a:solidFill>
            <a:miter lim="800000"/>
            <a:tailEnd type="triangle"/>
          </a:ln>
        </p:spPr>
      </p:cxnSp>
    </p:spTree>
    <p:custDataLst>
      <p:tags r:id="rId5"/>
    </p:custDataLst>
  </p:cSld>
  <p:clrMapOvr>
    <a:masterClrMapping/>
  </p:clrMapOvr>
  <p:transition spd="slow" advTm="93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5058" name="内容占位符 2"/>
          <p:cNvSpPr>
            <a:spLocks noGrp="1"/>
          </p:cNvSpPr>
          <p:nvPr>
            <p:ph idx="1"/>
          </p:nvPr>
        </p:nvSpPr>
        <p:spPr>
          <a:xfrm>
            <a:off x="474663" y="1368425"/>
            <a:ext cx="10772775" cy="4351338"/>
          </a:xfrm>
          <a:noFill/>
          <a:ln>
            <a:miter lim="800000"/>
          </a:ln>
        </p:spPr>
        <p:txBody>
          <a:bodyPr vert="horz" wrap="square" lIns="91440" tIns="45720" rIns="91440" bIns="45720" anchor="t" anchorCtr="0"/>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lvl="0"/>
            <a:r>
              <a:t>需要扩展视野，才能有尺度切换思维</a:t>
            </a:r>
          </a:p>
          <a:p/>
        </p:txBody>
      </p:sp>
      <p:pic>
        <p:nvPicPr>
          <p:cNvPr id="45059" name="图片 6"/>
          <p:cNvPicPr>
            <a:picLocks noChangeAspect="1"/>
          </p:cNvPicPr>
          <p:nvPr/>
        </p:nvPicPr>
        <p:blipFill>
          <a:blip r:embed="rId3"/>
          <a:stretch>
            <a:fillRect/>
          </a:stretch>
        </p:blipFill>
        <p:spPr>
          <a:xfrm>
            <a:off x="6977063" y="2360613"/>
            <a:ext cx="4497387" cy="3192462"/>
          </a:xfrm>
          <a:prstGeom prst="rect">
            <a:avLst/>
          </a:prstGeom>
          <a:noFill/>
          <a:ln>
            <a:noFill/>
            <a:miter lim="800000"/>
          </a:ln>
        </p:spPr>
      </p:pic>
      <p:sp>
        <p:nvSpPr>
          <p:cNvPr id="45060" name="文本框 7"/>
          <p:cNvSpPr/>
          <p:nvPr/>
        </p:nvSpPr>
        <p:spPr>
          <a:xfrm>
            <a:off x="6977063" y="5651500"/>
            <a:ext cx="4570412" cy="8302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王亚平在空间站拍摄的地球，绝美视角神秘而壮观</a:t>
            </a:r>
            <a:endParaRPr lang="zh-CN" altLang="en-US" sz="2400">
              <a:latin typeface="黑体" pitchFamily="49" charset="-122"/>
              <a:ea typeface="黑体" panose="02010609060101010101" pitchFamily="49" charset="-122"/>
            </a:endParaRPr>
          </a:p>
        </p:txBody>
      </p:sp>
      <p:pic>
        <p:nvPicPr>
          <p:cNvPr id="45061" name="图片 1"/>
          <p:cNvPicPr>
            <a:picLocks noChangeAspect="1"/>
          </p:cNvPicPr>
          <p:nvPr/>
        </p:nvPicPr>
        <p:blipFill>
          <a:blip r:embed="rId4"/>
          <a:stretch>
            <a:fillRect/>
          </a:stretch>
        </p:blipFill>
        <p:spPr>
          <a:xfrm>
            <a:off x="201613" y="2760663"/>
            <a:ext cx="6557962" cy="2792412"/>
          </a:xfrm>
          <a:prstGeom prst="rect">
            <a:avLst/>
          </a:prstGeom>
          <a:noFill/>
          <a:ln>
            <a:noFill/>
            <a:miter lim="800000"/>
          </a:ln>
        </p:spPr>
      </p:pic>
      <p:sp>
        <p:nvSpPr>
          <p:cNvPr id="45062" name="文本框 3"/>
          <p:cNvSpPr/>
          <p:nvPr/>
        </p:nvSpPr>
        <p:spPr>
          <a:xfrm>
            <a:off x="1638300" y="5605463"/>
            <a:ext cx="3408363" cy="4603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全流域视角看黄土高原</a:t>
            </a:r>
            <a:endParaRPr lang="zh-CN" altLang="en-US" sz="2400">
              <a:latin typeface="黑体"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500"/>
                                        <p:tgtEl>
                                          <p:spTgt spid="450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6082" name="内容占位符 2"/>
          <p:cNvSpPr>
            <a:spLocks noGrp="1"/>
          </p:cNvSpPr>
          <p:nvPr>
            <p:ph idx="1"/>
          </p:nvPr>
        </p:nvSpPr>
        <p:spPr>
          <a:xfrm>
            <a:off x="609600" y="1600200"/>
            <a:ext cx="10972800" cy="4525963"/>
          </a:xfrm>
          <a:noFill/>
          <a:ln>
            <a:miter lim="800000"/>
          </a:ln>
        </p:spPr>
        <p:txBody>
          <a:bodyPr vert="horz" wrap="square" lIns="91440" tIns="45720" rIns="91440" bIns="45720" anchor="t" anchorCtr="0"/>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lvl="0"/>
            <a:endParaRPr lang="en-US" altLang="zh-CN" sz="2800">
              <a:latin typeface="楷体" panose="02010609060101010101" pitchFamily="49" charset="-122"/>
              <a:ea typeface="楷体" panose="02010609060101010101" pitchFamily="49" charset="-122"/>
            </a:endParaRPr>
          </a:p>
          <a:p>
            <a:pPr lvl="0"/>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庄子</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中一则寓言</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秋水</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：因流域内普降大雨而水位陡涨，河面也随之变得十分开阔，“河伯”因此非常得意，以为天下之大之壮美“尽在己”。等他顺流东行到达海边时才惊觉自己的渺小，只能望洋兴叹。</a:t>
            </a:r>
            <a:endParaRPr lang="en-US" altLang="zh-CN" sz="2800">
              <a:latin typeface="楷体" panose="02010609060101010101" pitchFamily="49" charset="-122"/>
              <a:ea typeface="楷体" panose="02010609060101010101" pitchFamily="49"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242" name="文本框 1"/>
          <p:cNvSpPr/>
          <p:nvPr/>
        </p:nvSpPr>
        <p:spPr>
          <a:xfrm>
            <a:off x="735013" y="1149350"/>
            <a:ext cx="6746875" cy="21605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fontAlgn="ctr">
              <a:lnSpc>
                <a:spcPct val="112000"/>
              </a:lnSpc>
            </a:pPr>
            <a:r>
              <a:rPr lang="zh-CN" altLang="zh-CN" sz="2000">
                <a:latin typeface="黑体" pitchFamily="49" charset="-122"/>
                <a:ea typeface="黑体" panose="02010609060101010101" pitchFamily="49" charset="-122"/>
              </a:rPr>
              <a:t>（</a:t>
            </a:r>
            <a:r>
              <a:rPr lang="en-US" altLang="zh-CN" sz="2000">
                <a:latin typeface="黑体" pitchFamily="49" charset="-122"/>
                <a:ea typeface="黑体" panose="02010609060101010101" pitchFamily="49" charset="-122"/>
              </a:rPr>
              <a:t>1</a:t>
            </a:r>
            <a:r>
              <a:rPr lang="zh-CN" altLang="zh-CN" sz="2000">
                <a:latin typeface="黑体" pitchFamily="49" charset="-122"/>
                <a:ea typeface="黑体" panose="02010609060101010101" pitchFamily="49" charset="-122"/>
              </a:rPr>
              <a:t>）分析雅安</a:t>
            </a:r>
            <a:r>
              <a:rPr lang="en-US" altLang="zh-CN" sz="2000">
                <a:latin typeface="黑体" pitchFamily="49" charset="-122"/>
                <a:ea typeface="黑体" panose="02010609060101010101" pitchFamily="49" charset="-122"/>
              </a:rPr>
              <a:t>“</a:t>
            </a:r>
            <a:r>
              <a:rPr lang="zh-CN" altLang="zh-CN" sz="2000">
                <a:latin typeface="黑体" pitchFamily="49" charset="-122"/>
                <a:ea typeface="黑体" panose="02010609060101010101" pitchFamily="49" charset="-122"/>
              </a:rPr>
              <a:t>天漏</a:t>
            </a:r>
            <a:r>
              <a:rPr lang="en-US" altLang="zh-CN" sz="2000">
                <a:latin typeface="黑体" pitchFamily="49" charset="-122"/>
                <a:ea typeface="黑体" panose="02010609060101010101" pitchFamily="49" charset="-122"/>
              </a:rPr>
              <a:t>”</a:t>
            </a:r>
            <a:r>
              <a:rPr lang="zh-CN" altLang="zh-CN" sz="2000">
                <a:latin typeface="黑体" pitchFamily="49" charset="-122"/>
                <a:ea typeface="黑体" panose="02010609060101010101" pitchFamily="49" charset="-122"/>
              </a:rPr>
              <a:t>的形成原因。（</a:t>
            </a:r>
            <a:r>
              <a:rPr lang="en-US" altLang="zh-CN" sz="2000">
                <a:latin typeface="黑体" pitchFamily="49" charset="-122"/>
                <a:ea typeface="黑体" panose="02010609060101010101" pitchFamily="49" charset="-122"/>
              </a:rPr>
              <a:t>4</a:t>
            </a:r>
            <a:r>
              <a:rPr lang="zh-CN" altLang="zh-CN" sz="2000">
                <a:latin typeface="黑体" pitchFamily="49" charset="-122"/>
                <a:ea typeface="黑体" panose="02010609060101010101" pitchFamily="49" charset="-122"/>
              </a:rPr>
              <a:t>分）</a:t>
            </a:r>
            <a:endParaRPr lang="zh-CN" altLang="zh-CN" sz="2000">
              <a:latin typeface="黑体" pitchFamily="49" charset="-122"/>
              <a:ea typeface="黑体" panose="02010609060101010101" pitchFamily="49" charset="-122"/>
            </a:endParaRPr>
          </a:p>
          <a:p>
            <a:pPr marL="0" lvl="0" indent="0" fontAlgn="ctr">
              <a:lnSpc>
                <a:spcPct val="112000"/>
              </a:lnSpc>
            </a:pPr>
            <a:r>
              <a:rPr lang="en-US" altLang="zh-CN" sz="2000">
                <a:solidFill>
                  <a:srgbClr val="003399"/>
                </a:solidFill>
                <a:latin typeface="黑体" pitchFamily="49" charset="-122"/>
                <a:ea typeface="黑体" panose="02010609060101010101" pitchFamily="49" charset="-122"/>
              </a:rPr>
              <a:t> </a:t>
            </a:r>
            <a:r>
              <a:rPr lang="zh-CN" altLang="en-US" sz="2000">
                <a:solidFill>
                  <a:srgbClr val="003399"/>
                </a:solidFill>
                <a:latin typeface="黑体" pitchFamily="49" charset="-122"/>
                <a:ea typeface="黑体" panose="02010609060101010101" pitchFamily="49" charset="-122"/>
              </a:rPr>
              <a:t>地处山谷（或盆地），夜间山坡上大气降温快，冷空气沿山坡下沉至谷底，谷底气流上升较旺，形成夜雨。</a:t>
            </a:r>
            <a:endParaRPr lang="zh-CN" altLang="zh-CN" sz="2000">
              <a:solidFill>
                <a:srgbClr val="003399"/>
              </a:solidFill>
              <a:latin typeface="黑体" pitchFamily="49" charset="-122"/>
              <a:ea typeface="黑体" panose="02010609060101010101" pitchFamily="49" charset="-122"/>
            </a:endParaRPr>
          </a:p>
          <a:p>
            <a:pPr marL="0" lvl="0" indent="0" fontAlgn="ctr">
              <a:lnSpc>
                <a:spcPct val="112000"/>
              </a:lnSpc>
            </a:pPr>
            <a:r>
              <a:rPr lang="zh-CN" altLang="zh-CN" sz="2000">
                <a:latin typeface="黑体" pitchFamily="49" charset="-122"/>
                <a:ea typeface="黑体" panose="02010609060101010101" pitchFamily="49" charset="-122"/>
              </a:rPr>
              <a:t>（</a:t>
            </a:r>
            <a:r>
              <a:rPr lang="en-US" altLang="zh-CN" sz="2000">
                <a:latin typeface="黑体" pitchFamily="49" charset="-122"/>
                <a:ea typeface="黑体" panose="02010609060101010101" pitchFamily="49" charset="-122"/>
              </a:rPr>
              <a:t>2</a:t>
            </a:r>
            <a:r>
              <a:rPr lang="zh-CN" altLang="zh-CN" sz="2000">
                <a:latin typeface="黑体" pitchFamily="49" charset="-122"/>
                <a:ea typeface="黑体" panose="02010609060101010101" pitchFamily="49" charset="-122"/>
              </a:rPr>
              <a:t>）分析雅安多夜雨的原因。（</a:t>
            </a:r>
            <a:r>
              <a:rPr lang="en-US" altLang="zh-CN" sz="2000">
                <a:latin typeface="黑体" pitchFamily="49" charset="-122"/>
                <a:ea typeface="黑体" panose="02010609060101010101" pitchFamily="49" charset="-122"/>
              </a:rPr>
              <a:t>3</a:t>
            </a:r>
            <a:r>
              <a:rPr lang="zh-CN" altLang="zh-CN" sz="2000">
                <a:latin typeface="黑体" pitchFamily="49" charset="-122"/>
                <a:ea typeface="黑体" panose="02010609060101010101" pitchFamily="49" charset="-122"/>
              </a:rPr>
              <a:t>分）</a:t>
            </a:r>
            <a:endParaRPr lang="en-US" altLang="zh-CN" sz="2000">
              <a:latin typeface="黑体" pitchFamily="49" charset="-122"/>
              <a:ea typeface="黑体" panose="02010609060101010101" pitchFamily="49" charset="-122"/>
            </a:endParaRPr>
          </a:p>
          <a:p>
            <a:pPr marL="0" lvl="0" indent="0" fontAlgn="ctr">
              <a:lnSpc>
                <a:spcPct val="112000"/>
              </a:lnSpc>
            </a:pPr>
            <a:r>
              <a:rPr lang="en-US" altLang="zh-CN" sz="2000">
                <a:solidFill>
                  <a:srgbClr val="003399"/>
                </a:solidFill>
                <a:latin typeface="黑体" pitchFamily="49" charset="-122"/>
                <a:ea typeface="黑体" panose="02010609060101010101" pitchFamily="49" charset="-122"/>
              </a:rPr>
              <a:t> </a:t>
            </a:r>
            <a:r>
              <a:rPr lang="zh-CN" altLang="en-US" sz="2000">
                <a:solidFill>
                  <a:srgbClr val="003399"/>
                </a:solidFill>
                <a:latin typeface="黑体" pitchFamily="49" charset="-122"/>
                <a:ea typeface="黑体" panose="02010609060101010101" pitchFamily="49" charset="-122"/>
              </a:rPr>
              <a:t>地处山谷（或盆地），夜间山坡上大气降温快，冷空气沿山坡下沉至谷底，谷底气流上升较旺，形成夜雨。</a:t>
            </a:r>
            <a:endParaRPr lang="zh-CN" altLang="zh-CN" sz="2000">
              <a:solidFill>
                <a:srgbClr val="003399"/>
              </a:solidFill>
              <a:latin typeface="黑体" pitchFamily="49" charset="-122"/>
              <a:ea typeface="黑体" panose="02010609060101010101" pitchFamily="49" charset="-122"/>
            </a:endParaRPr>
          </a:p>
        </p:txBody>
      </p:sp>
      <p:sp>
        <p:nvSpPr>
          <p:cNvPr id="10243" name="文本框 2"/>
          <p:cNvSpPr/>
          <p:nvPr/>
        </p:nvSpPr>
        <p:spPr>
          <a:xfrm>
            <a:off x="1065213" y="3917950"/>
            <a:ext cx="8724900" cy="19383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000">
                <a:solidFill>
                  <a:srgbClr val="FF0000"/>
                </a:solidFill>
                <a:latin typeface="黑体" pitchFamily="49" charset="-122"/>
                <a:ea typeface="黑体" panose="02010609060101010101" pitchFamily="49" charset="-122"/>
              </a:rPr>
              <a:t>答案：</a:t>
            </a:r>
            <a:endParaRPr lang="en-US" altLang="zh-CN" sz="2000">
              <a:solidFill>
                <a:srgbClr val="FF0000"/>
              </a:solidFill>
              <a:latin typeface="黑体" pitchFamily="49" charset="-122"/>
              <a:ea typeface="黑体" panose="02010609060101010101" pitchFamily="49" charset="-122"/>
            </a:endParaRPr>
          </a:p>
          <a:p>
            <a:pPr marL="0" lvl="0" indent="0"/>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a:t>
            </a:r>
            <a:r>
              <a:rPr lang="zh-CN" altLang="zh-CN" sz="2000">
                <a:solidFill>
                  <a:srgbClr val="FF0000"/>
                </a:solidFill>
                <a:latin typeface="黑体" pitchFamily="49" charset="-122"/>
                <a:ea typeface="黑体" panose="02010609060101010101" pitchFamily="49" charset="-122"/>
              </a:rPr>
              <a:t>地处四川盆地西部，受夏季风暖湿气流的影响（</a:t>
            </a:r>
            <a:r>
              <a:rPr lang="en-US" altLang="zh-CN" sz="2000">
                <a:solidFill>
                  <a:srgbClr val="FF0000"/>
                </a:solidFill>
                <a:latin typeface="黑体" pitchFamily="49" charset="-122"/>
                <a:ea typeface="黑体" panose="02010609060101010101" pitchFamily="49" charset="-122"/>
              </a:rPr>
              <a:t>1</a:t>
            </a:r>
            <a:r>
              <a:rPr lang="zh-CN" altLang="zh-CN" sz="2000">
                <a:solidFill>
                  <a:srgbClr val="FF0000"/>
                </a:solidFill>
                <a:latin typeface="黑体" pitchFamily="49" charset="-122"/>
                <a:ea typeface="黑体" panose="02010609060101010101" pitchFamily="49" charset="-122"/>
              </a:rPr>
              <a:t>分），且河流众多，水汽丰富（</a:t>
            </a:r>
            <a:r>
              <a:rPr lang="en-US" altLang="zh-CN" sz="2000">
                <a:solidFill>
                  <a:srgbClr val="FF0000"/>
                </a:solidFill>
                <a:latin typeface="黑体" pitchFamily="49" charset="-122"/>
                <a:ea typeface="黑体" panose="02010609060101010101" pitchFamily="49" charset="-122"/>
              </a:rPr>
              <a:t>1</a:t>
            </a:r>
            <a:r>
              <a:rPr lang="zh-CN" altLang="zh-CN" sz="2000">
                <a:solidFill>
                  <a:srgbClr val="FF0000"/>
                </a:solidFill>
                <a:latin typeface="黑体" pitchFamily="49" charset="-122"/>
                <a:ea typeface="黑体" panose="02010609060101010101" pitchFamily="49" charset="-122"/>
              </a:rPr>
              <a:t>分）；三面环山的谷地，水汽不易扩散（</a:t>
            </a:r>
            <a:r>
              <a:rPr lang="en-US" altLang="zh-CN" sz="2000">
                <a:solidFill>
                  <a:srgbClr val="FF0000"/>
                </a:solidFill>
                <a:latin typeface="黑体" pitchFamily="49" charset="-122"/>
                <a:ea typeface="黑体" panose="02010609060101010101" pitchFamily="49" charset="-122"/>
              </a:rPr>
              <a:t>1</a:t>
            </a:r>
            <a:r>
              <a:rPr lang="zh-CN" altLang="zh-CN" sz="2000">
                <a:solidFill>
                  <a:srgbClr val="FF0000"/>
                </a:solidFill>
                <a:latin typeface="黑体" pitchFamily="49" charset="-122"/>
                <a:ea typeface="黑体" panose="02010609060101010101" pitchFamily="49" charset="-122"/>
              </a:rPr>
              <a:t>分），水汽遇地形抬升形成地形雨（</a:t>
            </a:r>
            <a:r>
              <a:rPr lang="en-US" altLang="zh-CN" sz="2000">
                <a:solidFill>
                  <a:srgbClr val="FF0000"/>
                </a:solidFill>
                <a:latin typeface="黑体" pitchFamily="49" charset="-122"/>
                <a:ea typeface="黑体" panose="02010609060101010101" pitchFamily="49" charset="-122"/>
              </a:rPr>
              <a:t>1</a:t>
            </a:r>
            <a:r>
              <a:rPr lang="zh-CN" altLang="zh-CN" sz="2000">
                <a:solidFill>
                  <a:srgbClr val="FF0000"/>
                </a:solidFill>
                <a:latin typeface="黑体" pitchFamily="49" charset="-122"/>
                <a:ea typeface="黑体" panose="02010609060101010101" pitchFamily="49" charset="-122"/>
              </a:rPr>
              <a:t>分）。</a:t>
            </a:r>
            <a:endParaRPr lang="en-US" altLang="zh-CN" sz="2000">
              <a:solidFill>
                <a:srgbClr val="FF0000"/>
              </a:solidFill>
              <a:latin typeface="黑体" pitchFamily="49" charset="-122"/>
              <a:ea typeface="黑体" panose="02010609060101010101" pitchFamily="49" charset="-122"/>
            </a:endParaRPr>
          </a:p>
          <a:p>
            <a:pPr marL="0" lvl="0" indent="0"/>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2</a:t>
            </a:r>
            <a:r>
              <a:rPr lang="zh-CN" altLang="en-US" sz="2000">
                <a:solidFill>
                  <a:srgbClr val="FF0000"/>
                </a:solidFill>
                <a:latin typeface="黑体" pitchFamily="49" charset="-122"/>
                <a:ea typeface="黑体" panose="02010609060101010101" pitchFamily="49" charset="-122"/>
              </a:rPr>
              <a:t>）地处山谷（或盆地）（</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分），夜间山坡上大气降温快（</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分），冷空气沿山坡下沉至谷底，谷底气流上升较旺（</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分），形成夜雨。</a:t>
            </a:r>
            <a:endParaRPr lang="zh-CN" altLang="zh-CN" sz="2000">
              <a:solidFill>
                <a:srgbClr val="FF0000"/>
              </a:solidFill>
              <a:latin typeface="黑体" pitchFamily="49" charset="-122"/>
              <a:ea typeface="黑体" panose="02010609060101010101" pitchFamily="49" charset="-122"/>
            </a:endParaRPr>
          </a:p>
        </p:txBody>
      </p:sp>
      <p:sp>
        <p:nvSpPr>
          <p:cNvPr id="10244" name="矩形 3">
            <a:extLst>
              <a:ext uri="{FF2B5EF4-FFF2-40B4-BE49-F238E27FC236}"/>
            </a:extLst>
          </p:cNvPr>
          <p:cNvSpPr/>
          <p:nvPr/>
        </p:nvSpPr>
        <p:spPr>
          <a:xfrm>
            <a:off x="7595665" y="1513585"/>
            <a:ext cx="800219" cy="584775"/>
          </a:xfrm>
          <a:prstGeom prst="rect">
            <a:avLst/>
          </a:prstGeom>
          <a:noFill/>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en-US" altLang="zh-CN" sz="3200" spc="0">
                <a:solidFill>
                  <a:srgbClr val="FF0000"/>
                </a:solidFill>
                <a:effectLst>
                  <a:outerShdw blurRad="38100" dist="38100" dir="2700000" algn="tl">
                    <a:srgbClr val="000000"/>
                  </a:outerShdw>
                </a:effectLst>
                <a:latin typeface="黑体" pitchFamily="49" charset="-122"/>
                <a:ea typeface="黑体" panose="02010609060101010101" pitchFamily="49" charset="-122"/>
              </a:rPr>
              <a:t>0</a:t>
            </a:r>
            <a:r>
              <a:rPr lang="zh-CN" altLang="en-US" sz="3200" spc="0">
                <a:solidFill>
                  <a:srgbClr val="FF0000"/>
                </a:solidFill>
                <a:effectLst>
                  <a:outerShdw blurRad="38100" dist="38100" dir="2700000" algn="tl">
                    <a:srgbClr val="000000"/>
                  </a:outerShdw>
                </a:effectLst>
                <a:latin typeface="黑体" pitchFamily="49" charset="-122"/>
                <a:ea typeface="黑体" panose="02010609060101010101" pitchFamily="49" charset="-122"/>
              </a:rPr>
              <a:t>分</a:t>
            </a:r>
            <a:endParaRPr lang="zh-CN" altLang="en-US" sz="3200">
              <a:solidFill>
                <a:srgbClr val="FF0000"/>
              </a:solidFill>
              <a:effectLst>
                <a:outerShdw blurRad="38100" dist="38100" dir="2700000" algn="tl">
                  <a:srgbClr val="000000"/>
                </a:outerShdw>
              </a:effectLst>
              <a:latin typeface="黑体" pitchFamily="49" charset="-122"/>
              <a:ea typeface="黑体" panose="02010609060101010101" pitchFamily="49" charset="-122"/>
            </a:endParaRPr>
          </a:p>
        </p:txBody>
      </p:sp>
      <p:sp>
        <p:nvSpPr>
          <p:cNvPr id="10245" name="矩形 4">
            <a:extLst>
              <a:ext uri="{FF2B5EF4-FFF2-40B4-BE49-F238E27FC236}"/>
            </a:extLst>
          </p:cNvPr>
          <p:cNvSpPr/>
          <p:nvPr/>
        </p:nvSpPr>
        <p:spPr>
          <a:xfrm>
            <a:off x="7595665" y="2808694"/>
            <a:ext cx="800219" cy="584775"/>
          </a:xfrm>
          <a:prstGeom prst="rect">
            <a:avLst/>
          </a:prstGeom>
          <a:noFill/>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en-US" altLang="zh-CN" sz="3200" spc="0">
                <a:solidFill>
                  <a:srgbClr val="FF0000"/>
                </a:solidFill>
                <a:effectLst>
                  <a:outerShdw blurRad="38100" dist="38100" dir="2700000" algn="tl">
                    <a:srgbClr val="000000"/>
                  </a:outerShdw>
                </a:effectLst>
                <a:latin typeface="黑体" pitchFamily="49" charset="-122"/>
                <a:ea typeface="黑体" panose="02010609060101010101" pitchFamily="49" charset="-122"/>
              </a:rPr>
              <a:t>3</a:t>
            </a:r>
            <a:r>
              <a:rPr lang="zh-CN" altLang="en-US" sz="3200" spc="0">
                <a:solidFill>
                  <a:srgbClr val="FF0000"/>
                </a:solidFill>
                <a:effectLst>
                  <a:outerShdw blurRad="38100" dist="38100" dir="2700000" algn="tl">
                    <a:srgbClr val="000000"/>
                  </a:outerShdw>
                </a:effectLst>
                <a:latin typeface="黑体" pitchFamily="49" charset="-122"/>
                <a:ea typeface="黑体" panose="02010609060101010101" pitchFamily="49" charset="-122"/>
              </a:rPr>
              <a:t>分</a:t>
            </a:r>
            <a:endParaRPr lang="zh-CN" altLang="en-US" sz="3200">
              <a:solidFill>
                <a:srgbClr val="FF0000"/>
              </a:solidFill>
              <a:effectLst>
                <a:outerShdw blurRad="38100" dist="38100" dir="2700000" algn="tl">
                  <a:srgbClr val="000000"/>
                </a:outerShdw>
              </a:effectLst>
              <a:latin typeface="黑体" pitchFamily="49" charset="-122"/>
              <a:ea typeface="黑体" panose="02010609060101010101" pitchFamily="49" charset="-122"/>
            </a:endParaRPr>
          </a:p>
        </p:txBody>
      </p:sp>
      <p:sp>
        <p:nvSpPr>
          <p:cNvPr id="10246" name="对话气泡: 椭圆形 5"/>
          <p:cNvSpPr/>
          <p:nvPr/>
        </p:nvSpPr>
        <p:spPr>
          <a:xfrm>
            <a:off x="8904288" y="630238"/>
            <a:ext cx="1798637" cy="860425"/>
          </a:xfrm>
          <a:prstGeom prst="wedgeEllipseCallout">
            <a:avLst>
              <a:gd name="adj1" fmla="val -74106"/>
              <a:gd name="adj2" fmla="val 68046"/>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Calibri" pitchFamily="34" charset="0"/>
                <a:ea typeface="宋体" charset="-122"/>
              </a:rPr>
              <a:t>时间尺度判断错误</a:t>
            </a:r>
            <a:endParaRPr lang="zh-CN" altLang="en-US" sz="2000">
              <a:solidFill>
                <a:srgbClr val="000000"/>
              </a:solidFill>
              <a:latin typeface="Calibri" pitchFamily="34" charset="0"/>
              <a:ea typeface="宋体" charset="-122"/>
            </a:endParaRPr>
          </a:p>
        </p:txBody>
      </p:sp>
      <p:sp>
        <p:nvSpPr>
          <p:cNvPr id="10247" name="文本框 8"/>
          <p:cNvSpPr/>
          <p:nvPr/>
        </p:nvSpPr>
        <p:spPr>
          <a:xfrm>
            <a:off x="6096000" y="842963"/>
            <a:ext cx="2371725" cy="40163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ctr"/>
            <a:r>
              <a:rPr lang="zh-CN" altLang="en-US" sz="2000">
                <a:solidFill>
                  <a:srgbClr val="CC6600"/>
                </a:solidFill>
                <a:latin typeface="Calibri" pitchFamily="34" charset="0"/>
                <a:ea typeface="宋体" charset="-122"/>
              </a:rPr>
              <a:t>考查多年平均现象</a:t>
            </a:r>
            <a:endParaRPr lang="zh-CN" altLang="en-US" sz="2000">
              <a:solidFill>
                <a:srgbClr val="CC6600"/>
              </a:solidFill>
              <a:latin typeface="Calibri" pitchFamily="34" charset="0"/>
              <a:ea typeface="宋体" charset="-122"/>
            </a:endParaRPr>
          </a:p>
        </p:txBody>
      </p:sp>
      <p:cxnSp>
        <p:nvCxnSpPr>
          <p:cNvPr id="10248" name="直接箭头连接符 11"/>
          <p:cNvCxnSpPr/>
          <p:nvPr/>
        </p:nvCxnSpPr>
        <p:spPr>
          <a:xfrm flipV="1">
            <a:off x="5788025" y="1138238"/>
            <a:ext cx="419100" cy="109537"/>
          </a:xfrm>
          <a:prstGeom prst="line">
            <a:avLst/>
          </a:prstGeom>
          <a:noFill/>
          <a:ln>
            <a:solidFill>
              <a:srgbClr val="4A7EBB"/>
            </a:solidFill>
            <a:miter lim="800000"/>
            <a:tailEnd type="triangle"/>
          </a:ln>
        </p:spPr>
      </p:cxnSp>
      <p:sp>
        <p:nvSpPr>
          <p:cNvPr id="10249" name="文本框 12"/>
          <p:cNvSpPr/>
          <p:nvPr/>
        </p:nvSpPr>
        <p:spPr>
          <a:xfrm>
            <a:off x="6569075" y="2200275"/>
            <a:ext cx="2371725" cy="4000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gn="ctr"/>
            <a:r>
              <a:rPr lang="zh-CN" altLang="en-US" sz="2000">
                <a:solidFill>
                  <a:srgbClr val="CC6600"/>
                </a:solidFill>
                <a:latin typeface="Calibri" pitchFamily="34" charset="0"/>
                <a:ea typeface="宋体" charset="-122"/>
              </a:rPr>
              <a:t>考查昼夜变化现象</a:t>
            </a:r>
            <a:endParaRPr lang="zh-CN" altLang="en-US" sz="2000">
              <a:solidFill>
                <a:srgbClr val="CC6600"/>
              </a:solidFill>
              <a:latin typeface="Calibri" pitchFamily="34" charset="0"/>
              <a:ea typeface="宋体" charset="-122"/>
            </a:endParaRPr>
          </a:p>
        </p:txBody>
      </p:sp>
      <p:cxnSp>
        <p:nvCxnSpPr>
          <p:cNvPr id="10250" name="直接箭头连接符 13"/>
          <p:cNvCxnSpPr/>
          <p:nvPr/>
        </p:nvCxnSpPr>
        <p:spPr>
          <a:xfrm>
            <a:off x="5154613" y="2376488"/>
            <a:ext cx="1414462" cy="0"/>
          </a:xfrm>
          <a:prstGeom prst="line">
            <a:avLst/>
          </a:prstGeom>
          <a:noFill/>
          <a:ln>
            <a:solidFill>
              <a:srgbClr val="4A7EBB"/>
            </a:solidFill>
            <a:miter lim="800000"/>
            <a:tailEnd type="triangle"/>
          </a:ln>
        </p:spPr>
      </p:cxnSp>
    </p:spTree>
    <p:custDataLst>
      <p:tags r:id="rId2"/>
    </p:custDataLst>
  </p:cSld>
  <p:clrMapOvr>
    <a:masterClrMapping/>
  </p:clrMapOvr>
  <mc:AlternateContent>
    <mc:Choice xmlns:p14="http://schemas.microsoft.com/office/powerpoint/2010/main" Requires="p14">
      <p:transition spd="slow" advClick="0" advTm="54576" p14:dur="700">
        <p:fade/>
      </p:transition>
    </mc:Choice>
    <mc:Fallback>
      <p:transition spd="slow" advClick="0" advTm="5457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7106" name="内容占位符 2">
            <a:extLst>
              <a:ext uri="{FF2B5EF4-FFF2-40B4-BE49-F238E27FC236}"/>
            </a:extLst>
          </p:cNvPr>
          <p:cNvSpPr>
            <a:spLocks noGrp="1"/>
          </p:cNvSpPr>
          <p:nvPr>
            <p:ph idx="1"/>
          </p:nvPr>
        </p:nvSpPr>
        <p:spPr>
          <a:xfrm>
            <a:off x="609600" y="1600200"/>
            <a:ext cx="10972800" cy="4525963"/>
          </a:xfrm>
          <a:prstGeom prst="rect">
            <a:avLst/>
          </a:prstGeom>
        </p:spPr>
        <p:txBody>
          <a:bodyPr vert="horz" wrap="square" lIns="91440" tIns="45720" rIns="91440" bIns="45720" rtlCol="0" anchor="t" anchorCtr="0">
            <a:normAutofit/>
          </a:bodyPr>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marL="342900" marR="0" lvl="0" indent="-342900"/>
            <a:r>
              <a:rPr lang="zh-CN" altLang="en-US" sz="3200" spc="0"/>
              <a:t>加强世界、中国区域地图的复习，学生心中有地图</a:t>
            </a:r>
            <a:endParaRPr lang="en-US" altLang="zh-CN"/>
          </a:p>
          <a:p>
            <a:pPr marL="0" marR="0" lvl="0" indent="0">
              <a:buNone/>
            </a:pPr>
            <a:r>
              <a:rPr lang="zh-CN" altLang="en-US" sz="3200" spc="0"/>
              <a:t>读图册形成习惯，学生心中有更为宏观的地图，才能在做题时放大空间尺度。找准该地理事项的位置。</a:t>
            </a:r>
            <a:endParaRPr lang="en-US" altLang="zh-CN"/>
          </a:p>
          <a:p>
            <a:pPr marL="342900" marR="0" lvl="0" indent="-342900"/>
            <a:endParaRPr lang="zh-CN" altLang="en-US"/>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8130" name="文本框 2">
            <a:extLst>
              <a:ext uri="{FF2B5EF4-FFF2-40B4-BE49-F238E27FC236}"/>
            </a:extLst>
          </p:cNvPr>
          <p:cNvSpPr txBox="1"/>
          <p:nvPr/>
        </p:nvSpPr>
        <p:spPr>
          <a:xfrm>
            <a:off x="622301" y="622300"/>
            <a:ext cx="10642863" cy="1754326"/>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lnSpc>
                <a:spcPct val="150000"/>
              </a:lnSpc>
              <a:buFont typeface="Arial"/>
              <a:buChar char="•"/>
            </a:pPr>
            <a:r>
              <a:rPr lang="zh-CN" altLang="en-US" sz="2400" spc="0">
                <a:latin typeface="黑体" pitchFamily="49" charset="-122"/>
                <a:ea typeface="黑体" panose="02010609060101010101" pitchFamily="49" charset="-122"/>
              </a:rPr>
              <a:t>熟记主要的宏观尺度地图，</a:t>
            </a:r>
            <a:r>
              <a:rPr lang="zh-CN" altLang="en-US" sz="2400" spc="0">
                <a:latin typeface="Calibri" pitchFamily="34" charset="0"/>
                <a:ea typeface="宋体" charset="-122"/>
              </a:rPr>
              <a:t>形成心理地图</a:t>
            </a:r>
            <a:endParaRPr lang="en-US" altLang="zh-CN" sz="2400">
              <a:latin typeface="Calibri" pitchFamily="34" charset="0"/>
              <a:ea typeface="宋体" charset="-122"/>
            </a:endParaRPr>
          </a:p>
          <a:p>
            <a:pPr marL="0" marR="0" lvl="0" indent="0"/>
            <a:r>
              <a:rPr lang="zh-CN" altLang="en-US" sz="2400" spc="0">
                <a:latin typeface="黑体" pitchFamily="49" charset="-122"/>
                <a:ea typeface="黑体" panose="02010609060101010101" pitchFamily="49" charset="-122"/>
              </a:rPr>
              <a:t>例如，中国地形分布、中国气候分布、中国河流分布、中国自然带分布、中国人口分布、中国农业生产类型分布等；全球经纬网、世界海陆分布、世界地形分布、世界板块分布、世界气候分布、世界主要河流等</a:t>
            </a:r>
            <a:endParaRPr lang="zh-CN" altLang="en-US" sz="2400">
              <a:latin typeface="黑体" pitchFamily="49" charset="-122"/>
              <a:ea typeface="黑体" panose="02010609060101010101" pitchFamily="49" charset="-122"/>
            </a:endParaRPr>
          </a:p>
        </p:txBody>
      </p:sp>
      <p:pic>
        <p:nvPicPr>
          <p:cNvPr id="48131" name="Picture 2"/>
          <p:cNvPicPr>
            <a:picLocks noChangeAspect="1"/>
          </p:cNvPicPr>
          <p:nvPr/>
        </p:nvPicPr>
        <p:blipFill>
          <a:blip r:embed="rId2"/>
          <a:srcRect b="9551"/>
          <a:stretch>
            <a:fillRect/>
          </a:stretch>
        </p:blipFill>
        <p:spPr>
          <a:xfrm>
            <a:off x="392113" y="2705100"/>
            <a:ext cx="5102225" cy="3160713"/>
          </a:xfrm>
          <a:prstGeom prst="rect">
            <a:avLst/>
          </a:prstGeom>
          <a:noFill/>
          <a:ln>
            <a:noFill/>
            <a:miter lim="800000"/>
          </a:ln>
        </p:spPr>
      </p:pic>
      <p:pic>
        <p:nvPicPr>
          <p:cNvPr id="48132" name="Picture 2"/>
          <p:cNvPicPr>
            <a:picLocks noChangeAspect="1"/>
          </p:cNvPicPr>
          <p:nvPr/>
        </p:nvPicPr>
        <p:blipFill>
          <a:blip r:embed="rId3"/>
          <a:srcRect l="14720" t="18062" r="12644" b="10565"/>
          <a:stretch>
            <a:fillRect/>
          </a:stretch>
        </p:blipFill>
        <p:spPr>
          <a:xfrm>
            <a:off x="6096000" y="2451100"/>
            <a:ext cx="4960938" cy="3656013"/>
          </a:xfrm>
          <a:prstGeom prst="rect">
            <a:avLst/>
          </a:prstGeom>
          <a:noFill/>
          <a:ln>
            <a:noFill/>
            <a:miter lim="800000"/>
          </a:ln>
        </p:spPr>
      </p:pic>
      <p:cxnSp>
        <p:nvCxnSpPr>
          <p:cNvPr id="48133" name="直接连接符 6"/>
          <p:cNvCxnSpPr/>
          <p:nvPr/>
        </p:nvCxnSpPr>
        <p:spPr>
          <a:xfrm>
            <a:off x="6376988" y="5486400"/>
            <a:ext cx="4251325" cy="0"/>
          </a:xfrm>
          <a:prstGeom prst="line">
            <a:avLst/>
          </a:prstGeom>
          <a:noFill/>
          <a:ln w="12700">
            <a:solidFill>
              <a:prstClr val="black"/>
            </a:solidFill>
            <a:prstDash val="dash"/>
            <a:miter lim="800000"/>
          </a:ln>
        </p:spPr>
      </p:cxnSp>
    </p:spTree>
  </p:cSld>
  <p:clrMapOvr>
    <a:masterClrMapping/>
  </p:clrMapOvr>
  <mc:AlternateContent>
    <mc:Choice xmlns:p14="http://schemas.microsoft.com/office/powerpoint/2010/main" Requires="p14">
      <p:transition spd="slow" advClick="0" advTm="27027" p14:dur="700">
        <p:fade/>
      </p:transition>
    </mc:Choice>
    <mc:Fallback>
      <p:transition spd="slow" advClick="0" advTm="27027">
        <p:fade/>
      </p:transition>
    </mc:Fallback>
  </mc:AlternateConten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9154" name="文本框 1">
            <a:extLst>
              <a:ext uri="{FF2B5EF4-FFF2-40B4-BE49-F238E27FC236}"/>
            </a:extLst>
          </p:cNvPr>
          <p:cNvSpPr txBox="1"/>
          <p:nvPr/>
        </p:nvSpPr>
        <p:spPr>
          <a:xfrm>
            <a:off x="724395" y="1116282"/>
            <a:ext cx="9571512" cy="2739211"/>
          </a:xfrm>
          <a:prstGeom prst="rect">
            <a:avLst/>
          </a:prstGeom>
          <a:noFill/>
        </p:spPr>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800" spc="0">
                <a:solidFill>
                  <a:srgbClr val="7030A0"/>
                </a:solidFill>
                <a:latin typeface="黑体" pitchFamily="49" charset="-122"/>
                <a:ea typeface="黑体" panose="02010609060101010101" pitchFamily="49" charset="-122"/>
              </a:rPr>
              <a:t>三、试题中时空尺度把握</a:t>
            </a:r>
            <a:endParaRPr lang="en-US" altLang="zh-CN" sz="2800">
              <a:solidFill>
                <a:srgbClr val="7030A0"/>
              </a:solidFill>
              <a:latin typeface="黑体" pitchFamily="49" charset="-122"/>
              <a:ea typeface="黑体" panose="02010609060101010101" pitchFamily="49" charset="-122"/>
            </a:endParaRPr>
          </a:p>
          <a:p>
            <a:pPr marL="0" marR="0" lvl="0" indent="0">
              <a:lnSpc>
                <a:spcPct val="150000"/>
              </a:lnSpc>
            </a:pPr>
            <a:r>
              <a:rPr lang="en-US" altLang="zh-CN" sz="2400" spc="0">
                <a:solidFill>
                  <a:srgbClr val="7030A0"/>
                </a:solidFill>
                <a:latin typeface="黑体" pitchFamily="49" charset="-122"/>
                <a:ea typeface="黑体" panose="02010609060101010101" pitchFamily="49" charset="-122"/>
              </a:rPr>
              <a:t>1.</a:t>
            </a:r>
            <a:r>
              <a:rPr lang="zh-CN" altLang="en-US" sz="2400" spc="0">
                <a:solidFill>
                  <a:srgbClr val="7030A0"/>
                </a:solidFill>
                <a:latin typeface="黑体" pitchFamily="49" charset="-122"/>
                <a:ea typeface="黑体" panose="02010609060101010101" pitchFamily="49" charset="-122"/>
              </a:rPr>
              <a:t>选择题各选项的时空尺度差异</a:t>
            </a:r>
            <a:endParaRPr lang="en-US" altLang="zh-CN" sz="2400">
              <a:solidFill>
                <a:srgbClr val="7030A0"/>
              </a:solidFill>
              <a:latin typeface="黑体" pitchFamily="49" charset="-122"/>
              <a:ea typeface="黑体" panose="02010609060101010101" pitchFamily="49" charset="-122"/>
            </a:endParaRPr>
          </a:p>
          <a:p>
            <a:pPr marL="0" marR="0" lvl="0" indent="0">
              <a:lnSpc>
                <a:spcPct val="150000"/>
              </a:lnSpc>
            </a:pPr>
            <a:r>
              <a:rPr lang="zh-CN" altLang="en-US" sz="2400" spc="0">
                <a:latin typeface="黑体" pitchFamily="49" charset="-122"/>
                <a:ea typeface="黑体" panose="02010609060101010101" pitchFamily="49" charset="-122"/>
              </a:rPr>
              <a:t>注意区分两个尺度的选项</a:t>
            </a:r>
            <a:endParaRPr lang="en-US" altLang="zh-CN" sz="2400">
              <a:latin typeface="黑体" pitchFamily="49" charset="-122"/>
              <a:ea typeface="黑体" panose="02010609060101010101" pitchFamily="49" charset="-122"/>
            </a:endParaRPr>
          </a:p>
          <a:p>
            <a:pPr marL="342900" marR="0" lvl="0" indent="-342900">
              <a:lnSpc>
                <a:spcPct val="150000"/>
              </a:lnSpc>
              <a:buFont typeface="Arial"/>
              <a:buChar char="•"/>
            </a:pPr>
            <a:r>
              <a:rPr lang="zh-CN" altLang="en-US" sz="2400" spc="0">
                <a:latin typeface="黑体" pitchFamily="49" charset="-122"/>
                <a:ea typeface="黑体" panose="02010609060101010101" pitchFamily="49" charset="-122"/>
              </a:rPr>
              <a:t>针对宏观区域特征的选项</a:t>
            </a:r>
            <a:endParaRPr lang="en-US" altLang="zh-CN" sz="2400">
              <a:latin typeface="黑体" pitchFamily="49" charset="-122"/>
              <a:ea typeface="黑体" panose="02010609060101010101" pitchFamily="49" charset="-122"/>
            </a:endParaRPr>
          </a:p>
          <a:p>
            <a:pPr marL="342900" marR="0" lvl="0" indent="-342900">
              <a:lnSpc>
                <a:spcPct val="150000"/>
              </a:lnSpc>
              <a:buFont typeface="Arial"/>
              <a:buChar char="•"/>
            </a:pPr>
            <a:r>
              <a:rPr lang="zh-CN" altLang="en-US" sz="2400" spc="0">
                <a:latin typeface="黑体" pitchFamily="49" charset="-122"/>
                <a:ea typeface="黑体" panose="02010609060101010101" pitchFamily="49" charset="-122"/>
              </a:rPr>
              <a:t>针对事件发生地点的选项</a:t>
            </a:r>
            <a:endParaRPr lang="zh-CN" altLang="en-US" sz="2400">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0178" name="文本框 4"/>
          <p:cNvSpPr/>
          <p:nvPr/>
        </p:nvSpPr>
        <p:spPr>
          <a:xfrm>
            <a:off x="163513" y="423863"/>
            <a:ext cx="5054600" cy="34163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楷体" panose="02010609060101010101" pitchFamily="49" charset="-122"/>
                <a:ea typeface="楷体" panose="02010609060101010101" pitchFamily="49" charset="-122"/>
              </a:rPr>
              <a:t>    三杨庄遗址位于河南省三杨庄村古黄河滩地，遗址内发现的农田高低起伏，垄台和垄沟相间分布，以南北走向居多。该遗址的发现为研究汉代农田耕作提供了资料，研究者推测，农田遗址采用了下图所示的耕作方式，即春季播种于垄沟，夏季幼苗长大，培土之后，就变成垄台耕作。</a:t>
            </a:r>
            <a:endParaRPr lang="zh-CN" altLang="en-US" sz="2400">
              <a:latin typeface="楷体" panose="02010609060101010101" pitchFamily="49" charset="-122"/>
              <a:ea typeface="楷体" panose="02010609060101010101" pitchFamily="49" charset="-122"/>
            </a:endParaRPr>
          </a:p>
        </p:txBody>
      </p:sp>
      <p:pic>
        <p:nvPicPr>
          <p:cNvPr id="50179" name="Picture 2"/>
          <p:cNvPicPr>
            <a:picLocks noChangeAspect="1"/>
          </p:cNvPicPr>
          <p:nvPr/>
        </p:nvPicPr>
        <p:blipFill>
          <a:blip r:embed="rId3"/>
          <a:stretch>
            <a:fillRect/>
          </a:stretch>
        </p:blipFill>
        <p:spPr>
          <a:xfrm>
            <a:off x="5289550" y="508000"/>
            <a:ext cx="6805613" cy="2970213"/>
          </a:xfrm>
          <a:prstGeom prst="rect">
            <a:avLst/>
          </a:prstGeom>
          <a:noFill/>
          <a:ln>
            <a:noFill/>
            <a:miter lim="800000"/>
          </a:ln>
        </p:spPr>
      </p:pic>
      <p:sp>
        <p:nvSpPr>
          <p:cNvPr id="50180" name="文本框 8"/>
          <p:cNvSpPr/>
          <p:nvPr/>
        </p:nvSpPr>
        <p:spPr>
          <a:xfrm>
            <a:off x="163513" y="3840163"/>
            <a:ext cx="7777162" cy="267811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en-US" altLang="zh-CN" sz="2400">
                <a:latin typeface="黑体" pitchFamily="49" charset="-122"/>
                <a:ea typeface="黑体" panose="02010609060101010101" pitchFamily="49" charset="-122"/>
              </a:rPr>
              <a:t>1</a:t>
            </a:r>
            <a:r>
              <a:rPr lang="zh-CN" altLang="en-US" sz="2400">
                <a:latin typeface="黑体" pitchFamily="49" charset="-122"/>
                <a:ea typeface="黑体" panose="02010609060101010101" pitchFamily="49" charset="-122"/>
              </a:rPr>
              <a:t>．三杨庄遗址保存至今的主要原因 </a:t>
            </a:r>
            <a:endParaRPr lang="en-US" altLang="zh-CN" sz="2400">
              <a:latin typeface="黑体" pitchFamily="49" charset="-122"/>
              <a:ea typeface="黑体" panose="02010609060101010101" pitchFamily="49" charset="-122"/>
            </a:endParaRPr>
          </a:p>
          <a:p>
            <a:pPr marL="0" lvl="0" indent="0"/>
            <a:r>
              <a:rPr lang="en-US" altLang="zh-CN" sz="2400">
                <a:latin typeface="黑体" pitchFamily="49" charset="-122"/>
                <a:ea typeface="黑体" panose="02010609060101010101" pitchFamily="49" charset="-122"/>
              </a:rPr>
              <a:t>   A.</a:t>
            </a:r>
            <a:r>
              <a:rPr lang="zh-CN" altLang="en-US" sz="2400">
                <a:latin typeface="黑体" pitchFamily="49" charset="-122"/>
                <a:ea typeface="黑体" panose="02010609060101010101" pitchFamily="49" charset="-122"/>
              </a:rPr>
              <a:t>气候干旱 </a:t>
            </a:r>
            <a:r>
              <a:rPr lang="en-US" altLang="zh-CN" sz="2400">
                <a:latin typeface="黑体" pitchFamily="49" charset="-122"/>
                <a:ea typeface="黑体" panose="02010609060101010101" pitchFamily="49" charset="-122"/>
              </a:rPr>
              <a:t>B. </a:t>
            </a:r>
            <a:r>
              <a:rPr lang="zh-CN" altLang="en-US" sz="2400">
                <a:latin typeface="黑体" pitchFamily="49" charset="-122"/>
                <a:ea typeface="黑体" panose="02010609060101010101" pitchFamily="49" charset="-122"/>
              </a:rPr>
              <a:t>植被覆盖 </a:t>
            </a:r>
            <a:r>
              <a:rPr lang="en-US" altLang="zh-CN" sz="2400">
                <a:solidFill>
                  <a:srgbClr val="FF0000"/>
                </a:solidFill>
                <a:latin typeface="黑体" pitchFamily="49" charset="-122"/>
                <a:ea typeface="黑体" panose="02010609060101010101" pitchFamily="49" charset="-122"/>
              </a:rPr>
              <a:t>C. </a:t>
            </a:r>
            <a:r>
              <a:rPr lang="zh-CN" altLang="en-US" sz="2400">
                <a:solidFill>
                  <a:srgbClr val="FF0000"/>
                </a:solidFill>
                <a:latin typeface="黑体" pitchFamily="49" charset="-122"/>
                <a:ea typeface="黑体" panose="02010609060101010101" pitchFamily="49" charset="-122"/>
              </a:rPr>
              <a:t>淤沙深埋 </a:t>
            </a:r>
            <a:r>
              <a:rPr lang="en-US" altLang="zh-CN" sz="2400">
                <a:latin typeface="黑体" pitchFamily="49" charset="-122"/>
                <a:ea typeface="黑体" panose="02010609060101010101" pitchFamily="49" charset="-122"/>
              </a:rPr>
              <a:t>D. </a:t>
            </a:r>
            <a:r>
              <a:rPr lang="zh-CN" altLang="en-US" sz="2400">
                <a:latin typeface="黑体" pitchFamily="49" charset="-122"/>
                <a:ea typeface="黑体" panose="02010609060101010101" pitchFamily="49" charset="-122"/>
              </a:rPr>
              <a:t>地形遮挡 </a:t>
            </a:r>
            <a:endParaRPr lang="en-US" altLang="zh-CN" sz="2400">
              <a:latin typeface="黑体" pitchFamily="49" charset="-122"/>
              <a:ea typeface="黑体" panose="02010609060101010101" pitchFamily="49" charset="-122"/>
            </a:endParaRPr>
          </a:p>
          <a:p>
            <a:pPr marL="0" lvl="0" indent="0"/>
            <a:r>
              <a:rPr lang="en-US" altLang="zh-CN" sz="2400">
                <a:latin typeface="黑体" pitchFamily="49" charset="-122"/>
                <a:ea typeface="黑体" panose="02010609060101010101" pitchFamily="49" charset="-122"/>
              </a:rPr>
              <a:t>2</a:t>
            </a:r>
            <a:r>
              <a:rPr lang="zh-CN" altLang="en-US" sz="2400">
                <a:latin typeface="黑体" pitchFamily="49" charset="-122"/>
                <a:ea typeface="黑体" panose="02010609060101010101" pitchFamily="49" charset="-122"/>
              </a:rPr>
              <a:t>．田垄呈南北走向最有利于 </a:t>
            </a:r>
            <a:endParaRPr lang="en-US" altLang="zh-CN" sz="2400">
              <a:latin typeface="黑体" pitchFamily="49" charset="-122"/>
              <a:ea typeface="黑体" panose="02010609060101010101" pitchFamily="49" charset="-122"/>
            </a:endParaRPr>
          </a:p>
          <a:p>
            <a:pPr marL="0" lvl="0" indent="0"/>
            <a:r>
              <a:rPr lang="en-US" altLang="zh-CN" sz="2400">
                <a:solidFill>
                  <a:srgbClr val="FF0000"/>
                </a:solidFill>
                <a:latin typeface="黑体" pitchFamily="49" charset="-122"/>
                <a:ea typeface="黑体" panose="02010609060101010101" pitchFamily="49" charset="-122"/>
              </a:rPr>
              <a:t>   A. </a:t>
            </a:r>
            <a:r>
              <a:rPr lang="zh-CN" altLang="en-US" sz="2400">
                <a:solidFill>
                  <a:srgbClr val="FF0000"/>
                </a:solidFill>
                <a:latin typeface="黑体" pitchFamily="49" charset="-122"/>
                <a:ea typeface="黑体" panose="02010609060101010101" pitchFamily="49" charset="-122"/>
              </a:rPr>
              <a:t>促进排水，减轻土地盐碱化 </a:t>
            </a:r>
            <a:endParaRPr lang="en-US" altLang="zh-CN" sz="2400">
              <a:solidFill>
                <a:srgbClr val="FF0000"/>
              </a:solidFill>
              <a:latin typeface="黑体" pitchFamily="49" charset="-122"/>
              <a:ea typeface="黑体" panose="02010609060101010101" pitchFamily="49" charset="-122"/>
            </a:endParaRPr>
          </a:p>
          <a:p>
            <a:pPr marL="0" lvl="0" indent="0"/>
            <a:r>
              <a:rPr lang="en-US" altLang="zh-CN" sz="2400">
                <a:latin typeface="黑体" pitchFamily="49" charset="-122"/>
                <a:ea typeface="黑体" panose="02010609060101010101" pitchFamily="49" charset="-122"/>
              </a:rPr>
              <a:t>   B. </a:t>
            </a:r>
            <a:r>
              <a:rPr lang="zh-CN" altLang="en-US" sz="2400">
                <a:latin typeface="黑体" pitchFamily="49" charset="-122"/>
                <a:ea typeface="黑体" panose="02010609060101010101" pitchFamily="49" charset="-122"/>
              </a:rPr>
              <a:t>减缓风速，避免水分蒸发 </a:t>
            </a:r>
            <a:endParaRPr lang="en-US" altLang="zh-CN" sz="2400">
              <a:latin typeface="黑体" pitchFamily="49" charset="-122"/>
              <a:ea typeface="黑体" panose="02010609060101010101" pitchFamily="49" charset="-122"/>
            </a:endParaRPr>
          </a:p>
          <a:p>
            <a:pPr marL="0" lvl="0" indent="0"/>
            <a:r>
              <a:rPr lang="en-US" altLang="zh-CN" sz="2400">
                <a:latin typeface="黑体" pitchFamily="49" charset="-122"/>
                <a:ea typeface="黑体" panose="02010609060101010101" pitchFamily="49" charset="-122"/>
              </a:rPr>
              <a:t>   C. </a:t>
            </a:r>
            <a:r>
              <a:rPr lang="zh-CN" altLang="en-US" sz="2400">
                <a:latin typeface="黑体" pitchFamily="49" charset="-122"/>
                <a:ea typeface="黑体" panose="02010609060101010101" pitchFamily="49" charset="-122"/>
              </a:rPr>
              <a:t>引导水汽，增加土壤含水量 </a:t>
            </a:r>
            <a:endParaRPr lang="en-US" altLang="zh-CN" sz="2400">
              <a:latin typeface="黑体" pitchFamily="49" charset="-122"/>
              <a:ea typeface="黑体" panose="02010609060101010101" pitchFamily="49" charset="-122"/>
            </a:endParaRPr>
          </a:p>
          <a:p>
            <a:pPr marL="0" lvl="0" indent="0"/>
            <a:r>
              <a:rPr lang="en-US" altLang="zh-CN" sz="2400">
                <a:latin typeface="黑体" pitchFamily="49" charset="-122"/>
                <a:ea typeface="黑体" panose="02010609060101010101" pitchFamily="49" charset="-122"/>
              </a:rPr>
              <a:t>   D. </a:t>
            </a:r>
            <a:r>
              <a:rPr lang="zh-CN" altLang="en-US" sz="2400">
                <a:latin typeface="黑体" pitchFamily="49" charset="-122"/>
                <a:ea typeface="黑体" panose="02010609060101010101" pitchFamily="49" charset="-122"/>
              </a:rPr>
              <a:t>抵御洪水，预防严重涝情 </a:t>
            </a:r>
            <a:endParaRPr lang="en-US" altLang="zh-CN" sz="2400">
              <a:latin typeface="黑体" pitchFamily="49" charset="-122"/>
              <a:ea typeface="黑体" panose="02010609060101010101" pitchFamily="49" charset="-122"/>
            </a:endParaRPr>
          </a:p>
        </p:txBody>
      </p:sp>
      <p:sp>
        <p:nvSpPr>
          <p:cNvPr id="50181" name="文本框 1">
            <a:extLst>
              <a:ext uri="{FF2B5EF4-FFF2-40B4-BE49-F238E27FC236}"/>
            </a:extLst>
          </p:cNvPr>
          <p:cNvSpPr txBox="1"/>
          <p:nvPr/>
        </p:nvSpPr>
        <p:spPr>
          <a:xfrm>
            <a:off x="7956467" y="3840482"/>
            <a:ext cx="3798220" cy="1569660"/>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en-US" altLang="zh-CN" sz="2400" spc="0">
                <a:solidFill>
                  <a:srgbClr val="000000"/>
                </a:solidFill>
                <a:latin typeface="黑体" pitchFamily="49" charset="-122"/>
                <a:ea typeface="黑体" panose="02010609060101010101" pitchFamily="49" charset="-122"/>
              </a:rPr>
              <a:t>A</a:t>
            </a:r>
            <a:r>
              <a:rPr lang="zh-CN" altLang="en-US" sz="2400" spc="0">
                <a:solidFill>
                  <a:srgbClr val="000000"/>
                </a:solidFill>
                <a:latin typeface="黑体" pitchFamily="49" charset="-122"/>
                <a:ea typeface="黑体" panose="02010609060101010101" pitchFamily="49" charset="-122"/>
              </a:rPr>
              <a:t>选项表述宏观区域特征</a:t>
            </a:r>
            <a:r>
              <a:rPr lang="en-US" altLang="zh-CN" sz="2400" spc="0">
                <a:solidFill>
                  <a:srgbClr val="000000"/>
                </a:solidFill>
                <a:latin typeface="黑体" pitchFamily="49" charset="-122"/>
                <a:ea typeface="黑体" panose="02010609060101010101" pitchFamily="49" charset="-122"/>
              </a:rPr>
              <a:t>-</a:t>
            </a:r>
            <a:r>
              <a:rPr lang="zh-CN" altLang="en-US" sz="2400" spc="0">
                <a:solidFill>
                  <a:srgbClr val="000000"/>
                </a:solidFill>
                <a:latin typeface="黑体" pitchFamily="49" charset="-122"/>
                <a:ea typeface="黑体" panose="02010609060101010101" pitchFamily="49" charset="-122"/>
              </a:rPr>
              <a:t>河南省、华北平原</a:t>
            </a:r>
            <a:endParaRPr lang="en-US" altLang="zh-CN" sz="2400">
              <a:solidFill>
                <a:srgbClr val="000000"/>
              </a:solidFill>
              <a:latin typeface="黑体" pitchFamily="49" charset="-122"/>
              <a:ea typeface="黑体" panose="02010609060101010101" pitchFamily="49" charset="-122"/>
            </a:endParaRPr>
          </a:p>
          <a:p>
            <a:pPr marL="342900" marR="0" lvl="0" indent="-342900">
              <a:buFont typeface="Arial"/>
              <a:buChar char="•"/>
            </a:pPr>
            <a:r>
              <a:rPr lang="en-US" altLang="zh-CN" sz="2400" spc="0">
                <a:solidFill>
                  <a:srgbClr val="000000"/>
                </a:solidFill>
                <a:latin typeface="黑体" pitchFamily="49" charset="-122"/>
                <a:ea typeface="黑体" panose="02010609060101010101" pitchFamily="49" charset="-122"/>
              </a:rPr>
              <a:t>BCD</a:t>
            </a:r>
            <a:r>
              <a:rPr lang="zh-CN" altLang="en-US" sz="2400" spc="0">
                <a:solidFill>
                  <a:srgbClr val="000000"/>
                </a:solidFill>
                <a:latin typeface="黑体" pitchFamily="49" charset="-122"/>
                <a:ea typeface="黑体" panose="02010609060101010101" pitchFamily="49" charset="-122"/>
              </a:rPr>
              <a:t>表述的是事件发生地的特征</a:t>
            </a:r>
            <a:r>
              <a:rPr lang="en-US" altLang="zh-CN" sz="2400" spc="0">
                <a:solidFill>
                  <a:srgbClr val="000000"/>
                </a:solidFill>
                <a:latin typeface="黑体" pitchFamily="49" charset="-122"/>
                <a:ea typeface="黑体" panose="02010609060101010101" pitchFamily="49" charset="-122"/>
              </a:rPr>
              <a:t>——</a:t>
            </a:r>
            <a:r>
              <a:rPr lang="zh-CN" altLang="en-US" sz="2400" spc="0">
                <a:solidFill>
                  <a:srgbClr val="000000"/>
                </a:solidFill>
                <a:latin typeface="黑体" pitchFamily="49" charset="-122"/>
                <a:ea typeface="黑体" panose="02010609060101010101" pitchFamily="49" charset="-122"/>
              </a:rPr>
              <a:t>古黄河滩地</a:t>
            </a:r>
            <a:endParaRPr lang="zh-CN" altLang="en-US" sz="2400">
              <a:solidFill>
                <a:srgbClr val="000000"/>
              </a:solidFill>
              <a:latin typeface="黑体" pitchFamily="49" charset="-122"/>
              <a:ea typeface="黑体" panose="02010609060101010101" pitchFamily="49" charset="-122"/>
            </a:endParaRPr>
          </a:p>
        </p:txBody>
      </p:sp>
      <p:sp>
        <p:nvSpPr>
          <p:cNvPr id="50182" name="文本框 2">
            <a:extLst>
              <a:ext uri="{FF2B5EF4-FFF2-40B4-BE49-F238E27FC236}"/>
            </a:extLst>
          </p:cNvPr>
          <p:cNvSpPr txBox="1"/>
          <p:nvPr/>
        </p:nvSpPr>
        <p:spPr>
          <a:xfrm>
            <a:off x="5589879" y="5541185"/>
            <a:ext cx="3914259"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en-US" altLang="zh-CN" sz="2400" spc="0">
                <a:solidFill>
                  <a:srgbClr val="000000"/>
                </a:solidFill>
                <a:latin typeface="黑体" pitchFamily="49" charset="-122"/>
                <a:ea typeface="黑体" panose="02010609060101010101" pitchFamily="49" charset="-122"/>
              </a:rPr>
              <a:t>A</a:t>
            </a:r>
            <a:r>
              <a:rPr lang="zh-CN" altLang="en-US" sz="2400" spc="0">
                <a:solidFill>
                  <a:srgbClr val="000000"/>
                </a:solidFill>
                <a:latin typeface="黑体" pitchFamily="49" charset="-122"/>
                <a:ea typeface="黑体" panose="02010609060101010101" pitchFamily="49" charset="-122"/>
              </a:rPr>
              <a:t>选项中土地盐碱化是华北平原地区的突出特征</a:t>
            </a:r>
            <a:endParaRPr lang="en-US" altLang="zh-CN" sz="2400">
              <a:solidFill>
                <a:srgbClr val="000000"/>
              </a:solidFill>
              <a:latin typeface="黑体"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500"/>
                                        <p:tgtEl>
                                          <p:spTgt spid="5018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fade">
                                      <p:cBhvr>
                                        <p:cTn id="12"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02" name="图片 2"/>
          <p:cNvPicPr>
            <a:picLocks noChangeAspect="1"/>
          </p:cNvPicPr>
          <p:nvPr/>
        </p:nvPicPr>
        <p:blipFill>
          <a:blip r:embed="rId2"/>
          <a:stretch>
            <a:fillRect/>
          </a:stretch>
        </p:blipFill>
        <p:spPr>
          <a:xfrm>
            <a:off x="606425" y="1792288"/>
            <a:ext cx="7218363" cy="4921250"/>
          </a:xfrm>
          <a:prstGeom prst="rect">
            <a:avLst/>
          </a:prstGeom>
          <a:noFill/>
          <a:ln>
            <a:noFill/>
            <a:miter lim="800000"/>
          </a:ln>
        </p:spPr>
      </p:pic>
      <p:sp>
        <p:nvSpPr>
          <p:cNvPr id="51203" name="文本框 1">
            <a:extLst>
              <a:ext uri="{FF2B5EF4-FFF2-40B4-BE49-F238E27FC236}"/>
            </a:extLst>
          </p:cNvPr>
          <p:cNvSpPr txBox="1"/>
          <p:nvPr/>
        </p:nvSpPr>
        <p:spPr>
          <a:xfrm>
            <a:off x="7956467" y="3840484"/>
            <a:ext cx="3798220"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en-US" altLang="zh-CN" sz="2400" spc="0">
                <a:solidFill>
                  <a:srgbClr val="000000"/>
                </a:solidFill>
                <a:latin typeface="黑体" pitchFamily="49" charset="-122"/>
                <a:ea typeface="黑体" panose="02010609060101010101" pitchFamily="49" charset="-122"/>
              </a:rPr>
              <a:t>C</a:t>
            </a:r>
            <a:r>
              <a:rPr lang="zh-CN" altLang="en-US" sz="2400" spc="0">
                <a:solidFill>
                  <a:srgbClr val="000000"/>
                </a:solidFill>
                <a:latin typeface="黑体" pitchFamily="49" charset="-122"/>
                <a:ea typeface="黑体" panose="02010609060101010101" pitchFamily="49" charset="-122"/>
              </a:rPr>
              <a:t>、</a:t>
            </a:r>
            <a:r>
              <a:rPr lang="en-US" altLang="zh-CN" sz="2400" spc="0">
                <a:solidFill>
                  <a:srgbClr val="000000"/>
                </a:solidFill>
                <a:latin typeface="黑体" pitchFamily="49" charset="-122"/>
                <a:ea typeface="黑体" panose="02010609060101010101" pitchFamily="49" charset="-122"/>
              </a:rPr>
              <a:t>D</a:t>
            </a:r>
            <a:r>
              <a:rPr lang="zh-CN" altLang="en-US" sz="2400" spc="0">
                <a:solidFill>
                  <a:srgbClr val="000000"/>
                </a:solidFill>
                <a:latin typeface="黑体" pitchFamily="49" charset="-122"/>
                <a:ea typeface="黑体" panose="02010609060101010101" pitchFamily="49" charset="-122"/>
              </a:rPr>
              <a:t>选项表述宏观区域特征</a:t>
            </a:r>
            <a:r>
              <a:rPr lang="en-US" altLang="zh-CN" sz="2400" spc="0">
                <a:solidFill>
                  <a:srgbClr val="000000"/>
                </a:solidFill>
                <a:latin typeface="黑体" pitchFamily="49" charset="-122"/>
                <a:ea typeface="黑体" panose="02010609060101010101" pitchFamily="49" charset="-122"/>
              </a:rPr>
              <a:t>-</a:t>
            </a:r>
            <a:r>
              <a:rPr lang="zh-CN" altLang="en-US" sz="2400" spc="0">
                <a:solidFill>
                  <a:srgbClr val="000000"/>
                </a:solidFill>
                <a:latin typeface="黑体" pitchFamily="49" charset="-122"/>
                <a:ea typeface="黑体" panose="02010609060101010101" pitchFamily="49" charset="-122"/>
              </a:rPr>
              <a:t>华北平原</a:t>
            </a:r>
            <a:endParaRPr lang="en-US" altLang="zh-CN" sz="2400">
              <a:solidFill>
                <a:srgbClr val="000000"/>
              </a:solidFill>
              <a:latin typeface="黑体" pitchFamily="49" charset="-122"/>
              <a:ea typeface="黑体" panose="02010609060101010101" pitchFamily="49" charset="-122"/>
            </a:endParaRPr>
          </a:p>
        </p:txBody>
      </p:sp>
      <p:sp>
        <p:nvSpPr>
          <p:cNvPr id="51204" name="文本框 3"/>
          <p:cNvSpPr/>
          <p:nvPr/>
        </p:nvSpPr>
        <p:spPr>
          <a:xfrm>
            <a:off x="606425" y="590550"/>
            <a:ext cx="10101263" cy="1201738"/>
          </a:xfrm>
          <a:prstGeom prst="rect">
            <a:avLst/>
          </a:prstGeom>
          <a:gradFill rotWithShape="1">
            <a:gsLst>
              <a:gs pos="0">
                <a:srgbClr val="FFA2A1"/>
              </a:gs>
              <a:gs pos="35001">
                <a:srgbClr val="FFBEBD"/>
              </a:gs>
              <a:gs pos="100000">
                <a:srgbClr val="FFE5E5"/>
              </a:gs>
            </a:gsLst>
            <a:lin ang="16200000" scaled="1"/>
          </a:gradFill>
          <a:ln>
            <a:solidFill>
              <a:srgbClr val="BE4B48"/>
            </a:solidFill>
            <a:miter lim="800000"/>
          </a:ln>
          <a:effectLst>
            <a:outerShdw dist="20000" dir="5400000">
              <a:srgbClr val="000000">
                <a:alpha val="37999"/>
              </a:srgbClr>
            </a:outerShdw>
          </a:effectLst>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zh-CN" altLang="en-US" sz="2400" spc="0">
                <a:latin typeface="黑体" pitchFamily="49" charset="-122"/>
                <a:ea typeface="黑体" panose="02010609060101010101" pitchFamily="49" charset="-122"/>
              </a:rPr>
              <a:t>小尺度空间的选项就事论事，大尺度空间选项往往表述宏观区域特征。</a:t>
            </a:r>
            <a:endParaRPr lang="en-US" altLang="zh-CN" sz="2400">
              <a:latin typeface="黑体" pitchFamily="49" charset="-122"/>
              <a:ea typeface="黑体" panose="02010609060101010101" pitchFamily="49" charset="-122"/>
            </a:endParaRPr>
          </a:p>
          <a:p>
            <a:pPr marL="342900" marR="0" lvl="0" indent="-342900">
              <a:buFont typeface="Arial"/>
              <a:buChar char="•"/>
            </a:pPr>
            <a:r>
              <a:rPr lang="zh-CN" altLang="en-US" sz="2400" spc="0">
                <a:latin typeface="黑体" pitchFamily="49" charset="-122"/>
                <a:ea typeface="黑体" panose="02010609060101010101" pitchFamily="49" charset="-122"/>
              </a:rPr>
              <a:t>放大空间尺度到事件所在区域，结合区域地理环境特色选择。</a:t>
            </a:r>
            <a:endParaRPr lang="en-US" altLang="zh-CN" sz="2400">
              <a:latin typeface="黑体" pitchFamily="49" charset="-122"/>
              <a:ea typeface="黑体" panose="02010609060101010101" pitchFamily="49" charset="-122"/>
            </a:endParaRPr>
          </a:p>
          <a:p>
            <a:pPr marL="342900" marR="0" lvl="0" indent="-342900">
              <a:buFont typeface="Arial"/>
              <a:buChar char="•"/>
            </a:pPr>
            <a:r>
              <a:rPr lang="zh-CN" altLang="en-US" sz="2400" spc="0">
                <a:latin typeface="黑体" pitchFamily="49" charset="-122"/>
                <a:ea typeface="黑体" panose="02010609060101010101" pitchFamily="49" charset="-122"/>
              </a:rPr>
              <a:t>考虑小尺度事件时勿忽略其所在更大尺度区域的共性的地理特征。</a:t>
            </a:r>
            <a:endParaRPr lang="zh-CN" altLang="en-US" sz="2400">
              <a:latin typeface="黑体"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500"/>
                                        <p:tgtEl>
                                          <p:spTgt spid="5120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fade">
                                      <p:cBhvr>
                                        <p:cTn id="1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2226" name="内容占位符 2"/>
          <p:cNvSpPr>
            <a:spLocks noGrp="1"/>
          </p:cNvSpPr>
          <p:nvPr>
            <p:ph idx="1"/>
          </p:nvPr>
        </p:nvSpPr>
        <p:spPr>
          <a:xfrm>
            <a:off x="434975" y="865188"/>
            <a:ext cx="3733800" cy="974725"/>
          </a:xfrm>
          <a:noFill/>
          <a:ln>
            <a:miter lim="800000"/>
          </a:ln>
        </p:spPr>
        <p:txBody>
          <a:bodyPr vert="horz" wrap="square" lIns="91440" tIns="45720" rIns="91440" bIns="45720" anchor="t" anchorCtr="0"/>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marL="0" lvl="0" indent="0">
              <a:lnSpc>
                <a:spcPct val="110000"/>
              </a:lnSpc>
              <a:buNone/>
            </a:pPr>
            <a:r>
              <a:rPr lang="en-US" altLang="zh-CN" sz="2400">
                <a:solidFill>
                  <a:srgbClr val="7030A0"/>
                </a:solidFill>
                <a:latin typeface="黑体" pitchFamily="49" charset="-122"/>
                <a:ea typeface="黑体" panose="02010609060101010101" pitchFamily="49" charset="-122"/>
              </a:rPr>
              <a:t>2.</a:t>
            </a:r>
            <a:r>
              <a:rPr lang="zh-CN" altLang="en-US" sz="2400">
                <a:solidFill>
                  <a:srgbClr val="7030A0"/>
                </a:solidFill>
                <a:latin typeface="黑体" pitchFamily="49" charset="-122"/>
                <a:ea typeface="黑体" panose="02010609060101010101" pitchFamily="49" charset="-122"/>
              </a:rPr>
              <a:t>位置、分布类问题的空间尺度把握</a:t>
            </a:r>
            <a:endParaRPr lang="zh-CN" altLang="en-US" sz="2400">
              <a:solidFill>
                <a:srgbClr val="7030A0"/>
              </a:solidFill>
              <a:latin typeface="黑体" pitchFamily="49" charset="-122"/>
              <a:ea typeface="黑体" panose="02010609060101010101" pitchFamily="49" charset="-122"/>
            </a:endParaRPr>
          </a:p>
        </p:txBody>
      </p:sp>
      <p:sp>
        <p:nvSpPr>
          <p:cNvPr id="52227" name="Rectangle 1"/>
          <p:cNvSpPr/>
          <p:nvPr/>
        </p:nvSpPr>
        <p:spPr>
          <a:xfrm>
            <a:off x="320675" y="3608388"/>
            <a:ext cx="10950575" cy="1570037"/>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eaLnBrk="0" hangingPunct="0"/>
            <a:r>
              <a:rPr lang="en-US" altLang="zh-CN" sz="2400">
                <a:solidFill>
                  <a:srgbClr val="000000"/>
                </a:solidFill>
                <a:latin typeface="楷体" panose="02010609060101010101" pitchFamily="49" charset="-122"/>
                <a:ea typeface="楷体" panose="02010609060101010101" pitchFamily="49" charset="-122"/>
              </a:rPr>
              <a:t>    </a:t>
            </a:r>
            <a:r>
              <a:rPr lang="zh-CN" altLang="zh-CN" sz="2400">
                <a:solidFill>
                  <a:srgbClr val="000000"/>
                </a:solidFill>
                <a:latin typeface="楷体" panose="02010609060101010101" pitchFamily="49" charset="-122"/>
                <a:ea typeface="楷体" panose="02010609060101010101" pitchFamily="49" charset="-122"/>
              </a:rPr>
              <a:t>柬埔寨西哈努克港经济特区由中国和柬埔寨两国共同建设。如图为西哈努克港经济特区地理位置。</a:t>
            </a:r>
            <a:br>
              <a:rPr lang="zh-CN" altLang="zh-CN" sz="2400">
                <a:latin typeface="黑体" pitchFamily="49" charset="-122"/>
                <a:ea typeface="黑体" panose="02010609060101010101" pitchFamily="49" charset="-122"/>
              </a:rPr>
            </a:br>
            <a:r>
              <a:rPr lang="zh-CN" altLang="zh-CN" sz="2400">
                <a:solidFill>
                  <a:srgbClr val="000000"/>
                </a:solidFill>
                <a:latin typeface="黑体" pitchFamily="49" charset="-122"/>
                <a:ea typeface="黑体" panose="02010609060101010101" pitchFamily="49" charset="-122"/>
              </a:rPr>
              <a:t>（1）据图描述该经济特区的地理位置。</a:t>
            </a:r>
            <a:r>
              <a:rPr lang="zh-CN" altLang="zh-CN" sz="2400">
                <a:latin typeface="黑体" pitchFamily="49" charset="-122"/>
                <a:ea typeface="黑体" panose="02010609060101010101" pitchFamily="49" charset="-122"/>
              </a:rPr>
              <a:t> </a:t>
            </a:r>
            <a:endParaRPr lang="en-US" altLang="zh-CN" sz="2400">
              <a:latin typeface="黑体" pitchFamily="49" charset="-122"/>
              <a:ea typeface="黑体" panose="02010609060101010101" pitchFamily="49" charset="-122"/>
            </a:endParaRPr>
          </a:p>
          <a:p>
            <a:pPr marL="0" lvl="0" indent="0" eaLnBrk="0" hangingPunct="0"/>
            <a:r>
              <a:rPr lang="zh-CN" altLang="en-US" sz="2400">
                <a:solidFill>
                  <a:srgbClr val="FF0000"/>
                </a:solidFill>
                <a:latin typeface="黑体" pitchFamily="49" charset="-122"/>
                <a:ea typeface="黑体" panose="02010609060101010101" pitchFamily="49" charset="-122"/>
              </a:rPr>
              <a:t>位于首都金边西南方，</a:t>
            </a:r>
            <a:r>
              <a:rPr lang="en-US" altLang="zh-CN" sz="2400">
                <a:solidFill>
                  <a:srgbClr val="FF0000"/>
                </a:solidFill>
                <a:latin typeface="黑体" pitchFamily="49" charset="-122"/>
                <a:ea typeface="黑体" panose="02010609060101010101" pitchFamily="49" charset="-122"/>
              </a:rPr>
              <a:t>4</a:t>
            </a:r>
            <a:r>
              <a:rPr lang="zh-CN" altLang="en-US" sz="2400">
                <a:solidFill>
                  <a:srgbClr val="FF0000"/>
                </a:solidFill>
                <a:latin typeface="黑体" pitchFamily="49" charset="-122"/>
                <a:ea typeface="黑体" panose="02010609060101010101" pitchFamily="49" charset="-122"/>
              </a:rPr>
              <a:t>号公路直达西哈努克港，东南距机场</a:t>
            </a:r>
            <a:r>
              <a:rPr lang="en-US" altLang="zh-CN" sz="2400">
                <a:solidFill>
                  <a:srgbClr val="FF0000"/>
                </a:solidFill>
                <a:latin typeface="黑体" pitchFamily="49" charset="-122"/>
                <a:ea typeface="黑体" panose="02010609060101010101" pitchFamily="49" charset="-122"/>
              </a:rPr>
              <a:t>3</a:t>
            </a:r>
            <a:r>
              <a:rPr lang="zh-CN" altLang="en-US" sz="2400">
                <a:solidFill>
                  <a:srgbClr val="FF0000"/>
                </a:solidFill>
                <a:latin typeface="黑体" pitchFamily="49" charset="-122"/>
                <a:ea typeface="黑体" panose="02010609060101010101" pitchFamily="49" charset="-122"/>
              </a:rPr>
              <a:t>千米等。</a:t>
            </a:r>
            <a:endParaRPr lang="zh-CN" altLang="zh-CN" sz="2400">
              <a:solidFill>
                <a:srgbClr val="FF0000"/>
              </a:solidFill>
              <a:latin typeface="黑体" pitchFamily="49" charset="-122"/>
              <a:ea typeface="黑体" panose="02010609060101010101" pitchFamily="49" charset="-122"/>
            </a:endParaRPr>
          </a:p>
        </p:txBody>
      </p:sp>
      <p:pic>
        <p:nvPicPr>
          <p:cNvPr id="52228" name="Picture 2"/>
          <p:cNvPicPr>
            <a:picLocks noChangeAspect="1"/>
          </p:cNvPicPr>
          <p:nvPr/>
        </p:nvPicPr>
        <p:blipFill>
          <a:blip r:embed="rId3"/>
          <a:stretch>
            <a:fillRect/>
          </a:stretch>
        </p:blipFill>
        <p:spPr>
          <a:xfrm>
            <a:off x="4919663" y="592138"/>
            <a:ext cx="6737350" cy="2898775"/>
          </a:xfrm>
          <a:prstGeom prst="rect">
            <a:avLst/>
          </a:prstGeom>
          <a:noFill/>
          <a:ln>
            <a:noFill/>
            <a:miter lim="800000"/>
          </a:ln>
        </p:spPr>
      </p:pic>
      <p:sp>
        <p:nvSpPr>
          <p:cNvPr id="52229" name="文本框 4">
            <a:extLst>
              <a:ext uri="{FF2B5EF4-FFF2-40B4-BE49-F238E27FC236}"/>
            </a:extLst>
          </p:cNvPr>
          <p:cNvSpPr txBox="1"/>
          <p:nvPr/>
        </p:nvSpPr>
        <p:spPr>
          <a:xfrm>
            <a:off x="847997" y="5295518"/>
            <a:ext cx="7856616"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marR="0" lvl="0" indent="-285750">
              <a:buFont typeface="Arial"/>
              <a:buChar char="•"/>
            </a:pPr>
            <a:r>
              <a:rPr lang="zh-CN" altLang="en-US" sz="2400" spc="0">
                <a:solidFill>
                  <a:srgbClr val="000000"/>
                </a:solidFill>
                <a:latin typeface="黑体" pitchFamily="49" charset="-122"/>
                <a:ea typeface="黑体" panose="02010609060101010101" pitchFamily="49" charset="-122"/>
              </a:rPr>
              <a:t>看图说话，从图中读出相关地理事物，提取位置信息</a:t>
            </a:r>
            <a:endParaRPr lang="en-US" altLang="zh-CN" sz="2400">
              <a:solidFill>
                <a:srgbClr val="000000"/>
              </a:solidFill>
              <a:latin typeface="黑体" pitchFamily="49" charset="-122"/>
              <a:ea typeface="黑体" panose="02010609060101010101" pitchFamily="49" charset="-122"/>
            </a:endParaRPr>
          </a:p>
          <a:p>
            <a:pPr marL="285750" marR="0" lvl="0" indent="-285750">
              <a:buFont typeface="Arial"/>
              <a:buChar char="•"/>
            </a:pPr>
            <a:r>
              <a:rPr lang="zh-CN" altLang="en-US" sz="2400" spc="0">
                <a:solidFill>
                  <a:srgbClr val="000000"/>
                </a:solidFill>
                <a:latin typeface="黑体" pitchFamily="49" charset="-122"/>
                <a:ea typeface="黑体" panose="02010609060101010101" pitchFamily="49" charset="-122"/>
              </a:rPr>
              <a:t>依据</a:t>
            </a:r>
            <a:r>
              <a:rPr lang="zh-CN" altLang="en-US" sz="2400" spc="0">
                <a:solidFill>
                  <a:srgbClr val="FF0000"/>
                </a:solidFill>
                <a:latin typeface="黑体" pitchFamily="49" charset="-122"/>
                <a:ea typeface="黑体" panose="02010609060101010101" pitchFamily="49" charset="-122"/>
              </a:rPr>
              <a:t>事件特点</a:t>
            </a:r>
            <a:r>
              <a:rPr lang="zh-CN" altLang="en-US" sz="2400" spc="0">
                <a:latin typeface="黑体" pitchFamily="49" charset="-122"/>
                <a:ea typeface="黑体" panose="02010609060101010101" pitchFamily="49" charset="-122"/>
              </a:rPr>
              <a:t>判断答题尺度，</a:t>
            </a:r>
            <a:r>
              <a:rPr lang="zh-CN" altLang="en-US" sz="2400" spc="0">
                <a:solidFill>
                  <a:srgbClr val="000000"/>
                </a:solidFill>
                <a:latin typeface="黑体" pitchFamily="49" charset="-122"/>
                <a:ea typeface="黑体" panose="02010609060101010101" pitchFamily="49" charset="-122"/>
              </a:rPr>
              <a:t>答出对事件有意义的答案</a:t>
            </a:r>
            <a:endParaRPr lang="zh-CN" altLang="en-US" sz="2400">
              <a:solidFill>
                <a:srgbClr val="000000"/>
              </a:solidFill>
              <a:latin typeface="黑体"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3250" name="内容占位符 2"/>
          <p:cNvSpPr>
            <a:spLocks noGrp="1"/>
          </p:cNvSpPr>
          <p:nvPr>
            <p:ph idx="1"/>
          </p:nvPr>
        </p:nvSpPr>
        <p:spPr>
          <a:xfrm>
            <a:off x="538163" y="933450"/>
            <a:ext cx="5684837" cy="1157288"/>
          </a:xfrm>
          <a:noFill/>
          <a:ln>
            <a:miter lim="800000"/>
          </a:ln>
        </p:spPr>
        <p:txBody>
          <a:bodyPr vert="horz" wrap="square" lIns="91440" tIns="45720" rIns="91440" bIns="45720" anchor="t" anchorCtr="0"/>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lvl="0">
              <a:buNone/>
            </a:pPr>
            <a:endParaRPr lang="en-US" altLang="zh-CN" sz="2400">
              <a:latin typeface="黑体" pitchFamily="49" charset="-122"/>
              <a:ea typeface="黑体" panose="02010609060101010101" pitchFamily="49" charset="-122"/>
            </a:endParaRPr>
          </a:p>
          <a:p>
            <a:pPr lvl="0"/>
            <a:r>
              <a:rPr lang="zh-CN" altLang="en-US" sz="2400">
                <a:latin typeface="黑体" pitchFamily="49" charset="-122"/>
                <a:ea typeface="黑体" panose="02010609060101010101" pitchFamily="49" charset="-122"/>
              </a:rPr>
              <a:t>从地理位置的角度，评价环渤海湾区的发展条件。（</a:t>
            </a:r>
            <a:r>
              <a:rPr lang="en-US" altLang="zh-CN" sz="2400">
                <a:latin typeface="黑体" pitchFamily="49" charset="-122"/>
                <a:ea typeface="黑体" panose="02010609060101010101" pitchFamily="49" charset="-122"/>
              </a:rPr>
              <a:t>3</a:t>
            </a:r>
            <a:r>
              <a:rPr lang="zh-CN" altLang="en-US" sz="2400">
                <a:latin typeface="黑体" pitchFamily="49" charset="-122"/>
                <a:ea typeface="黑体" panose="02010609060101010101" pitchFamily="49" charset="-122"/>
              </a:rPr>
              <a:t>分）</a:t>
            </a:r>
            <a:endParaRPr lang="zh-CN" altLang="en-US" sz="2400">
              <a:latin typeface="黑体" pitchFamily="49" charset="-122"/>
              <a:ea typeface="黑体" panose="02010609060101010101" pitchFamily="49" charset="-122"/>
            </a:endParaRPr>
          </a:p>
        </p:txBody>
      </p:sp>
      <p:pic>
        <p:nvPicPr>
          <p:cNvPr id="53251" name="图片 4"/>
          <p:cNvPicPr>
            <a:picLocks noChangeAspect="1"/>
          </p:cNvPicPr>
          <p:nvPr/>
        </p:nvPicPr>
        <p:blipFill>
          <a:blip r:embed="rId3"/>
          <a:stretch>
            <a:fillRect/>
          </a:stretch>
        </p:blipFill>
        <p:spPr>
          <a:xfrm>
            <a:off x="6745288" y="887413"/>
            <a:ext cx="4908550" cy="4303712"/>
          </a:xfrm>
          <a:prstGeom prst="rect">
            <a:avLst/>
          </a:prstGeom>
          <a:noFill/>
          <a:ln>
            <a:noFill/>
            <a:miter lim="800000"/>
          </a:ln>
        </p:spPr>
      </p:pic>
      <p:sp>
        <p:nvSpPr>
          <p:cNvPr id="53252" name="文本框 6"/>
          <p:cNvSpPr/>
          <p:nvPr/>
        </p:nvSpPr>
        <p:spPr>
          <a:xfrm>
            <a:off x="755650" y="2290763"/>
            <a:ext cx="5467350" cy="26765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FF0000"/>
                </a:solidFill>
                <a:latin typeface="黑体" pitchFamily="49" charset="-122"/>
                <a:ea typeface="黑体" panose="02010609060101010101" pitchFamily="49" charset="-122"/>
              </a:rPr>
              <a:t>优势：位于沿海地区，海上交通便利;面向日本、韩国等东亚国家,便于对外联系;位于东 北、华北结合部,区域联系便利;环绕首都北京,可依托其发展。</a:t>
            </a:r>
            <a:endParaRPr lang="zh-CN" altLang="en-US" sz="2400">
              <a:solidFill>
                <a:srgbClr val="FF0000"/>
              </a:solidFill>
              <a:latin typeface="黑体" pitchFamily="49" charset="-122"/>
              <a:ea typeface="黑体" panose="02010609060101010101" pitchFamily="49" charset="-122"/>
            </a:endParaRPr>
          </a:p>
          <a:p>
            <a:pPr marL="0" lvl="0" indent="0"/>
            <a:r>
              <a:rPr lang="zh-CN" altLang="en-US" sz="2400">
                <a:solidFill>
                  <a:srgbClr val="FF0000"/>
                </a:solidFill>
                <a:latin typeface="黑体" pitchFamily="49" charset="-122"/>
                <a:ea typeface="黑体" panose="02010609060101010101" pitchFamily="49" charset="-122"/>
              </a:rPr>
              <a:t>劣势</a:t>
            </a:r>
            <a:r>
              <a:rPr lang="en-US" altLang="zh-CN" sz="2400">
                <a:solidFill>
                  <a:srgbClr val="FF0000"/>
                </a:solidFill>
                <a:latin typeface="黑体" pitchFamily="49" charset="-122"/>
                <a:ea typeface="黑体" panose="02010609060101010101" pitchFamily="49" charset="-122"/>
              </a:rPr>
              <a:t>:</a:t>
            </a:r>
            <a:r>
              <a:rPr lang="zh-CN" altLang="en-US" sz="2400">
                <a:solidFill>
                  <a:srgbClr val="FF0000"/>
                </a:solidFill>
                <a:latin typeface="黑体" pitchFamily="49" charset="-122"/>
                <a:ea typeface="黑体" panose="02010609060101010101" pitchFamily="49" charset="-122"/>
              </a:rPr>
              <a:t>位于暖温带,冬季气温较低,海水结冰影响通航;渤海湾面积较大,形成辽东半岛 与山东半岛间交通阻隔。</a:t>
            </a:r>
            <a:endParaRPr lang="zh-CN" altLang="en-US" sz="2400">
              <a:solidFill>
                <a:srgbClr val="FF0000"/>
              </a:solidFill>
              <a:latin typeface="黑体" pitchFamily="49" charset="-122"/>
              <a:ea typeface="黑体" panose="02010609060101010101" pitchFamily="49" charset="-122"/>
            </a:endParaRPr>
          </a:p>
        </p:txBody>
      </p:sp>
      <p:sp>
        <p:nvSpPr>
          <p:cNvPr id="53253" name="文本框 7">
            <a:extLst>
              <a:ext uri="{FF2B5EF4-FFF2-40B4-BE49-F238E27FC236}"/>
            </a:extLst>
          </p:cNvPr>
          <p:cNvSpPr txBox="1"/>
          <p:nvPr/>
        </p:nvSpPr>
        <p:spPr>
          <a:xfrm>
            <a:off x="1049877" y="5413255"/>
            <a:ext cx="9008523"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marR="0" lvl="0" indent="-285750">
              <a:buFont typeface="Arial"/>
              <a:buChar char="•"/>
            </a:pPr>
            <a:r>
              <a:rPr lang="zh-CN" altLang="en-US" sz="2400" spc="0">
                <a:solidFill>
                  <a:srgbClr val="000000"/>
                </a:solidFill>
                <a:latin typeface="黑体" pitchFamily="49" charset="-122"/>
                <a:ea typeface="黑体" panose="02010609060101010101" pitchFamily="49" charset="-122"/>
              </a:rPr>
              <a:t>看图说话，从图中读出相关地理事物，提取位置信息</a:t>
            </a:r>
            <a:endParaRPr lang="en-US" altLang="zh-CN" sz="2400">
              <a:solidFill>
                <a:srgbClr val="000000"/>
              </a:solidFill>
              <a:latin typeface="黑体" pitchFamily="49" charset="-122"/>
              <a:ea typeface="黑体" panose="02010609060101010101" pitchFamily="49" charset="-122"/>
            </a:endParaRPr>
          </a:p>
          <a:p>
            <a:pPr marL="285750" marR="0" lvl="0" indent="-285750">
              <a:buFont typeface="Arial"/>
              <a:buChar char="•"/>
            </a:pPr>
            <a:r>
              <a:rPr lang="zh-CN" altLang="en-US" sz="2400" spc="0">
                <a:solidFill>
                  <a:srgbClr val="000000"/>
                </a:solidFill>
                <a:latin typeface="黑体" pitchFamily="49" charset="-122"/>
                <a:ea typeface="黑体" panose="02010609060101010101" pitchFamily="49" charset="-122"/>
              </a:rPr>
              <a:t>考虑</a:t>
            </a:r>
            <a:r>
              <a:rPr lang="zh-CN" altLang="en-US" sz="2400" spc="0">
                <a:solidFill>
                  <a:srgbClr val="FF0000"/>
                </a:solidFill>
                <a:latin typeface="黑体" pitchFamily="49" charset="-122"/>
                <a:ea typeface="黑体" panose="02010609060101010101" pitchFamily="49" charset="-122"/>
              </a:rPr>
              <a:t>事件特点</a:t>
            </a:r>
            <a:r>
              <a:rPr lang="zh-CN" altLang="en-US" sz="2400" spc="0">
                <a:solidFill>
                  <a:srgbClr val="000000"/>
                </a:solidFill>
                <a:latin typeface="黑体" pitchFamily="49" charset="-122"/>
                <a:ea typeface="黑体" panose="02010609060101010101" pitchFamily="49" charset="-122"/>
              </a:rPr>
              <a:t>答出对事件有意义的答案</a:t>
            </a:r>
            <a:endParaRPr lang="zh-CN" altLang="en-US" sz="2400">
              <a:solidFill>
                <a:srgbClr val="000000"/>
              </a:solidFill>
              <a:latin typeface="黑体"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4274" name="对话气泡: 椭圆形 7"/>
          <p:cNvSpPr/>
          <p:nvPr/>
        </p:nvSpPr>
        <p:spPr>
          <a:xfrm>
            <a:off x="4808538" y="3355975"/>
            <a:ext cx="2779712" cy="863600"/>
          </a:xfrm>
          <a:prstGeom prst="wedgeEllipseCallout">
            <a:avLst>
              <a:gd name="adj1" fmla="val 53454"/>
              <a:gd name="adj2" fmla="val 135579"/>
            </a:avLst>
          </a:prstGeom>
          <a:gradFill rotWithShape="1">
            <a:gsLst>
              <a:gs pos="0">
                <a:srgbClr val="FFA2A1"/>
              </a:gs>
              <a:gs pos="35001">
                <a:srgbClr val="FFBEBD"/>
              </a:gs>
              <a:gs pos="100000">
                <a:srgbClr val="FFE5E5"/>
              </a:gs>
            </a:gsLst>
            <a:lin ang="16200000" scaled="1"/>
          </a:gradFill>
          <a:ln>
            <a:solidFill>
              <a:srgbClr val="BE4B48"/>
            </a:solidFill>
            <a:miter lim="800000"/>
          </a:ln>
          <a:effectLst>
            <a:outerShdw dist="20000" dir="5400000">
              <a:srgbClr val="000000">
                <a:alpha val="37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依据比例尺判断空间尺度较小</a:t>
            </a:r>
            <a:endParaRPr lang="zh-CN" altLang="en-US" sz="2000">
              <a:solidFill>
                <a:srgbClr val="000000"/>
              </a:solidFill>
              <a:latin typeface="黑体" pitchFamily="49" charset="-122"/>
              <a:ea typeface="黑体" panose="02010609060101010101" pitchFamily="49" charset="-122"/>
            </a:endParaRPr>
          </a:p>
        </p:txBody>
      </p:sp>
      <p:sp>
        <p:nvSpPr>
          <p:cNvPr id="54275" name="矩形 1">
            <a:extLst>
              <a:ext uri="{FF2B5EF4-FFF2-40B4-BE49-F238E27FC236}"/>
            </a:extLst>
          </p:cNvPr>
          <p:cNvSpPr/>
          <p:nvPr/>
        </p:nvSpPr>
        <p:spPr>
          <a:xfrm>
            <a:off x="866432" y="713556"/>
            <a:ext cx="6348047" cy="1938992"/>
          </a:xfrm>
          <a:prstGeom prst="rect">
            <a:avLst/>
          </a:prstGeom>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200025" algn="just"/>
            <a:r>
              <a:rPr lang="en-US" altLang="zh-CN" sz="2000" spc="0">
                <a:solidFill>
                  <a:srgbClr val="000000"/>
                </a:solidFill>
                <a:latin typeface="黑体" pitchFamily="49" charset="-122"/>
                <a:ea typeface="黑体" panose="02010609060101010101" pitchFamily="49" charset="-122"/>
              </a:rPr>
              <a:t>23.</a:t>
            </a:r>
            <a:r>
              <a:rPr lang="zh-CN" altLang="en-US" sz="2000" spc="0">
                <a:solidFill>
                  <a:srgbClr val="000000"/>
                </a:solidFill>
                <a:latin typeface="黑体" pitchFamily="49" charset="-122"/>
                <a:ea typeface="黑体" panose="02010609060101010101" pitchFamily="49" charset="-122"/>
              </a:rPr>
              <a:t>（</a:t>
            </a:r>
            <a:r>
              <a:rPr lang="en-US" altLang="zh-CN" sz="2000" spc="0">
                <a:solidFill>
                  <a:srgbClr val="000000"/>
                </a:solidFill>
                <a:latin typeface="黑体" pitchFamily="49" charset="-122"/>
                <a:ea typeface="黑体" panose="02010609060101010101" pitchFamily="49" charset="-122"/>
              </a:rPr>
              <a:t>1</a:t>
            </a:r>
            <a:r>
              <a:rPr lang="zh-CN" altLang="zh-CN" sz="2000" spc="0">
                <a:solidFill>
                  <a:srgbClr val="000000"/>
                </a:solidFill>
                <a:latin typeface="黑体" pitchFamily="49" charset="-122"/>
                <a:ea typeface="黑体" panose="02010609060101010101" pitchFamily="49" charset="-122"/>
              </a:rPr>
              <a:t>）说明在地形影响下，该区域城镇和交通线路的分布特征。（</a:t>
            </a:r>
            <a:r>
              <a:rPr lang="en-US" altLang="zh-CN" sz="2000" spc="0">
                <a:solidFill>
                  <a:srgbClr val="000000"/>
                </a:solidFill>
                <a:latin typeface="黑体" pitchFamily="49" charset="-122"/>
                <a:ea typeface="黑体" panose="02010609060101010101" pitchFamily="49" charset="-122"/>
              </a:rPr>
              <a:t>6</a:t>
            </a:r>
            <a:r>
              <a:rPr lang="zh-CN" altLang="zh-CN" sz="2000" spc="0">
                <a:solidFill>
                  <a:srgbClr val="000000"/>
                </a:solidFill>
                <a:latin typeface="黑体" pitchFamily="49" charset="-122"/>
                <a:ea typeface="黑体" panose="02010609060101010101" pitchFamily="49" charset="-122"/>
              </a:rPr>
              <a:t>分）</a:t>
            </a:r>
            <a:endParaRPr lang="en-US" altLang="zh-CN" sz="2000">
              <a:solidFill>
                <a:srgbClr val="000000"/>
              </a:solidFill>
              <a:latin typeface="黑体" pitchFamily="49" charset="-122"/>
              <a:ea typeface="黑体" panose="02010609060101010101" pitchFamily="49" charset="-122"/>
            </a:endParaRPr>
          </a:p>
          <a:p>
            <a:pPr marL="0" marR="0" lvl="0" indent="200025" algn="just"/>
            <a:r>
              <a:rPr lang="zh-CN" altLang="en-US" sz="2000" spc="0">
                <a:solidFill>
                  <a:srgbClr val="FF0000"/>
                </a:solidFill>
                <a:latin typeface="黑体" pitchFamily="49" charset="-122"/>
                <a:ea typeface="黑体" panose="02010609060101010101" pitchFamily="49" charset="-122"/>
              </a:rPr>
              <a:t>平原：城镇数量多（</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分），密度大（</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分），交通线路密集（</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a:t>
            </a:r>
            <a:endParaRPr lang="zh-CN" altLang="en-US" sz="2000">
              <a:solidFill>
                <a:srgbClr val="FF0000"/>
              </a:solidFill>
              <a:latin typeface="黑体" pitchFamily="49" charset="-122"/>
              <a:ea typeface="黑体" panose="02010609060101010101" pitchFamily="49" charset="-122"/>
            </a:endParaRPr>
          </a:p>
          <a:p>
            <a:pPr marL="0" marR="0" lvl="0" indent="200025" algn="just"/>
            <a:r>
              <a:rPr lang="zh-CN" altLang="en-US" sz="2000" spc="0">
                <a:solidFill>
                  <a:srgbClr val="FF0000"/>
                </a:solidFill>
                <a:latin typeface="黑体" pitchFamily="49" charset="-122"/>
                <a:ea typeface="黑体" panose="02010609060101010101" pitchFamily="49" charset="-122"/>
              </a:rPr>
              <a:t>山地和高原：城镇数量少（</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分），密度小（</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分），交通线路稀疏（</a:t>
            </a:r>
            <a:r>
              <a:rPr lang="en-US" altLang="zh-CN" sz="2000" spc="0">
                <a:solidFill>
                  <a:srgbClr val="FF0000"/>
                </a:solidFill>
                <a:latin typeface="黑体" pitchFamily="49" charset="-122"/>
                <a:ea typeface="黑体" panose="02010609060101010101" pitchFamily="49" charset="-122"/>
              </a:rPr>
              <a:t>1</a:t>
            </a:r>
            <a:r>
              <a:rPr lang="zh-CN" altLang="en-US" sz="2000" spc="0">
                <a:solidFill>
                  <a:srgbClr val="FF0000"/>
                </a:solidFill>
                <a:latin typeface="黑体" pitchFamily="49" charset="-122"/>
                <a:ea typeface="黑体" panose="02010609060101010101" pitchFamily="49" charset="-122"/>
              </a:rPr>
              <a:t>分）。</a:t>
            </a:r>
            <a:endParaRPr lang="zh-CN" altLang="zh-CN" sz="2000">
              <a:latin typeface="黑体" pitchFamily="49" charset="-122"/>
              <a:ea typeface="黑体" panose="02010609060101010101" pitchFamily="49" charset="-122"/>
            </a:endParaRPr>
          </a:p>
        </p:txBody>
      </p:sp>
      <p:pic>
        <p:nvPicPr>
          <p:cNvPr id="54276" name="图片 10"/>
          <p:cNvPicPr>
            <a:picLocks noChangeAspect="1"/>
          </p:cNvPicPr>
          <p:nvPr/>
        </p:nvPicPr>
        <p:blipFill>
          <a:blip r:embed="rId2"/>
          <a:stretch>
            <a:fillRect/>
          </a:stretch>
        </p:blipFill>
        <p:spPr>
          <a:xfrm>
            <a:off x="7699375" y="4176713"/>
            <a:ext cx="3159125" cy="2519362"/>
          </a:xfrm>
          <a:prstGeom prst="rect">
            <a:avLst/>
          </a:prstGeom>
          <a:noFill/>
          <a:ln>
            <a:noFill/>
            <a:miter lim="800000"/>
          </a:ln>
        </p:spPr>
      </p:pic>
      <p:sp>
        <p:nvSpPr>
          <p:cNvPr id="54277" name="矩形 3"/>
          <p:cNvSpPr/>
          <p:nvPr/>
        </p:nvSpPr>
        <p:spPr>
          <a:xfrm>
            <a:off x="622300" y="4467225"/>
            <a:ext cx="6592888" cy="193833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200025" algn="just"/>
            <a:r>
              <a:rPr lang="zh-CN" altLang="zh-CN" sz="2000">
                <a:latin typeface="黑体" pitchFamily="49" charset="-122"/>
                <a:ea typeface="黑体" panose="02010609060101010101" pitchFamily="49" charset="-122"/>
              </a:rPr>
              <a:t>（</a:t>
            </a:r>
            <a:r>
              <a:rPr lang="en-US" altLang="zh-CN" sz="2000">
                <a:latin typeface="黑体" pitchFamily="49" charset="-122"/>
                <a:ea typeface="黑体" panose="02010609060101010101" pitchFamily="49" charset="-122"/>
              </a:rPr>
              <a:t>2</a:t>
            </a:r>
            <a:r>
              <a:rPr lang="zh-CN" altLang="zh-CN" sz="2000">
                <a:latin typeface="黑体" pitchFamily="49" charset="-122"/>
                <a:ea typeface="黑体" panose="02010609060101010101" pitchFamily="49" charset="-122"/>
              </a:rPr>
              <a:t>）说明图示区域不同地形条件下交通与聚落的特点。（</a:t>
            </a:r>
            <a:r>
              <a:rPr lang="en-US" altLang="zh-CN" sz="2000">
                <a:latin typeface="黑体" pitchFamily="49" charset="-122"/>
                <a:ea typeface="黑体" panose="02010609060101010101" pitchFamily="49" charset="-122"/>
              </a:rPr>
              <a:t>6</a:t>
            </a:r>
            <a:r>
              <a:rPr lang="zh-CN" altLang="zh-CN" sz="2000">
                <a:latin typeface="黑体" pitchFamily="49" charset="-122"/>
                <a:ea typeface="黑体" panose="02010609060101010101" pitchFamily="49" charset="-122"/>
              </a:rPr>
              <a:t>分）</a:t>
            </a:r>
            <a:endParaRPr lang="en-US" altLang="zh-CN" sz="2000">
              <a:latin typeface="黑体" pitchFamily="49" charset="-122"/>
              <a:ea typeface="黑体" panose="02010609060101010101" pitchFamily="49" charset="-122"/>
            </a:endParaRPr>
          </a:p>
          <a:p>
            <a:pPr marL="0" lvl="0" indent="200025" algn="just"/>
            <a:r>
              <a:rPr lang="zh-CN" altLang="zh-CN" sz="2000">
                <a:solidFill>
                  <a:srgbClr val="FF0000"/>
                </a:solidFill>
                <a:latin typeface="黑体" pitchFamily="49" charset="-122"/>
                <a:ea typeface="黑体" panose="02010609060101010101" pitchFamily="49" charset="-122"/>
              </a:rPr>
              <a:t>平原地区交通线路数量多</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分），平直、</a:t>
            </a:r>
            <a:r>
              <a:rPr lang="zh-CN" altLang="zh-CN" sz="2000">
                <a:solidFill>
                  <a:srgbClr val="FF0000"/>
                </a:solidFill>
                <a:latin typeface="黑体" pitchFamily="49" charset="-122"/>
                <a:ea typeface="黑体" panose="02010609060101010101" pitchFamily="49" charset="-122"/>
              </a:rPr>
              <a:t>呈网状、密度大</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聚落规模大</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a:t>
            </a:r>
            <a:endParaRPr lang="en-US" altLang="zh-CN" sz="2000">
              <a:solidFill>
                <a:srgbClr val="FF0000"/>
              </a:solidFill>
              <a:latin typeface="黑体" pitchFamily="49" charset="-122"/>
              <a:ea typeface="黑体" panose="02010609060101010101" pitchFamily="49" charset="-122"/>
            </a:endParaRPr>
          </a:p>
          <a:p>
            <a:pPr marL="0" lvl="0" indent="200025" algn="just"/>
            <a:r>
              <a:rPr lang="zh-CN" altLang="zh-CN" sz="2000">
                <a:solidFill>
                  <a:srgbClr val="FF0000"/>
                </a:solidFill>
                <a:latin typeface="黑体" pitchFamily="49" charset="-122"/>
                <a:ea typeface="黑体" panose="02010609060101010101" pitchFamily="49" charset="-122"/>
              </a:rPr>
              <a:t>山区交通线路数量少</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弯曲</a:t>
            </a:r>
            <a:r>
              <a:rPr lang="zh-CN" altLang="en-US" sz="2000">
                <a:solidFill>
                  <a:srgbClr val="FF0000"/>
                </a:solidFill>
                <a:latin typeface="黑体" pitchFamily="49" charset="-122"/>
                <a:ea typeface="黑体" panose="02010609060101010101" pitchFamily="49" charset="-122"/>
              </a:rPr>
              <a:t>（</a:t>
            </a:r>
            <a:r>
              <a:rPr lang="zh-CN" altLang="zh-CN" sz="2000">
                <a:solidFill>
                  <a:srgbClr val="FF0000"/>
                </a:solidFill>
                <a:latin typeface="黑体" pitchFamily="49" charset="-122"/>
                <a:ea typeface="黑体" panose="02010609060101010101" pitchFamily="49" charset="-122"/>
              </a:rPr>
              <a:t>沿等高线分布</a:t>
            </a:r>
            <a:r>
              <a:rPr lang="zh-CN" altLang="en-US" sz="2000">
                <a:solidFill>
                  <a:srgbClr val="FF0000"/>
                </a:solidFill>
                <a:latin typeface="黑体" pitchFamily="49" charset="-122"/>
                <a:ea typeface="黑体" panose="02010609060101010101" pitchFamily="49" charset="-122"/>
              </a:rPr>
              <a:t>）</a:t>
            </a:r>
            <a:r>
              <a:rPr lang="zh-CN" altLang="zh-CN" sz="2000">
                <a:solidFill>
                  <a:srgbClr val="FF0000"/>
                </a:solidFill>
                <a:latin typeface="黑体" pitchFamily="49" charset="-122"/>
                <a:ea typeface="黑体" panose="02010609060101010101" pitchFamily="49" charset="-122"/>
              </a:rPr>
              <a:t>、密度小</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，聚落规模小、分散</a:t>
            </a:r>
            <a:r>
              <a:rPr lang="zh-CN" altLang="en-US" sz="2000">
                <a:solidFill>
                  <a:srgbClr val="FF0000"/>
                </a:solidFill>
                <a:latin typeface="黑体" pitchFamily="49" charset="-122"/>
                <a:ea typeface="黑体" panose="02010609060101010101" pitchFamily="49" charset="-122"/>
              </a:rPr>
              <a:t>（</a:t>
            </a:r>
            <a:r>
              <a:rPr lang="en-US" altLang="zh-CN" sz="2000">
                <a:solidFill>
                  <a:srgbClr val="FF0000"/>
                </a:solidFill>
                <a:latin typeface="黑体" pitchFamily="49" charset="-122"/>
                <a:ea typeface="黑体" panose="02010609060101010101" pitchFamily="49" charset="-122"/>
              </a:rPr>
              <a:t>1</a:t>
            </a:r>
            <a:r>
              <a:rPr lang="zh-CN" altLang="en-US" sz="2000">
                <a:solidFill>
                  <a:srgbClr val="FF0000"/>
                </a:solidFill>
                <a:latin typeface="黑体" pitchFamily="49" charset="-122"/>
                <a:ea typeface="黑体" panose="02010609060101010101" pitchFamily="49" charset="-122"/>
              </a:rPr>
              <a:t>分）</a:t>
            </a:r>
            <a:r>
              <a:rPr lang="zh-CN" altLang="zh-CN" sz="2000">
                <a:solidFill>
                  <a:srgbClr val="FF0000"/>
                </a:solidFill>
                <a:latin typeface="黑体" pitchFamily="49" charset="-122"/>
                <a:ea typeface="黑体" panose="02010609060101010101" pitchFamily="49" charset="-122"/>
              </a:rPr>
              <a:t>。</a:t>
            </a:r>
            <a:endParaRPr lang="zh-CN" altLang="zh-CN" sz="2000">
              <a:solidFill>
                <a:srgbClr val="FF0000"/>
              </a:solidFill>
              <a:latin typeface="黑体" pitchFamily="49" charset="-122"/>
              <a:ea typeface="黑体" panose="02010609060101010101" pitchFamily="49" charset="-122"/>
            </a:endParaRPr>
          </a:p>
        </p:txBody>
      </p:sp>
      <p:pic>
        <p:nvPicPr>
          <p:cNvPr id="54278" name="Picture 3"/>
          <p:cNvPicPr>
            <a:picLocks noChangeAspect="1"/>
          </p:cNvPicPr>
          <p:nvPr/>
        </p:nvPicPr>
        <p:blipFill>
          <a:blip r:embed="rId3"/>
          <a:stretch>
            <a:fillRect/>
          </a:stretch>
        </p:blipFill>
        <p:spPr>
          <a:xfrm>
            <a:off x="7466013" y="601663"/>
            <a:ext cx="4129087" cy="3355975"/>
          </a:xfrm>
          <a:prstGeom prst="rect">
            <a:avLst/>
          </a:prstGeom>
          <a:noFill/>
          <a:ln>
            <a:noFill/>
            <a:miter lim="800000"/>
          </a:ln>
        </p:spPr>
      </p:pic>
      <p:sp>
        <p:nvSpPr>
          <p:cNvPr id="54279" name="对话气泡: 椭圆形 6"/>
          <p:cNvSpPr/>
          <p:nvPr/>
        </p:nvSpPr>
        <p:spPr>
          <a:xfrm>
            <a:off x="4930775" y="2322513"/>
            <a:ext cx="2779713" cy="828675"/>
          </a:xfrm>
          <a:prstGeom prst="wedgeEllipseCallout">
            <a:avLst>
              <a:gd name="adj1" fmla="val 47676"/>
              <a:gd name="adj2" fmla="val -148412"/>
            </a:avLst>
          </a:prstGeom>
          <a:gradFill rotWithShape="1">
            <a:gsLst>
              <a:gs pos="0">
                <a:srgbClr val="FFA2A1"/>
              </a:gs>
              <a:gs pos="35001">
                <a:srgbClr val="FFBEBD"/>
              </a:gs>
              <a:gs pos="100000">
                <a:srgbClr val="FFE5E5"/>
              </a:gs>
            </a:gsLst>
            <a:lin ang="16200000" scaled="1"/>
          </a:gradFill>
          <a:ln>
            <a:solidFill>
              <a:srgbClr val="BE4B48"/>
            </a:solidFill>
            <a:miter lim="800000"/>
          </a:ln>
          <a:effectLst>
            <a:outerShdw dist="20000" dir="5400000">
              <a:srgbClr val="000000">
                <a:alpha val="37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依据经纬网判断空间尺度较大</a:t>
            </a:r>
            <a:endParaRPr lang="zh-CN" altLang="en-US" sz="2000">
              <a:solidFill>
                <a:srgbClr val="000000"/>
              </a:solidFill>
              <a:latin typeface="黑体" pitchFamily="49" charset="-122"/>
              <a:ea typeface="黑体" panose="02010609060101010101" pitchFamily="49" charset="-122"/>
            </a:endParaRPr>
          </a:p>
        </p:txBody>
      </p:sp>
      <p:sp>
        <p:nvSpPr>
          <p:cNvPr id="54280" name="文本框 8">
            <a:extLst>
              <a:ext uri="{FF2B5EF4-FFF2-40B4-BE49-F238E27FC236}"/>
            </a:extLst>
          </p:cNvPr>
          <p:cNvSpPr txBox="1"/>
          <p:nvPr/>
        </p:nvSpPr>
        <p:spPr>
          <a:xfrm>
            <a:off x="430562" y="2904724"/>
            <a:ext cx="4248317" cy="1323439"/>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0070C0"/>
                </a:solidFill>
                <a:latin typeface="楷体" panose="02010609060101010101" pitchFamily="49" charset="-122"/>
                <a:ea typeface="楷体" panose="02010609060101010101" pitchFamily="49" charset="-122"/>
              </a:rPr>
              <a:t>较小空间</a:t>
            </a:r>
            <a:r>
              <a:rPr lang="zh-CN" altLang="en-US" sz="2000" spc="0">
                <a:solidFill>
                  <a:srgbClr val="003399"/>
                </a:solidFill>
                <a:latin typeface="楷体" panose="02010609060101010101" pitchFamily="49" charset="-122"/>
                <a:ea typeface="楷体" panose="02010609060101010101" pitchFamily="49" charset="-122"/>
              </a:rPr>
              <a:t>尺度图中，因比例尺较大，地物表达的更细致，可以看出聚落数量、聚落的规模、交通线的弯曲形态。答题就需要答出更</a:t>
            </a:r>
            <a:r>
              <a:rPr lang="zh-CN" altLang="en-US" sz="2000" spc="0">
                <a:solidFill>
                  <a:srgbClr val="0070C0"/>
                </a:solidFill>
                <a:latin typeface="楷体" panose="02010609060101010101" pitchFamily="49" charset="-122"/>
                <a:ea typeface="楷体" panose="02010609060101010101" pitchFamily="49" charset="-122"/>
              </a:rPr>
              <a:t>微观的特征</a:t>
            </a:r>
            <a:r>
              <a:rPr lang="zh-CN" altLang="en-US" sz="2000" spc="0">
                <a:solidFill>
                  <a:srgbClr val="003399"/>
                </a:solidFill>
                <a:latin typeface="楷体" panose="02010609060101010101" pitchFamily="49" charset="-122"/>
                <a:ea typeface="楷体" panose="02010609060101010101" pitchFamily="49" charset="-122"/>
              </a:rPr>
              <a:t>。</a:t>
            </a:r>
            <a:endParaRPr lang="zh-CN" altLang="en-US" sz="2000">
              <a:solidFill>
                <a:srgbClr val="003399"/>
              </a:solidFill>
              <a:latin typeface="楷体" panose="02010609060101010101" pitchFamily="49" charset="-122"/>
              <a:ea typeface="楷体" panose="02010609060101010101" pitchFamily="49" charset="-122"/>
            </a:endParaRPr>
          </a:p>
        </p:txBody>
      </p:sp>
      <p:sp>
        <p:nvSpPr>
          <p:cNvPr id="54281" name="文本框 5">
            <a:extLst>
              <a:ext uri="{FF2B5EF4-FFF2-40B4-BE49-F238E27FC236}"/>
            </a:extLst>
          </p:cNvPr>
          <p:cNvSpPr txBox="1"/>
          <p:nvPr/>
        </p:nvSpPr>
        <p:spPr>
          <a:xfrm>
            <a:off x="215900" y="5865420"/>
            <a:ext cx="9008523"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285750" marR="0" lvl="0" indent="-285750">
              <a:buFont typeface="Arial"/>
              <a:buChar char="•"/>
            </a:pPr>
            <a:r>
              <a:rPr lang="zh-CN" altLang="en-US" sz="2400" spc="0">
                <a:solidFill>
                  <a:srgbClr val="000000"/>
                </a:solidFill>
                <a:latin typeface="黑体" pitchFamily="49" charset="-122"/>
                <a:ea typeface="黑体" panose="02010609060101010101" pitchFamily="49" charset="-122"/>
              </a:rPr>
              <a:t>看图说话，从图中读出相关地理事物，提取位置信息</a:t>
            </a:r>
            <a:endParaRPr lang="en-US" altLang="zh-CN" sz="2400">
              <a:solidFill>
                <a:srgbClr val="000000"/>
              </a:solidFill>
              <a:latin typeface="黑体" pitchFamily="49" charset="-122"/>
              <a:ea typeface="黑体" panose="02010609060101010101" pitchFamily="49" charset="-122"/>
            </a:endParaRPr>
          </a:p>
          <a:p>
            <a:pPr marL="285750" marR="0" lvl="0" indent="-285750">
              <a:buFont typeface="Arial"/>
              <a:buChar char="•"/>
            </a:pPr>
            <a:r>
              <a:rPr lang="zh-CN" altLang="en-US" sz="2400" spc="0">
                <a:solidFill>
                  <a:srgbClr val="000000"/>
                </a:solidFill>
                <a:latin typeface="黑体" pitchFamily="49" charset="-122"/>
                <a:ea typeface="黑体" panose="02010609060101010101" pitchFamily="49" charset="-122"/>
              </a:rPr>
              <a:t>考虑</a:t>
            </a:r>
            <a:r>
              <a:rPr lang="zh-CN" altLang="en-US" sz="2400" spc="0">
                <a:solidFill>
                  <a:srgbClr val="FF0000"/>
                </a:solidFill>
                <a:latin typeface="黑体" pitchFamily="49" charset="-122"/>
                <a:ea typeface="黑体" panose="02010609060101010101" pitchFamily="49" charset="-122"/>
              </a:rPr>
              <a:t>事件特点</a:t>
            </a:r>
            <a:r>
              <a:rPr lang="zh-CN" altLang="en-US" sz="2400" spc="0">
                <a:solidFill>
                  <a:srgbClr val="000000"/>
                </a:solidFill>
                <a:latin typeface="黑体" pitchFamily="49" charset="-122"/>
                <a:ea typeface="黑体" panose="02010609060101010101" pitchFamily="49" charset="-122"/>
              </a:rPr>
              <a:t>答出对事件有意义的答案</a:t>
            </a:r>
            <a:endParaRPr lang="zh-CN" altLang="en-US" sz="2400">
              <a:solidFill>
                <a:srgbClr val="000000"/>
              </a:solidFill>
              <a:latin typeface="黑体" pitchFamily="49" charset="-122"/>
              <a:ea typeface="黑体" panose="02010609060101010101" pitchFamily="49" charset="-122"/>
            </a:endParaRPr>
          </a:p>
        </p:txBody>
      </p:sp>
    </p:spTree>
    <p:custDataLst>
      <p:tags r:id="rId4"/>
    </p:custDataLst>
  </p:cSld>
  <p:clrMapOvr>
    <a:masterClrMapping/>
  </p:clrMapOvr>
  <mc:AlternateContent>
    <mc:Choice xmlns:p14="http://schemas.microsoft.com/office/powerpoint/2010/main" Requires="p14">
      <p:transition spd="slow" advClick="0" advTm="154167" p14:dur="700">
        <p:fade/>
      </p:transition>
    </mc:Choice>
    <mc:Fallback>
      <p:transition spd="slow" advClick="0" advTm="15416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fade">
                                      <p:cBhvr>
                                        <p:cTn id="7" dur="500"/>
                                        <p:tgtEl>
                                          <p:spTgt spid="5428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fade">
                                      <p:cBhvr>
                                        <p:cTn id="12" dur="5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5298" name="内容占位符 2"/>
          <p:cNvSpPr>
            <a:spLocks noGrp="1"/>
          </p:cNvSpPr>
          <p:nvPr>
            <p:ph idx="1"/>
          </p:nvPr>
        </p:nvSpPr>
        <p:spPr>
          <a:xfrm>
            <a:off x="434975" y="865188"/>
            <a:ext cx="4410075" cy="727075"/>
          </a:xfrm>
          <a:noFill/>
          <a:ln>
            <a:miter lim="800000"/>
          </a:ln>
        </p:spPr>
        <p:txBody>
          <a:bodyPr vert="horz" wrap="square" lIns="91440" tIns="45720" rIns="91440" bIns="45720" anchor="t" anchorCtr="0"/>
          <a:lstStyle>
            <a:lvl1pPr marL="34290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3200" b="0" i="0" u="none" kern="1200" baseline="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marL="0" lvl="0" indent="0">
              <a:buNone/>
            </a:pPr>
            <a:r>
              <a:rPr lang="en-US" altLang="zh-CN" sz="2400">
                <a:solidFill>
                  <a:srgbClr val="7030A0"/>
                </a:solidFill>
                <a:latin typeface="黑体" pitchFamily="49" charset="-122"/>
                <a:ea typeface="黑体" panose="02010609060101010101" pitchFamily="49" charset="-122"/>
              </a:rPr>
              <a:t>2.</a:t>
            </a:r>
            <a:r>
              <a:rPr lang="zh-CN" altLang="en-US" sz="2400">
                <a:solidFill>
                  <a:srgbClr val="7030A0"/>
                </a:solidFill>
                <a:latin typeface="黑体" pitchFamily="49" charset="-122"/>
                <a:ea typeface="黑体" panose="02010609060101010101" pitchFamily="49" charset="-122"/>
              </a:rPr>
              <a:t>区位问题的空间尺度把握</a:t>
            </a:r>
            <a:endParaRPr lang="zh-CN" altLang="en-US" sz="2400">
              <a:solidFill>
                <a:srgbClr val="7030A0"/>
              </a:solidFill>
              <a:latin typeface="黑体" pitchFamily="49" charset="-122"/>
              <a:ea typeface="黑体" panose="02010609060101010101" pitchFamily="49" charset="-122"/>
            </a:endParaRPr>
          </a:p>
        </p:txBody>
      </p:sp>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6322" name="文本框 1"/>
          <p:cNvSpPr/>
          <p:nvPr/>
        </p:nvSpPr>
        <p:spPr>
          <a:xfrm>
            <a:off x="176213" y="422275"/>
            <a:ext cx="11839575" cy="2678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0000"/>
                </a:solidFill>
                <a:latin typeface="楷体" panose="02010609060101010101" pitchFamily="49" charset="-122"/>
                <a:ea typeface="楷体" panose="02010609060101010101" pitchFamily="49" charset="-122"/>
              </a:rPr>
              <a:t>    德国鲁尔区曾是以煤炭、钢铁产业为主的传统工业区，经过综合整治，经济由衰落走向繁荣，环境污染严重的局面得到根本改善。目前，该区有</a:t>
            </a:r>
            <a:r>
              <a:rPr lang="en-US" altLang="zh-CN" sz="2400">
                <a:solidFill>
                  <a:srgbClr val="000000"/>
                </a:solidFill>
                <a:latin typeface="楷体" panose="02010609060101010101" pitchFamily="49" charset="-122"/>
                <a:ea typeface="楷体" panose="02010609060101010101" pitchFamily="49" charset="-122"/>
              </a:rPr>
              <a:t>500</a:t>
            </a:r>
            <a:r>
              <a:rPr lang="zh-CN" altLang="en-US" sz="2400">
                <a:solidFill>
                  <a:srgbClr val="000000"/>
                </a:solidFill>
                <a:latin typeface="楷体" panose="02010609060101010101" pitchFamily="49" charset="-122"/>
                <a:ea typeface="楷体" panose="02010609060101010101" pitchFamily="49" charset="-122"/>
              </a:rPr>
              <a:t>多万人口，</a:t>
            </a:r>
            <a:r>
              <a:rPr lang="en-US" altLang="zh-CN" sz="2400">
                <a:solidFill>
                  <a:srgbClr val="000000"/>
                </a:solidFill>
                <a:latin typeface="楷体" panose="02010609060101010101" pitchFamily="49" charset="-122"/>
                <a:ea typeface="楷体" panose="02010609060101010101" pitchFamily="49" charset="-122"/>
              </a:rPr>
              <a:t>50</a:t>
            </a:r>
            <a:r>
              <a:rPr lang="zh-CN" altLang="en-US" sz="2400">
                <a:solidFill>
                  <a:srgbClr val="000000"/>
                </a:solidFill>
                <a:latin typeface="楷体" panose="02010609060101010101" pitchFamily="49" charset="-122"/>
                <a:ea typeface="楷体" panose="02010609060101010101" pitchFamily="49" charset="-122"/>
              </a:rPr>
              <a:t>多座城市，老龄人口比重高居德国之首。该区医疗保健业发达，拥有</a:t>
            </a:r>
            <a:r>
              <a:rPr lang="en-US" altLang="zh-CN" sz="2400">
                <a:solidFill>
                  <a:srgbClr val="000000"/>
                </a:solidFill>
                <a:latin typeface="楷体" panose="02010609060101010101" pitchFamily="49" charset="-122"/>
                <a:ea typeface="楷体" panose="02010609060101010101" pitchFamily="49" charset="-122"/>
              </a:rPr>
              <a:t>100</a:t>
            </a:r>
            <a:r>
              <a:rPr lang="zh-CN" altLang="en-US" sz="2400">
                <a:solidFill>
                  <a:srgbClr val="000000"/>
                </a:solidFill>
                <a:latin typeface="楷体" panose="02010609060101010101" pitchFamily="49" charset="-122"/>
                <a:ea typeface="楷体" panose="02010609060101010101" pitchFamily="49" charset="-122"/>
              </a:rPr>
              <a:t>多家医院、近万名医生及数以千计的保健站、药店等。波鸿市人口近</a:t>
            </a:r>
            <a:r>
              <a:rPr lang="en-US" altLang="zh-CN" sz="2400">
                <a:solidFill>
                  <a:srgbClr val="000000"/>
                </a:solidFill>
                <a:latin typeface="楷体" panose="02010609060101010101" pitchFamily="49" charset="-122"/>
                <a:ea typeface="楷体" panose="02010609060101010101" pitchFamily="49" charset="-122"/>
              </a:rPr>
              <a:t>40</a:t>
            </a:r>
            <a:r>
              <a:rPr lang="zh-CN" altLang="en-US" sz="2400">
                <a:solidFill>
                  <a:srgbClr val="000000"/>
                </a:solidFill>
                <a:latin typeface="楷体" panose="02010609060101010101" pitchFamily="49" charset="-122"/>
                <a:ea typeface="楷体" panose="02010609060101010101" pitchFamily="49" charset="-122"/>
              </a:rPr>
              <a:t>万，是重要的生物制药基地，多所大学的医学研究处于世界领先水平。</a:t>
            </a:r>
            <a:r>
              <a:rPr lang="en-US" altLang="zh-CN" sz="2400">
                <a:solidFill>
                  <a:srgbClr val="000000"/>
                </a:solidFill>
                <a:latin typeface="楷体" panose="02010609060101010101" pitchFamily="49" charset="-122"/>
                <a:ea typeface="楷体" panose="02010609060101010101" pitchFamily="49" charset="-122"/>
              </a:rPr>
              <a:t>2009</a:t>
            </a:r>
            <a:r>
              <a:rPr lang="zh-CN" altLang="en-US" sz="2400">
                <a:solidFill>
                  <a:srgbClr val="000000"/>
                </a:solidFill>
                <a:latin typeface="楷体" panose="02010609060101010101" pitchFamily="49" charset="-122"/>
                <a:ea typeface="楷体" panose="02010609060101010101" pitchFamily="49" charset="-122"/>
              </a:rPr>
              <a:t>年，鲁尔区医疗保健中心落户波鸿市，并新建保健园。图甲、乙分别示意鲁尔区的城市建成区和波鸿市的位置以及鲁尔大学、生物制药科学园和保健园在波鸿市的位置。</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56323" name="Picture 4"/>
          <p:cNvPicPr>
            <a:picLocks noChangeAspect="1"/>
          </p:cNvPicPr>
          <p:nvPr/>
        </p:nvPicPr>
        <p:blipFill>
          <a:blip r:embed="rId3"/>
          <a:stretch>
            <a:fillRect/>
          </a:stretch>
        </p:blipFill>
        <p:spPr>
          <a:xfrm>
            <a:off x="938213" y="3100388"/>
            <a:ext cx="5937250" cy="2093912"/>
          </a:xfrm>
          <a:prstGeom prst="rect">
            <a:avLst/>
          </a:prstGeom>
          <a:noFill/>
          <a:ln>
            <a:noFill/>
            <a:miter lim="800000"/>
          </a:ln>
        </p:spPr>
      </p:pic>
      <p:sp>
        <p:nvSpPr>
          <p:cNvPr id="56324" name="文本框 3"/>
          <p:cNvSpPr/>
          <p:nvPr/>
        </p:nvSpPr>
        <p:spPr>
          <a:xfrm>
            <a:off x="542925" y="5235575"/>
            <a:ext cx="9764713" cy="120015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0000"/>
                </a:solidFill>
                <a:latin typeface="黑体" pitchFamily="49" charset="-122"/>
                <a:ea typeface="黑体" panose="02010609060101010101" pitchFamily="49" charset="-122"/>
              </a:rPr>
              <a:t>（</a:t>
            </a:r>
            <a:r>
              <a:rPr lang="en-US" altLang="zh-CN" sz="2400">
                <a:solidFill>
                  <a:srgbClr val="000000"/>
                </a:solidFill>
                <a:latin typeface="黑体" pitchFamily="49" charset="-122"/>
                <a:ea typeface="黑体" panose="02010609060101010101" pitchFamily="49" charset="-122"/>
              </a:rPr>
              <a:t>1</a:t>
            </a:r>
            <a:r>
              <a:rPr lang="zh-CN" altLang="en-US" sz="2400">
                <a:solidFill>
                  <a:srgbClr val="000000"/>
                </a:solidFill>
                <a:latin typeface="黑体" pitchFamily="49" charset="-122"/>
                <a:ea typeface="黑体" panose="02010609060101010101" pitchFamily="49" charset="-122"/>
              </a:rPr>
              <a:t>）分析鲁尔区医疗保健业发达的原因。（</a:t>
            </a:r>
            <a:r>
              <a:rPr lang="en-US" altLang="zh-CN" sz="2400">
                <a:solidFill>
                  <a:srgbClr val="000000"/>
                </a:solidFill>
                <a:latin typeface="黑体" pitchFamily="49" charset="-122"/>
                <a:ea typeface="黑体" panose="02010609060101010101" pitchFamily="49" charset="-122"/>
              </a:rPr>
              <a:t>6</a:t>
            </a:r>
            <a:r>
              <a:rPr lang="zh-CN" altLang="en-US" sz="2400">
                <a:solidFill>
                  <a:srgbClr val="000000"/>
                </a:solidFill>
                <a:latin typeface="黑体" pitchFamily="49" charset="-122"/>
                <a:ea typeface="黑体" panose="02010609060101010101" pitchFamily="49" charset="-122"/>
              </a:rPr>
              <a:t>分）</a:t>
            </a:r>
            <a:endParaRPr lang="en-US" altLang="zh-CN" sz="2400">
              <a:solidFill>
                <a:srgbClr val="000000"/>
              </a:solidFill>
              <a:latin typeface="黑体" pitchFamily="49" charset="-122"/>
              <a:ea typeface="黑体" panose="02010609060101010101" pitchFamily="49" charset="-122"/>
            </a:endParaRPr>
          </a:p>
          <a:p>
            <a:pPr marL="0" lvl="0" indent="0"/>
            <a:r>
              <a:rPr lang="zh-CN" altLang="en-US" sz="2400">
                <a:solidFill>
                  <a:srgbClr val="000000"/>
                </a:solidFill>
                <a:latin typeface="黑体" pitchFamily="49" charset="-122"/>
                <a:ea typeface="黑体" panose="02010609060101010101" pitchFamily="49" charset="-122"/>
              </a:rPr>
              <a:t>（</a:t>
            </a:r>
            <a:r>
              <a:rPr lang="en-US" altLang="zh-CN" sz="2400">
                <a:solidFill>
                  <a:srgbClr val="000000"/>
                </a:solidFill>
                <a:latin typeface="黑体" pitchFamily="49" charset="-122"/>
                <a:ea typeface="黑体" panose="02010609060101010101" pitchFamily="49" charset="-122"/>
              </a:rPr>
              <a:t>2</a:t>
            </a:r>
            <a:r>
              <a:rPr lang="zh-CN" altLang="en-US" sz="2400">
                <a:solidFill>
                  <a:srgbClr val="000000"/>
                </a:solidFill>
                <a:latin typeface="黑体" pitchFamily="49" charset="-122"/>
                <a:ea typeface="黑体" panose="02010609060101010101" pitchFamily="49" charset="-122"/>
              </a:rPr>
              <a:t>）说明在波鸿市建设鲁尔区医疗保健中心的优势条件。（</a:t>
            </a:r>
            <a:r>
              <a:rPr lang="en-US" altLang="zh-CN" sz="2400">
                <a:solidFill>
                  <a:srgbClr val="000000"/>
                </a:solidFill>
                <a:latin typeface="黑体" pitchFamily="49" charset="-122"/>
                <a:ea typeface="黑体" panose="02010609060101010101" pitchFamily="49" charset="-122"/>
              </a:rPr>
              <a:t>6</a:t>
            </a:r>
            <a:r>
              <a:rPr lang="zh-CN" altLang="en-US" sz="2400">
                <a:solidFill>
                  <a:srgbClr val="000000"/>
                </a:solidFill>
                <a:latin typeface="黑体" pitchFamily="49" charset="-122"/>
                <a:ea typeface="黑体" panose="02010609060101010101" pitchFamily="49" charset="-122"/>
              </a:rPr>
              <a:t>分）</a:t>
            </a:r>
            <a:endParaRPr lang="en-US" altLang="zh-CN" sz="2400">
              <a:solidFill>
                <a:srgbClr val="000000"/>
              </a:solidFill>
              <a:latin typeface="黑体" pitchFamily="49" charset="-122"/>
              <a:ea typeface="黑体" panose="02010609060101010101" pitchFamily="49" charset="-122"/>
            </a:endParaRPr>
          </a:p>
          <a:p>
            <a:pPr marL="0" lvl="0" indent="0"/>
            <a:r>
              <a:rPr lang="zh-CN" altLang="en-US" sz="2400">
                <a:solidFill>
                  <a:srgbClr val="000000"/>
                </a:solidFill>
                <a:latin typeface="黑体" pitchFamily="49" charset="-122"/>
                <a:ea typeface="黑体" panose="02010609060101010101" pitchFamily="49" charset="-122"/>
              </a:rPr>
              <a:t>（</a:t>
            </a:r>
            <a:r>
              <a:rPr lang="en-US" altLang="zh-CN" sz="2400">
                <a:solidFill>
                  <a:srgbClr val="000000"/>
                </a:solidFill>
                <a:latin typeface="黑体" pitchFamily="49" charset="-122"/>
                <a:ea typeface="黑体" panose="02010609060101010101" pitchFamily="49" charset="-122"/>
              </a:rPr>
              <a:t>3</a:t>
            </a:r>
            <a:r>
              <a:rPr lang="zh-CN" altLang="en-US" sz="2400">
                <a:solidFill>
                  <a:srgbClr val="000000"/>
                </a:solidFill>
                <a:latin typeface="黑体" pitchFamily="49" charset="-122"/>
                <a:ea typeface="黑体" panose="02010609060101010101" pitchFamily="49" charset="-122"/>
              </a:rPr>
              <a:t>）指出波鸿市保健园选址的合理性。（</a:t>
            </a:r>
            <a:r>
              <a:rPr lang="en-US" altLang="zh-CN" sz="2400">
                <a:solidFill>
                  <a:srgbClr val="000000"/>
                </a:solidFill>
                <a:latin typeface="黑体" pitchFamily="49" charset="-122"/>
                <a:ea typeface="黑体" panose="02010609060101010101" pitchFamily="49" charset="-122"/>
              </a:rPr>
              <a:t>6</a:t>
            </a:r>
            <a:r>
              <a:rPr lang="zh-CN" altLang="en-US" sz="2400">
                <a:solidFill>
                  <a:srgbClr val="000000"/>
                </a:solidFill>
                <a:latin typeface="黑体" pitchFamily="49" charset="-122"/>
                <a:ea typeface="黑体" panose="02010609060101010101" pitchFamily="49" charset="-122"/>
              </a:rPr>
              <a:t>分）</a:t>
            </a:r>
            <a:endParaRPr lang="en-US" altLang="zh-CN" sz="2400">
              <a:solidFill>
                <a:srgbClr val="000000"/>
              </a:solidFill>
              <a:latin typeface="黑体" pitchFamily="49" charset="-122"/>
              <a:ea typeface="黑体" panose="02010609060101010101" pitchFamily="49" charset="-122"/>
            </a:endParaRPr>
          </a:p>
        </p:txBody>
      </p:sp>
      <p:sp>
        <p:nvSpPr>
          <p:cNvPr id="56325" name="对话气泡: 椭圆形 4"/>
          <p:cNvSpPr/>
          <p:nvPr/>
        </p:nvSpPr>
        <p:spPr>
          <a:xfrm>
            <a:off x="8240713" y="6054725"/>
            <a:ext cx="2970212" cy="750888"/>
          </a:xfrm>
          <a:prstGeom prst="wedgeEllipseCallout">
            <a:avLst>
              <a:gd name="adj1" fmla="val -194699"/>
              <a:gd name="adj2" fmla="val -2759"/>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323232"/>
                </a:solidFill>
                <a:latin typeface="黑体" pitchFamily="49" charset="-122"/>
                <a:ea typeface="黑体" panose="02010609060101010101" pitchFamily="49" charset="-122"/>
              </a:rPr>
              <a:t>针对更小的空间尺度</a:t>
            </a:r>
            <a:r>
              <a:rPr lang="en-US" altLang="zh-CN" sz="2000" spc="0">
                <a:solidFill>
                  <a:srgbClr val="323232"/>
                </a:solidFill>
                <a:latin typeface="黑体" pitchFamily="49" charset="-122"/>
                <a:ea typeface="黑体" panose="02010609060101010101" pitchFamily="49" charset="-122"/>
              </a:rPr>
              <a:t>——</a:t>
            </a:r>
            <a:r>
              <a:rPr lang="zh-CN" altLang="en-US" sz="2000" spc="0">
                <a:solidFill>
                  <a:srgbClr val="323232"/>
                </a:solidFill>
                <a:latin typeface="黑体" pitchFamily="49" charset="-122"/>
                <a:ea typeface="黑体" panose="02010609060101010101" pitchFamily="49" charset="-122"/>
              </a:rPr>
              <a:t>保健园</a:t>
            </a:r>
            <a:endParaRPr lang="zh-CN" altLang="en-US" sz="2000">
              <a:solidFill>
                <a:srgbClr val="000000"/>
              </a:solidFill>
              <a:latin typeface="黑体" pitchFamily="49" charset="-122"/>
              <a:ea typeface="黑体" panose="02010609060101010101" pitchFamily="49" charset="-122"/>
            </a:endParaRPr>
          </a:p>
        </p:txBody>
      </p:sp>
      <p:sp>
        <p:nvSpPr>
          <p:cNvPr id="56326" name="对话气泡: 椭圆形 5"/>
          <p:cNvSpPr/>
          <p:nvPr/>
        </p:nvSpPr>
        <p:spPr>
          <a:xfrm>
            <a:off x="7561263" y="3757613"/>
            <a:ext cx="3779837" cy="800100"/>
          </a:xfrm>
          <a:prstGeom prst="wedgeEllipseCallout">
            <a:avLst>
              <a:gd name="adj1" fmla="val -95208"/>
              <a:gd name="adj2" fmla="val 140000"/>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323232"/>
                </a:solidFill>
                <a:latin typeface="黑体" pitchFamily="49" charset="-122"/>
                <a:ea typeface="黑体" panose="02010609060101010101" pitchFamily="49" charset="-122"/>
              </a:rPr>
              <a:t>针对大空间尺度空间</a:t>
            </a:r>
            <a:r>
              <a:rPr lang="en-US" altLang="zh-CN" sz="2000" spc="0">
                <a:solidFill>
                  <a:srgbClr val="323232"/>
                </a:solidFill>
                <a:latin typeface="黑体" pitchFamily="49" charset="-122"/>
                <a:ea typeface="黑体" panose="02010609060101010101" pitchFamily="49" charset="-122"/>
              </a:rPr>
              <a:t>——</a:t>
            </a:r>
            <a:r>
              <a:rPr lang="zh-CN" altLang="en-US" sz="2000" spc="0">
                <a:solidFill>
                  <a:srgbClr val="323232"/>
                </a:solidFill>
                <a:latin typeface="黑体" pitchFamily="49" charset="-122"/>
                <a:ea typeface="黑体" panose="02010609060101010101" pitchFamily="49" charset="-122"/>
              </a:rPr>
              <a:t>鲁尔区</a:t>
            </a:r>
            <a:endParaRPr lang="zh-CN" altLang="en-US" sz="2000">
              <a:solidFill>
                <a:srgbClr val="000000"/>
              </a:solidFill>
              <a:latin typeface="黑体" pitchFamily="49" charset="-122"/>
              <a:ea typeface="黑体" panose="02010609060101010101" pitchFamily="49" charset="-122"/>
            </a:endParaRPr>
          </a:p>
        </p:txBody>
      </p:sp>
      <p:sp>
        <p:nvSpPr>
          <p:cNvPr id="56327" name="对话气泡: 椭圆形 6"/>
          <p:cNvSpPr/>
          <p:nvPr/>
        </p:nvSpPr>
        <p:spPr>
          <a:xfrm>
            <a:off x="8680450" y="4702175"/>
            <a:ext cx="3148013" cy="820738"/>
          </a:xfrm>
          <a:prstGeom prst="wedgeEllipseCallout">
            <a:avLst>
              <a:gd name="adj1" fmla="val -113250"/>
              <a:gd name="adj2" fmla="val 75333"/>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000" spc="0">
                <a:solidFill>
                  <a:srgbClr val="323232"/>
                </a:solidFill>
                <a:latin typeface="黑体" pitchFamily="49" charset="-122"/>
                <a:ea typeface="黑体" panose="02010609060101010101" pitchFamily="49" charset="-122"/>
              </a:rPr>
              <a:t>针对较大尺度</a:t>
            </a:r>
            <a:r>
              <a:rPr lang="en-US" altLang="zh-CN" sz="2000" spc="0">
                <a:solidFill>
                  <a:srgbClr val="323232"/>
                </a:solidFill>
                <a:latin typeface="黑体" pitchFamily="49" charset="-122"/>
                <a:ea typeface="黑体" panose="02010609060101010101" pitchFamily="49" charset="-122"/>
              </a:rPr>
              <a:t>——</a:t>
            </a:r>
            <a:r>
              <a:rPr lang="zh-CN" altLang="en-US" sz="2000" spc="0">
                <a:solidFill>
                  <a:srgbClr val="323232"/>
                </a:solidFill>
                <a:latin typeface="黑体" pitchFamily="49" charset="-122"/>
                <a:ea typeface="黑体" panose="02010609060101010101" pitchFamily="49" charset="-122"/>
              </a:rPr>
              <a:t>波鸿市</a:t>
            </a:r>
            <a:endParaRPr lang="zh-CN" altLang="en-US" sz="2000">
              <a:solidFill>
                <a:srgbClr val="000000"/>
              </a:solidFill>
              <a:latin typeface="黑体" pitchFamily="49" charset="-122"/>
              <a:ea typeface="黑体" panose="02010609060101010101" pitchFamily="49" charset="-122"/>
            </a:endParaRPr>
          </a:p>
        </p:txBody>
      </p:sp>
      <p:sp>
        <p:nvSpPr>
          <p:cNvPr id="56328" name="文本框 7"/>
          <p:cNvSpPr/>
          <p:nvPr/>
        </p:nvSpPr>
        <p:spPr>
          <a:xfrm>
            <a:off x="2605088" y="1997075"/>
            <a:ext cx="6372225" cy="1077913"/>
          </a:xfrm>
          <a:prstGeom prst="rect">
            <a:avLst/>
          </a:prstGeom>
          <a:gradFill rotWithShape="1">
            <a:gsLst>
              <a:gs pos="0">
                <a:srgbClr val="C9B5E8"/>
              </a:gs>
              <a:gs pos="35001">
                <a:srgbClr val="D9CBEE"/>
              </a:gs>
              <a:gs pos="100000">
                <a:srgbClr val="F0EAF9"/>
              </a:gs>
            </a:gsLst>
            <a:lin ang="16200000" scaled="1"/>
          </a:gradFill>
          <a:ln>
            <a:solidFill>
              <a:srgbClr val="7D60A0"/>
            </a:solidFill>
            <a:miter lim="800000"/>
          </a:ln>
          <a:effectLst>
            <a:outerShdw dist="20000" dir="5400000">
              <a:srgbClr val="000000">
                <a:alpha val="37999"/>
              </a:srgbClr>
            </a:outerShdw>
          </a:effectLst>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3200" spc="0">
                <a:solidFill>
                  <a:srgbClr val="000000"/>
                </a:solidFill>
                <a:latin typeface="Calibri" pitchFamily="34" charset="0"/>
                <a:ea typeface="宋体" charset="-122"/>
              </a:rPr>
              <a:t>考试中只问其中的一问，学生如何把握空间尺度？</a:t>
            </a:r>
            <a:endParaRPr lang="zh-CN" altLang="en-US" sz="3200">
              <a:solidFill>
                <a:srgbClr val="000000"/>
              </a:solidFill>
              <a:latin typeface="Calibri" pitchFamily="34" charset="0"/>
              <a:ea typeface="宋体" charset="-122"/>
            </a:endParaRPr>
          </a:p>
        </p:txBody>
      </p:sp>
    </p:spTree>
  </p:cSld>
  <p:clrMapOvr>
    <a:masterClrMapping/>
  </p:clrMapOvr>
  <mc:AlternateContent>
    <mc:Choice xmlns:p14="http://schemas.microsoft.com/office/powerpoint/2010/main" Requires="p14">
      <p:transition spd="slow" advClick="0" advTm="11872" p14:dur="700">
        <p:fade/>
      </p:transition>
    </mc:Choice>
    <mc:Fallback>
      <p:transition spd="slow" advClick="0" advTm="1187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fade">
                                      <p:cBhvr>
                                        <p:cTn id="7"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6" name="Rectangle 2"/>
          <p:cNvSpPr/>
          <p:nvPr/>
        </p:nvSpPr>
        <p:spPr>
          <a:xfrm>
            <a:off x="0" y="-1587"/>
            <a:ext cx="184150" cy="460375"/>
          </a:xfrm>
          <a:prstGeom prst="rect">
            <a:avLst/>
          </a:prstGeom>
          <a:noFill/>
          <a:ln>
            <a:noFill/>
            <a:miter lim="800000"/>
          </a:ln>
        </p:spPr>
        <p:txBody>
          <a:bodyPr wrap="non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endParaRPr lang="zh-CN" altLang="en-US" sz="2400">
              <a:latin typeface="黑体" pitchFamily="49" charset="-122"/>
              <a:ea typeface="黑体" panose="02010609060101010101" pitchFamily="49" charset="-122"/>
            </a:endParaRPr>
          </a:p>
        </p:txBody>
      </p:sp>
      <p:pic>
        <p:nvPicPr>
          <p:cNvPr id="11267" name="图片 40"/>
          <p:cNvPicPr>
            <a:picLocks noChangeAspect="1"/>
          </p:cNvPicPr>
          <p:nvPr/>
        </p:nvPicPr>
        <p:blipFill>
          <a:blip r:embed="rId2"/>
          <a:stretch>
            <a:fillRect/>
          </a:stretch>
        </p:blipFill>
        <p:spPr>
          <a:xfrm>
            <a:off x="6267450" y="2578100"/>
            <a:ext cx="4745038" cy="3295650"/>
          </a:xfrm>
          <a:prstGeom prst="rect">
            <a:avLst/>
          </a:prstGeom>
          <a:noFill/>
          <a:ln>
            <a:noFill/>
            <a:miter lim="800000"/>
          </a:ln>
        </p:spPr>
      </p:pic>
      <p:sp>
        <p:nvSpPr>
          <p:cNvPr id="11268" name="Rectangle 3"/>
          <p:cNvSpPr/>
          <p:nvPr/>
        </p:nvSpPr>
        <p:spPr>
          <a:xfrm>
            <a:off x="658813" y="2851150"/>
            <a:ext cx="4986337" cy="1938338"/>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eaLnBrk="0" hangingPunct="0"/>
            <a:r>
              <a:rPr lang="en-US" altLang="zh-CN" sz="2400">
                <a:solidFill>
                  <a:srgbClr val="000000"/>
                </a:solidFill>
                <a:latin typeface="黑体" pitchFamily="49" charset="-122"/>
                <a:ea typeface="黑体" panose="02010609060101010101" pitchFamily="49" charset="-122"/>
              </a:rPr>
              <a:t>3.</a:t>
            </a:r>
            <a:endParaRPr lang="en-US" altLang="zh-CN" sz="2400">
              <a:solidFill>
                <a:srgbClr val="000000"/>
              </a:solidFill>
              <a:latin typeface="黑体" pitchFamily="49" charset="-122"/>
              <a:ea typeface="黑体" panose="02010609060101010101" pitchFamily="49" charset="-122"/>
            </a:endParaRPr>
          </a:p>
          <a:p>
            <a:pPr marL="0" lvl="0" indent="0" eaLnBrk="0" hangingPunct="0"/>
            <a:r>
              <a:rPr lang="zh-CN" altLang="en-US" sz="2400">
                <a:solidFill>
                  <a:srgbClr val="000000"/>
                </a:solidFill>
                <a:latin typeface="黑体" pitchFamily="49" charset="-122"/>
                <a:ea typeface="黑体" panose="02010609060101010101" pitchFamily="49" charset="-122"/>
              </a:rPr>
              <a:t>（</a:t>
            </a:r>
            <a:r>
              <a:rPr lang="en-US" altLang="zh-CN" sz="2400">
                <a:solidFill>
                  <a:srgbClr val="000000"/>
                </a:solidFill>
                <a:latin typeface="黑体" pitchFamily="49" charset="-122"/>
                <a:ea typeface="黑体" panose="02010609060101010101" pitchFamily="49" charset="-122"/>
              </a:rPr>
              <a:t>1</a:t>
            </a:r>
            <a:r>
              <a:rPr lang="zh-CN" altLang="en-US" sz="2400">
                <a:solidFill>
                  <a:srgbClr val="000000"/>
                </a:solidFill>
                <a:latin typeface="黑体" pitchFamily="49" charset="-122"/>
                <a:ea typeface="黑体" panose="02010609060101010101" pitchFamily="49" charset="-122"/>
              </a:rPr>
              <a:t>）指出皖江城市带中辐射功能最强的城市，并说明原因。（</a:t>
            </a:r>
            <a:r>
              <a:rPr lang="en-US" altLang="zh-CN" sz="2400">
                <a:solidFill>
                  <a:srgbClr val="000000"/>
                </a:solidFill>
                <a:latin typeface="黑体" pitchFamily="49" charset="-122"/>
                <a:ea typeface="黑体" panose="02010609060101010101" pitchFamily="49" charset="-122"/>
              </a:rPr>
              <a:t>5</a:t>
            </a:r>
            <a:r>
              <a:rPr lang="zh-CN" altLang="en-US" sz="2400">
                <a:solidFill>
                  <a:srgbClr val="000000"/>
                </a:solidFill>
                <a:latin typeface="黑体" pitchFamily="49" charset="-122"/>
                <a:ea typeface="黑体" panose="02010609060101010101" pitchFamily="49" charset="-122"/>
              </a:rPr>
              <a:t>分）</a:t>
            </a:r>
            <a:endParaRPr lang="zh-CN" altLang="en-US" sz="2400">
              <a:latin typeface="黑体" pitchFamily="49" charset="-122"/>
              <a:ea typeface="黑体" panose="02010609060101010101" pitchFamily="49" charset="-122"/>
            </a:endParaRPr>
          </a:p>
          <a:p>
            <a:pPr marL="0" lvl="0" indent="0" eaLnBrk="0" hangingPunct="0"/>
            <a:r>
              <a:rPr lang="zh-CN" altLang="en-US" sz="2400">
                <a:solidFill>
                  <a:srgbClr val="000000"/>
                </a:solidFill>
                <a:latin typeface="黑体" pitchFamily="49" charset="-122"/>
                <a:ea typeface="黑体" panose="02010609060101010101" pitchFamily="49" charset="-122"/>
              </a:rPr>
              <a:t>（</a:t>
            </a:r>
            <a:r>
              <a:rPr lang="en-US" altLang="zh-CN" sz="2400">
                <a:solidFill>
                  <a:srgbClr val="000000"/>
                </a:solidFill>
                <a:latin typeface="黑体" pitchFamily="49" charset="-122"/>
                <a:ea typeface="黑体" panose="02010609060101010101" pitchFamily="49" charset="-122"/>
              </a:rPr>
              <a:t>2</a:t>
            </a:r>
            <a:r>
              <a:rPr lang="zh-CN" altLang="en-US" sz="2400">
                <a:solidFill>
                  <a:srgbClr val="000000"/>
                </a:solidFill>
                <a:latin typeface="黑体" pitchFamily="49" charset="-122"/>
                <a:ea typeface="黑体" panose="02010609060101010101" pitchFamily="49" charset="-122"/>
              </a:rPr>
              <a:t>）简述皖江城市带吸纳劳动力就业的有利条件。（</a:t>
            </a:r>
            <a:r>
              <a:rPr lang="en-US" altLang="zh-CN" sz="2400">
                <a:solidFill>
                  <a:srgbClr val="000000"/>
                </a:solidFill>
                <a:latin typeface="黑体" pitchFamily="49" charset="-122"/>
                <a:ea typeface="黑体" panose="02010609060101010101" pitchFamily="49" charset="-122"/>
              </a:rPr>
              <a:t>4</a:t>
            </a:r>
            <a:r>
              <a:rPr lang="zh-CN" altLang="en-US" sz="2400">
                <a:solidFill>
                  <a:srgbClr val="000000"/>
                </a:solidFill>
                <a:latin typeface="黑体" pitchFamily="49" charset="-122"/>
                <a:ea typeface="黑体" panose="02010609060101010101" pitchFamily="49" charset="-122"/>
              </a:rPr>
              <a:t>分）</a:t>
            </a:r>
            <a:endParaRPr lang="zh-CN" altLang="en-US" sz="2400">
              <a:latin typeface="黑体" pitchFamily="49" charset="-122"/>
              <a:ea typeface="黑体" panose="02010609060101010101" pitchFamily="49" charset="-122"/>
            </a:endParaRPr>
          </a:p>
        </p:txBody>
      </p:sp>
      <p:sp>
        <p:nvSpPr>
          <p:cNvPr id="11269" name="文本框 5"/>
          <p:cNvSpPr/>
          <p:nvPr/>
        </p:nvSpPr>
        <p:spPr>
          <a:xfrm>
            <a:off x="658813" y="655638"/>
            <a:ext cx="10353675" cy="17922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457200">
              <a:lnSpc>
                <a:spcPct val="115000"/>
              </a:lnSpc>
              <a:spcBef>
                <a:spcPts val="600"/>
              </a:spcBef>
            </a:pPr>
            <a:r>
              <a:rPr lang="en-US" altLang="zh-CN" sz="2400">
                <a:solidFill>
                  <a:srgbClr val="000000"/>
                </a:solidFill>
                <a:latin typeface="宋体" charset="-122"/>
                <a:ea typeface="楷体" panose="02010609060101010101" pitchFamily="49" charset="-122"/>
              </a:rPr>
              <a:t> </a:t>
            </a:r>
            <a:r>
              <a:rPr lang="zh-CN" altLang="zh-CN" sz="2400">
                <a:solidFill>
                  <a:srgbClr val="000000"/>
                </a:solidFill>
                <a:latin typeface="宋体" charset="-122"/>
                <a:ea typeface="楷体" panose="02010609060101010101" pitchFamily="49" charset="-122"/>
              </a:rPr>
              <a:t>皖江城市带承东启西、连南接北，区域内长江水道、快速铁路、高速公路综合交通体系比较完善。它既是长三角产业发展的重要组成部分，又是长三角城镇体系的延伸和补充，也是长江经济带中发达地区进一步扩张延伸与带动发展的纽带。图</a:t>
            </a:r>
            <a:r>
              <a:rPr lang="en-US" altLang="zh-CN" sz="2400">
                <a:solidFill>
                  <a:srgbClr val="000000"/>
                </a:solidFill>
                <a:latin typeface="宋体" charset="-122"/>
                <a:ea typeface="楷体" panose="02010609060101010101" pitchFamily="49" charset="-122"/>
              </a:rPr>
              <a:t>11</a:t>
            </a:r>
            <a:r>
              <a:rPr lang="zh-CN" altLang="zh-CN" sz="2400">
                <a:solidFill>
                  <a:srgbClr val="000000"/>
                </a:solidFill>
                <a:latin typeface="宋体" charset="-122"/>
                <a:ea typeface="楷体" panose="02010609060101010101" pitchFamily="49" charset="-122"/>
              </a:rPr>
              <a:t>为我国皖江城市带地理位置与范围略图。</a:t>
            </a:r>
            <a:endParaRPr lang="zh-CN" altLang="zh-CN" sz="2400">
              <a:latin typeface="宋体" charset="-122"/>
              <a:ea typeface="宋体" charset="-122"/>
            </a:endParaRP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7346" name="Picture 4"/>
          <p:cNvPicPr>
            <a:picLocks noChangeAspect="1"/>
          </p:cNvPicPr>
          <p:nvPr/>
        </p:nvPicPr>
        <p:blipFill>
          <a:blip r:embed="rId3"/>
          <a:stretch>
            <a:fillRect/>
          </a:stretch>
        </p:blipFill>
        <p:spPr>
          <a:xfrm>
            <a:off x="784225" y="1533525"/>
            <a:ext cx="5937250" cy="2092325"/>
          </a:xfrm>
          <a:prstGeom prst="rect">
            <a:avLst/>
          </a:prstGeom>
          <a:noFill/>
          <a:ln>
            <a:noFill/>
            <a:miter lim="800000"/>
          </a:ln>
        </p:spPr>
      </p:pic>
      <p:sp>
        <p:nvSpPr>
          <p:cNvPr id="57347" name="文本框 3"/>
          <p:cNvSpPr/>
          <p:nvPr/>
        </p:nvSpPr>
        <p:spPr>
          <a:xfrm>
            <a:off x="388938" y="3667125"/>
            <a:ext cx="9764712"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0000"/>
                </a:solidFill>
                <a:latin typeface="黑体" pitchFamily="49" charset="-122"/>
                <a:ea typeface="黑体" panose="02010609060101010101" pitchFamily="49" charset="-122"/>
              </a:rPr>
              <a:t>（</a:t>
            </a:r>
            <a:r>
              <a:rPr lang="en-US" altLang="zh-CN" sz="2400">
                <a:solidFill>
                  <a:srgbClr val="000000"/>
                </a:solidFill>
                <a:latin typeface="黑体" pitchFamily="49" charset="-122"/>
                <a:ea typeface="黑体" panose="02010609060101010101" pitchFamily="49" charset="-122"/>
              </a:rPr>
              <a:t>2</a:t>
            </a:r>
            <a:r>
              <a:rPr lang="zh-CN" altLang="en-US" sz="2400">
                <a:solidFill>
                  <a:srgbClr val="000000"/>
                </a:solidFill>
                <a:latin typeface="黑体" pitchFamily="49" charset="-122"/>
                <a:ea typeface="黑体" panose="02010609060101010101" pitchFamily="49" charset="-122"/>
              </a:rPr>
              <a:t>）说明在波鸿市建设鲁尔区医疗保健中心的优势条件。（</a:t>
            </a:r>
            <a:r>
              <a:rPr lang="en-US" altLang="zh-CN" sz="2400">
                <a:solidFill>
                  <a:srgbClr val="000000"/>
                </a:solidFill>
                <a:latin typeface="黑体" pitchFamily="49" charset="-122"/>
                <a:ea typeface="黑体" panose="02010609060101010101" pitchFamily="49" charset="-122"/>
              </a:rPr>
              <a:t>6</a:t>
            </a:r>
            <a:r>
              <a:rPr lang="zh-CN" altLang="en-US" sz="2400">
                <a:solidFill>
                  <a:srgbClr val="000000"/>
                </a:solidFill>
                <a:latin typeface="黑体" pitchFamily="49" charset="-122"/>
                <a:ea typeface="黑体" panose="02010609060101010101" pitchFamily="49" charset="-122"/>
              </a:rPr>
              <a:t>分）</a:t>
            </a:r>
            <a:endParaRPr lang="en-US" altLang="zh-CN" sz="2400">
              <a:solidFill>
                <a:srgbClr val="000000"/>
              </a:solidFill>
              <a:latin typeface="黑体" pitchFamily="49" charset="-122"/>
              <a:ea typeface="黑体" panose="02010609060101010101" pitchFamily="49" charset="-122"/>
            </a:endParaRPr>
          </a:p>
        </p:txBody>
      </p:sp>
      <p:sp>
        <p:nvSpPr>
          <p:cNvPr id="57348" name="对话气泡: 椭圆形 6"/>
          <p:cNvSpPr/>
          <p:nvPr/>
        </p:nvSpPr>
        <p:spPr>
          <a:xfrm>
            <a:off x="7766050" y="957263"/>
            <a:ext cx="3883025" cy="1290637"/>
          </a:xfrm>
          <a:prstGeom prst="wedgeEllipseCallout">
            <a:avLst>
              <a:gd name="adj1" fmla="val -65949"/>
              <a:gd name="adj2" fmla="val 166843"/>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400" spc="0">
                <a:solidFill>
                  <a:srgbClr val="0070C0"/>
                </a:solidFill>
                <a:latin typeface="黑体" pitchFamily="49" charset="-122"/>
                <a:ea typeface="黑体" panose="02010609060101010101" pitchFamily="49" charset="-122"/>
              </a:rPr>
              <a:t>思考：在多大空间范围内，与谁比较有优势？</a:t>
            </a:r>
            <a:endParaRPr lang="zh-CN" altLang="en-US" sz="2400">
              <a:solidFill>
                <a:srgbClr val="0070C0"/>
              </a:solidFill>
              <a:latin typeface="黑体" pitchFamily="49" charset="-122"/>
              <a:ea typeface="黑体" panose="02010609060101010101" pitchFamily="49" charset="-122"/>
            </a:endParaRPr>
          </a:p>
        </p:txBody>
      </p:sp>
      <p:sp>
        <p:nvSpPr>
          <p:cNvPr id="57349" name="文本框 7"/>
          <p:cNvSpPr/>
          <p:nvPr/>
        </p:nvSpPr>
        <p:spPr>
          <a:xfrm>
            <a:off x="650875" y="495300"/>
            <a:ext cx="6983413" cy="461963"/>
          </a:xfrm>
          <a:prstGeom prst="rect">
            <a:avLst/>
          </a:prstGeom>
          <a:gradFill rotWithShape="1">
            <a:gsLst>
              <a:gs pos="0">
                <a:srgbClr val="C9B5E8"/>
              </a:gs>
              <a:gs pos="35001">
                <a:srgbClr val="D9CBEE"/>
              </a:gs>
              <a:gs pos="100000">
                <a:srgbClr val="F0EAF9"/>
              </a:gs>
            </a:gsLst>
            <a:lin ang="16200000" scaled="1"/>
          </a:gradFill>
          <a:ln>
            <a:solidFill>
              <a:srgbClr val="7D60A0"/>
            </a:solidFill>
            <a:miter lim="800000"/>
          </a:ln>
          <a:effectLst>
            <a:outerShdw dist="20000" dir="5400000">
              <a:srgbClr val="000000">
                <a:alpha val="37999"/>
              </a:srgbClr>
            </a:outerShdw>
          </a:effectLst>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r>
              <a:rPr lang="zh-CN" altLang="en-US" sz="2400" spc="0">
                <a:solidFill>
                  <a:srgbClr val="000000"/>
                </a:solidFill>
                <a:latin typeface="Calibri" pitchFamily="34" charset="0"/>
                <a:ea typeface="宋体" charset="-122"/>
              </a:rPr>
              <a:t>考试中只问其中的一问，学生如何把握空间尺度？</a:t>
            </a:r>
            <a:endParaRPr lang="zh-CN" altLang="en-US" sz="2400">
              <a:solidFill>
                <a:srgbClr val="000000"/>
              </a:solidFill>
              <a:latin typeface="Calibri" pitchFamily="34" charset="0"/>
              <a:ea typeface="宋体" charset="-122"/>
            </a:endParaRPr>
          </a:p>
        </p:txBody>
      </p:sp>
      <p:sp>
        <p:nvSpPr>
          <p:cNvPr id="57350" name="文本框 8">
            <a:extLst>
              <a:ext uri="{FF2B5EF4-FFF2-40B4-BE49-F238E27FC236}"/>
            </a:extLst>
          </p:cNvPr>
          <p:cNvSpPr txBox="1"/>
          <p:nvPr/>
        </p:nvSpPr>
        <p:spPr>
          <a:xfrm>
            <a:off x="651504" y="4398876"/>
            <a:ext cx="10545969"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zh-CN" altLang="en-US" sz="2400" spc="0">
                <a:solidFill>
                  <a:srgbClr val="000000"/>
                </a:solidFill>
                <a:latin typeface="黑体" pitchFamily="49" charset="-122"/>
                <a:ea typeface="黑体" panose="02010609060101010101" pitchFamily="49" charset="-122"/>
              </a:rPr>
              <a:t>转换到事件所在的区域空间尺度</a:t>
            </a:r>
            <a:r>
              <a:rPr lang="en-US" altLang="zh-CN" sz="2400" spc="0">
                <a:solidFill>
                  <a:srgbClr val="000000"/>
                </a:solidFill>
                <a:latin typeface="黑体" pitchFamily="49" charset="-122"/>
                <a:ea typeface="黑体" panose="02010609060101010101" pitchFamily="49" charset="-122"/>
              </a:rPr>
              <a:t>,</a:t>
            </a:r>
            <a:r>
              <a:rPr lang="zh-CN" altLang="en-US" sz="2400" spc="0">
                <a:solidFill>
                  <a:srgbClr val="000000"/>
                </a:solidFill>
                <a:latin typeface="黑体" pitchFamily="49" charset="-122"/>
                <a:ea typeface="黑体" panose="02010609060101010101" pitchFamily="49" charset="-122"/>
              </a:rPr>
              <a:t>确定事件发生的位置</a:t>
            </a:r>
            <a:endParaRPr lang="en-US" altLang="zh-CN" sz="2400">
              <a:solidFill>
                <a:srgbClr val="000000"/>
              </a:solidFill>
              <a:latin typeface="黑体" pitchFamily="49" charset="-122"/>
              <a:ea typeface="黑体" panose="02010609060101010101" pitchFamily="49" charset="-122"/>
            </a:endParaRPr>
          </a:p>
          <a:p>
            <a:pPr marL="342900" marR="0" lvl="0" indent="-342900">
              <a:buFont typeface="Arial"/>
              <a:buChar char="•"/>
            </a:pPr>
            <a:r>
              <a:rPr lang="zh-CN" altLang="en-US" sz="2400" spc="0">
                <a:solidFill>
                  <a:srgbClr val="000000"/>
                </a:solidFill>
                <a:latin typeface="黑体" pitchFamily="49" charset="-122"/>
                <a:ea typeface="黑体" panose="02010609060101010101" pitchFamily="49" charset="-122"/>
              </a:rPr>
              <a:t>在较大空间尺度范围该将位置与其他地点比较，确定该事件的区位特征。</a:t>
            </a:r>
            <a:endParaRPr lang="en-US" altLang="zh-CN" sz="2400">
              <a:solidFill>
                <a:srgbClr val="000000"/>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11872" p14:dur="700">
        <p:fade/>
      </p:transition>
    </mc:Choice>
    <mc:Fallback>
      <p:transition spd="slow" advClick="0" advTm="1187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fade">
                                      <p:cBhvr>
                                        <p:cTn id="7"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8370" name="Rectangle 2"/>
          <p:cNvSpPr/>
          <p:nvPr/>
        </p:nvSpPr>
        <p:spPr>
          <a:xfrm>
            <a:off x="0" y="-1587"/>
            <a:ext cx="184150" cy="460375"/>
          </a:xfrm>
          <a:prstGeom prst="rect">
            <a:avLst/>
          </a:prstGeom>
          <a:noFill/>
          <a:ln>
            <a:noFill/>
            <a:miter lim="800000"/>
          </a:ln>
        </p:spPr>
        <p:txBody>
          <a:bodyPr wrap="non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endParaRPr lang="zh-CN" altLang="en-US" sz="2400">
              <a:latin typeface="黑体" pitchFamily="49" charset="-122"/>
              <a:ea typeface="黑体" panose="02010609060101010101" pitchFamily="49" charset="-122"/>
            </a:endParaRPr>
          </a:p>
        </p:txBody>
      </p:sp>
      <p:pic>
        <p:nvPicPr>
          <p:cNvPr id="58371" name="图片 40"/>
          <p:cNvPicPr>
            <a:picLocks noChangeAspect="1"/>
          </p:cNvPicPr>
          <p:nvPr/>
        </p:nvPicPr>
        <p:blipFill>
          <a:blip r:embed="rId2"/>
          <a:stretch>
            <a:fillRect/>
          </a:stretch>
        </p:blipFill>
        <p:spPr>
          <a:xfrm>
            <a:off x="7675563" y="2773363"/>
            <a:ext cx="4157662" cy="2889250"/>
          </a:xfrm>
          <a:prstGeom prst="rect">
            <a:avLst/>
          </a:prstGeom>
          <a:noFill/>
          <a:ln>
            <a:noFill/>
            <a:miter lim="800000"/>
          </a:ln>
        </p:spPr>
      </p:pic>
      <p:sp>
        <p:nvSpPr>
          <p:cNvPr id="58372" name="Rectangle 3">
            <a:extLst>
              <a:ext uri="{FF2B5EF4-FFF2-40B4-BE49-F238E27FC236}"/>
            </a:extLst>
          </p:cNvPr>
          <p:cNvSpPr>
            <a:spLocks noChangeArrowheads="1"/>
          </p:cNvSpPr>
          <p:nvPr/>
        </p:nvSpPr>
        <p:spPr bwMode="auto">
          <a:xfrm>
            <a:off x="3396391" y="2984481"/>
            <a:ext cx="4186200"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1</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）指出</a:t>
            </a:r>
            <a:r>
              <a:rPr kumimoji="0" lang="zh-CN" altLang="en-US" sz="2400" b="0" i="0" u="none" strike="noStrike" kern="12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皖江城市带中辐射功能最强</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的城市，并说明原因。（</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5</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分）</a:t>
            </a:r>
            <a:endPar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2</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）简述</a:t>
            </a:r>
            <a:r>
              <a:rPr kumimoji="0" lang="zh-CN" altLang="en-US" sz="2400" b="0" i="0" u="none" strike="noStrike" kern="12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皖江城市带</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吸纳劳动力就业的有利条件。（</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4</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分）</a:t>
            </a:r>
            <a:endPar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sp>
        <p:nvSpPr>
          <p:cNvPr id="58373" name="文本框 5"/>
          <p:cNvSpPr/>
          <p:nvPr/>
        </p:nvSpPr>
        <p:spPr>
          <a:xfrm>
            <a:off x="658813" y="655638"/>
            <a:ext cx="10353675" cy="17922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457200">
              <a:lnSpc>
                <a:spcPct val="115000"/>
              </a:lnSpc>
              <a:spcBef>
                <a:spcPts val="600"/>
              </a:spcBef>
            </a:pPr>
            <a:r>
              <a:rPr lang="en-US" altLang="zh-CN" sz="2400">
                <a:solidFill>
                  <a:srgbClr val="000000"/>
                </a:solidFill>
                <a:latin typeface="宋体" charset="-122"/>
                <a:ea typeface="楷体" panose="02010609060101010101" pitchFamily="49" charset="-122"/>
              </a:rPr>
              <a:t> </a:t>
            </a:r>
            <a:r>
              <a:rPr lang="zh-CN" altLang="zh-CN" sz="2400">
                <a:solidFill>
                  <a:srgbClr val="000000"/>
                </a:solidFill>
                <a:latin typeface="宋体" charset="-122"/>
                <a:ea typeface="楷体" panose="02010609060101010101" pitchFamily="49" charset="-122"/>
              </a:rPr>
              <a:t>皖江城市带承东启西、连南接北，区域内长江水道、快速铁路、高速公路综合交通体系比较完善。它既是长三角产业发展的重要组成部分，又是长三角城镇体系的延伸和补充，也是长江经济带中发达地区进一步扩张延伸与带动发展的纽带。图</a:t>
            </a:r>
            <a:r>
              <a:rPr lang="en-US" altLang="zh-CN" sz="2400">
                <a:solidFill>
                  <a:srgbClr val="000000"/>
                </a:solidFill>
                <a:latin typeface="宋体" charset="-122"/>
                <a:ea typeface="楷体" panose="02010609060101010101" pitchFamily="49" charset="-122"/>
              </a:rPr>
              <a:t>11</a:t>
            </a:r>
            <a:r>
              <a:rPr lang="zh-CN" altLang="zh-CN" sz="2400">
                <a:solidFill>
                  <a:srgbClr val="000000"/>
                </a:solidFill>
                <a:latin typeface="宋体" charset="-122"/>
                <a:ea typeface="楷体" panose="02010609060101010101" pitchFamily="49" charset="-122"/>
              </a:rPr>
              <a:t>为我国皖江城市带地理位置与范围略图。</a:t>
            </a:r>
            <a:endParaRPr lang="zh-CN" altLang="zh-CN" sz="2400">
              <a:latin typeface="宋体" charset="-122"/>
              <a:ea typeface="宋体" charset="-122"/>
            </a:endParaRPr>
          </a:p>
        </p:txBody>
      </p:sp>
      <p:sp>
        <p:nvSpPr>
          <p:cNvPr id="58374" name="对话气泡: 椭圆形 4"/>
          <p:cNvSpPr/>
          <p:nvPr/>
        </p:nvSpPr>
        <p:spPr>
          <a:xfrm>
            <a:off x="211138" y="2586038"/>
            <a:ext cx="2905125" cy="1617662"/>
          </a:xfrm>
          <a:prstGeom prst="wedgeEllipseCallout">
            <a:avLst>
              <a:gd name="adj1" fmla="val 67579"/>
              <a:gd name="adj2" fmla="val 1583"/>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思考的空间尺度扩大到皖江城市带，用合肥与皖江城市带内其他城市比较</a:t>
            </a:r>
            <a:endParaRPr lang="zh-CN" altLang="en-US" sz="2000">
              <a:solidFill>
                <a:srgbClr val="000000"/>
              </a:solidFill>
              <a:latin typeface="黑体" pitchFamily="49" charset="-122"/>
              <a:ea typeface="黑体" panose="02010609060101010101" pitchFamily="49" charset="-122"/>
            </a:endParaRPr>
          </a:p>
        </p:txBody>
      </p:sp>
      <p:sp>
        <p:nvSpPr>
          <p:cNvPr id="58375" name="对话气泡: 椭圆形 6"/>
          <p:cNvSpPr/>
          <p:nvPr/>
        </p:nvSpPr>
        <p:spPr>
          <a:xfrm>
            <a:off x="7938" y="5045075"/>
            <a:ext cx="3179762" cy="1423988"/>
          </a:xfrm>
          <a:prstGeom prst="wedgeEllipseCallout">
            <a:avLst>
              <a:gd name="adj1" fmla="val 59676"/>
              <a:gd name="adj2" fmla="val -59329"/>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思考空间尺度扩大到长三角，用皖江城市带与长三角其他地区比较</a:t>
            </a:r>
            <a:endParaRPr lang="zh-CN" altLang="en-US" sz="2000">
              <a:solidFill>
                <a:srgbClr val="000000"/>
              </a:solidFill>
              <a:latin typeface="黑体" pitchFamily="49" charset="-122"/>
              <a:ea typeface="黑体" panose="02010609060101010101" pitchFamily="49" charset="-122"/>
            </a:endParaRPr>
          </a:p>
        </p:txBody>
      </p:sp>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9394" name="内容占位符 2"/>
          <p:cNvSpPr/>
          <p:nvPr/>
        </p:nvSpPr>
        <p:spPr>
          <a:xfrm>
            <a:off x="434975" y="865188"/>
            <a:ext cx="4410075" cy="727075"/>
          </a:xfrm>
          <a:prstGeom prst="rect">
            <a:avLst/>
          </a:prstGeom>
          <a:noFill/>
          <a:ln>
            <a:noFill/>
            <a:miter lim="800000"/>
          </a:ln>
        </p:spPr>
        <p:txBody>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lnSpc>
                <a:spcPct val="90000"/>
              </a:lnSpc>
              <a:spcBef>
                <a:spcPts val="1000"/>
              </a:spcBef>
              <a:buFont typeface="Arial"/>
            </a:pPr>
            <a:r>
              <a:rPr lang="en-US" altLang="zh-CN" sz="2400">
                <a:solidFill>
                  <a:srgbClr val="7030A0"/>
                </a:solidFill>
                <a:latin typeface="黑体" pitchFamily="49" charset="-122"/>
                <a:ea typeface="黑体" panose="02010609060101010101" pitchFamily="49" charset="-122"/>
              </a:rPr>
              <a:t>3.</a:t>
            </a:r>
            <a:r>
              <a:rPr lang="zh-CN" altLang="en-US" sz="2400">
                <a:solidFill>
                  <a:srgbClr val="7030A0"/>
                </a:solidFill>
                <a:latin typeface="黑体" pitchFamily="49" charset="-122"/>
                <a:ea typeface="黑体" panose="02010609060101010101" pitchFamily="49" charset="-122"/>
              </a:rPr>
              <a:t>影响类问题的时空尺度把握</a:t>
            </a:r>
            <a:endParaRPr lang="zh-CN" altLang="en-US" sz="2400">
              <a:solidFill>
                <a:srgbClr val="7030A0"/>
              </a:solidFill>
              <a:latin typeface="黑体" pitchFamily="49" charset="-122"/>
              <a:ea typeface="黑体" panose="02010609060101010101" pitchFamily="49" charset="-122"/>
            </a:endParaRPr>
          </a:p>
        </p:txBody>
      </p:sp>
      <p:sp>
        <p:nvSpPr>
          <p:cNvPr id="59395" name="文本框 5">
            <a:extLst>
              <a:ext uri="{FF2B5EF4-FFF2-40B4-BE49-F238E27FC236}"/>
            </a:extLst>
          </p:cNvPr>
          <p:cNvSpPr txBox="1"/>
          <p:nvPr/>
        </p:nvSpPr>
        <p:spPr>
          <a:xfrm>
            <a:off x="852056" y="3206702"/>
            <a:ext cx="6593773" cy="3416320"/>
          </a:xfrm>
          <a:prstGeom prst="rect">
            <a:avLst/>
          </a:prstGeom>
          <a:noFill/>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zh-CN" altLang="en-US" sz="2400" b="0" i="0" u="none" strike="noStrike" kern="1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某品牌企业在京津冀地区建有饮用瓶装水厂。</a:t>
            </a:r>
            <a:endParaRPr kumimoji="0" lang="en-US" altLang="zh-CN" sz="2400" b="0" i="0" u="none" strike="noStrike" kern="1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zh-CN" altLang="zh-CN" sz="2400" b="0" i="0" u="none" strike="noStrike" kern="100" cap="none" spc="0" normalizeH="0" baseline="0" noProof="0" smtClean="0">
                <a:ln>
                  <a:noFill/>
                </a:ln>
                <a:solidFill>
                  <a:schemeClr val="tx1"/>
                </a:solidFill>
                <a:effectLst/>
                <a:uLnTx/>
                <a:uFillTx/>
                <a:latin typeface="黑体" pitchFamily="49" charset="-122"/>
                <a:ea typeface="黑体" panose="02010609060101010101" pitchFamily="49" charset="-122"/>
                <a:cs typeface="+mn-cs"/>
              </a:rPr>
              <a:t>瓶装水厂</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的建设使所在地 </a:t>
            </a: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①</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就业岗位增加</a:t>
            </a: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②</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吸引大城市人口迁入</a:t>
            </a: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③</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承接品牌授权地区产业转移</a:t>
            </a: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④</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吸引相关企业集聚</a:t>
            </a:r>
            <a:endPar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endParaRP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⑤</a:t>
            </a:r>
            <a:r>
              <a:rPr kumimoji="0" lang="zh-CN" altLang="zh-CN" sz="2400" b="0" i="0" u="none" strike="noStrike" kern="1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城市等级提升</a:t>
            </a: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①②⑤	</a:t>
            </a: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B</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a:t>
            </a: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①③④</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	</a:t>
            </a:r>
          </a:p>
          <a:p>
            <a:pPr marL="0" marR="0" lvl="0" indent="266700" algn="just" defTabSz="914400" rtl="0" eaLnBrk="1" fontAlgn="auto" latinLnBrk="0" hangingPunct="1">
              <a:lnSpc>
                <a:spcPct val="100000"/>
              </a:lnSpc>
              <a:spcBef>
                <a:spcPct val="0"/>
              </a:spcBef>
              <a:spcAft>
                <a:spcPct val="0"/>
              </a:spcAft>
              <a:buClrTx/>
              <a:buSzTx/>
              <a:buFontTx/>
              <a:buNone/>
              <a:tabLst>
                <a:tab pos="1466850"/>
                <a:tab pos="2667000"/>
                <a:tab pos="3867150"/>
              </a:tabLst>
              <a:defRPr/>
            </a:pP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C</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②③④	D</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②④⑤</a:t>
            </a:r>
            <a:endPar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pic>
        <p:nvPicPr>
          <p:cNvPr id="59396" name="图片 12"/>
          <p:cNvPicPr>
            <a:picLocks noChangeAspect="1"/>
          </p:cNvPicPr>
          <p:nvPr/>
        </p:nvPicPr>
        <p:blipFill>
          <a:blip r:embed="rId2"/>
          <a:stretch>
            <a:fillRect/>
          </a:stretch>
        </p:blipFill>
        <p:spPr>
          <a:xfrm>
            <a:off x="7280275" y="3382963"/>
            <a:ext cx="3946525" cy="3063875"/>
          </a:xfrm>
          <a:prstGeom prst="rect">
            <a:avLst/>
          </a:prstGeom>
          <a:noFill/>
          <a:ln>
            <a:noFill/>
            <a:miter lim="800000"/>
          </a:ln>
        </p:spPr>
      </p:pic>
      <p:sp>
        <p:nvSpPr>
          <p:cNvPr id="59397" name="文本框 6">
            <a:extLst>
              <a:ext uri="{FF2B5EF4-FFF2-40B4-BE49-F238E27FC236}"/>
            </a:extLst>
          </p:cNvPr>
          <p:cNvSpPr txBox="1"/>
          <p:nvPr/>
        </p:nvSpPr>
        <p:spPr>
          <a:xfrm>
            <a:off x="994560" y="1768595"/>
            <a:ext cx="9562605"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00" cap="none" spc="0" normalizeH="0" baseline="0" noProof="0" smtClean="0">
                <a:ln>
                  <a:noFill/>
                </a:ln>
                <a:solidFill>
                  <a:srgbClr val="000000"/>
                </a:solidFill>
                <a:effectLst/>
                <a:uLnTx/>
                <a:uFillTx/>
                <a:latin typeface="黑体" pitchFamily="49" charset="-122"/>
                <a:ea typeface="黑体" panose="02010609060101010101" pitchFamily="49" charset="-122"/>
                <a:cs typeface="+mn-cs"/>
              </a:rPr>
              <a:t>2019</a:t>
            </a:r>
            <a:r>
              <a:rPr kumimoji="0" lang="zh-CN"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年北京至张家口高铁开通后，短期会使张家口</a:t>
            </a:r>
            <a:r>
              <a:rPr kumimoji="0" lang="en-US"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    </a:t>
            </a:r>
            <a:endPar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ct val="0"/>
              </a:spcBef>
              <a:spcAft>
                <a:spcPct val="0"/>
              </a:spcAft>
              <a:buClrTx/>
              <a:buSzTx/>
              <a:buFontTx/>
              <a:buNone/>
              <a:tabLst>
                <a:tab pos="190500"/>
                <a:tab pos="4206240"/>
              </a:tabLst>
              <a:defRPr/>
            </a:pPr>
            <a:r>
              <a:rPr kumimoji="0" lang="en-US"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A</a:t>
            </a:r>
            <a:r>
              <a:rPr kumimoji="0" lang="zh-CN"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．运输方式增加</a:t>
            </a:r>
            <a:r>
              <a:rPr kumimoji="0" lang="en-US"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      </a:t>
            </a:r>
            <a:r>
              <a:rPr kumimoji="0" lang="en-US" altLang="zh-CN" sz="2400" b="0" i="0" u="none" strike="noStrike" kern="1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mn-cs"/>
              </a:rPr>
              <a:t>B. </a:t>
            </a:r>
            <a:r>
              <a:rPr kumimoji="0" lang="zh-CN" altLang="zh-CN" sz="2400" b="0" i="0" u="none" strike="noStrike" kern="1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mn-cs"/>
              </a:rPr>
              <a:t>城市等级提高</a:t>
            </a:r>
            <a:r>
              <a:rPr kumimoji="0" lang="en-US" altLang="zh-CN" sz="2400" b="0" i="0" u="none" strike="noStrike" kern="1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mn-cs"/>
              </a:rPr>
              <a:t>  </a:t>
            </a:r>
            <a:endParaRPr kumimoji="0" lang="zh-CN" altLang="zh-CN" sz="2400" b="0" i="0" u="none" strike="noStrike" kern="1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ct val="0"/>
              </a:spcBef>
              <a:spcAft>
                <a:spcPct val="0"/>
              </a:spcAft>
              <a:buClrTx/>
              <a:buSzTx/>
              <a:buFontTx/>
              <a:buNone/>
              <a:tabLst>
                <a:tab pos="190500"/>
                <a:tab pos="4206240"/>
              </a:tabLst>
              <a:defRPr/>
            </a:pP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C</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．客源市场扩大</a:t>
            </a: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      </a:t>
            </a:r>
            <a:r>
              <a:rPr kumimoji="0" lang="en-US"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D. </a:t>
            </a:r>
            <a:r>
              <a:rPr kumimoji="0" lang="zh-CN" altLang="zh-CN" sz="2400" b="0" i="0" u="none" strike="noStrike" kern="100" cap="none" spc="0" normalizeH="0" baseline="0" noProof="0">
                <a:ln>
                  <a:noFill/>
                </a:ln>
                <a:solidFill>
                  <a:srgbClr val="000000"/>
                </a:solidFill>
                <a:effectLst/>
                <a:uLnTx/>
                <a:uFillTx/>
                <a:latin typeface="黑体" pitchFamily="49" charset="-122"/>
                <a:ea typeface="黑体" panose="02010609060101010101" pitchFamily="49" charset="-122"/>
                <a:cs typeface="+mn-cs"/>
              </a:rPr>
              <a:t>进京人数减少</a:t>
            </a:r>
            <a:endPar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sp>
        <p:nvSpPr>
          <p:cNvPr id="59398" name="文本框 7">
            <a:extLst>
              <a:ext uri="{FF2B5EF4-FFF2-40B4-BE49-F238E27FC236}"/>
            </a:extLst>
          </p:cNvPr>
          <p:cNvSpPr txBox="1"/>
          <p:nvPr/>
        </p:nvSpPr>
        <p:spPr>
          <a:xfrm>
            <a:off x="6146471" y="674109"/>
            <a:ext cx="4945083" cy="830997"/>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zh-CN" altLang="en-US" sz="2400" spc="0">
                <a:solidFill>
                  <a:srgbClr val="000000"/>
                </a:solidFill>
                <a:latin typeface="黑体" pitchFamily="49" charset="-122"/>
                <a:ea typeface="黑体" panose="02010609060101010101" pitchFamily="49" charset="-122"/>
              </a:rPr>
              <a:t>优先选择短期影响选项，即更为直接的结果</a:t>
            </a:r>
            <a:endParaRPr lang="en-US" altLang="zh-CN" sz="2400">
              <a:solidFill>
                <a:srgbClr val="000000"/>
              </a:solidFill>
              <a:latin typeface="黑体" pitchFamily="49" charset="-122"/>
              <a:ea typeface="黑体" panose="02010609060101010101" pitchFamily="49" charset="-122"/>
            </a:endParaRPr>
          </a:p>
        </p:txBody>
      </p:sp>
    </p:spTree>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0418" name="文本框 4">
            <a:extLst>
              <a:ext uri="{FF2B5EF4-FFF2-40B4-BE49-F238E27FC236}"/>
            </a:extLst>
          </p:cNvPr>
          <p:cNvSpPr txBox="1"/>
          <p:nvPr/>
        </p:nvSpPr>
        <p:spPr>
          <a:xfrm>
            <a:off x="436419" y="2081008"/>
            <a:ext cx="8980715"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中缅天然气管线的贯通将</a:t>
            </a:r>
            <a:endPar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endParaRPr>
          </a:p>
          <a:p>
            <a:pPr marL="457200" marR="0" lvl="1"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A.  </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促进沿线地区资源开发   </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B.  </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加大途经地区环境压力</a:t>
            </a:r>
          </a:p>
          <a:p>
            <a:pPr marL="457200" marR="0" lvl="1"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C. </a:t>
            </a:r>
            <a:r>
              <a:rPr kumimoji="0" lang="en-US" altLang="zh-CN"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改变</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mn-cs"/>
              </a:rPr>
              <a:t>我国能源消费结构   </a:t>
            </a:r>
            <a:r>
              <a:rPr kumimoji="0" lang="en-US" altLang="zh-CN"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D.  </a:t>
            </a:r>
            <a:r>
              <a:rPr kumimoji="0" lang="zh-CN" altLang="en-US"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加强我国能源的安全性</a:t>
            </a:r>
          </a:p>
        </p:txBody>
      </p:sp>
      <p:sp>
        <p:nvSpPr>
          <p:cNvPr id="60419" name="文本框 10">
            <a:extLst>
              <a:ext uri="{FF2B5EF4-FFF2-40B4-BE49-F238E27FC236}"/>
            </a:extLst>
          </p:cNvPr>
          <p:cNvSpPr txBox="1"/>
          <p:nvPr/>
        </p:nvSpPr>
        <p:spPr>
          <a:xfrm>
            <a:off x="567047" y="3576664"/>
            <a:ext cx="8386948" cy="2308324"/>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zh-CN" sz="2400" b="0" i="0" u="none" strike="noStrike" kern="100" cap="none" spc="0" normalizeH="0" baseline="0" noProof="0" smtClean="0">
                <a:ln>
                  <a:noFill/>
                </a:ln>
                <a:solidFill>
                  <a:schemeClr val="tx1"/>
                </a:solidFill>
                <a:effectLst/>
                <a:uLnTx/>
                <a:uFillTx/>
                <a:latin typeface="黑体" pitchFamily="49" charset="-122"/>
                <a:ea typeface="黑体" panose="02010609060101010101" pitchFamily="49" charset="-122"/>
                <a:cs typeface="+mn-cs"/>
              </a:rPr>
              <a:t>川</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藏铁路开通后，能够</a:t>
            </a:r>
          </a:p>
          <a:p>
            <a:pPr marL="200025" marR="0" lvl="0" indent="0" algn="just" defTabSz="914400" rtl="0" eaLnBrk="1" fontAlgn="auto" latinLnBrk="0" hangingPunct="1">
              <a:lnSpc>
                <a:spcPct val="150000"/>
              </a:lnSpc>
              <a:spcBef>
                <a:spcPct val="0"/>
              </a:spcBef>
              <a:spcAft>
                <a:spcPct val="0"/>
              </a:spcAft>
              <a:buClrTx/>
              <a:buSzTx/>
              <a:buFontTx/>
              <a:buNone/>
              <a:defRPr/>
            </a:pP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①</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缓解青藏铁路运输压力</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	  </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②</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改善西藏物资供应</a:t>
            </a:r>
          </a:p>
          <a:p>
            <a:pPr marL="200025" marR="0" lvl="0" indent="0" algn="just" defTabSz="914400" rtl="0" eaLnBrk="1" fontAlgn="auto" latinLnBrk="0" hangingPunct="1">
              <a:lnSpc>
                <a:spcPct val="150000"/>
              </a:lnSpc>
              <a:spcBef>
                <a:spcPct val="0"/>
              </a:spcBef>
              <a:spcAft>
                <a:spcPct val="0"/>
              </a:spcAft>
              <a:buClrTx/>
              <a:buSzTx/>
              <a:buFontTx/>
              <a:buNone/>
              <a:defRPr/>
            </a:pP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③</a:t>
            </a:r>
            <a:r>
              <a:rPr kumimoji="0" lang="zh-CN" altLang="zh-CN" sz="2400" b="0" i="0" u="none" strike="noStrike" kern="1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消除</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区域内灾害的影响</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   </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④</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促进地域文化交流</a:t>
            </a:r>
          </a:p>
          <a:p>
            <a:pPr marL="200025" marR="0" lvl="0" indent="0" algn="just" defTabSz="914400" rtl="0" eaLnBrk="1" fontAlgn="auto" latinLnBrk="0" hangingPunct="1">
              <a:lnSpc>
                <a:spcPct val="150000"/>
              </a:lnSpc>
              <a:spcBef>
                <a:spcPct val="0"/>
              </a:spcBef>
              <a:spcAft>
                <a:spcPct val="0"/>
              </a:spcAft>
              <a:buClrTx/>
              <a:buSzTx/>
              <a:buFontTx/>
              <a:buNone/>
              <a:defRPr/>
            </a:pP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①②③</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	</a:t>
            </a:r>
            <a:r>
              <a:rPr kumimoji="0" lang="en-US"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 B</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mn-cs"/>
              </a:rPr>
              <a:t>．</a:t>
            </a:r>
            <a:r>
              <a:rPr kumimoji="0" lang="zh-CN" altLang="zh-CN" sz="2400" b="0" i="0" u="none" strike="noStrike" kern="100" cap="none" spc="0" normalizeH="0" baseline="0" noProof="0">
                <a:ln>
                  <a:noFill/>
                </a:ln>
                <a:solidFill>
                  <a:srgbClr val="FF0000"/>
                </a:solidFill>
                <a:effectLst/>
                <a:uLnTx/>
                <a:uFillTx/>
                <a:latin typeface="黑体" pitchFamily="49" charset="-122"/>
                <a:ea typeface="黑体" panose="02010609060101010101" pitchFamily="49" charset="-122"/>
                <a:cs typeface="宋体" panose="02010600030101010101" pitchFamily="2" charset="-122"/>
              </a:rPr>
              <a:t>①②④</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	 C</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①③④</a:t>
            </a:r>
            <a:r>
              <a:rPr kumimoji="0" lang="en-US"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	 D</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rPr>
              <a:t>．</a:t>
            </a:r>
            <a:r>
              <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宋体" panose="02010600030101010101" pitchFamily="2" charset="-122"/>
              </a:rPr>
              <a:t>②③④</a:t>
            </a:r>
            <a:endParaRPr kumimoji="0" lang="zh-CN" altLang="zh-CN" sz="2400" b="0" i="0" u="none" strike="noStrike" kern="1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sp>
        <p:nvSpPr>
          <p:cNvPr id="60420" name="文本框 11">
            <a:extLst>
              <a:ext uri="{FF2B5EF4-FFF2-40B4-BE49-F238E27FC236}"/>
            </a:extLst>
          </p:cNvPr>
          <p:cNvSpPr txBox="1"/>
          <p:nvPr/>
        </p:nvSpPr>
        <p:spPr>
          <a:xfrm>
            <a:off x="6146471" y="674109"/>
            <a:ext cx="4945083" cy="1200329"/>
          </a:xfrm>
          <a:prstGeom prst="rect">
            <a:avLst/>
          </a:prstGeom>
        </p:spPr>
        <p:style>
          <a:lnRef idx="2">
            <a:schemeClr val="accent2"/>
          </a:lnRef>
          <a:fillRef idx="1">
            <a:schemeClr val="lt1"/>
          </a:fillRef>
          <a:effectRef idx="0">
            <a:schemeClr val="accent2"/>
          </a:effectRef>
          <a:fontRef idx="minor">
            <a:schemeClr val="dk1"/>
          </a:fontRef>
        </p:style>
        <p:txBody>
          <a:bodyPr rtlCol="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342900" marR="0" lvl="0" indent="-342900">
              <a:buFont typeface="Arial"/>
              <a:buChar char="•"/>
            </a:pPr>
            <a:r>
              <a:rPr lang="zh-CN" altLang="en-US" sz="2400" spc="0">
                <a:solidFill>
                  <a:srgbClr val="000000"/>
                </a:solidFill>
                <a:latin typeface="黑体" pitchFamily="49" charset="-122"/>
                <a:ea typeface="黑体" panose="02010609060101010101" pitchFamily="49" charset="-122"/>
              </a:rPr>
              <a:t>优先选择短期影响选项，即更为直接的结果</a:t>
            </a:r>
            <a:endParaRPr lang="en-US" altLang="zh-CN" sz="2400">
              <a:solidFill>
                <a:srgbClr val="000000"/>
              </a:solidFill>
              <a:latin typeface="黑体" pitchFamily="49" charset="-122"/>
              <a:ea typeface="黑体" panose="02010609060101010101" pitchFamily="49" charset="-122"/>
            </a:endParaRPr>
          </a:p>
          <a:p>
            <a:pPr marL="342900" marR="0" lvl="0" indent="-342900">
              <a:buFont typeface="Arial"/>
              <a:buChar char="•"/>
            </a:pPr>
            <a:r>
              <a:rPr lang="zh-CN" altLang="en-US" sz="2400" spc="0">
                <a:solidFill>
                  <a:srgbClr val="000000"/>
                </a:solidFill>
                <a:latin typeface="黑体" pitchFamily="49" charset="-122"/>
                <a:ea typeface="黑体" panose="02010609060101010101" pitchFamily="49" charset="-122"/>
              </a:rPr>
              <a:t>排除夸大的表述</a:t>
            </a:r>
            <a:endParaRPr lang="en-US" altLang="zh-CN" sz="2400">
              <a:solidFill>
                <a:srgbClr val="000000"/>
              </a:solidFill>
              <a:latin typeface="黑体" pitchFamily="49" charset="-122"/>
              <a:ea typeface="黑体" panose="02010609060101010101" pitchFamily="49" charset="-122"/>
            </a:endParaRPr>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1442" name="文本框 1"/>
          <p:cNvSpPr/>
          <p:nvPr/>
        </p:nvSpPr>
        <p:spPr>
          <a:xfrm>
            <a:off x="1546225" y="2411413"/>
            <a:ext cx="2722563" cy="9540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800">
                <a:latin typeface="黑体" pitchFamily="49" charset="-122"/>
                <a:ea typeface="黑体" panose="02010609060101010101" pitchFamily="49" charset="-122"/>
              </a:rPr>
              <a:t>准确把握时间尺度和空间尺度</a:t>
            </a:r>
            <a:endParaRPr lang="zh-CN" altLang="en-US" sz="2800">
              <a:latin typeface="黑体" pitchFamily="49" charset="-122"/>
              <a:ea typeface="黑体" panose="02010609060101010101" pitchFamily="49" charset="-122"/>
            </a:endParaRPr>
          </a:p>
        </p:txBody>
      </p:sp>
      <p:sp>
        <p:nvSpPr>
          <p:cNvPr id="61443" name="文本框 2"/>
          <p:cNvSpPr/>
          <p:nvPr/>
        </p:nvSpPr>
        <p:spPr>
          <a:xfrm>
            <a:off x="5961063" y="2411413"/>
            <a:ext cx="2992437" cy="9540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800">
                <a:latin typeface="黑体" pitchFamily="49" charset="-122"/>
                <a:ea typeface="黑体" panose="02010609060101010101" pitchFamily="49" charset="-122"/>
              </a:rPr>
              <a:t>正确的答题方向</a:t>
            </a:r>
            <a:endParaRPr lang="en-US" altLang="zh-CN" sz="2800">
              <a:latin typeface="黑体" pitchFamily="49" charset="-122"/>
              <a:ea typeface="黑体" panose="02010609060101010101" pitchFamily="49" charset="-122"/>
            </a:endParaRPr>
          </a:p>
          <a:p>
            <a:pPr marL="0" lvl="0" indent="0"/>
            <a:r>
              <a:rPr lang="zh-CN" altLang="en-US" sz="2800">
                <a:latin typeface="黑体" pitchFamily="49" charset="-122"/>
                <a:ea typeface="黑体" panose="02010609060101010101" pitchFamily="49" charset="-122"/>
              </a:rPr>
              <a:t>精准的答题语言</a:t>
            </a:r>
            <a:endParaRPr lang="zh-CN" altLang="en-US" sz="2800">
              <a:latin typeface="黑体" pitchFamily="49" charset="-122"/>
              <a:ea typeface="黑体" panose="02010609060101010101" pitchFamily="49" charset="-122"/>
            </a:endParaRPr>
          </a:p>
        </p:txBody>
      </p:sp>
      <p:sp>
        <p:nvSpPr>
          <p:cNvPr id="61444" name="箭头: 右 3"/>
          <p:cNvSpPr/>
          <p:nvPr/>
        </p:nvSpPr>
        <p:spPr>
          <a:xfrm>
            <a:off x="4584700" y="2651125"/>
            <a:ext cx="1062038" cy="304800"/>
          </a:xfrm>
          <a:prstGeom prst="rightArrow">
            <a:avLst>
              <a:gd name="adj1" fmla="val 50000"/>
              <a:gd name="adj2" fmla="val 50023"/>
            </a:avLst>
          </a:prstGeom>
          <a:solidFill>
            <a:schemeClr val="bg1"/>
          </a:solidFill>
          <a:ln w="25400">
            <a:solidFill>
              <a:srgbClr val="F79646"/>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sz="2800">
              <a:solidFill>
                <a:srgbClr val="000000"/>
              </a:solidFill>
              <a:latin typeface="Calibri" pitchFamily="34" charset="0"/>
              <a:ea typeface="宋体" charset="-122"/>
            </a:endParaRPr>
          </a:p>
        </p:txBody>
      </p:sp>
      <p:pic>
        <p:nvPicPr>
          <p:cNvPr id="61445" name="New picture"/>
          <p:cNvPicPr/>
          <p:nvPr/>
        </p:nvPicPr>
        <p:blipFill>
          <a:blip r:embed="rId2"/>
          <a:stretch>
            <a:fillRect/>
          </a:stretch>
        </p:blipFill>
        <p:spPr>
          <a:xfrm>
            <a:off x="10731500" y="10236200"/>
            <a:ext cx="304800" cy="228600"/>
          </a:xfrm>
          <a:prstGeom prst="cube">
            <a:avLst/>
          </a:prstGeom>
        </p:spPr>
      </p:pic>
    </p:spTree>
    <p:custDataLst>
      <p:tags r:id="rId3"/>
    </p:custDataLst>
  </p:cSld>
  <p:clrMapOvr>
    <a:masterClrMapping/>
  </p:clrMapOvr>
  <mc:AlternateContent>
    <mc:Choice xmlns:p14="http://schemas.microsoft.com/office/powerpoint/2010/main" Requires="p14">
      <p:transition spd="slow" advClick="0" advTm="56898" p14:dur="700">
        <p:fade/>
      </p:transition>
    </mc:Choice>
    <mc:Fallback>
      <p:transition spd="slow" advClick="0" advTm="5689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500"/>
                                        <p:tgtEl>
                                          <p:spTgt spid="614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4"/>
                                        </p:tgtEl>
                                        <p:attrNameLst>
                                          <p:attrName>style.visibility</p:attrName>
                                        </p:attrNameLst>
                                      </p:cBhvr>
                                      <p:to>
                                        <p:strVal val="visible"/>
                                      </p:to>
                                    </p:set>
                                    <p:animEffect transition="in" filter="fade">
                                      <p:cBhvr>
                                        <p:cTn id="10" dur="500"/>
                                        <p:tgtEl>
                                          <p:spTgt spid="614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gtEl>
                                        <p:attrNameLst>
                                          <p:attrName>style.visibility</p:attrName>
                                        </p:attrNameLst>
                                      </p:cBhvr>
                                      <p:to>
                                        <p:strVal val="visible"/>
                                      </p:to>
                                    </p:set>
                                    <p:animEffect transition="in" filter="fade">
                                      <p:cBhvr>
                                        <p:cTn id="13"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p:bldP spid="6144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290" name="文本框 1"/>
          <p:cNvSpPr/>
          <p:nvPr/>
        </p:nvSpPr>
        <p:spPr>
          <a:xfrm>
            <a:off x="8483600" y="3073400"/>
            <a:ext cx="3302000" cy="23082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latin typeface="黑体" pitchFamily="49" charset="-122"/>
                <a:ea typeface="黑体" panose="02010609060101010101" pitchFamily="49" charset="-122"/>
              </a:rPr>
              <a:t>两问答的几乎一样，都答“经济发达，产业完善，交通便利、市场广阔、基础设施好，劳动力丰富、人才多、科技发达</a:t>
            </a:r>
            <a:r>
              <a:rPr lang="zh-CN" altLang="en-US" sz="2400">
                <a:latin typeface="等线" pitchFamily="2" charset="-122"/>
                <a:ea typeface="等线" pitchFamily="2" charset="-122"/>
              </a:rPr>
              <a:t>┉”</a:t>
            </a:r>
            <a:endParaRPr lang="zh-CN" altLang="en-US" sz="2400">
              <a:latin typeface="黑体" pitchFamily="49" charset="-122"/>
              <a:ea typeface="黑体" panose="02010609060101010101" pitchFamily="49" charset="-122"/>
            </a:endParaRPr>
          </a:p>
        </p:txBody>
      </p:sp>
      <p:pic>
        <p:nvPicPr>
          <p:cNvPr id="12291" name="图片 2"/>
          <p:cNvPicPr>
            <a:picLocks noChangeAspect="1"/>
          </p:cNvPicPr>
          <p:nvPr/>
        </p:nvPicPr>
        <p:blipFill>
          <a:blip r:embed="rId2"/>
          <a:stretch>
            <a:fillRect/>
          </a:stretch>
        </p:blipFill>
        <p:spPr>
          <a:xfrm>
            <a:off x="608013" y="1558925"/>
            <a:ext cx="7459662" cy="5116513"/>
          </a:xfrm>
          <a:prstGeom prst="rect">
            <a:avLst/>
          </a:prstGeom>
          <a:noFill/>
          <a:ln>
            <a:noFill/>
            <a:miter lim="800000"/>
          </a:ln>
        </p:spPr>
      </p:pic>
      <p:sp>
        <p:nvSpPr>
          <p:cNvPr id="12292" name="Rectangle 3">
            <a:extLst>
              <a:ext uri="{FF2B5EF4-FFF2-40B4-BE49-F238E27FC236}"/>
            </a:extLst>
          </p:cNvPr>
          <p:cNvSpPr>
            <a:spLocks noChangeArrowheads="1"/>
          </p:cNvSpPr>
          <p:nvPr/>
        </p:nvSpPr>
        <p:spPr bwMode="auto">
          <a:xfrm>
            <a:off x="308507" y="645343"/>
            <a:ext cx="11574987"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1</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）指出</a:t>
            </a:r>
            <a:r>
              <a:rPr kumimoji="0" lang="zh-CN" altLang="en-US" sz="2400" b="0" i="0" u="none" strike="noStrike" kern="12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皖江城市带中辐射功能最强的城市</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，并说明原因。（</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5</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分）</a:t>
            </a:r>
            <a:endPar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2</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）简述</a:t>
            </a:r>
            <a:r>
              <a:rPr kumimoji="0" lang="zh-CN" altLang="en-US" sz="2400" b="0" i="0" u="none" strike="noStrike" kern="1200" cap="none" spc="0" normalizeH="0" baseline="0" noProof="0">
                <a:ln>
                  <a:noFill/>
                </a:ln>
                <a:solidFill>
                  <a:srgbClr val="000000"/>
                </a:solidFill>
                <a:effectLst/>
                <a:highlight>
                  <a:srgbClr val="FFFF00"/>
                </a:highlight>
                <a:uLnTx/>
                <a:uFillTx/>
                <a:latin typeface="黑体" pitchFamily="49" charset="-122"/>
                <a:ea typeface="黑体" panose="02010609060101010101" pitchFamily="49" charset="-122"/>
                <a:cs typeface="Times New Roman" panose="02020603050405020304" pitchFamily="18" charset="0"/>
              </a:rPr>
              <a:t>皖江城市带</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吸纳劳动力就业的有利条件。（</a:t>
            </a:r>
            <a:r>
              <a:rPr kumimoji="0" lang="en-US" altLang="zh-CN"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4</a:t>
            </a:r>
            <a:r>
              <a:rPr kumimoji="0" lang="zh-CN" altLang="en-US" sz="2400" b="0" i="0" u="none" strike="noStrike" kern="1200" cap="none" spc="0" normalizeH="0" baseline="0" noProof="0">
                <a:ln>
                  <a:noFill/>
                </a:ln>
                <a:solidFill>
                  <a:srgbClr val="000000"/>
                </a:solidFill>
                <a:effectLst/>
                <a:uLnTx/>
                <a:uFillTx/>
                <a:latin typeface="黑体" pitchFamily="49" charset="-122"/>
                <a:ea typeface="黑体" panose="02010609060101010101" pitchFamily="49" charset="-122"/>
                <a:cs typeface="Times New Roman" panose="02020603050405020304" pitchFamily="18" charset="0"/>
              </a:rPr>
              <a:t>分）</a:t>
            </a:r>
            <a:endPar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p:txBody>
      </p:sp>
      <p:sp>
        <p:nvSpPr>
          <p:cNvPr id="12293" name="对话气泡: 椭圆形 4"/>
          <p:cNvSpPr/>
          <p:nvPr/>
        </p:nvSpPr>
        <p:spPr>
          <a:xfrm>
            <a:off x="8331200" y="1476375"/>
            <a:ext cx="2181225" cy="708025"/>
          </a:xfrm>
          <a:prstGeom prst="wedgeEllipseCallout">
            <a:avLst>
              <a:gd name="adj1" fmla="val -97537"/>
              <a:gd name="adj2" fmla="val 332815"/>
            </a:avLst>
          </a:prstGeom>
          <a:solidFill>
            <a:schemeClr val="bg1"/>
          </a:solidFill>
          <a:ln w="25400">
            <a:solidFill>
              <a:srgbClr val="8064A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Calibri" pitchFamily="34" charset="0"/>
                <a:ea typeface="宋体" charset="-122"/>
              </a:rPr>
              <a:t>空间尺度判断错误</a:t>
            </a:r>
            <a:endParaRPr lang="zh-CN" altLang="en-US" sz="2000">
              <a:solidFill>
                <a:srgbClr val="000000"/>
              </a:solidFill>
              <a:latin typeface="Calibri" pitchFamily="34" charset="0"/>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314" name="图片 1"/>
          <p:cNvPicPr>
            <a:picLocks noChangeAspect="1"/>
          </p:cNvPicPr>
          <p:nvPr/>
        </p:nvPicPr>
        <p:blipFill>
          <a:blip r:embed="rId3"/>
          <a:stretch>
            <a:fillRect/>
          </a:stretch>
        </p:blipFill>
        <p:spPr>
          <a:xfrm>
            <a:off x="6096000" y="914400"/>
            <a:ext cx="5673725" cy="3787775"/>
          </a:xfrm>
          <a:prstGeom prst="rect">
            <a:avLst/>
          </a:prstGeom>
          <a:noFill/>
          <a:ln>
            <a:noFill/>
            <a:miter lim="800000"/>
          </a:ln>
        </p:spPr>
      </p:pic>
      <p:sp>
        <p:nvSpPr>
          <p:cNvPr id="13315" name="文本框 3">
            <a:extLst>
              <a:ext uri="{FF2B5EF4-FFF2-40B4-BE49-F238E27FC236}"/>
            </a:extLst>
          </p:cNvPr>
          <p:cNvSpPr txBox="1"/>
          <p:nvPr/>
        </p:nvSpPr>
        <p:spPr>
          <a:xfrm>
            <a:off x="422157" y="1105194"/>
            <a:ext cx="5673844" cy="267765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    甲、乙两地所在区域是我国重要的商品马铃薯生产基地之一，种植时间一般在</a:t>
            </a:r>
            <a:r>
              <a:rPr kumimoji="0" lang="en-US" altLang="zh-CN"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4</a:t>
            </a:r>
            <a:r>
              <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月中旬至</a:t>
            </a:r>
            <a:r>
              <a:rPr kumimoji="0" lang="en-US" altLang="zh-CN"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5</a:t>
            </a:r>
            <a:r>
              <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rPr>
              <a:t>月初。</a:t>
            </a:r>
            <a:endParaRPr kumimoji="0" lang="en-US" altLang="zh-CN"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Dubai Light" panose="020b0303030403030204" pitchFamily="34" charset="-78"/>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4.</a:t>
            </a:r>
            <a:r>
              <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与乙地相比，甲地</a:t>
            </a:r>
            <a:r>
              <a:rPr kumimoji="0" lang="zh-CN" altLang="en-US" sz="2400" b="0" i="0" u="none" strike="noStrike" kern="1200" cap="none" spc="0" normalizeH="0" baseline="0" noProof="0">
                <a:ln>
                  <a:noFill/>
                </a:ln>
                <a:solidFill>
                  <a:schemeClr val="tx1"/>
                </a:solidFill>
                <a:effectLst/>
                <a:highlight>
                  <a:srgbClr val="FFFF00"/>
                </a:highlight>
                <a:uLnTx/>
                <a:uFillTx/>
                <a:latin typeface="黑体" pitchFamily="49" charset="-122"/>
                <a:ea typeface="黑体" panose="02010609060101010101" pitchFamily="49" charset="-122"/>
                <a:cs typeface="+mn-cs"/>
              </a:rPr>
              <a:t>种植马铃薯时间</a:t>
            </a:r>
            <a:r>
              <a:rPr kumimoji="0" lang="zh-CN" altLang="en-US" sz="2400" b="0" i="0" u="none" strike="noStrike" kern="1200" cap="none" spc="0" normalizeH="0" baseline="0" noProof="0">
                <a:ln>
                  <a:noFill/>
                </a:ln>
                <a:solidFill>
                  <a:schemeClr val="tx1"/>
                </a:solidFill>
                <a:effectLst/>
                <a:uLnTx/>
                <a:uFillTx/>
                <a:latin typeface="黑体" pitchFamily="49" charset="-122"/>
                <a:ea typeface="黑体" panose="02010609060101010101" pitchFamily="49" charset="-122"/>
                <a:cs typeface="+mn-cs"/>
              </a:rPr>
              <a:t>晚，分析其原因。</a:t>
            </a:r>
          </a:p>
        </p:txBody>
      </p:sp>
      <p:sp>
        <p:nvSpPr>
          <p:cNvPr id="13316" name="文本框 5">
            <a:extLst>
              <a:ext uri="{FF2B5EF4-FFF2-40B4-BE49-F238E27FC236}"/>
            </a:extLst>
          </p:cNvPr>
          <p:cNvSpPr txBox="1"/>
          <p:nvPr/>
        </p:nvSpPr>
        <p:spPr>
          <a:xfrm>
            <a:off x="852057" y="4552478"/>
            <a:ext cx="4919353"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甲地位于内蒙古高原、大兴安岭西侧，年平均气温偏低；受西北季风影响大，</a:t>
            </a:r>
            <a:r>
              <a:rPr kumimoji="0" lang="zh-CN" altLang="en-US" sz="2400" b="0" i="0" u="none" strike="noStrike" kern="1200" cap="none" spc="0" normalizeH="0" baseline="0" noProof="0">
                <a:ln>
                  <a:noFill/>
                </a:ln>
                <a:solidFill>
                  <a:srgbClr val="FF0000"/>
                </a:solidFill>
                <a:effectLst/>
                <a:highlight>
                  <a:srgbClr val="FFFF00"/>
                </a:highlight>
                <a:uLnTx/>
                <a:uFillTx/>
                <a:latin typeface="黑体" pitchFamily="49" charset="-122"/>
                <a:ea typeface="黑体" panose="02010609060101010101" pitchFamily="49" charset="-122"/>
                <a:cs typeface="+mn-cs"/>
              </a:rPr>
              <a:t>春季气温低</a:t>
            </a:r>
            <a:r>
              <a:rPr kumimoji="0" lang="zh-CN" altLang="en-US" sz="2400" b="0" i="0" u="none" strike="noStrike" kern="1200" cap="none" spc="0" normalizeH="0" baseline="0" noProof="0">
                <a:ln>
                  <a:noFill/>
                </a:ln>
                <a:solidFill>
                  <a:srgbClr val="FF0000"/>
                </a:solidFill>
                <a:effectLst/>
                <a:uLnTx/>
                <a:uFillTx/>
                <a:latin typeface="黑体" pitchFamily="49" charset="-122"/>
                <a:ea typeface="黑体" panose="02010609060101010101" pitchFamily="49" charset="-122"/>
                <a:cs typeface="+mn-cs"/>
              </a:rPr>
              <a:t>。</a:t>
            </a:r>
          </a:p>
        </p:txBody>
      </p:sp>
      <p:sp>
        <p:nvSpPr>
          <p:cNvPr id="13317" name="对话气泡: 椭圆形 6"/>
          <p:cNvSpPr/>
          <p:nvPr/>
        </p:nvSpPr>
        <p:spPr>
          <a:xfrm>
            <a:off x="3883025" y="2025650"/>
            <a:ext cx="1889125" cy="550863"/>
          </a:xfrm>
          <a:prstGeom prst="wedgeEllipseCallout">
            <a:avLst>
              <a:gd name="adj1" fmla="val -37306"/>
              <a:gd name="adj2" fmla="val 128560"/>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判断时间尺度</a:t>
            </a:r>
            <a:endParaRPr lang="en-US" altLang="zh-CN" sz="2000">
              <a:solidFill>
                <a:srgbClr val="000000"/>
              </a:solidFill>
              <a:latin typeface="黑体" pitchFamily="49" charset="-122"/>
              <a:ea typeface="黑体" panose="02010609060101010101" pitchFamily="49" charset="-122"/>
            </a:endParaRPr>
          </a:p>
        </p:txBody>
      </p:sp>
      <p:sp>
        <p:nvSpPr>
          <p:cNvPr id="13318" name="对话气泡: 椭圆形 9"/>
          <p:cNvSpPr/>
          <p:nvPr/>
        </p:nvSpPr>
        <p:spPr>
          <a:xfrm>
            <a:off x="4487863" y="5705475"/>
            <a:ext cx="1076325" cy="817563"/>
          </a:xfrm>
          <a:prstGeom prst="wedgeEllipseCallout">
            <a:avLst>
              <a:gd name="adj1" fmla="val -133472"/>
              <a:gd name="adj2" fmla="val -51241"/>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黑体" pitchFamily="49" charset="-122"/>
                <a:ea typeface="黑体" panose="02010609060101010101" pitchFamily="49" charset="-122"/>
              </a:rPr>
              <a:t>答题精准</a:t>
            </a:r>
            <a:endParaRPr lang="en-US" altLang="zh-CN" sz="2000">
              <a:solidFill>
                <a:srgbClr val="000000"/>
              </a:solidFill>
              <a:latin typeface="黑体" pitchFamily="49" charset="-122"/>
              <a:ea typeface="黑体" panose="02010609060101010101" pitchFamily="49" charset="-122"/>
            </a:endParaRPr>
          </a:p>
        </p:txBody>
      </p:sp>
      <p:cxnSp>
        <p:nvCxnSpPr>
          <p:cNvPr id="13319" name="直接连接符 10"/>
          <p:cNvCxnSpPr/>
          <p:nvPr/>
        </p:nvCxnSpPr>
        <p:spPr>
          <a:xfrm>
            <a:off x="422275" y="2255838"/>
            <a:ext cx="2166938" cy="0"/>
          </a:xfrm>
          <a:prstGeom prst="line">
            <a:avLst/>
          </a:prstGeom>
          <a:noFill/>
          <a:ln w="38100">
            <a:solidFill>
              <a:schemeClr val="accent2"/>
            </a:solidFill>
            <a:miter lim="800000"/>
          </a:ln>
          <a:effectLst>
            <a:outerShdw dist="20000" dir="5400000">
              <a:srgbClr val="000000">
                <a:alpha val="37999"/>
              </a:srgbClr>
            </a:outerShdw>
          </a:effectLst>
        </p:spPr>
      </p:cxnSp>
      <p:sp>
        <p:nvSpPr>
          <p:cNvPr id="13320" name="文本框 4"/>
          <p:cNvSpPr/>
          <p:nvPr/>
        </p:nvSpPr>
        <p:spPr>
          <a:xfrm>
            <a:off x="852488" y="3848100"/>
            <a:ext cx="4624387"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400">
                <a:solidFill>
                  <a:srgbClr val="003399"/>
                </a:solidFill>
                <a:latin typeface="黑体" pitchFamily="49" charset="-122"/>
                <a:ea typeface="黑体" panose="02010609060101010101" pitchFamily="49" charset="-122"/>
              </a:rPr>
              <a:t>答“位于高原</a:t>
            </a:r>
            <a:r>
              <a:rPr lang="en-US" altLang="zh-CN" sz="2400">
                <a:solidFill>
                  <a:srgbClr val="003399"/>
                </a:solidFill>
                <a:latin typeface="黑体" pitchFamily="49" charset="-122"/>
                <a:ea typeface="黑体" panose="02010609060101010101" pitchFamily="49" charset="-122"/>
              </a:rPr>
              <a:t>,</a:t>
            </a:r>
            <a:r>
              <a:rPr lang="zh-CN" altLang="en-US" sz="2400">
                <a:solidFill>
                  <a:srgbClr val="003399"/>
                </a:solidFill>
                <a:latin typeface="黑体" pitchFamily="49" charset="-122"/>
                <a:ea typeface="黑体" panose="02010609060101010101" pitchFamily="49" charset="-122"/>
              </a:rPr>
              <a:t>年均温低”不得分</a:t>
            </a:r>
            <a:endParaRPr lang="zh-CN" altLang="en-US" sz="2400">
              <a:solidFill>
                <a:srgbClr val="003399"/>
              </a:solidFill>
              <a:latin typeface="黑体" pitchFamily="49" charset="-122"/>
              <a:ea typeface="黑体" panose="02010609060101010101" pitchFamily="49" charset="-122"/>
            </a:endParaRPr>
          </a:p>
        </p:txBody>
      </p:sp>
    </p:spTree>
  </p:cSld>
  <p:clrMapOvr>
    <a:masterClrMapping/>
  </p:clrMapOvr>
  <mc:AlternateContent>
    <mc:Choice xmlns:p14="http://schemas.microsoft.com/office/powerpoint/2010/main" Requires="p14">
      <p:transition spd="slow" advClick="0" advTm="2000" p14:dur="7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500"/>
                                        <p:tgtEl>
                                          <p:spTgt spid="133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500"/>
                                        <p:tgtEl>
                                          <p:spTgt spid="13318"/>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fade">
                                      <p:cBhvr>
                                        <p:cTn id="20"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4338" name="Picture 4"/>
          <p:cNvPicPr>
            <a:picLocks noChangeAspect="1"/>
          </p:cNvPicPr>
          <p:nvPr/>
        </p:nvPicPr>
        <p:blipFill>
          <a:blip r:embed="rId2"/>
          <a:srcRect b="5318"/>
          <a:stretch>
            <a:fillRect/>
          </a:stretch>
        </p:blipFill>
        <p:spPr>
          <a:xfrm>
            <a:off x="6483350" y="917575"/>
            <a:ext cx="3984625" cy="4103688"/>
          </a:xfrm>
          <a:prstGeom prst="rect">
            <a:avLst/>
          </a:prstGeom>
          <a:noFill/>
          <a:ln>
            <a:noFill/>
            <a:miter lim="800000"/>
          </a:ln>
        </p:spPr>
      </p:pic>
      <p:sp>
        <p:nvSpPr>
          <p:cNvPr id="14339" name="文本框 4">
            <a:extLst>
              <a:ext uri="{FF2B5EF4-FFF2-40B4-BE49-F238E27FC236}"/>
            </a:extLst>
          </p:cNvPr>
          <p:cNvSpPr txBox="1"/>
          <p:nvPr/>
        </p:nvSpPr>
        <p:spPr>
          <a:xfrm>
            <a:off x="1151225" y="1917574"/>
            <a:ext cx="7162793" cy="2354491"/>
          </a:xfrm>
          <a:prstGeom prst="rect">
            <a:avLst/>
          </a:prstGeom>
          <a:noFill/>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just">
              <a:lnSpc>
                <a:spcPct val="147000"/>
              </a:lnSpc>
              <a:tabLst>
                <a:tab pos="1466850"/>
                <a:tab pos="2667000"/>
                <a:tab pos="3867150"/>
              </a:tabLst>
            </a:pPr>
            <a:r>
              <a:rPr lang="en-US" altLang="zh-CN" sz="2000" spc="0">
                <a:latin typeface="黑体" pitchFamily="49" charset="-122"/>
                <a:ea typeface="黑体" panose="02010609060101010101" pitchFamily="49" charset="-122"/>
              </a:rPr>
              <a:t>5.</a:t>
            </a:r>
            <a:r>
              <a:rPr lang="zh-CN" altLang="zh-CN" sz="2000" spc="0">
                <a:latin typeface="黑体" pitchFamily="49" charset="-122"/>
                <a:ea typeface="黑体" panose="02010609060101010101" pitchFamily="49" charset="-122"/>
              </a:rPr>
              <a:t>东北平原</a:t>
            </a:r>
            <a:endParaRPr lang="zh-CN" altLang="zh-CN" sz="2000">
              <a:latin typeface="黑体" pitchFamily="49" charset="-122"/>
              <a:ea typeface="黑体" panose="02010609060101010101" pitchFamily="49" charset="-122"/>
            </a:endParaRPr>
          </a:p>
          <a:p>
            <a:pPr marL="0" marR="0" lvl="0" indent="200025" algn="just">
              <a:lnSpc>
                <a:spcPct val="147000"/>
              </a:lnSpc>
              <a:tabLst>
                <a:tab pos="1466850"/>
                <a:tab pos="2667000"/>
                <a:tab pos="3867150"/>
              </a:tabLst>
            </a:pPr>
            <a:r>
              <a:rPr lang="en-US" altLang="zh-CN" sz="2000" spc="0">
                <a:latin typeface="黑体" pitchFamily="49" charset="-122"/>
                <a:ea typeface="黑体" panose="02010609060101010101" pitchFamily="49" charset="-122"/>
              </a:rPr>
              <a:t>A</a:t>
            </a:r>
            <a:r>
              <a:rPr lang="zh-CN" altLang="zh-CN" sz="2000" spc="0">
                <a:latin typeface="黑体" pitchFamily="49" charset="-122"/>
                <a:ea typeface="黑体" panose="02010609060101010101" pitchFamily="49" charset="-122"/>
              </a:rPr>
              <a:t>．地势中间高，南北低</a:t>
            </a:r>
            <a:endParaRPr lang="zh-CN" altLang="zh-CN" sz="2000">
              <a:latin typeface="黑体" pitchFamily="49" charset="-122"/>
              <a:ea typeface="黑体" panose="02010609060101010101" pitchFamily="49" charset="-122"/>
            </a:endParaRPr>
          </a:p>
          <a:p>
            <a:pPr marL="0" marR="0" lvl="0" indent="200025" algn="just">
              <a:lnSpc>
                <a:spcPct val="147000"/>
              </a:lnSpc>
              <a:tabLst>
                <a:tab pos="1466850"/>
                <a:tab pos="2667000"/>
                <a:tab pos="3867150"/>
              </a:tabLst>
            </a:pPr>
            <a:r>
              <a:rPr lang="en-US" altLang="zh-CN" sz="2000" spc="0">
                <a:latin typeface="黑体" pitchFamily="49" charset="-122"/>
                <a:ea typeface="黑体" panose="02010609060101010101" pitchFamily="49" charset="-122"/>
              </a:rPr>
              <a:t>B</a:t>
            </a:r>
            <a:r>
              <a:rPr lang="zh-CN" altLang="zh-CN" sz="2000" spc="0">
                <a:latin typeface="黑体" pitchFamily="49" charset="-122"/>
                <a:ea typeface="黑体" panose="02010609060101010101" pitchFamily="49" charset="-122"/>
              </a:rPr>
              <a:t>．冬冷夏热，伏旱严重</a:t>
            </a:r>
            <a:endParaRPr lang="zh-CN" altLang="zh-CN" sz="2000">
              <a:latin typeface="黑体" pitchFamily="49" charset="-122"/>
              <a:ea typeface="黑体" panose="02010609060101010101" pitchFamily="49" charset="-122"/>
            </a:endParaRPr>
          </a:p>
          <a:p>
            <a:pPr marL="0" marR="0" lvl="0" indent="200025" algn="just">
              <a:lnSpc>
                <a:spcPct val="147000"/>
              </a:lnSpc>
              <a:tabLst>
                <a:tab pos="1466850"/>
                <a:tab pos="2667000"/>
                <a:tab pos="3867150"/>
              </a:tabLst>
            </a:pPr>
            <a:r>
              <a:rPr lang="en-US" altLang="zh-CN" sz="2000" spc="0">
                <a:latin typeface="黑体" pitchFamily="49" charset="-122"/>
                <a:ea typeface="黑体" panose="02010609060101010101" pitchFamily="49" charset="-122"/>
              </a:rPr>
              <a:t>C</a:t>
            </a:r>
            <a:r>
              <a:rPr lang="zh-CN" altLang="zh-CN" sz="2000" spc="0">
                <a:latin typeface="黑体" pitchFamily="49" charset="-122"/>
                <a:ea typeface="黑体" panose="02010609060101010101" pitchFamily="49" charset="-122"/>
              </a:rPr>
              <a:t>．农业实行小农场经营，精耕细作</a:t>
            </a:r>
            <a:endParaRPr lang="zh-CN" altLang="zh-CN" sz="2000">
              <a:latin typeface="黑体" pitchFamily="49" charset="-122"/>
              <a:ea typeface="黑体" panose="02010609060101010101" pitchFamily="49" charset="-122"/>
            </a:endParaRPr>
          </a:p>
          <a:p>
            <a:pPr marL="0" marR="0" lvl="0" indent="200025" algn="just">
              <a:lnSpc>
                <a:spcPct val="147000"/>
              </a:lnSpc>
              <a:tabLst>
                <a:tab pos="1466850"/>
                <a:tab pos="2667000"/>
                <a:tab pos="3867150"/>
              </a:tabLst>
            </a:pPr>
            <a:r>
              <a:rPr lang="en-US" altLang="zh-CN" sz="2000" spc="0">
                <a:latin typeface="黑体" pitchFamily="49" charset="-122"/>
                <a:ea typeface="黑体" panose="02010609060101010101" pitchFamily="49" charset="-122"/>
              </a:rPr>
              <a:t>D</a:t>
            </a:r>
            <a:r>
              <a:rPr lang="zh-CN" altLang="zh-CN" sz="2000" spc="0">
                <a:latin typeface="黑体" pitchFamily="49" charset="-122"/>
                <a:ea typeface="黑体" panose="02010609060101010101" pitchFamily="49" charset="-122"/>
              </a:rPr>
              <a:t>．是中国重要的商品棉基地</a:t>
            </a:r>
            <a:endParaRPr lang="zh-CN" altLang="zh-CN" sz="2000">
              <a:latin typeface="黑体" pitchFamily="49" charset="-122"/>
              <a:ea typeface="黑体" panose="02010609060101010101" pitchFamily="49" charset="-122"/>
            </a:endParaRPr>
          </a:p>
        </p:txBody>
      </p:sp>
      <p:sp>
        <p:nvSpPr>
          <p:cNvPr id="14340" name="椭圆 5">
            <a:extLst>
              <a:ext uri="{FF2B5EF4-FFF2-40B4-BE49-F238E27FC236}"/>
            </a:extLst>
          </p:cNvPr>
          <p:cNvSpPr/>
          <p:nvPr/>
        </p:nvSpPr>
        <p:spPr>
          <a:xfrm>
            <a:off x="1230313" y="2470150"/>
            <a:ext cx="493712" cy="452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FFFFFF"/>
              </a:solidFill>
              <a:latin typeface="Calibri" pitchFamily="34" charset="0"/>
              <a:ea typeface="宋体" charset="-122"/>
            </a:endParaRPr>
          </a:p>
        </p:txBody>
      </p:sp>
      <p:sp>
        <p:nvSpPr>
          <p:cNvPr id="14341" name="对话气泡: 椭圆形 6"/>
          <p:cNvSpPr/>
          <p:nvPr/>
        </p:nvSpPr>
        <p:spPr>
          <a:xfrm>
            <a:off x="3627438" y="1062038"/>
            <a:ext cx="1905000" cy="1011237"/>
          </a:xfrm>
          <a:prstGeom prst="wedgeEllipseCallout">
            <a:avLst>
              <a:gd name="adj1" fmla="val -96699"/>
              <a:gd name="adj2" fmla="val 101810"/>
            </a:avLst>
          </a:prstGeom>
          <a:solidFill>
            <a:schemeClr val="bg1"/>
          </a:solidFill>
          <a:ln w="25400">
            <a:solidFill>
              <a:schemeClr val="accent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2000" spc="0">
                <a:solidFill>
                  <a:srgbClr val="000000"/>
                </a:solidFill>
                <a:latin typeface="Calibri" pitchFamily="34" charset="0"/>
                <a:ea typeface="宋体" charset="-122"/>
              </a:rPr>
              <a:t>较小空间尺度内部的差异</a:t>
            </a:r>
            <a:endParaRPr lang="en-US" altLang="zh-CN" sz="2000">
              <a:solidFill>
                <a:srgbClr val="000000"/>
              </a:solidFill>
              <a:latin typeface="Calibri" pitchFamily="34" charset="0"/>
              <a:ea typeface="宋体" charset="-122"/>
            </a:endParaRPr>
          </a:p>
        </p:txBody>
      </p:sp>
    </p:spTree>
    <p:custDataLst>
      <p:tags r:id="rId3"/>
    </p:custDataLst>
  </p:cSld>
  <p:clrMapOvr>
    <a:masterClrMapping/>
  </p:clrMapOvr>
  <mc:AlternateContent>
    <mc:Choice xmlns:p14="http://schemas.microsoft.com/office/powerpoint/2010/main" Requires="p14">
      <p:transition spd="slow" advClick="0" advTm="76450" p14:dur="700">
        <p:fade/>
      </p:transition>
    </mc:Choice>
    <mc:Fallback>
      <p:transition spd="slow" advClick="0" advTm="7645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362" name="文本框 8"/>
          <p:cNvSpPr/>
          <p:nvPr/>
        </p:nvSpPr>
        <p:spPr>
          <a:xfrm>
            <a:off x="842963" y="2062163"/>
            <a:ext cx="3560762" cy="9540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800">
                <a:latin typeface="黑体" pitchFamily="49" charset="-122"/>
                <a:ea typeface="黑体" panose="02010609060101010101" pitchFamily="49" charset="-122"/>
              </a:rPr>
              <a:t>不关注时空尺度或将时空尺度判断错误</a:t>
            </a:r>
            <a:endParaRPr lang="zh-CN" altLang="en-US" sz="2800">
              <a:latin typeface="黑体" pitchFamily="49" charset="-122"/>
              <a:ea typeface="黑体" panose="02010609060101010101" pitchFamily="49" charset="-122"/>
            </a:endParaRPr>
          </a:p>
        </p:txBody>
      </p:sp>
      <p:sp>
        <p:nvSpPr>
          <p:cNvPr id="15363" name="文本框 9"/>
          <p:cNvSpPr/>
          <p:nvPr/>
        </p:nvSpPr>
        <p:spPr>
          <a:xfrm>
            <a:off x="6096000" y="2062163"/>
            <a:ext cx="3846513" cy="9540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lvl="0" indent="0"/>
            <a:r>
              <a:rPr lang="zh-CN" altLang="en-US" sz="2800">
                <a:latin typeface="黑体" pitchFamily="49" charset="-122"/>
                <a:ea typeface="黑体" panose="02010609060101010101" pitchFamily="49" charset="-122"/>
              </a:rPr>
              <a:t>答题方向跑偏</a:t>
            </a:r>
            <a:endParaRPr lang="en-US" altLang="zh-CN" sz="2800">
              <a:latin typeface="黑体" pitchFamily="49" charset="-122"/>
              <a:ea typeface="黑体" panose="02010609060101010101" pitchFamily="49" charset="-122"/>
            </a:endParaRPr>
          </a:p>
          <a:p>
            <a:pPr marL="0" lvl="0" indent="0"/>
            <a:r>
              <a:rPr lang="zh-CN" altLang="en-US" sz="2800">
                <a:latin typeface="黑体" pitchFamily="49" charset="-122"/>
                <a:ea typeface="黑体" panose="02010609060101010101" pitchFamily="49" charset="-122"/>
              </a:rPr>
              <a:t>答题语言不够精准</a:t>
            </a:r>
            <a:endParaRPr lang="zh-CN" altLang="en-US" sz="2800">
              <a:latin typeface="黑体" pitchFamily="49" charset="-122"/>
              <a:ea typeface="黑体" panose="02010609060101010101" pitchFamily="49" charset="-122"/>
            </a:endParaRPr>
          </a:p>
        </p:txBody>
      </p:sp>
      <p:sp>
        <p:nvSpPr>
          <p:cNvPr id="15364" name="箭头: 右 10"/>
          <p:cNvSpPr/>
          <p:nvPr/>
        </p:nvSpPr>
        <p:spPr>
          <a:xfrm>
            <a:off x="4719638" y="2301875"/>
            <a:ext cx="1060450" cy="304800"/>
          </a:xfrm>
          <a:prstGeom prst="rightArrow">
            <a:avLst>
              <a:gd name="adj1" fmla="val 50000"/>
              <a:gd name="adj2" fmla="val 49949"/>
            </a:avLst>
          </a:prstGeom>
          <a:solidFill>
            <a:schemeClr val="bg1"/>
          </a:solidFill>
          <a:ln w="25400">
            <a:solidFill>
              <a:srgbClr val="F79646"/>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endParaRPr lang="zh-CN" altLang="en-US">
              <a:solidFill>
                <a:srgbClr val="000000"/>
              </a:solidFill>
              <a:latin typeface="Calibri" pitchFamily="34" charset="0"/>
              <a:ea typeface="宋体" charset="-122"/>
            </a:endParaRPr>
          </a:p>
        </p:txBody>
      </p:sp>
      <p:sp>
        <p:nvSpPr>
          <p:cNvPr id="15365" name="矩形 1">
            <a:extLst>
              <a:ext uri="{FF2B5EF4-FFF2-40B4-BE49-F238E27FC236}"/>
            </a:extLst>
          </p:cNvPr>
          <p:cNvSpPr/>
          <p:nvPr/>
        </p:nvSpPr>
        <p:spPr>
          <a:xfrm>
            <a:off x="1211071" y="3579455"/>
            <a:ext cx="7520007" cy="769441"/>
          </a:xfrm>
          <a:prstGeom prst="rect">
            <a:avLst/>
          </a:prstGeom>
          <a:noFill/>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a:ea typeface="微软雅黑" pitchFamily="34" charset="-122"/>
              </a:defRPr>
            </a:lvl5pPr>
          </a:lstStyle>
          <a:p>
            <a:pPr marL="0" marR="0" lvl="0" indent="0" algn="ctr"/>
            <a:r>
              <a:rPr lang="zh-CN" altLang="en-US" sz="4400" spc="0">
                <a:effectLst>
                  <a:outerShdw blurRad="38100" dist="38100" dir="2700000" algn="tl">
                    <a:srgbClr val="FFFFFF"/>
                  </a:outerShdw>
                </a:effectLst>
                <a:latin typeface="Calibri" pitchFamily="34" charset="0"/>
                <a:ea typeface="宋体" charset="-122"/>
              </a:rPr>
              <a:t>教学引导学生关注时空尺度！</a:t>
            </a:r>
            <a:endParaRPr lang="zh-CN" altLang="en-US" sz="4400">
              <a:effectLst>
                <a:outerShdw blurRad="38100" dist="38100" dir="2700000" algn="tl">
                  <a:srgbClr val="FFFFFF"/>
                </a:outerShdw>
              </a:effectLst>
              <a:latin typeface="Calibri" pitchFamily="34" charset="0"/>
              <a:ea typeface="宋体" charset="-122"/>
            </a:endParaRPr>
          </a:p>
        </p:txBody>
      </p:sp>
    </p:spTree>
    <p:custDataLst>
      <p:tags r:id="rId3"/>
    </p:custDataLst>
  </p:cSld>
  <p:clrMapOvr>
    <a:masterClrMapping/>
  </p:clrMapOvr>
  <mc:AlternateContent>
    <mc:Choice xmlns:p14="http://schemas.microsoft.com/office/powerpoint/2010/main" Requires="p14">
      <p:transition spd="slow" advClick="0" advTm="67812" p14:dur="700">
        <p:fade/>
      </p:transition>
    </mc:Choice>
    <mc:Fallback>
      <p:transition spd="slow" advClick="0" advTm="6781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500"/>
                                        <p:tgtEl>
                                          <p:spTgt spid="15363"/>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tags/tag1.xml><?xml version="1.0" encoding="utf-8"?>
<p:tagLst xmlns:p="http://schemas.openxmlformats.org/presentationml/2006/main">
  <p:tag name="TIMING" val="|76.7|22.4|16.2|0.9|0.8"/>
</p:tagLst>
</file>

<file path=ppt/tags/tag10.xml><?xml version="1.0" encoding="utf-8"?>
<p:tagLst xmlns:p="http://schemas.openxmlformats.org/presentationml/2006/main">
  <p:tag name="TIMING" val="|23.2|76.2"/>
</p:tagLst>
</file>

<file path=ppt/tags/tag11.xml><?xml version="1.0" encoding="utf-8"?>
<p:tagLst xmlns:p="http://schemas.openxmlformats.org/presentationml/2006/main">
  <p:tag name="TIMING" val="|14.5|11.9"/>
</p:tagLst>
</file>

<file path=ppt/tags/tag12.xml><?xml version="1.0" encoding="utf-8"?>
<p:tagLst xmlns:p="http://schemas.openxmlformats.org/presentationml/2006/main">
  <p:tag name="TIMING" val="|15.8"/>
</p:tagLst>
</file>

<file path=ppt/tags/tag13.xml><?xml version="1.0" encoding="utf-8"?>
<p:tagLst xmlns:p="http://schemas.openxmlformats.org/presentationml/2006/main">
  <p:tag name="TIMING" val="|22.4|9.9|0.6|5.3|9.7|6.5|5.1|3|9.8"/>
</p:tagLst>
</file>

<file path=ppt/tags/tag14.xml><?xml version="1.0" encoding="utf-8"?>
<p:tagLst xmlns:p="http://schemas.openxmlformats.org/presentationml/2006/main">
  <p:tag name="TIMING" val="|46.6"/>
</p:tagLst>
</file>

<file path=ppt/tags/tag15.xml><?xml version="1.0" encoding="utf-8"?>
<p:tagLst xmlns:p="http://schemas.openxmlformats.org/presentationml/2006/main">
  <p:tag name="TIMING" val="|128.6"/>
</p:tagLst>
</file>

<file path=ppt/tags/tag16.xml><?xml version="1.0" encoding="utf-8"?>
<p:tagLst xmlns:p="http://schemas.openxmlformats.org/presentationml/2006/main">
  <p:tag name="TIMING" val="|0.9|41.8|13.4|0.7|0.6|52.4|5.4"/>
</p:tagLst>
</file>

<file path=ppt/tags/tag17.xml><?xml version="1.0" encoding="utf-8"?>
<p:tagLst xmlns:p="http://schemas.openxmlformats.org/presentationml/2006/main">
  <p:tag name="TIMING" val="|46.7"/>
</p:tagLst>
</file>

<file path=ppt/tags/tag18.xml><?xml version="1.0" encoding="utf-8"?>
<p:tagLst xmlns:p="http://schemas.openxmlformats.org/presentationml/2006/main">
  <p:tag name="TIMING" val="|128.6"/>
</p:tagLst>
</file>

<file path=ppt/tags/tag19.xml><?xml version="1.0" encoding="utf-8"?>
<p:tagLst xmlns:p="http://schemas.openxmlformats.org/presentationml/2006/main">
  <p:tag name="TIMING" val="|39.6"/>
</p:tagLst>
</file>

<file path=ppt/tags/tag2.xml><?xml version="1.0" encoding="utf-8"?>
<p:tagLst xmlns:p="http://schemas.openxmlformats.org/presentationml/2006/main">
  <p:tag name="TIMING" val="|66.8"/>
</p:tagLst>
</file>

<file path=ppt/tags/tag20.xml><?xml version="1.0" encoding="utf-8"?>
<p:tagLst xmlns:p="http://schemas.openxmlformats.org/presentationml/2006/main">
  <p:tag name="AS_OS" val="Unix 3.10 unknown"/>
  <p:tag name="AS_RELEASE_DATE" val="2020.11.30"/>
  <p:tag name="AS_TITLE" val="Aspose.Slides for Java"/>
  <p:tag name="AS_VERSION" val="20.11"/>
  <p:tag name="ISPRING_PRESENTATION_TITLE" val="1838.商务年终总结新年计划PPT模板"/>
</p:tagLst>
</file>

<file path=ppt/tags/tag3.xml><?xml version="1.0" encoding="utf-8"?>
<p:tagLst xmlns:p="http://schemas.openxmlformats.org/presentationml/2006/main">
  <p:tag name="TIMING" val="|12.9"/>
</p:tagLst>
</file>

<file path=ppt/tags/tag4.xml><?xml version="1.0" encoding="utf-8"?>
<p:tagLst xmlns:p="http://schemas.openxmlformats.org/presentationml/2006/main">
  <p:tag name="TIMING" val="|2.4"/>
</p:tagLst>
</file>

<file path=ppt/tags/tag5.xml><?xml version="1.0" encoding="utf-8"?>
<p:tagLst xmlns:p="http://schemas.openxmlformats.org/presentationml/2006/main">
  <p:tag name="TIMING" val="|6.2|3.4|32.3|31.9"/>
</p:tagLst>
</file>

<file path=ppt/tags/tag6.xml><?xml version="1.0" encoding="utf-8"?>
<p:tagLst xmlns:p="http://schemas.openxmlformats.org/presentationml/2006/main">
  <p:tag name="TIMING" val="|20.5|0.7|24.5"/>
</p:tagLst>
</file>

<file path=ppt/tags/tag7.xml><?xml version="1.0" encoding="utf-8"?>
<p:tagLst xmlns:p="http://schemas.openxmlformats.org/presentationml/2006/main">
  <p:tag name="TIMING" val="|12.8|21|18.3"/>
</p:tagLst>
</file>

<file path=ppt/tags/tag8.xml><?xml version="1.0" encoding="utf-8"?>
<p:tagLst xmlns:p="http://schemas.openxmlformats.org/presentationml/2006/main">
  <p:tag name="TIMING" val="|29|1.8|47.2|25.4"/>
</p:tagLst>
</file>

<file path=ppt/tags/tag9.xml><?xml version="1.0" encoding="utf-8"?>
<p:tagLst xmlns:p="http://schemas.openxmlformats.org/presentationml/2006/main">
  <p:tag name="TIMING" val="|46.1|14.4"/>
</p:tagLst>
</file>

<file path=ppt/theme/theme1.xml><?xml version="1.0" encoding="utf-8"?>
<a:theme xmlns:r="http://schemas.openxmlformats.org/officeDocument/2006/relationships"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319</Paragraphs>
  <Slides>54</Slides>
  <Notes>27</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54</vt:i4>
      </vt:variant>
    </vt:vector>
  </HeadingPairs>
  <TitlesOfParts>
    <vt:vector baseType="lpstr" size="70">
      <vt:lpstr>Arial</vt:lpstr>
      <vt:lpstr>微软雅黑</vt:lpstr>
      <vt:lpstr>Arial Black</vt:lpstr>
      <vt:lpstr>Calibri</vt:lpstr>
      <vt:lpstr>宋体</vt:lpstr>
      <vt:lpstr>Calibri Light</vt:lpstr>
      <vt:lpstr>等线</vt:lpstr>
      <vt:lpstr>等线 Light</vt:lpstr>
      <vt:lpstr>黑体</vt:lpstr>
      <vt:lpstr>华文楷体</vt:lpstr>
      <vt:lpstr>楷体</vt:lpstr>
      <vt:lpstr>Times New Roman</vt:lpstr>
      <vt:lpstr>Dubai Light</vt:lpstr>
      <vt:lpstr>Wingdings</vt:lpstr>
      <vt:lpstr>Courier New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2023-03-15T22:34:07.047</cp:lastPrinted>
  <dcterms:created xsi:type="dcterms:W3CDTF">2023-03-15T22:34:07Z</dcterms:created>
  <dcterms:modified xsi:type="dcterms:W3CDTF">2023-03-15T14:34:08Z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