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handoutMasterIdLst>
    <p:handoutMasterId r:id="rId3"/>
  </p:handoutMasterIdLst>
  <p:sldIdLst>
    <p:sldId id="494" r:id="rId4"/>
    <p:sldId id="496" r:id="rId5"/>
    <p:sldId id="497" r:id="rId6"/>
    <p:sldId id="498" r:id="rId7"/>
    <p:sldId id="499" r:id="rId8"/>
    <p:sldId id="501" r:id="rId9"/>
    <p:sldId id="502" r:id="rId10"/>
    <p:sldId id="503" r:id="rId11"/>
    <p:sldId id="504" r:id="rId12"/>
    <p:sldId id="505" r:id="rId13"/>
    <p:sldId id="506" r:id="rId14"/>
    <p:sldId id="507" r:id="rId15"/>
    <p:sldId id="508" r:id="rId16"/>
    <p:sldId id="509" r:id="rId17"/>
    <p:sldId id="510" r:id="rId18"/>
    <p:sldId id="511" r:id="rId19"/>
    <p:sldId id="512" r:id="rId20"/>
    <p:sldId id="513" r:id="rId21"/>
    <p:sldId id="514" r:id="rId22"/>
    <p:sldId id="515" r:id="rId23"/>
    <p:sldId id="516" r:id="rId24"/>
    <p:sldId id="517" r:id="rId25"/>
    <p:sldId id="518" r:id="rId26"/>
    <p:sldId id="519" r:id="rId27"/>
    <p:sldId id="520" r:id="rId28"/>
    <p:sldId id="521" r:id="rId29"/>
    <p:sldId id="522" r:id="rId30"/>
    <p:sldId id="523" r:id="rId31"/>
    <p:sldId id="524" r:id="rId32"/>
    <p:sldId id="525" r:id="rId33"/>
    <p:sldId id="526" r:id="rId34"/>
    <p:sldId id="527" r:id="rId35"/>
    <p:sldId id="528" r:id="rId36"/>
    <p:sldId id="529" r:id="rId37"/>
    <p:sldId id="530" r:id="rId38"/>
    <p:sldId id="531" r:id="rId39"/>
    <p:sldId id="532" r:id="rId40"/>
    <p:sldId id="533" r:id="rId41"/>
    <p:sldId id="534" r:id="rId42"/>
    <p:sldId id="535" r:id="rId43"/>
    <p:sldId id="536" r:id="rId44"/>
    <p:sldId id="537" r:id="rId45"/>
    <p:sldId id="538" r:id="rId46"/>
    <p:sldId id="539" r:id="rId47"/>
    <p:sldId id="540" r:id="rId48"/>
    <p:sldId id="541" r:id="rId49"/>
    <p:sldId id="542" r:id="rId50"/>
    <p:sldId id="543" r:id="rId51"/>
    <p:sldId id="544" r:id="rId52"/>
    <p:sldId id="545" r:id="rId53"/>
    <p:sldId id="546" r:id="rId54"/>
    <p:sldId id="547" r:id="rId55"/>
    <p:sldId id="548" r:id="rId56"/>
    <p:sldId id="549" r:id="rId57"/>
    <p:sldId id="550" r:id="rId58"/>
    <p:sldId id="551" r:id="rId59"/>
    <p:sldId id="552" r:id="rId60"/>
    <p:sldId id="553" r:id="rId61"/>
    <p:sldId id="554" r:id="rId62"/>
    <p:sldId id="555" r:id="rId63"/>
    <p:sldId id="556" r:id="rId64"/>
    <p:sldId id="557" r:id="rId65"/>
    <p:sldId id="558" r:id="rId66"/>
    <p:sldId id="559" r:id="rId67"/>
    <p:sldId id="560" r:id="rId68"/>
    <p:sldId id="561" r:id="rId69"/>
    <p:sldId id="562" r:id="rId70"/>
    <p:sldId id="563" r:id="rId71"/>
    <p:sldId id="564" r:id="rId72"/>
    <p:sldId id="565" r:id="rId73"/>
    <p:sldId id="566" r:id="rId74"/>
    <p:sldId id="567" r:id="rId75"/>
    <p:sldId id="568" r:id="rId76"/>
    <p:sldId id="569" r:id="rId77"/>
    <p:sldId id="571" r:id="rId78"/>
    <p:sldId id="593" r:id="rId79"/>
    <p:sldId id="570" r:id="rId80"/>
    <p:sldId id="572" r:id="rId81"/>
    <p:sldId id="573" r:id="rId82"/>
    <p:sldId id="574" r:id="rId83"/>
    <p:sldId id="575" r:id="rId84"/>
    <p:sldId id="576" r:id="rId85"/>
    <p:sldId id="577" r:id="rId86"/>
    <p:sldId id="578" r:id="rId87"/>
    <p:sldId id="579" r:id="rId88"/>
    <p:sldId id="580" r:id="rId89"/>
    <p:sldId id="581" r:id="rId90"/>
    <p:sldId id="582" r:id="rId91"/>
    <p:sldId id="583" r:id="rId92"/>
    <p:sldId id="584" r:id="rId93"/>
    <p:sldId id="585" r:id="rId94"/>
    <p:sldId id="586" r:id="rId95"/>
    <p:sldId id="587" r:id="rId96"/>
    <p:sldId id="588" r:id="rId97"/>
    <p:sldId id="589" r:id="rId98"/>
    <p:sldId id="590" r:id="rId99"/>
    <p:sldId id="591" r:id="rId100"/>
    <p:sldId id="592" r:id="rId101"/>
    <p:sldId id="616" r:id="rId102"/>
    <p:sldId id="617" r:id="rId103"/>
    <p:sldId id="618" r:id="rId104"/>
    <p:sldId id="619" r:id="rId105"/>
    <p:sldId id="620" r:id="rId106"/>
    <p:sldId id="621" r:id="rId107"/>
    <p:sldId id="622" r:id="rId108"/>
    <p:sldId id="623" r:id="rId109"/>
    <p:sldId id="624" r:id="rId110"/>
    <p:sldId id="625" r:id="rId111"/>
    <p:sldId id="626" r:id="rId112"/>
    <p:sldId id="627" r:id="rId113"/>
    <p:sldId id="628" r:id="rId114"/>
    <p:sldId id="629" r:id="rId115"/>
    <p:sldId id="630" r:id="rId116"/>
    <p:sldId id="631" r:id="rId117"/>
    <p:sldId id="632" r:id="rId118"/>
    <p:sldId id="633" r:id="rId119"/>
    <p:sldId id="634" r:id="rId120"/>
  </p:sldIdLst>
  <p:sldSz cx="12192000" cy="6858000"/>
  <p:notesSz cx="6858000" cy="9144000"/>
  <p:custDataLst>
    <p:tags r:id="rId1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00" Type="http://schemas.openxmlformats.org/officeDocument/2006/relationships/slide" Target="slides/slide97.xml" /><Relationship Id="rId101" Type="http://schemas.openxmlformats.org/officeDocument/2006/relationships/slide" Target="slides/slide98.xml" /><Relationship Id="rId102" Type="http://schemas.openxmlformats.org/officeDocument/2006/relationships/slide" Target="slides/slide99.xml" /><Relationship Id="rId103" Type="http://schemas.openxmlformats.org/officeDocument/2006/relationships/slide" Target="slides/slide100.xml" /><Relationship Id="rId104" Type="http://schemas.openxmlformats.org/officeDocument/2006/relationships/slide" Target="slides/slide101.xml" /><Relationship Id="rId105" Type="http://schemas.openxmlformats.org/officeDocument/2006/relationships/slide" Target="slides/slide102.xml" /><Relationship Id="rId106" Type="http://schemas.openxmlformats.org/officeDocument/2006/relationships/slide" Target="slides/slide103.xml" /><Relationship Id="rId107" Type="http://schemas.openxmlformats.org/officeDocument/2006/relationships/slide" Target="slides/slide104.xml" /><Relationship Id="rId108" Type="http://schemas.openxmlformats.org/officeDocument/2006/relationships/slide" Target="slides/slide105.xml" /><Relationship Id="rId109" Type="http://schemas.openxmlformats.org/officeDocument/2006/relationships/slide" Target="slides/slide106.xml" /><Relationship Id="rId11" Type="http://schemas.openxmlformats.org/officeDocument/2006/relationships/slide" Target="slides/slide8.xml" /><Relationship Id="rId110" Type="http://schemas.openxmlformats.org/officeDocument/2006/relationships/slide" Target="slides/slide107.xml" /><Relationship Id="rId111" Type="http://schemas.openxmlformats.org/officeDocument/2006/relationships/slide" Target="slides/slide108.xml" /><Relationship Id="rId112" Type="http://schemas.openxmlformats.org/officeDocument/2006/relationships/slide" Target="slides/slide109.xml" /><Relationship Id="rId113" Type="http://schemas.openxmlformats.org/officeDocument/2006/relationships/slide" Target="slides/slide110.xml" /><Relationship Id="rId114" Type="http://schemas.openxmlformats.org/officeDocument/2006/relationships/slide" Target="slides/slide111.xml" /><Relationship Id="rId115" Type="http://schemas.openxmlformats.org/officeDocument/2006/relationships/slide" Target="slides/slide112.xml" /><Relationship Id="rId116" Type="http://schemas.openxmlformats.org/officeDocument/2006/relationships/slide" Target="slides/slide113.xml" /><Relationship Id="rId117" Type="http://schemas.openxmlformats.org/officeDocument/2006/relationships/slide" Target="slides/slide114.xml" /><Relationship Id="rId118" Type="http://schemas.openxmlformats.org/officeDocument/2006/relationships/slide" Target="slides/slide115.xml" /><Relationship Id="rId119" Type="http://schemas.openxmlformats.org/officeDocument/2006/relationships/slide" Target="slides/slide116.xml" /><Relationship Id="rId12" Type="http://schemas.openxmlformats.org/officeDocument/2006/relationships/slide" Target="slides/slide9.xml" /><Relationship Id="rId120" Type="http://schemas.openxmlformats.org/officeDocument/2006/relationships/slide" Target="slides/slide117.xml" /><Relationship Id="rId121" Type="http://schemas.openxmlformats.org/officeDocument/2006/relationships/tags" Target="tags/tag14.xml" /><Relationship Id="rId122" Type="http://schemas.openxmlformats.org/officeDocument/2006/relationships/presProps" Target="presProps.xml" /><Relationship Id="rId123" Type="http://schemas.openxmlformats.org/officeDocument/2006/relationships/viewProps" Target="viewProps.xml" /><Relationship Id="rId124" Type="http://schemas.openxmlformats.org/officeDocument/2006/relationships/theme" Target="theme/theme1.xml" /><Relationship Id="rId125" Type="http://schemas.openxmlformats.org/officeDocument/2006/relationships/tableStyles" Target="tableStyles.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slide" Target="slides/slide56.xml" /><Relationship Id="rId6" Type="http://schemas.openxmlformats.org/officeDocument/2006/relationships/slide" Target="slides/slide3.xml" /><Relationship Id="rId60" Type="http://schemas.openxmlformats.org/officeDocument/2006/relationships/slide" Target="slides/slide57.xml" /><Relationship Id="rId61" Type="http://schemas.openxmlformats.org/officeDocument/2006/relationships/slide" Target="slides/slide58.xml" /><Relationship Id="rId62" Type="http://schemas.openxmlformats.org/officeDocument/2006/relationships/slide" Target="slides/slide59.xml" /><Relationship Id="rId63" Type="http://schemas.openxmlformats.org/officeDocument/2006/relationships/slide" Target="slides/slide60.xml" /><Relationship Id="rId64" Type="http://schemas.openxmlformats.org/officeDocument/2006/relationships/slide" Target="slides/slide61.xml" /><Relationship Id="rId65" Type="http://schemas.openxmlformats.org/officeDocument/2006/relationships/slide" Target="slides/slide62.xml" /><Relationship Id="rId66" Type="http://schemas.openxmlformats.org/officeDocument/2006/relationships/slide" Target="slides/slide63.xml" /><Relationship Id="rId67" Type="http://schemas.openxmlformats.org/officeDocument/2006/relationships/slide" Target="slides/slide64.xml" /><Relationship Id="rId68" Type="http://schemas.openxmlformats.org/officeDocument/2006/relationships/slide" Target="slides/slide65.xml" /><Relationship Id="rId69" Type="http://schemas.openxmlformats.org/officeDocument/2006/relationships/slide" Target="slides/slide66.xml" /><Relationship Id="rId7" Type="http://schemas.openxmlformats.org/officeDocument/2006/relationships/slide" Target="slides/slide4.xml" /><Relationship Id="rId70" Type="http://schemas.openxmlformats.org/officeDocument/2006/relationships/slide" Target="slides/slide67.xml" /><Relationship Id="rId71" Type="http://schemas.openxmlformats.org/officeDocument/2006/relationships/slide" Target="slides/slide68.xml" /><Relationship Id="rId72" Type="http://schemas.openxmlformats.org/officeDocument/2006/relationships/slide" Target="slides/slide69.xml" /><Relationship Id="rId73" Type="http://schemas.openxmlformats.org/officeDocument/2006/relationships/slide" Target="slides/slide70.xml" /><Relationship Id="rId74" Type="http://schemas.openxmlformats.org/officeDocument/2006/relationships/slide" Target="slides/slide71.xml" /><Relationship Id="rId75" Type="http://schemas.openxmlformats.org/officeDocument/2006/relationships/slide" Target="slides/slide72.xml" /><Relationship Id="rId76" Type="http://schemas.openxmlformats.org/officeDocument/2006/relationships/slide" Target="slides/slide73.xml" /><Relationship Id="rId77" Type="http://schemas.openxmlformats.org/officeDocument/2006/relationships/slide" Target="slides/slide74.xml" /><Relationship Id="rId78" Type="http://schemas.openxmlformats.org/officeDocument/2006/relationships/slide" Target="slides/slide75.xml" /><Relationship Id="rId79" Type="http://schemas.openxmlformats.org/officeDocument/2006/relationships/slide" Target="slides/slide76.xml" /><Relationship Id="rId8" Type="http://schemas.openxmlformats.org/officeDocument/2006/relationships/slide" Target="slides/slide5.xml" /><Relationship Id="rId80" Type="http://schemas.openxmlformats.org/officeDocument/2006/relationships/slide" Target="slides/slide77.xml" /><Relationship Id="rId81" Type="http://schemas.openxmlformats.org/officeDocument/2006/relationships/slide" Target="slides/slide78.xml" /><Relationship Id="rId82" Type="http://schemas.openxmlformats.org/officeDocument/2006/relationships/slide" Target="slides/slide79.xml" /><Relationship Id="rId83" Type="http://schemas.openxmlformats.org/officeDocument/2006/relationships/slide" Target="slides/slide80.xml" /><Relationship Id="rId84" Type="http://schemas.openxmlformats.org/officeDocument/2006/relationships/slide" Target="slides/slide81.xml" /><Relationship Id="rId85" Type="http://schemas.openxmlformats.org/officeDocument/2006/relationships/slide" Target="slides/slide82.xml" /><Relationship Id="rId86" Type="http://schemas.openxmlformats.org/officeDocument/2006/relationships/slide" Target="slides/slide83.xml" /><Relationship Id="rId87" Type="http://schemas.openxmlformats.org/officeDocument/2006/relationships/slide" Target="slides/slide84.xml" /><Relationship Id="rId88" Type="http://schemas.openxmlformats.org/officeDocument/2006/relationships/slide" Target="slides/slide85.xml" /><Relationship Id="rId89" Type="http://schemas.openxmlformats.org/officeDocument/2006/relationships/slide" Target="slides/slide86.xml" /><Relationship Id="rId9" Type="http://schemas.openxmlformats.org/officeDocument/2006/relationships/slide" Target="slides/slide6.xml" /><Relationship Id="rId90" Type="http://schemas.openxmlformats.org/officeDocument/2006/relationships/slide" Target="slides/slide87.xml" /><Relationship Id="rId91" Type="http://schemas.openxmlformats.org/officeDocument/2006/relationships/slide" Target="slides/slide88.xml" /><Relationship Id="rId92" Type="http://schemas.openxmlformats.org/officeDocument/2006/relationships/slide" Target="slides/slide89.xml" /><Relationship Id="rId93" Type="http://schemas.openxmlformats.org/officeDocument/2006/relationships/slide" Target="slides/slide90.xml" /><Relationship Id="rId94" Type="http://schemas.openxmlformats.org/officeDocument/2006/relationships/slide" Target="slides/slide91.xml" /><Relationship Id="rId95" Type="http://schemas.openxmlformats.org/officeDocument/2006/relationships/slide" Target="slides/slide92.xml" /><Relationship Id="rId96" Type="http://schemas.openxmlformats.org/officeDocument/2006/relationships/slide" Target="slides/slide93.xml" /><Relationship Id="rId97" Type="http://schemas.openxmlformats.org/officeDocument/2006/relationships/slide" Target="slides/slide94.xml" /><Relationship Id="rId98" Type="http://schemas.openxmlformats.org/officeDocument/2006/relationships/slide" Target="slides/slide95.xml" /><Relationship Id="rId99" Type="http://schemas.openxmlformats.org/officeDocument/2006/relationships/slide" Target="slides/slide9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2.xml"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3.xml" /><Relationship Id="rId2" Type="http://schemas.openxmlformats.org/officeDocument/2006/relationships/tags" Target="../tags/tag4.xml" /><Relationship Id="rId3"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5.xml" /><Relationship Id="rId2" Type="http://schemas.openxmlformats.org/officeDocument/2006/relationships/tags" Target="../tags/tag6.xml" /><Relationship Id="rId3" Type="http://schemas.openxmlformats.org/officeDocument/2006/relationships/tags" Target="../tags/tag7.xml"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10.xml"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pic>
        <p:nvPicPr>
          <p:cNvPr id="4" name="图片 6"/>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6"/>
          <p:cNvSpPr>
            <a:spLocks noGrp="1"/>
          </p:cNvSpPr>
          <p:nvPr>
            <p:ph type="ctrTitle"/>
          </p:nvPr>
        </p:nvSpPr>
        <p:spPr>
          <a:xfrm>
            <a:off x="1524000" y="2900053"/>
            <a:ext cx="9144000" cy="979953"/>
          </a:xfrm>
        </p:spPr>
        <p:txBody>
          <a:bodyPr anchor="b">
            <a:noAutofit/>
          </a:bodyPr>
          <a:lstStyle>
            <a:lvl1pPr algn="ctr">
              <a:defRPr sz="6400">
                <a:solidFill>
                  <a:schemeClr val="bg1"/>
                </a:solidFill>
              </a:defRPr>
            </a:lvl1pPr>
          </a:lstStyle>
          <a:p>
            <a:r>
              <a:rPr lang="zh-CN" altLang="en-US" noProof="1" smtClean="0"/>
              <a:t>单击此处编辑母版标题样式</a:t>
            </a:r>
            <a:endParaRPr lang="zh-CN" altLang="en-US" noProof="1"/>
          </a:p>
        </p:txBody>
      </p:sp>
      <p:sp>
        <p:nvSpPr>
          <p:cNvPr id="8" name="副标题 7"/>
          <p:cNvSpPr>
            <a:spLocks noGrp="1"/>
          </p:cNvSpPr>
          <p:nvPr>
            <p:ph type="subTitle" idx="1"/>
          </p:nvPr>
        </p:nvSpPr>
        <p:spPr>
          <a:xfrm>
            <a:off x="1524000" y="3982720"/>
            <a:ext cx="9144000" cy="416560"/>
          </a:xfrm>
        </p:spPr>
        <p:txBody>
          <a:bodyPr>
            <a:norm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5"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endParaRPr>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EF906490-237C-474C-BA2E-D98840BC1F8F}"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pic>
        <p:nvPicPr>
          <p:cNvPr id="9224" name="图片 7"/>
          <p:cNvPicPr>
            <a:picLocks noChangeAspect="1"/>
          </p:cNvPicPr>
          <p:nvPr userDrawn="1"/>
        </p:nvPicPr>
        <p:blipFill>
          <a:blip r:embed="rId2"/>
          <a:srcRect l="7596" r="1083"/>
          <a:stretch>
            <a:fillRect/>
          </a:stretch>
        </p:blipFill>
        <p:spPr>
          <a:xfrm>
            <a:off x="0" y="0"/>
            <a:ext cx="9144000" cy="6583363"/>
          </a:xfrm>
          <a:prstGeom prst="rect">
            <a:avLst/>
          </a:prstGeom>
          <a:noFill/>
          <a:ln w="9525">
            <a:noFill/>
          </a:ln>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9824485" y="365126"/>
            <a:ext cx="1529316" cy="5811839"/>
          </a:xfrm>
        </p:spPr>
        <p:txBody>
          <a:bodyPr vert="eaVert">
            <a:normAutofit/>
          </a:bodyPr>
          <a:lstStyle>
            <a:lvl1pPr>
              <a:defRPr sz="36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1" y="365126"/>
            <a:ext cx="8879959" cy="5811839"/>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D76435B-E774-40D7-8052-D2D311EFACD3}" type="slidenum">
              <a:rPr lang="zh-CN" altLang="en-US"/>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内容">
    <p:spTree>
      <p:nvGrpSpPr>
        <p:cNvPr id="1" name=""/>
        <p:cNvGrpSpPr/>
        <p:nvPr/>
      </p:nvGrpSpPr>
      <p:grpSpPr>
        <a:xfrm>
          <a:off x="0" y="0"/>
          <a:ext cx="0" cy="0"/>
        </a:xfrm>
      </p:grpSpPr>
      <p:sp>
        <p:nvSpPr>
          <p:cNvPr id="3" name="六边形 7"/>
          <p:cNvSpPr/>
          <p:nvPr/>
        </p:nvSpPr>
        <p:spPr>
          <a:xfrm>
            <a:off x="119063" y="620713"/>
            <a:ext cx="698500" cy="601662"/>
          </a:xfrm>
          <a:prstGeom prst="hexagon">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sz="3200" noProof="1"/>
          </a:p>
        </p:txBody>
      </p:sp>
      <p:sp>
        <p:nvSpPr>
          <p:cNvPr id="7" name="内容占位符 6"/>
          <p:cNvSpPr>
            <a:spLocks noGrp="1"/>
          </p:cNvSpPr>
          <p:nvPr>
            <p:ph sz="quarter" idx="13"/>
          </p:nvPr>
        </p:nvSpPr>
        <p:spPr>
          <a:xfrm>
            <a:off x="838200" y="551544"/>
            <a:ext cx="10515600" cy="555897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2"/>
          <p:cNvSpPr>
            <a:spLocks noGrp="1"/>
          </p:cNvSpPr>
          <p:nvPr>
            <p:ph type="dt" sz="half" idx="14"/>
          </p:nvPr>
        </p:nvSpPr>
        <p:spPr/>
        <p:txBody>
          <a:bodyPr/>
          <a:lstStyle>
            <a:lvl1pPr>
              <a:defRPr/>
            </a:lvl1pPr>
          </a:lstStyle>
          <a:p>
            <a:pPr>
              <a:defRPr/>
            </a:pPr>
            <a:endParaRPr lang="zh-CN" altLang="en-US"/>
          </a:p>
        </p:txBody>
      </p:sp>
      <p:sp>
        <p:nvSpPr>
          <p:cNvPr id="5" name="页脚占位符 3"/>
          <p:cNvSpPr>
            <a:spLocks noGrp="1"/>
          </p:cNvSpPr>
          <p:nvPr>
            <p:ph type="ftr" sz="quarter" idx="15"/>
          </p:nvPr>
        </p:nvSpPr>
        <p:spPr/>
        <p:txBody>
          <a:bodyPr/>
          <a:lstStyle>
            <a:lvl1pPr>
              <a:defRPr/>
            </a:lvl1pPr>
          </a:lstStyle>
          <a:p>
            <a:pPr>
              <a:defRPr/>
            </a:pPr>
            <a:endParaRPr lang="zh-CN" altLang="en-US"/>
          </a:p>
        </p:txBody>
      </p:sp>
      <p:sp>
        <p:nvSpPr>
          <p:cNvPr id="6" name="灯片编号占位符 4"/>
          <p:cNvSpPr>
            <a:spLocks noGrp="1"/>
          </p:cNvSpPr>
          <p:nvPr>
            <p:ph type="sldNum" sz="quarter" idx="16"/>
          </p:nvPr>
        </p:nvSpPr>
        <p:spPr/>
        <p:txBody>
          <a:bodyPr/>
          <a:lstStyle>
            <a:lvl1pPr>
              <a:defRPr/>
            </a:lvl1pPr>
          </a:lstStyle>
          <a:p>
            <a:pPr>
              <a:defRPr/>
            </a:pPr>
            <a:fld id="{2AED90C1-0531-421B-B7D8-1295C2DAEBB6}" type="slidenum">
              <a:rPr lang="zh-CN" altLang="en-US"/>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标题和内容">
    <p:spTree>
      <p:nvGrpSpPr>
        <p:cNvPr id="1" name=""/>
        <p:cNvGrpSpPr/>
        <p:nvPr/>
      </p:nvGrpSpPr>
      <p:grpSpPr>
        <a:xfrm>
          <a:off x="0" y="0"/>
          <a:ext cx="0" cy="0"/>
        </a:xfrm>
      </p:grpSpPr>
      <p:sp>
        <p:nvSpPr>
          <p:cNvPr id="4" name="六边形 3"/>
          <p:cNvSpPr/>
          <p:nvPr>
            <p:custDataLst>
              <p:tags r:id="rId1"/>
            </p:custDataLst>
          </p:nvPr>
        </p:nvSpPr>
        <p:spPr>
          <a:xfrm>
            <a:off x="265113" y="506413"/>
            <a:ext cx="696912" cy="601662"/>
          </a:xfrm>
          <a:prstGeom prst="hexagon">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sz="3200"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4" name="标题 1"/>
          <p:cNvSpPr>
            <a:spLocks noGrp="1"/>
          </p:cNvSpPr>
          <p:nvPr>
            <p:ph type="title"/>
          </p:nvPr>
        </p:nvSpPr>
        <p:spPr>
          <a:xfrm>
            <a:off x="1060344" y="506729"/>
            <a:ext cx="10515600" cy="601345"/>
          </a:xfrm>
        </p:spPr>
        <p:txBody>
          <a:bodyPr>
            <a:normAutofit/>
          </a:bodyPr>
          <a:lstStyle>
            <a:lvl1pPr>
              <a:defRPr sz="3600"/>
            </a:lvl1pPr>
          </a:lstStyle>
          <a:p>
            <a:r>
              <a:rPr lang="zh-CN" altLang="en-US" noProof="1"/>
              <a:t>单击此处编辑母版标题样式</a:t>
            </a:r>
            <a:endParaRPr lang="zh-CN" altLang="en-US" noProof="1"/>
          </a:p>
        </p:txBody>
      </p:sp>
      <p:sp>
        <p:nvSpPr>
          <p:cNvPr id="5"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endParaRPr>
          </a:p>
        </p:txBody>
      </p:sp>
      <p:sp>
        <p:nvSpPr>
          <p:cNvPr id="6" name="页脚占位符 4"/>
          <p:cNvSpPr>
            <a:spLocks noGrp="1"/>
          </p:cNvSpPr>
          <p:nvPr>
            <p:ph type="ftr" sz="quarter" idx="11"/>
          </p:nvPr>
        </p:nvSpPr>
        <p:spPr/>
        <p:txBody>
          <a:bodyPr/>
          <a:lstStyle>
            <a:lvl1pPr>
              <a:defRPr/>
            </a:lvl1pPr>
          </a:lstStyle>
          <a:p>
            <a:pPr lvl="0"/>
            <a:endParaRPr lang="zh-CN" altLang="en-US">
              <a:latin typeface="Calibri" panose="020f0502020204030204" charset="0"/>
            </a:endParaRPr>
          </a:p>
        </p:txBody>
      </p:sp>
      <p:sp>
        <p:nvSpPr>
          <p:cNvPr id="7"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EF906490-237C-474C-BA2E-D98840BC1F8F}"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pic>
        <p:nvPicPr>
          <p:cNvPr id="4" name="图片 6"/>
          <p:cNvPicPr>
            <a:picLocks noChangeAspect="1" noChangeArrowheads="1"/>
          </p:cNvPicPr>
          <p:nvPr/>
        </p:nvPicPr>
        <p:blipFill>
          <a:blip r:embed="rId1">
            <a:extLst>
              <a:ext uri="{28A0092B-C50C-407E-A947-70E740481C1C}">
                <a14:useLocalDpi xmlns:a14="http://schemas.microsoft.com/office/drawing/2010/main" val="0"/>
              </a:ext>
            </a:extLst>
          </a:blip>
          <a:srcRect l="726" t="4927" r="2299" b="5486"/>
          <a:stretch>
            <a:fillRect/>
          </a:stretch>
        </p:blipFill>
        <p:spPr bwMode="auto">
          <a:xfrm>
            <a:off x="1588" y="-6350"/>
            <a:ext cx="418465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六边形 7"/>
          <p:cNvSpPr/>
          <p:nvPr/>
        </p:nvSpPr>
        <p:spPr>
          <a:xfrm>
            <a:off x="3614738" y="2924175"/>
            <a:ext cx="1173162" cy="1009650"/>
          </a:xfrm>
          <a:prstGeom prst="hexagon">
            <a:avLst/>
          </a:prstGeom>
          <a:solidFill>
            <a:schemeClr val="accent2"/>
          </a:solidFill>
          <a:ln>
            <a:solidFill>
              <a:schemeClr val="accen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sz="3200" noProof="1"/>
          </a:p>
        </p:txBody>
      </p:sp>
      <p:sp>
        <p:nvSpPr>
          <p:cNvPr id="2" name="标题 1"/>
          <p:cNvSpPr>
            <a:spLocks noGrp="1"/>
          </p:cNvSpPr>
          <p:nvPr>
            <p:ph type="title"/>
          </p:nvPr>
        </p:nvSpPr>
        <p:spPr>
          <a:xfrm>
            <a:off x="5231904" y="2856792"/>
            <a:ext cx="4477001" cy="642117"/>
          </a:xfrm>
        </p:spPr>
        <p:txBody>
          <a:bodyPr anchor="b">
            <a:normAutofit/>
          </a:bodyPr>
          <a:lstStyle>
            <a:lvl1pPr algn="l">
              <a:defRPr sz="4000" b="1">
                <a:solidFill>
                  <a:schemeClr val="tx2"/>
                </a:solidFill>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5231904" y="3571479"/>
            <a:ext cx="4477001" cy="433585"/>
          </a:xfrm>
        </p:spPr>
        <p:txBody>
          <a:bodyPr>
            <a:normAutofit/>
          </a:bodyPr>
          <a:lstStyle>
            <a:lvl1pPr marL="0" indent="0" algn="l">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6" name="日期占位符 3"/>
          <p:cNvSpPr>
            <a:spLocks noGrp="1"/>
          </p:cNvSpPr>
          <p:nvPr>
            <p:ph type="dt" sz="half" idx="10"/>
          </p:nvPr>
        </p:nvSpPr>
        <p:spPr/>
        <p:txBody>
          <a:bodyPr/>
          <a:lstStyle>
            <a:lvl1pPr>
              <a:defRPr/>
            </a:lvl1pPr>
          </a:lstStyle>
          <a:p>
            <a:pPr>
              <a:defRPr/>
            </a:pPr>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EF727CB2-5765-46B0-900D-55E01C878E83}" type="slidenum">
              <a:rPr lang="zh-CN" altLang="en-US"/>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两栏内容">
    <p:spTree>
      <p:nvGrpSpPr>
        <p:cNvPr id="1" name=""/>
        <p:cNvGrpSpPr/>
        <p:nvPr/>
      </p:nvGrpSpPr>
      <p:grpSpPr>
        <a:xfrm>
          <a:off x="0" y="0"/>
          <a:ext cx="0" cy="0"/>
        </a:xfrm>
      </p:grpSpPr>
      <p:sp>
        <p:nvSpPr>
          <p:cNvPr id="5" name="六边形 4"/>
          <p:cNvSpPr/>
          <p:nvPr>
            <p:custDataLst>
              <p:tags r:id="rId1"/>
            </p:custDataLst>
          </p:nvPr>
        </p:nvSpPr>
        <p:spPr>
          <a:xfrm>
            <a:off x="265113" y="506413"/>
            <a:ext cx="696912" cy="601662"/>
          </a:xfrm>
          <a:prstGeom prst="hexagon">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sz="3200" noProof="1"/>
          </a:p>
        </p:txBody>
      </p:sp>
      <p:sp>
        <p:nvSpPr>
          <p:cNvPr id="3" name="内容占位符 2"/>
          <p:cNvSpPr>
            <a:spLocks noGrp="1"/>
          </p:cNvSpPr>
          <p:nvPr>
            <p:ph sz="half" idx="1"/>
          </p:nvPr>
        </p:nvSpPr>
        <p:spPr>
          <a:xfrm>
            <a:off x="838200" y="1825625"/>
            <a:ext cx="5181600" cy="4351339"/>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9"/>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1" name="标题 1"/>
          <p:cNvSpPr>
            <a:spLocks noGrp="1"/>
          </p:cNvSpPr>
          <p:nvPr>
            <p:ph type="title"/>
          </p:nvPr>
        </p:nvSpPr>
        <p:spPr>
          <a:xfrm>
            <a:off x="1060344" y="506729"/>
            <a:ext cx="10515600" cy="601345"/>
          </a:xfrm>
        </p:spPr>
        <p:txBody>
          <a:bodyPr>
            <a:normAutofit/>
          </a:bodyPr>
          <a:lstStyle>
            <a:lvl1pPr>
              <a:defRPr sz="3600"/>
            </a:lvl1pPr>
          </a:lstStyle>
          <a:p>
            <a:r>
              <a:rPr lang="zh-CN" altLang="en-US" noProof="1"/>
              <a:t>单击此处编辑母版标题样式</a:t>
            </a:r>
            <a:endParaRPr lang="zh-CN" altLang="en-US" noProof="1"/>
          </a:p>
        </p:txBody>
      </p:sp>
      <p:sp>
        <p:nvSpPr>
          <p:cNvPr id="6" name="日期占位符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endParaRPr>
          </a:p>
        </p:txBody>
      </p:sp>
      <p:sp>
        <p:nvSpPr>
          <p:cNvPr id="7" name="页脚占位符 5"/>
          <p:cNvSpPr>
            <a:spLocks noGrp="1"/>
          </p:cNvSpPr>
          <p:nvPr>
            <p:ph type="ftr" sz="quarter" idx="11"/>
          </p:nvPr>
        </p:nvSpPr>
        <p:spPr/>
        <p:txBody>
          <a:bodyPr/>
          <a:lstStyle>
            <a:lvl1pPr>
              <a:defRPr/>
            </a:lvl1pPr>
          </a:lstStyle>
          <a:p>
            <a:pPr lvl="0"/>
            <a:endParaRPr lang="zh-CN" altLang="en-US">
              <a:latin typeface="Calibri" panose="020f0502020204030204" charset="0"/>
            </a:endParaRPr>
          </a:p>
        </p:txBody>
      </p:sp>
      <p:sp>
        <p:nvSpPr>
          <p:cNvPr id="8" name="灯片编号占位符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EF906490-237C-474C-BA2E-D98840BC1F8F}"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7" name="六边形 6"/>
          <p:cNvSpPr/>
          <p:nvPr>
            <p:custDataLst>
              <p:tags r:id="rId1"/>
            </p:custDataLst>
          </p:nvPr>
        </p:nvSpPr>
        <p:spPr>
          <a:xfrm>
            <a:off x="265113" y="506413"/>
            <a:ext cx="696912" cy="601662"/>
          </a:xfrm>
          <a:prstGeom prst="hexagon">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sz="3200" noProof="1"/>
          </a:p>
        </p:txBody>
      </p:sp>
      <p:sp>
        <p:nvSpPr>
          <p:cNvPr id="8" name="椭圆 7"/>
          <p:cNvSpPr/>
          <p:nvPr>
            <p:custDataLst>
              <p:tags r:id="rId2"/>
            </p:custDataLst>
          </p:nvPr>
        </p:nvSpPr>
        <p:spPr>
          <a:xfrm>
            <a:off x="5618163" y="3517900"/>
            <a:ext cx="860425" cy="86042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r>
              <a:rPr lang="en-US" altLang="zh-CN" sz="2000" b="1" noProof="1">
                <a:solidFill>
                  <a:schemeClr val="bg1"/>
                </a:solidFill>
                <a:sym typeface="Arial" panose="020b0604020202020204" pitchFamily="34" charset="0"/>
              </a:rPr>
              <a:t>VS</a:t>
            </a:r>
            <a:endParaRPr lang="zh-CN" altLang="en-US" sz="1600" b="1" noProof="1">
              <a:solidFill>
                <a:schemeClr val="bg1"/>
              </a:solidFill>
              <a:sym typeface="Arial" panose="020b0604020202020204" pitchFamily="34" charset="0"/>
            </a:endParaRPr>
          </a:p>
        </p:txBody>
      </p:sp>
      <p:sp>
        <p:nvSpPr>
          <p:cNvPr id="2" name="标题 1"/>
          <p:cNvSpPr>
            <a:spLocks noGrp="1"/>
          </p:cNvSpPr>
          <p:nvPr>
            <p:ph type="title"/>
          </p:nvPr>
        </p:nvSpPr>
        <p:spPr>
          <a:xfrm>
            <a:off x="1060344" y="506729"/>
            <a:ext cx="10515600" cy="601345"/>
          </a:xfrm>
        </p:spPr>
        <p:txBody>
          <a:bodyPr>
            <a:normAutofit/>
          </a:bodyPr>
          <a:lstStyle>
            <a:lvl1pPr>
              <a:defRPr sz="36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9" y="1744961"/>
            <a:ext cx="40878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9" y="2615610"/>
            <a:ext cx="4087811" cy="357405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7168515" y="1744961"/>
            <a:ext cx="418687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7168515" y="2615610"/>
            <a:ext cx="4186874" cy="357405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6"/>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endParaRPr>
          </a:p>
        </p:txBody>
      </p:sp>
      <p:sp>
        <p:nvSpPr>
          <p:cNvPr id="10" name="页脚占位符 7"/>
          <p:cNvSpPr>
            <a:spLocks noGrp="1"/>
          </p:cNvSpPr>
          <p:nvPr>
            <p:ph type="ftr" sz="quarter" idx="11"/>
          </p:nvPr>
        </p:nvSpPr>
        <p:spPr/>
        <p:txBody>
          <a:bodyPr/>
          <a:lstStyle>
            <a:lvl1pPr>
              <a:defRPr/>
            </a:lvl1pPr>
          </a:lstStyle>
          <a:p>
            <a:pPr lvl="0"/>
            <a:endParaRPr lang="zh-CN" altLang="en-US">
              <a:latin typeface="Calibri" panose="020f0502020204030204" charset="0"/>
            </a:endParaRPr>
          </a:p>
        </p:txBody>
      </p:sp>
      <p:sp>
        <p:nvSpPr>
          <p:cNvPr id="11" name="灯片编号占位符 8"/>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EF906490-237C-474C-BA2E-D98840BC1F8F}"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流程">
    <p:spTree>
      <p:nvGrpSpPr>
        <p:cNvPr id="1" name=""/>
        <p:cNvGrpSpPr/>
        <p:nvPr/>
      </p:nvGrpSpPr>
      <p:grpSpPr>
        <a:xfrm>
          <a:off x="0" y="0"/>
          <a:ext cx="0" cy="0"/>
        </a:xfrm>
      </p:grpSpPr>
      <p:sp>
        <p:nvSpPr>
          <p:cNvPr id="12" name="六边形 11"/>
          <p:cNvSpPr/>
          <p:nvPr>
            <p:custDataLst>
              <p:tags r:id="rId1"/>
            </p:custDataLst>
          </p:nvPr>
        </p:nvSpPr>
        <p:spPr>
          <a:xfrm>
            <a:off x="265113" y="506413"/>
            <a:ext cx="696912" cy="601662"/>
          </a:xfrm>
          <a:prstGeom prst="hexagon">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sz="3200" noProof="1"/>
          </a:p>
        </p:txBody>
      </p:sp>
      <p:sp>
        <p:nvSpPr>
          <p:cNvPr id="13" name="Freeform 7"/>
          <p:cNvSpPr>
            <a:spLocks noChangeArrowheads="1"/>
          </p:cNvSpPr>
          <p:nvPr>
            <p:custDataLst>
              <p:tags r:id="rId2"/>
            </p:custDataLst>
          </p:nvPr>
        </p:nvSpPr>
        <p:spPr bwMode="auto">
          <a:xfrm>
            <a:off x="1436688" y="2400300"/>
            <a:ext cx="2468562" cy="565150"/>
          </a:xfrm>
          <a:custGeom>
            <a:gdLst>
              <a:gd name="T0" fmla="*/ 674 w 758"/>
              <a:gd name="T1" fmla="*/ 173 h 173"/>
              <a:gd name="T2" fmla="*/ 8 w 758"/>
              <a:gd name="T3" fmla="*/ 173 h 173"/>
              <a:gd name="T4" fmla="*/ 0 w 758"/>
              <a:gd name="T5" fmla="*/ 167 h 173"/>
              <a:gd name="T6" fmla="*/ 0 w 758"/>
              <a:gd name="T7" fmla="*/ 5 h 173"/>
              <a:gd name="T8" fmla="*/ 8 w 758"/>
              <a:gd name="T9" fmla="*/ 0 h 173"/>
              <a:gd name="T10" fmla="*/ 674 w 758"/>
              <a:gd name="T11" fmla="*/ 0 h 173"/>
              <a:gd name="T12" fmla="*/ 680 w 758"/>
              <a:gd name="T13" fmla="*/ 2 h 173"/>
              <a:gd name="T14" fmla="*/ 756 w 758"/>
              <a:gd name="T15" fmla="*/ 83 h 173"/>
              <a:gd name="T16" fmla="*/ 756 w 758"/>
              <a:gd name="T17" fmla="*/ 89 h 173"/>
              <a:gd name="T18" fmla="*/ 680 w 758"/>
              <a:gd name="T19" fmla="*/ 170 h 173"/>
              <a:gd name="T20" fmla="*/ 674 w 758"/>
              <a:gd name="T21" fmla="*/ 173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8" h="173">
                <a:moveTo>
                  <a:pt x="674" y="173"/>
                </a:moveTo>
                <a:cubicBezTo>
                  <a:pt x="8" y="173"/>
                  <a:pt x="8" y="173"/>
                  <a:pt x="8" y="173"/>
                </a:cubicBezTo>
                <a:cubicBezTo>
                  <a:pt x="4" y="173"/>
                  <a:pt x="0" y="170"/>
                  <a:pt x="0" y="167"/>
                </a:cubicBezTo>
                <a:cubicBezTo>
                  <a:pt x="0" y="5"/>
                  <a:pt x="0" y="5"/>
                  <a:pt x="0" y="5"/>
                </a:cubicBezTo>
                <a:cubicBezTo>
                  <a:pt x="0" y="2"/>
                  <a:pt x="4" y="0"/>
                  <a:pt x="8" y="0"/>
                </a:cubicBezTo>
                <a:cubicBezTo>
                  <a:pt x="674" y="0"/>
                  <a:pt x="674" y="0"/>
                  <a:pt x="674" y="0"/>
                </a:cubicBezTo>
                <a:cubicBezTo>
                  <a:pt x="677" y="0"/>
                  <a:pt x="679" y="1"/>
                  <a:pt x="680" y="2"/>
                </a:cubicBezTo>
                <a:cubicBezTo>
                  <a:pt x="756" y="83"/>
                  <a:pt x="756" y="83"/>
                  <a:pt x="756" y="83"/>
                </a:cubicBezTo>
                <a:cubicBezTo>
                  <a:pt x="758" y="85"/>
                  <a:pt x="758" y="87"/>
                  <a:pt x="756" y="89"/>
                </a:cubicBezTo>
                <a:cubicBezTo>
                  <a:pt x="680" y="170"/>
                  <a:pt x="680" y="170"/>
                  <a:pt x="680" y="170"/>
                </a:cubicBezTo>
                <a:cubicBezTo>
                  <a:pt x="679" y="172"/>
                  <a:pt x="677" y="173"/>
                  <a:pt x="674" y="17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黑体" panose="02010609060101010101" pitchFamily="49" charset="-122"/>
              </a:defRPr>
            </a:lvl1pPr>
            <a:lvl2pPr>
              <a:defRPr>
                <a:solidFill>
                  <a:schemeClr val="tx1"/>
                </a:solidFill>
                <a:latin typeface="Arial" panose="020b0604020202020204" pitchFamily="34" charset="0"/>
                <a:ea typeface="黑体" panose="02010609060101010101" pitchFamily="49" charset="-122"/>
              </a:defRPr>
            </a:lvl2pPr>
            <a:lvl3pPr>
              <a:defRPr>
                <a:solidFill>
                  <a:schemeClr val="tx1"/>
                </a:solidFill>
                <a:latin typeface="Arial" panose="020b0604020202020204" pitchFamily="34" charset="0"/>
                <a:ea typeface="黑体" panose="02010609060101010101" pitchFamily="49" charset="-122"/>
              </a:defRPr>
            </a:lvl3pPr>
            <a:lvl4pPr>
              <a:defRPr>
                <a:solidFill>
                  <a:schemeClr val="tx1"/>
                </a:solidFill>
                <a:latin typeface="Arial" panose="020b0604020202020204" pitchFamily="34" charset="0"/>
                <a:ea typeface="黑体" panose="02010609060101010101" pitchFamily="49" charset="-122"/>
              </a:defRPr>
            </a:lvl4pPr>
            <a:lvl5pPr>
              <a:defRPr>
                <a:solidFill>
                  <a:schemeClr val="tx1"/>
                </a:solidFill>
                <a:latin typeface="Arial" panose="020b0604020202020204" pitchFamily="34" charset="0"/>
                <a:ea typeface="黑体" panose="02010609060101010101" pitchFamily="49"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endParaRPr lang="zh-CN" altLang="en-US"/>
          </a:p>
        </p:txBody>
      </p:sp>
      <p:sp>
        <p:nvSpPr>
          <p:cNvPr id="15" name="Freeform 8"/>
          <p:cNvSpPr>
            <a:spLocks noChangeArrowheads="1"/>
          </p:cNvSpPr>
          <p:nvPr>
            <p:custDataLst>
              <p:tags r:id="rId3"/>
            </p:custDataLst>
          </p:nvPr>
        </p:nvSpPr>
        <p:spPr bwMode="auto">
          <a:xfrm>
            <a:off x="3778250" y="2400300"/>
            <a:ext cx="2451100" cy="565150"/>
          </a:xfrm>
          <a:custGeom>
            <a:gdLst>
              <a:gd name="T0" fmla="*/ 669 w 753"/>
              <a:gd name="T1" fmla="*/ 173 h 173"/>
              <a:gd name="T2" fmla="*/ 10 w 753"/>
              <a:gd name="T3" fmla="*/ 173 h 173"/>
              <a:gd name="T4" fmla="*/ 3 w 753"/>
              <a:gd name="T5" fmla="*/ 164 h 173"/>
              <a:gd name="T6" fmla="*/ 73 w 753"/>
              <a:gd name="T7" fmla="*/ 89 h 173"/>
              <a:gd name="T8" fmla="*/ 73 w 753"/>
              <a:gd name="T9" fmla="*/ 83 h 173"/>
              <a:gd name="T10" fmla="*/ 3 w 753"/>
              <a:gd name="T11" fmla="*/ 8 h 173"/>
              <a:gd name="T12" fmla="*/ 10 w 753"/>
              <a:gd name="T13" fmla="*/ 0 h 173"/>
              <a:gd name="T14" fmla="*/ 669 w 753"/>
              <a:gd name="T15" fmla="*/ 0 h 173"/>
              <a:gd name="T16" fmla="*/ 675 w 753"/>
              <a:gd name="T17" fmla="*/ 2 h 173"/>
              <a:gd name="T18" fmla="*/ 751 w 753"/>
              <a:gd name="T19" fmla="*/ 83 h 173"/>
              <a:gd name="T20" fmla="*/ 751 w 753"/>
              <a:gd name="T21" fmla="*/ 89 h 173"/>
              <a:gd name="T22" fmla="*/ 675 w 753"/>
              <a:gd name="T23" fmla="*/ 170 h 173"/>
              <a:gd name="T24" fmla="*/ 669 w 753"/>
              <a:gd name="T25" fmla="*/ 173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3" h="173">
                <a:moveTo>
                  <a:pt x="669" y="173"/>
                </a:moveTo>
                <a:cubicBezTo>
                  <a:pt x="10" y="173"/>
                  <a:pt x="10" y="173"/>
                  <a:pt x="10" y="173"/>
                </a:cubicBezTo>
                <a:cubicBezTo>
                  <a:pt x="3" y="173"/>
                  <a:pt x="0" y="168"/>
                  <a:pt x="3" y="164"/>
                </a:cubicBezTo>
                <a:cubicBezTo>
                  <a:pt x="73" y="89"/>
                  <a:pt x="73" y="89"/>
                  <a:pt x="73" y="89"/>
                </a:cubicBezTo>
                <a:cubicBezTo>
                  <a:pt x="75" y="87"/>
                  <a:pt x="75" y="85"/>
                  <a:pt x="73" y="83"/>
                </a:cubicBezTo>
                <a:cubicBezTo>
                  <a:pt x="3" y="8"/>
                  <a:pt x="3" y="8"/>
                  <a:pt x="3" y="8"/>
                </a:cubicBezTo>
                <a:cubicBezTo>
                  <a:pt x="0" y="4"/>
                  <a:pt x="3" y="0"/>
                  <a:pt x="10" y="0"/>
                </a:cubicBezTo>
                <a:cubicBezTo>
                  <a:pt x="669" y="0"/>
                  <a:pt x="669" y="0"/>
                  <a:pt x="669" y="0"/>
                </a:cubicBezTo>
                <a:cubicBezTo>
                  <a:pt x="671" y="0"/>
                  <a:pt x="674" y="1"/>
                  <a:pt x="675" y="2"/>
                </a:cubicBezTo>
                <a:cubicBezTo>
                  <a:pt x="751" y="83"/>
                  <a:pt x="751" y="83"/>
                  <a:pt x="751" y="83"/>
                </a:cubicBezTo>
                <a:cubicBezTo>
                  <a:pt x="753" y="85"/>
                  <a:pt x="753" y="87"/>
                  <a:pt x="751" y="89"/>
                </a:cubicBezTo>
                <a:cubicBezTo>
                  <a:pt x="675" y="170"/>
                  <a:pt x="675" y="170"/>
                  <a:pt x="675" y="170"/>
                </a:cubicBezTo>
                <a:cubicBezTo>
                  <a:pt x="674" y="172"/>
                  <a:pt x="671" y="173"/>
                  <a:pt x="669" y="173"/>
                </a:cubicBezTo>
                <a:close/>
              </a:path>
            </a:pathLst>
          </a:custGeom>
          <a:solidFill>
            <a:srgbClr val="444A4D"/>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黑体" panose="02010609060101010101" pitchFamily="49" charset="-122"/>
              </a:defRPr>
            </a:lvl1pPr>
            <a:lvl2pPr>
              <a:defRPr>
                <a:solidFill>
                  <a:schemeClr val="tx1"/>
                </a:solidFill>
                <a:latin typeface="Arial" panose="020b0604020202020204" pitchFamily="34" charset="0"/>
                <a:ea typeface="黑体" panose="02010609060101010101" pitchFamily="49" charset="-122"/>
              </a:defRPr>
            </a:lvl2pPr>
            <a:lvl3pPr>
              <a:defRPr>
                <a:solidFill>
                  <a:schemeClr val="tx1"/>
                </a:solidFill>
                <a:latin typeface="Arial" panose="020b0604020202020204" pitchFamily="34" charset="0"/>
                <a:ea typeface="黑体" panose="02010609060101010101" pitchFamily="49" charset="-122"/>
              </a:defRPr>
            </a:lvl3pPr>
            <a:lvl4pPr>
              <a:defRPr>
                <a:solidFill>
                  <a:schemeClr val="tx1"/>
                </a:solidFill>
                <a:latin typeface="Arial" panose="020b0604020202020204" pitchFamily="34" charset="0"/>
                <a:ea typeface="黑体" panose="02010609060101010101" pitchFamily="49" charset="-122"/>
              </a:defRPr>
            </a:lvl4pPr>
            <a:lvl5pPr>
              <a:defRPr>
                <a:solidFill>
                  <a:schemeClr val="tx1"/>
                </a:solidFill>
                <a:latin typeface="Arial" panose="020b0604020202020204" pitchFamily="34" charset="0"/>
                <a:ea typeface="黑体" panose="02010609060101010101" pitchFamily="49"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endParaRPr lang="zh-CN" altLang="en-US"/>
          </a:p>
        </p:txBody>
      </p:sp>
      <p:sp>
        <p:nvSpPr>
          <p:cNvPr id="16" name="Freeform 9"/>
          <p:cNvSpPr>
            <a:spLocks noChangeArrowheads="1"/>
          </p:cNvSpPr>
          <p:nvPr>
            <p:custDataLst>
              <p:tags r:id="rId4"/>
            </p:custDataLst>
          </p:nvPr>
        </p:nvSpPr>
        <p:spPr bwMode="auto">
          <a:xfrm>
            <a:off x="6102350" y="2400300"/>
            <a:ext cx="2452688" cy="565150"/>
          </a:xfrm>
          <a:custGeom>
            <a:gdLst>
              <a:gd name="T0" fmla="*/ 669 w 753"/>
              <a:gd name="T1" fmla="*/ 173 h 173"/>
              <a:gd name="T2" fmla="*/ 9 w 753"/>
              <a:gd name="T3" fmla="*/ 173 h 173"/>
              <a:gd name="T4" fmla="*/ 3 w 753"/>
              <a:gd name="T5" fmla="*/ 164 h 173"/>
              <a:gd name="T6" fmla="*/ 73 w 753"/>
              <a:gd name="T7" fmla="*/ 89 h 173"/>
              <a:gd name="T8" fmla="*/ 73 w 753"/>
              <a:gd name="T9" fmla="*/ 83 h 173"/>
              <a:gd name="T10" fmla="*/ 3 w 753"/>
              <a:gd name="T11" fmla="*/ 8 h 173"/>
              <a:gd name="T12" fmla="*/ 9 w 753"/>
              <a:gd name="T13" fmla="*/ 0 h 173"/>
              <a:gd name="T14" fmla="*/ 669 w 753"/>
              <a:gd name="T15" fmla="*/ 0 h 173"/>
              <a:gd name="T16" fmla="*/ 675 w 753"/>
              <a:gd name="T17" fmla="*/ 2 h 173"/>
              <a:gd name="T18" fmla="*/ 751 w 753"/>
              <a:gd name="T19" fmla="*/ 83 h 173"/>
              <a:gd name="T20" fmla="*/ 751 w 753"/>
              <a:gd name="T21" fmla="*/ 89 h 173"/>
              <a:gd name="T22" fmla="*/ 675 w 753"/>
              <a:gd name="T23" fmla="*/ 170 h 173"/>
              <a:gd name="T24" fmla="*/ 669 w 753"/>
              <a:gd name="T25" fmla="*/ 173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3" h="173">
                <a:moveTo>
                  <a:pt x="669" y="173"/>
                </a:moveTo>
                <a:cubicBezTo>
                  <a:pt x="9" y="173"/>
                  <a:pt x="9" y="173"/>
                  <a:pt x="9" y="173"/>
                </a:cubicBezTo>
                <a:cubicBezTo>
                  <a:pt x="3" y="173"/>
                  <a:pt x="0" y="168"/>
                  <a:pt x="3" y="164"/>
                </a:cubicBezTo>
                <a:cubicBezTo>
                  <a:pt x="73" y="89"/>
                  <a:pt x="73" y="89"/>
                  <a:pt x="73" y="89"/>
                </a:cubicBezTo>
                <a:cubicBezTo>
                  <a:pt x="75" y="87"/>
                  <a:pt x="75" y="85"/>
                  <a:pt x="73" y="83"/>
                </a:cubicBezTo>
                <a:cubicBezTo>
                  <a:pt x="3" y="8"/>
                  <a:pt x="3" y="8"/>
                  <a:pt x="3" y="8"/>
                </a:cubicBezTo>
                <a:cubicBezTo>
                  <a:pt x="0" y="4"/>
                  <a:pt x="3" y="0"/>
                  <a:pt x="9" y="0"/>
                </a:cubicBezTo>
                <a:cubicBezTo>
                  <a:pt x="669" y="0"/>
                  <a:pt x="669" y="0"/>
                  <a:pt x="669" y="0"/>
                </a:cubicBezTo>
                <a:cubicBezTo>
                  <a:pt x="671" y="0"/>
                  <a:pt x="674" y="1"/>
                  <a:pt x="675" y="2"/>
                </a:cubicBezTo>
                <a:cubicBezTo>
                  <a:pt x="751" y="83"/>
                  <a:pt x="751" y="83"/>
                  <a:pt x="751" y="83"/>
                </a:cubicBezTo>
                <a:cubicBezTo>
                  <a:pt x="753" y="85"/>
                  <a:pt x="753" y="87"/>
                  <a:pt x="751" y="89"/>
                </a:cubicBezTo>
                <a:cubicBezTo>
                  <a:pt x="675" y="170"/>
                  <a:pt x="675" y="170"/>
                  <a:pt x="675" y="170"/>
                </a:cubicBezTo>
                <a:cubicBezTo>
                  <a:pt x="674" y="172"/>
                  <a:pt x="671" y="173"/>
                  <a:pt x="669" y="173"/>
                </a:cubicBezTo>
                <a:close/>
              </a:path>
            </a:pathLst>
          </a:custGeom>
          <a:solidFill>
            <a:srgbClr val="5D6C7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黑体" panose="02010609060101010101" pitchFamily="49" charset="-122"/>
              </a:defRPr>
            </a:lvl1pPr>
            <a:lvl2pPr>
              <a:defRPr>
                <a:solidFill>
                  <a:schemeClr val="tx1"/>
                </a:solidFill>
                <a:latin typeface="Arial" panose="020b0604020202020204" pitchFamily="34" charset="0"/>
                <a:ea typeface="黑体" panose="02010609060101010101" pitchFamily="49" charset="-122"/>
              </a:defRPr>
            </a:lvl2pPr>
            <a:lvl3pPr>
              <a:defRPr>
                <a:solidFill>
                  <a:schemeClr val="tx1"/>
                </a:solidFill>
                <a:latin typeface="Arial" panose="020b0604020202020204" pitchFamily="34" charset="0"/>
                <a:ea typeface="黑体" panose="02010609060101010101" pitchFamily="49" charset="-122"/>
              </a:defRPr>
            </a:lvl3pPr>
            <a:lvl4pPr>
              <a:defRPr>
                <a:solidFill>
                  <a:schemeClr val="tx1"/>
                </a:solidFill>
                <a:latin typeface="Arial" panose="020b0604020202020204" pitchFamily="34" charset="0"/>
                <a:ea typeface="黑体" panose="02010609060101010101" pitchFamily="49" charset="-122"/>
              </a:defRPr>
            </a:lvl4pPr>
            <a:lvl5pPr>
              <a:defRPr>
                <a:solidFill>
                  <a:schemeClr val="tx1"/>
                </a:solidFill>
                <a:latin typeface="Arial" panose="020b0604020202020204" pitchFamily="34" charset="0"/>
                <a:ea typeface="黑体" panose="02010609060101010101" pitchFamily="49"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endParaRPr lang="zh-CN" altLang="en-US"/>
          </a:p>
        </p:txBody>
      </p:sp>
      <p:sp>
        <p:nvSpPr>
          <p:cNvPr id="17" name="Freeform 10"/>
          <p:cNvSpPr>
            <a:spLocks noChangeArrowheads="1"/>
          </p:cNvSpPr>
          <p:nvPr>
            <p:custDataLst>
              <p:tags r:id="rId5"/>
            </p:custDataLst>
          </p:nvPr>
        </p:nvSpPr>
        <p:spPr bwMode="auto">
          <a:xfrm>
            <a:off x="8428038" y="2400300"/>
            <a:ext cx="2451100" cy="565150"/>
          </a:xfrm>
          <a:custGeom>
            <a:gdLst>
              <a:gd name="T0" fmla="*/ 669 w 753"/>
              <a:gd name="T1" fmla="*/ 173 h 173"/>
              <a:gd name="T2" fmla="*/ 9 w 753"/>
              <a:gd name="T3" fmla="*/ 173 h 173"/>
              <a:gd name="T4" fmla="*/ 3 w 753"/>
              <a:gd name="T5" fmla="*/ 164 h 173"/>
              <a:gd name="T6" fmla="*/ 73 w 753"/>
              <a:gd name="T7" fmla="*/ 89 h 173"/>
              <a:gd name="T8" fmla="*/ 73 w 753"/>
              <a:gd name="T9" fmla="*/ 83 h 173"/>
              <a:gd name="T10" fmla="*/ 3 w 753"/>
              <a:gd name="T11" fmla="*/ 8 h 173"/>
              <a:gd name="T12" fmla="*/ 9 w 753"/>
              <a:gd name="T13" fmla="*/ 0 h 173"/>
              <a:gd name="T14" fmla="*/ 669 w 753"/>
              <a:gd name="T15" fmla="*/ 0 h 173"/>
              <a:gd name="T16" fmla="*/ 675 w 753"/>
              <a:gd name="T17" fmla="*/ 2 h 173"/>
              <a:gd name="T18" fmla="*/ 751 w 753"/>
              <a:gd name="T19" fmla="*/ 83 h 173"/>
              <a:gd name="T20" fmla="*/ 751 w 753"/>
              <a:gd name="T21" fmla="*/ 89 h 173"/>
              <a:gd name="T22" fmla="*/ 675 w 753"/>
              <a:gd name="T23" fmla="*/ 170 h 173"/>
              <a:gd name="T24" fmla="*/ 669 w 753"/>
              <a:gd name="T25" fmla="*/ 173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3" h="173">
                <a:moveTo>
                  <a:pt x="669" y="173"/>
                </a:moveTo>
                <a:cubicBezTo>
                  <a:pt x="9" y="173"/>
                  <a:pt x="9" y="173"/>
                  <a:pt x="9" y="173"/>
                </a:cubicBezTo>
                <a:cubicBezTo>
                  <a:pt x="3" y="173"/>
                  <a:pt x="0" y="168"/>
                  <a:pt x="3" y="164"/>
                </a:cubicBezTo>
                <a:cubicBezTo>
                  <a:pt x="73" y="89"/>
                  <a:pt x="73" y="89"/>
                  <a:pt x="73" y="89"/>
                </a:cubicBezTo>
                <a:cubicBezTo>
                  <a:pt x="75" y="87"/>
                  <a:pt x="75" y="85"/>
                  <a:pt x="73" y="83"/>
                </a:cubicBezTo>
                <a:cubicBezTo>
                  <a:pt x="3" y="8"/>
                  <a:pt x="3" y="8"/>
                  <a:pt x="3" y="8"/>
                </a:cubicBezTo>
                <a:cubicBezTo>
                  <a:pt x="0" y="4"/>
                  <a:pt x="3" y="0"/>
                  <a:pt x="9" y="0"/>
                </a:cubicBezTo>
                <a:cubicBezTo>
                  <a:pt x="669" y="0"/>
                  <a:pt x="669" y="0"/>
                  <a:pt x="669" y="0"/>
                </a:cubicBezTo>
                <a:cubicBezTo>
                  <a:pt x="671" y="0"/>
                  <a:pt x="674" y="1"/>
                  <a:pt x="675" y="2"/>
                </a:cubicBezTo>
                <a:cubicBezTo>
                  <a:pt x="751" y="83"/>
                  <a:pt x="751" y="83"/>
                  <a:pt x="751" y="83"/>
                </a:cubicBezTo>
                <a:cubicBezTo>
                  <a:pt x="753" y="85"/>
                  <a:pt x="753" y="87"/>
                  <a:pt x="751" y="89"/>
                </a:cubicBezTo>
                <a:cubicBezTo>
                  <a:pt x="675" y="170"/>
                  <a:pt x="675" y="170"/>
                  <a:pt x="675" y="170"/>
                </a:cubicBezTo>
                <a:cubicBezTo>
                  <a:pt x="674" y="172"/>
                  <a:pt x="671" y="173"/>
                  <a:pt x="669" y="173"/>
                </a:cubicBezTo>
                <a:close/>
              </a:path>
            </a:pathLst>
          </a:custGeom>
          <a:solidFill>
            <a:srgbClr val="6B94A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黑体" panose="02010609060101010101" pitchFamily="49" charset="-122"/>
              </a:defRPr>
            </a:lvl1pPr>
            <a:lvl2pPr>
              <a:defRPr>
                <a:solidFill>
                  <a:schemeClr val="tx1"/>
                </a:solidFill>
                <a:latin typeface="Arial" panose="020b0604020202020204" pitchFamily="34" charset="0"/>
                <a:ea typeface="黑体" panose="02010609060101010101" pitchFamily="49" charset="-122"/>
              </a:defRPr>
            </a:lvl2pPr>
            <a:lvl3pPr>
              <a:defRPr>
                <a:solidFill>
                  <a:schemeClr val="tx1"/>
                </a:solidFill>
                <a:latin typeface="Arial" panose="020b0604020202020204" pitchFamily="34" charset="0"/>
                <a:ea typeface="黑体" panose="02010609060101010101" pitchFamily="49" charset="-122"/>
              </a:defRPr>
            </a:lvl3pPr>
            <a:lvl4pPr>
              <a:defRPr>
                <a:solidFill>
                  <a:schemeClr val="tx1"/>
                </a:solidFill>
                <a:latin typeface="Arial" panose="020b0604020202020204" pitchFamily="34" charset="0"/>
                <a:ea typeface="黑体" panose="02010609060101010101" pitchFamily="49" charset="-122"/>
              </a:defRPr>
            </a:lvl4pPr>
            <a:lvl5pPr>
              <a:defRPr>
                <a:solidFill>
                  <a:schemeClr val="tx1"/>
                </a:solidFill>
                <a:latin typeface="Arial" panose="020b0604020202020204" pitchFamily="34" charset="0"/>
                <a:ea typeface="黑体" panose="02010609060101010101" pitchFamily="49"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endParaRPr lang="zh-CN" altLang="en-US"/>
          </a:p>
        </p:txBody>
      </p:sp>
      <p:sp>
        <p:nvSpPr>
          <p:cNvPr id="14" name="标题 1"/>
          <p:cNvSpPr>
            <a:spLocks noGrp="1"/>
          </p:cNvSpPr>
          <p:nvPr>
            <p:ph type="title"/>
          </p:nvPr>
        </p:nvSpPr>
        <p:spPr>
          <a:xfrm>
            <a:off x="1060344" y="506729"/>
            <a:ext cx="10515600" cy="601345"/>
          </a:xfrm>
        </p:spPr>
        <p:txBody>
          <a:bodyPr>
            <a:normAutofit/>
          </a:bodyPr>
          <a:lstStyle>
            <a:lvl1pPr>
              <a:defRPr sz="3600"/>
            </a:lvl1pPr>
          </a:lstStyle>
          <a:p>
            <a:r>
              <a:rPr lang="zh-CN" altLang="en-US" noProof="1"/>
              <a:t>单击此处编辑母版标题样式</a:t>
            </a:r>
            <a:endParaRPr lang="zh-CN" altLang="en-US" noProof="1"/>
          </a:p>
        </p:txBody>
      </p:sp>
      <p:sp>
        <p:nvSpPr>
          <p:cNvPr id="38" name="文本占位符 37"/>
          <p:cNvSpPr>
            <a:spLocks noGrp="1"/>
          </p:cNvSpPr>
          <p:nvPr>
            <p:ph type="body" sz="quarter" idx="13"/>
          </p:nvPr>
        </p:nvSpPr>
        <p:spPr>
          <a:xfrm>
            <a:off x="1371600" y="1354138"/>
            <a:ext cx="9507538" cy="517525"/>
          </a:xfrm>
        </p:spPr>
        <p:txBody>
          <a:bodyPr>
            <a:normAutofit/>
          </a:bodyPr>
          <a:lstStyle>
            <a:lvl1pPr marL="0" indent="0">
              <a:buNone/>
              <a:defRPr sz="1400">
                <a:solidFill>
                  <a:schemeClr val="bg2">
                    <a:lumMod val="1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noProof="1" smtClean="0"/>
              <a:t>单击此处编辑母版文本样式</a:t>
            </a:r>
            <a:endParaRPr lang="zh-CN" altLang="en-US" noProof="1" smtClean="0"/>
          </a:p>
        </p:txBody>
      </p:sp>
      <p:sp>
        <p:nvSpPr>
          <p:cNvPr id="40" name="文本占位符 39"/>
          <p:cNvSpPr>
            <a:spLocks noGrp="1"/>
          </p:cNvSpPr>
          <p:nvPr>
            <p:ph type="body" sz="quarter" idx="14"/>
          </p:nvPr>
        </p:nvSpPr>
        <p:spPr>
          <a:xfrm>
            <a:off x="1579245" y="2528888"/>
            <a:ext cx="2032635" cy="307975"/>
          </a:xfrm>
        </p:spPr>
        <p:txBody>
          <a:bodyPr>
            <a:noAutofit/>
          </a:bodyPr>
          <a:lstStyle>
            <a:lvl1pPr marL="0" indent="0" algn="ctr">
              <a:buFontTx/>
              <a:buNone/>
              <a:defRPr sz="20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zh-CN" altLang="en-US" noProof="1" smtClean="0"/>
              <a:t>单击此处编辑母版文本样式</a:t>
            </a:r>
            <a:endParaRPr lang="zh-CN" altLang="en-US" noProof="1" smtClean="0"/>
          </a:p>
        </p:txBody>
      </p:sp>
      <p:sp>
        <p:nvSpPr>
          <p:cNvPr id="41" name="文本占位符 39"/>
          <p:cNvSpPr>
            <a:spLocks noGrp="1"/>
          </p:cNvSpPr>
          <p:nvPr>
            <p:ph type="body" sz="quarter" idx="15"/>
          </p:nvPr>
        </p:nvSpPr>
        <p:spPr>
          <a:xfrm>
            <a:off x="4046855" y="2520315"/>
            <a:ext cx="2032635" cy="307975"/>
          </a:xfrm>
        </p:spPr>
        <p:txBody>
          <a:bodyPr>
            <a:noAutofit/>
          </a:bodyPr>
          <a:lstStyle>
            <a:lvl1pPr marL="0" indent="0" algn="ctr">
              <a:buFontTx/>
              <a:buNone/>
              <a:defRPr sz="20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zh-CN" altLang="en-US" noProof="1" smtClean="0"/>
              <a:t>单击此处编辑母版文本样式</a:t>
            </a:r>
            <a:endParaRPr lang="zh-CN" altLang="en-US" noProof="1" smtClean="0"/>
          </a:p>
        </p:txBody>
      </p:sp>
      <p:sp>
        <p:nvSpPr>
          <p:cNvPr id="42" name="文本占位符 39"/>
          <p:cNvSpPr>
            <a:spLocks noGrp="1"/>
          </p:cNvSpPr>
          <p:nvPr>
            <p:ph type="body" sz="quarter" idx="16"/>
          </p:nvPr>
        </p:nvSpPr>
        <p:spPr>
          <a:xfrm>
            <a:off x="6372225" y="2517459"/>
            <a:ext cx="2032635" cy="307975"/>
          </a:xfrm>
        </p:spPr>
        <p:txBody>
          <a:bodyPr>
            <a:noAutofit/>
          </a:bodyPr>
          <a:lstStyle>
            <a:lvl1pPr marL="0" indent="0" algn="ctr">
              <a:buFontTx/>
              <a:buNone/>
              <a:defRPr sz="20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zh-CN" altLang="en-US" noProof="1" smtClean="0"/>
              <a:t>单击此处编辑母版文本样式</a:t>
            </a:r>
            <a:endParaRPr lang="zh-CN" altLang="en-US" noProof="1" smtClean="0"/>
          </a:p>
        </p:txBody>
      </p:sp>
      <p:sp>
        <p:nvSpPr>
          <p:cNvPr id="43" name="文本占位符 39"/>
          <p:cNvSpPr>
            <a:spLocks noGrp="1"/>
          </p:cNvSpPr>
          <p:nvPr>
            <p:ph type="body" sz="quarter" idx="17"/>
          </p:nvPr>
        </p:nvSpPr>
        <p:spPr>
          <a:xfrm>
            <a:off x="8697595" y="2526242"/>
            <a:ext cx="2032635" cy="307975"/>
          </a:xfrm>
        </p:spPr>
        <p:txBody>
          <a:bodyPr>
            <a:noAutofit/>
          </a:bodyPr>
          <a:lstStyle>
            <a:lvl1pPr marL="0" indent="0" algn="ctr">
              <a:buFontTx/>
              <a:buNone/>
              <a:defRPr sz="20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zh-CN" altLang="en-US" noProof="1" smtClean="0"/>
              <a:t>单击此处编辑母版文本样式</a:t>
            </a:r>
            <a:endParaRPr lang="zh-CN" altLang="en-US" noProof="1" smtClean="0"/>
          </a:p>
        </p:txBody>
      </p:sp>
      <p:sp>
        <p:nvSpPr>
          <p:cNvPr id="45" name="内容占位符 44"/>
          <p:cNvSpPr>
            <a:spLocks noGrp="1"/>
          </p:cNvSpPr>
          <p:nvPr>
            <p:ph sz="quarter" idx="18"/>
          </p:nvPr>
        </p:nvSpPr>
        <p:spPr>
          <a:xfrm>
            <a:off x="1437004" y="3082925"/>
            <a:ext cx="2174875" cy="2563813"/>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6" name="内容占位符 44"/>
          <p:cNvSpPr>
            <a:spLocks noGrp="1"/>
          </p:cNvSpPr>
          <p:nvPr>
            <p:ph sz="quarter" idx="19"/>
          </p:nvPr>
        </p:nvSpPr>
        <p:spPr>
          <a:xfrm>
            <a:off x="3784758" y="3082925"/>
            <a:ext cx="2174875" cy="2563813"/>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7" name="内容占位符 44"/>
          <p:cNvSpPr>
            <a:spLocks noGrp="1"/>
          </p:cNvSpPr>
          <p:nvPr>
            <p:ph sz="quarter" idx="20"/>
          </p:nvPr>
        </p:nvSpPr>
        <p:spPr>
          <a:xfrm>
            <a:off x="6132512" y="3090122"/>
            <a:ext cx="2174875" cy="2563813"/>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8" name="内容占位符 44"/>
          <p:cNvSpPr>
            <a:spLocks noGrp="1"/>
          </p:cNvSpPr>
          <p:nvPr>
            <p:ph sz="quarter" idx="21"/>
          </p:nvPr>
        </p:nvSpPr>
        <p:spPr>
          <a:xfrm>
            <a:off x="8480266" y="3090122"/>
            <a:ext cx="2174875" cy="2563813"/>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8" name="日期占位符 3"/>
          <p:cNvSpPr>
            <a:spLocks noGrp="1"/>
          </p:cNvSpPr>
          <p:nvPr>
            <p:ph type="dt" sz="half" idx="22"/>
          </p:nvPr>
        </p:nvSpPr>
        <p:spPr/>
        <p:txBody>
          <a:bodyPr/>
          <a:lstStyle>
            <a:lvl1pPr>
              <a:defRPr/>
            </a:lvl1pPr>
          </a:lstStyle>
          <a:p>
            <a:pPr>
              <a:defRPr/>
            </a:pPr>
            <a:endParaRPr lang="zh-CN" altLang="en-US"/>
          </a:p>
        </p:txBody>
      </p:sp>
      <p:sp>
        <p:nvSpPr>
          <p:cNvPr id="19" name="页脚占位符 4"/>
          <p:cNvSpPr>
            <a:spLocks noGrp="1"/>
          </p:cNvSpPr>
          <p:nvPr>
            <p:ph type="ftr" sz="quarter" idx="23"/>
          </p:nvPr>
        </p:nvSpPr>
        <p:spPr/>
        <p:txBody>
          <a:bodyPr/>
          <a:lstStyle>
            <a:lvl1pPr>
              <a:defRPr/>
            </a:lvl1pPr>
          </a:lstStyle>
          <a:p>
            <a:pPr>
              <a:defRPr/>
            </a:pPr>
            <a:endParaRPr lang="zh-CN" altLang="en-US"/>
          </a:p>
        </p:txBody>
      </p:sp>
      <p:sp>
        <p:nvSpPr>
          <p:cNvPr id="20" name="灯片编号占位符 5"/>
          <p:cNvSpPr>
            <a:spLocks noGrp="1"/>
          </p:cNvSpPr>
          <p:nvPr>
            <p:ph type="sldNum" sz="quarter" idx="24"/>
          </p:nvPr>
        </p:nvSpPr>
        <p:spPr/>
        <p:txBody>
          <a:bodyPr/>
          <a:lstStyle>
            <a:lvl1pPr>
              <a:defRPr/>
            </a:lvl1pPr>
          </a:lstStyle>
          <a:p>
            <a:pPr>
              <a:defRPr/>
            </a:pPr>
            <a:fld id="{CB019446-F00A-461D-9ED4-CAAD1C555749}" type="slidenum">
              <a:rPr lang="zh-CN" altLang="en-US"/>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pic>
        <p:nvPicPr>
          <p:cNvPr id="3" name="图片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0" y="-793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838200" y="2473127"/>
            <a:ext cx="10515600" cy="1911747"/>
          </a:xfrm>
        </p:spPr>
        <p:txBody>
          <a:bodyPr>
            <a:normAutofit/>
          </a:bodyPr>
          <a:lstStyle>
            <a:lvl1pPr algn="ctr">
              <a:defRPr sz="8000">
                <a:solidFill>
                  <a:schemeClr val="bg1"/>
                </a:solidFill>
              </a:defRPr>
            </a:lvl1pPr>
          </a:lstStyle>
          <a:p>
            <a:r>
              <a:rPr lang="zh-CN" altLang="en-US" noProof="1" smtClean="0"/>
              <a:t>单击此处编辑母版标题样式</a:t>
            </a:r>
            <a:endParaRPr lang="zh-CN" altLang="en-US" noProof="1"/>
          </a:p>
        </p:txBody>
      </p:sp>
      <p:sp>
        <p:nvSpPr>
          <p:cNvPr id="4" name="日期占位符 2"/>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endParaRPr>
          </a:p>
        </p:txBody>
      </p:sp>
      <p:sp>
        <p:nvSpPr>
          <p:cNvPr id="5" name="页脚占位符 3"/>
          <p:cNvSpPr>
            <a:spLocks noGrp="1"/>
          </p:cNvSpPr>
          <p:nvPr>
            <p:ph type="ftr" sz="quarter" idx="11"/>
          </p:nvPr>
        </p:nvSpPr>
        <p:spPr/>
        <p:txBody>
          <a:bodyPr/>
          <a:lstStyle>
            <a:lvl1pPr>
              <a:defRPr/>
            </a:lvl1pPr>
          </a:lstStyle>
          <a:p>
            <a:pPr lvl="0"/>
            <a:endParaRPr lang="zh-CN" altLang="en-US">
              <a:latin typeface="Calibri" panose="020f0502020204030204" charset="0"/>
            </a:endParaRPr>
          </a:p>
        </p:txBody>
      </p:sp>
      <p:sp>
        <p:nvSpPr>
          <p:cNvPr id="6" name="灯片编号占位符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EF906490-237C-474C-BA2E-D98840BC1F8F}"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004B77C-2C51-41A6-8318-013CA57BBCFC}" type="slidenum">
              <a:rPr lang="zh-CN" altLang="en-US"/>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文字与图片">
    <p:spTree>
      <p:nvGrpSpPr>
        <p:cNvPr id="1" name=""/>
        <p:cNvGrpSpPr/>
        <p:nvPr/>
      </p:nvGrpSpPr>
      <p:grpSpPr>
        <a:xfrm>
          <a:off x="0" y="0"/>
          <a:ext cx="0" cy="0"/>
        </a:xfrm>
      </p:grpSpPr>
      <p:sp>
        <p:nvSpPr>
          <p:cNvPr id="5" name="六边形 4"/>
          <p:cNvSpPr/>
          <p:nvPr>
            <p:custDataLst>
              <p:tags r:id="rId1"/>
            </p:custDataLst>
          </p:nvPr>
        </p:nvSpPr>
        <p:spPr>
          <a:xfrm>
            <a:off x="265113" y="506413"/>
            <a:ext cx="696912" cy="601662"/>
          </a:xfrm>
          <a:prstGeom prst="hexagon">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sz="3200" noProof="1"/>
          </a:p>
        </p:txBody>
      </p:sp>
      <p:sp>
        <p:nvSpPr>
          <p:cNvPr id="2" name="标题 1"/>
          <p:cNvSpPr>
            <a:spLocks noGrp="1"/>
          </p:cNvSpPr>
          <p:nvPr>
            <p:ph type="title"/>
          </p:nvPr>
        </p:nvSpPr>
        <p:spPr>
          <a:xfrm>
            <a:off x="1033357" y="506730"/>
            <a:ext cx="6096000" cy="601345"/>
          </a:xfrm>
        </p:spPr>
        <p:txBody>
          <a:bodyPr anchor="t">
            <a:normAutofit/>
          </a:bodyPr>
          <a:lstStyle>
            <a:lvl1pPr>
              <a:defRPr sz="36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5184000" y="1820332"/>
            <a:ext cx="6170400" cy="40404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7" y="1820332"/>
            <a:ext cx="4165200" cy="404865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6" name="日期占位符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endParaRPr>
          </a:p>
        </p:txBody>
      </p:sp>
      <p:sp>
        <p:nvSpPr>
          <p:cNvPr id="7" name="页脚占位符 5"/>
          <p:cNvSpPr>
            <a:spLocks noGrp="1"/>
          </p:cNvSpPr>
          <p:nvPr>
            <p:ph type="ftr" sz="quarter" idx="11"/>
          </p:nvPr>
        </p:nvSpPr>
        <p:spPr/>
        <p:txBody>
          <a:bodyPr/>
          <a:lstStyle>
            <a:lvl1pPr>
              <a:defRPr/>
            </a:lvl1pPr>
          </a:lstStyle>
          <a:p>
            <a:pPr lvl="0"/>
            <a:endParaRPr lang="zh-CN" altLang="en-US">
              <a:latin typeface="Calibri" panose="020f0502020204030204" charset="0"/>
            </a:endParaRPr>
          </a:p>
        </p:txBody>
      </p:sp>
      <p:sp>
        <p:nvSpPr>
          <p:cNvPr id="8" name="灯片编号占位符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EF906490-237C-474C-BA2E-D98840BC1F8F}"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t/>
            </a:fld>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11.xml" /><Relationship Id="rId13" Type="http://schemas.openxmlformats.org/officeDocument/2006/relationships/tags" Target="../tags/tag12.xml" /><Relationship Id="rId14" Type="http://schemas.openxmlformats.org/officeDocument/2006/relationships/tags" Target="../tags/tag13.xml" /><Relationship Id="rId15" Type="http://schemas.openxmlformats.org/officeDocument/2006/relationships/image" Target="file:///D:\qq&#25991;&#20214;\712321467\Image\C2C\Image2\%7b75232B38-A165-1FB7-499C-2E1C792CACB5%7d.png" TargetMode="External" /><Relationship Id="rId16" Type="http://schemas.openxmlformats.org/officeDocument/2006/relationships/image" Target="../media/image4.png"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7" name="矩形 6"/>
          <p:cNvSpPr/>
          <p:nvPr/>
        </p:nvSpPr>
        <p:spPr>
          <a:xfrm>
            <a:off x="0" y="6778625"/>
            <a:ext cx="12192000" cy="95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sz="3200" noProof="1"/>
          </a:p>
        </p:txBody>
      </p:sp>
      <p:sp>
        <p:nvSpPr>
          <p:cNvPr id="1027" name="标题占位符 1"/>
          <p:cNvSpPr>
            <a:spLocks noGrp="1" noChangeArrowheads="1"/>
          </p:cNvSpPr>
          <p:nvPr>
            <p:ph type="title" idx="4294967295"/>
            <p:custDataLst>
              <p:tags r:id="rId12"/>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8" name="文本占位符 2"/>
          <p:cNvSpPr>
            <a:spLocks noGrp="1" noChangeArrowheads="1"/>
          </p:cNvSpPr>
          <p:nvPr>
            <p:ph type="body" idx="9"/>
            <p:custDataLst>
              <p:tags r:id="rId13"/>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eaLnBrk="1" fontAlgn="auto" hangingPunct="1">
              <a:buFontTx/>
              <a:buNone/>
              <a:defRPr sz="1200" noProof="1">
                <a:solidFill>
                  <a:schemeClr val="tx2"/>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3D0CE79-49FB-443D-BEF8-6B709DE8FD0C}"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buFontTx/>
              <a:buNone/>
              <a:defRPr sz="1200" noProof="1">
                <a:solidFill>
                  <a:schemeClr val="tx2"/>
                </a:solidFill>
              </a:defRPr>
            </a:lvl1pPr>
          </a:lstStyle>
          <a:p>
            <a:pPr lvl="0"/>
            <a:endParaRPr lang="zh-CN" altLang="en-US">
              <a:latin typeface="Calibri" panose="020f0502020204030204" charset="0"/>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eaLnBrk="1" fontAlgn="auto" hangingPunct="1">
              <a:buFontTx/>
              <a:buNone/>
              <a:defRPr sz="1200" noProof="1">
                <a:solidFill>
                  <a:schemeClr val="tx2"/>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EF906490-237C-474C-BA2E-D98840BC1F8F}"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charset="-122"/>
                <a:cs typeface="+mn-cs"/>
              </a:rPr>
              <a:t>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微软雅黑" panose="020b0503020204020204" charset="-122"/>
              <a:cs typeface="+mn-cs"/>
            </a:endParaRPr>
          </a:p>
        </p:txBody>
      </p:sp>
      <p:sp>
        <p:nvSpPr>
          <p:cNvPr id="8" name="KSO_TEMPLATE" hidden="1"/>
          <p:cNvSpPr/>
          <p:nvPr>
            <p:custDataLst>
              <p:tags r:id="rId14"/>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pic>
        <p:nvPicPr>
          <p:cNvPr id="1029" name="图片 1073743875" descr="学科网 zxxk.com" title=""/>
          <p:cNvPicPr>
            <a:picLocks noChangeAspect="1"/>
          </p:cNvPicPr>
          <p:nvPr/>
        </p:nvPicPr>
        <p:blipFill>
          <a:blip r:embed="rId16" r:link="rId15"/>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rtl="0" eaLnBrk="0" fontAlgn="base" hangingPunct="0">
        <a:lnSpc>
          <a:spcPct val="90000"/>
        </a:lnSpc>
        <a:spcBef>
          <a:spcPct val="0"/>
        </a:spcBef>
        <a:spcAft>
          <a:spcPct val="0"/>
        </a:spcAft>
        <a:defRPr sz="4000" kern="1200">
          <a:solidFill>
            <a:schemeClr val="tx2"/>
          </a:solidFill>
          <a:latin typeface="+mj-ea"/>
          <a:ea typeface="+mj-ea"/>
          <a:cs typeface="+mj-cs"/>
        </a:defRPr>
      </a:lvl1pPr>
      <a:lvl2pPr algn="l" rtl="0" eaLnBrk="0" fontAlgn="base" hangingPunct="0">
        <a:lnSpc>
          <a:spcPct val="90000"/>
        </a:lnSpc>
        <a:spcBef>
          <a:spcPct val="0"/>
        </a:spcBef>
        <a:spcAft>
          <a:spcPct val="0"/>
        </a:spcAft>
        <a:defRPr sz="4000">
          <a:solidFill>
            <a:schemeClr val="tx2"/>
          </a:solidFill>
          <a:latin typeface="黑体" panose="02010609060101010101" pitchFamily="49" charset="-122"/>
          <a:ea typeface="黑体" panose="02010609060101010101" pitchFamily="49" charset="-122"/>
        </a:defRPr>
      </a:lvl2pPr>
      <a:lvl3pPr algn="l" rtl="0" eaLnBrk="0" fontAlgn="base" hangingPunct="0">
        <a:lnSpc>
          <a:spcPct val="90000"/>
        </a:lnSpc>
        <a:spcBef>
          <a:spcPct val="0"/>
        </a:spcBef>
        <a:spcAft>
          <a:spcPct val="0"/>
        </a:spcAft>
        <a:defRPr sz="4000">
          <a:solidFill>
            <a:schemeClr val="tx2"/>
          </a:solidFill>
          <a:latin typeface="黑体" panose="02010609060101010101" pitchFamily="49" charset="-122"/>
          <a:ea typeface="黑体" panose="02010609060101010101" pitchFamily="49" charset="-122"/>
        </a:defRPr>
      </a:lvl3pPr>
      <a:lvl4pPr algn="l" rtl="0" eaLnBrk="0" fontAlgn="base" hangingPunct="0">
        <a:lnSpc>
          <a:spcPct val="90000"/>
        </a:lnSpc>
        <a:spcBef>
          <a:spcPct val="0"/>
        </a:spcBef>
        <a:spcAft>
          <a:spcPct val="0"/>
        </a:spcAft>
        <a:defRPr sz="4000">
          <a:solidFill>
            <a:schemeClr val="tx2"/>
          </a:solidFill>
          <a:latin typeface="黑体" panose="02010609060101010101" pitchFamily="49" charset="-122"/>
          <a:ea typeface="黑体" panose="02010609060101010101" pitchFamily="49" charset="-122"/>
        </a:defRPr>
      </a:lvl4pPr>
      <a:lvl5pPr algn="l" rtl="0" eaLnBrk="0" fontAlgn="base" hangingPunct="0">
        <a:lnSpc>
          <a:spcPct val="90000"/>
        </a:lnSpc>
        <a:spcBef>
          <a:spcPct val="0"/>
        </a:spcBef>
        <a:spcAft>
          <a:spcPct val="0"/>
        </a:spcAft>
        <a:defRPr sz="4000">
          <a:solidFill>
            <a:schemeClr val="tx2"/>
          </a:solidFill>
          <a:latin typeface="黑体" panose="02010609060101010101" pitchFamily="49" charset="-122"/>
          <a:ea typeface="黑体" panose="02010609060101010101" pitchFamily="49" charset="-122"/>
        </a:defRPr>
      </a:lvl5pPr>
      <a:lvl6pPr marL="457200" algn="l" rtl="0" fontAlgn="base">
        <a:lnSpc>
          <a:spcPct val="90000"/>
        </a:lnSpc>
        <a:spcBef>
          <a:spcPct val="0"/>
        </a:spcBef>
        <a:spcAft>
          <a:spcPct val="0"/>
        </a:spcAft>
        <a:defRPr sz="4000">
          <a:solidFill>
            <a:schemeClr val="tx2"/>
          </a:solidFill>
          <a:latin typeface="黑体" panose="02010609060101010101" pitchFamily="49" charset="-122"/>
          <a:ea typeface="黑体" panose="02010609060101010101" pitchFamily="49" charset="-122"/>
        </a:defRPr>
      </a:lvl6pPr>
      <a:lvl7pPr marL="914400" algn="l" rtl="0" fontAlgn="base">
        <a:lnSpc>
          <a:spcPct val="90000"/>
        </a:lnSpc>
        <a:spcBef>
          <a:spcPct val="0"/>
        </a:spcBef>
        <a:spcAft>
          <a:spcPct val="0"/>
        </a:spcAft>
        <a:defRPr sz="4000">
          <a:solidFill>
            <a:schemeClr val="tx2"/>
          </a:solidFill>
          <a:latin typeface="黑体" panose="02010609060101010101" pitchFamily="49" charset="-122"/>
          <a:ea typeface="黑体" panose="02010609060101010101" pitchFamily="49" charset="-122"/>
        </a:defRPr>
      </a:lvl7pPr>
      <a:lvl8pPr marL="1371600" algn="l" rtl="0" fontAlgn="base">
        <a:lnSpc>
          <a:spcPct val="90000"/>
        </a:lnSpc>
        <a:spcBef>
          <a:spcPct val="0"/>
        </a:spcBef>
        <a:spcAft>
          <a:spcPct val="0"/>
        </a:spcAft>
        <a:defRPr sz="4000">
          <a:solidFill>
            <a:schemeClr val="tx2"/>
          </a:solidFill>
          <a:latin typeface="黑体" panose="02010609060101010101" pitchFamily="49" charset="-122"/>
          <a:ea typeface="黑体" panose="02010609060101010101" pitchFamily="49" charset="-122"/>
        </a:defRPr>
      </a:lvl8pPr>
      <a:lvl9pPr marL="1828800" algn="l" rtl="0" fontAlgn="base">
        <a:lnSpc>
          <a:spcPct val="90000"/>
        </a:lnSpc>
        <a:spcBef>
          <a:spcPct val="0"/>
        </a:spcBef>
        <a:spcAft>
          <a:spcPct val="0"/>
        </a:spcAft>
        <a:defRPr sz="4000">
          <a:solidFill>
            <a:schemeClr val="tx2"/>
          </a:solidFill>
          <a:latin typeface="黑体" panose="02010609060101010101" pitchFamily="49" charset="-122"/>
          <a:ea typeface="黑体" panose="02010609060101010101" pitchFamily="49"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0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0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0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0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0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0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标题 7" title=""/>
          <p:cNvSpPr>
            <a:spLocks noGrp="1"/>
          </p:cNvSpPr>
          <p:nvPr>
            <p:ph type="title"/>
          </p:nvPr>
        </p:nvSpPr>
        <p:spPr/>
        <p:txBody>
          <a:bodyPr/>
          <a:lstStyle/>
          <a:p>
            <a:r>
              <a:rPr lang="zh-CN" altLang="en-US" sz="4000"/>
              <a:t>中外历史纲要下</a:t>
            </a:r>
            <a:endParaRPr lang="zh-CN" altLang="en-US" sz="4000"/>
          </a:p>
        </p:txBody>
      </p:sp>
      <p:sp>
        <p:nvSpPr>
          <p:cNvPr id="9" name="内容占位符 8" title=""/>
          <p:cNvSpPr>
            <a:spLocks noGrp="1"/>
          </p:cNvSpPr>
          <p:nvPr>
            <p:ph idx="1"/>
          </p:nvPr>
        </p:nvSpPr>
        <p:spPr/>
        <p:txBody>
          <a:bodyPr/>
          <a:lstStyle/>
          <a:p>
            <a:r>
              <a:rPr lang="zh-CN" altLang="en-US" sz="2400"/>
              <a:t>第一单元   古代文明的产生与发展</a:t>
            </a:r>
            <a:endParaRPr lang="zh-CN" altLang="en-US" sz="2400"/>
          </a:p>
          <a:p>
            <a:r>
              <a:rPr lang="zh-CN" altLang="en-US" sz="2400"/>
              <a:t>第</a:t>
            </a:r>
            <a:r>
              <a:rPr lang="en-US" altLang="zh-CN" sz="2400"/>
              <a:t>1</a:t>
            </a:r>
            <a:r>
              <a:rPr lang="zh-CN" altLang="en-US" sz="2400"/>
              <a:t>课  文明的产生与早期发展</a:t>
            </a:r>
            <a:endParaRPr lang="zh-CN" altLang="en-US" sz="2400"/>
          </a:p>
          <a:p>
            <a:r>
              <a:rPr lang="zh-CN" altLang="en-US" sz="2400"/>
              <a:t>第</a:t>
            </a:r>
            <a:r>
              <a:rPr lang="en-US" altLang="zh-CN" sz="2400"/>
              <a:t>2</a:t>
            </a:r>
            <a:r>
              <a:rPr lang="zh-CN" altLang="en-US" sz="2400"/>
              <a:t>课  古代世界的帝国与文明的交流</a:t>
            </a:r>
            <a:endParaRPr lang="zh-CN" altLang="en-US" sz="2400"/>
          </a:p>
          <a:p>
            <a:endParaRPr lang="zh-CN" altLang="en-US" sz="2400"/>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290830" y="1108075"/>
            <a:ext cx="11721465" cy="5069205"/>
          </a:xfrm>
        </p:spPr>
        <p:txBody>
          <a:bodyPr/>
          <a:lstStyle/>
          <a:p>
            <a:r>
              <a:rPr lang="zh-CN" altLang="en-US"/>
              <a:t>希腊化时代</a:t>
            </a:r>
            <a:endParaRPr lang="zh-CN" altLang="en-US"/>
          </a:p>
          <a:p>
            <a:r>
              <a:rPr lang="zh-CN" altLang="en-US"/>
              <a:t>文化的发展：学者们系统整理和研究了</a:t>
            </a:r>
            <a:r>
              <a:rPr lang="zh-CN" altLang="en-US" u="sng">
                <a:solidFill>
                  <a:srgbClr val="7030A0"/>
                </a:solidFill>
              </a:rPr>
              <a:t>荷马史诗</a:t>
            </a:r>
            <a:r>
              <a:rPr lang="zh-CN" altLang="en-US"/>
              <a:t>等作品。</a:t>
            </a:r>
            <a:endParaRPr lang="zh-CN" altLang="en-US"/>
          </a:p>
          <a:p>
            <a:r>
              <a:rPr lang="zh-CN" altLang="en-US"/>
              <a:t>欧几里德编写几何原本</a:t>
            </a:r>
            <a:endParaRPr lang="zh-CN" altLang="en-US"/>
          </a:p>
          <a:p>
            <a:r>
              <a:rPr lang="zh-CN" altLang="en-US"/>
              <a:t>阿基米德提出了著名的物理学定理</a:t>
            </a:r>
            <a:endParaRPr lang="zh-CN" altLang="en-US"/>
          </a:p>
          <a:p>
            <a:r>
              <a:rPr lang="zh-CN" altLang="en-US"/>
              <a:t>埃拉托斯提尼对地球周长做出了精确的计算，医生通过解剖尸体对人体进行基础研究</a:t>
            </a:r>
            <a:endParaRPr lang="zh-CN" altLang="en-US"/>
          </a:p>
          <a:p>
            <a:r>
              <a:rPr lang="zh-CN" altLang="en-US"/>
              <a:t>古罗马文化成就</a:t>
            </a:r>
            <a:endParaRPr lang="zh-CN" altLang="en-US"/>
          </a:p>
          <a:p>
            <a:r>
              <a:rPr lang="zh-CN" altLang="en-US"/>
              <a:t>古罗马第一部成文法</a:t>
            </a:r>
            <a:r>
              <a:rPr lang="zh-CN" altLang="en-US">
                <a:solidFill>
                  <a:srgbClr val="7030A0"/>
                </a:solidFill>
              </a:rPr>
              <a:t>十二铜表法</a:t>
            </a:r>
            <a:endParaRPr lang="zh-CN" altLang="en-US">
              <a:solidFill>
                <a:srgbClr val="7030A0"/>
              </a:solidFill>
            </a:endParaRPr>
          </a:p>
          <a:p>
            <a:r>
              <a:rPr lang="zh-CN" altLang="en-US"/>
              <a:t>卢克来修、西塞罗和维吉尔是古罗马时期最杰出的文学家</a:t>
            </a:r>
            <a:endParaRPr lang="zh-CN" altLang="en-US"/>
          </a:p>
          <a:p>
            <a:r>
              <a:rPr lang="zh-CN" altLang="en-US" u="sng">
                <a:solidFill>
                  <a:srgbClr val="7030A0"/>
                </a:solidFill>
              </a:rPr>
              <a:t>罗马史和编年史</a:t>
            </a:r>
            <a:r>
              <a:rPr lang="zh-CN" altLang="en-US"/>
              <a:t>代表了古罗马史学的最高成就</a:t>
            </a:r>
            <a:endParaRPr lang="zh-CN" altLang="en-US"/>
          </a:p>
          <a:p>
            <a:r>
              <a:rPr lang="zh-CN" altLang="en-US" u="sng">
                <a:solidFill>
                  <a:srgbClr val="7030A0"/>
                </a:solidFill>
              </a:rPr>
              <a:t>万神殿，大竞技场</a:t>
            </a:r>
            <a:r>
              <a:rPr lang="zh-CN" altLang="en-US"/>
              <a:t>等是代表性建筑</a:t>
            </a:r>
            <a:endParaRPr lang="zh-CN" altLang="en-US"/>
          </a:p>
          <a:p>
            <a:r>
              <a:rPr lang="zh-CN" altLang="en-US"/>
              <a:t>儒略历</a:t>
            </a:r>
            <a:endParaRPr lang="zh-CN" altLang="en-US"/>
          </a:p>
        </p:txBody>
      </p:sp>
      <p:sp>
        <p:nvSpPr>
          <p:cNvPr id="3" name="标题 2" title=""/>
          <p:cNvSpPr>
            <a:spLocks noGrp="1"/>
          </p:cNvSpPr>
          <p:nvPr>
            <p:ph type="title"/>
          </p:nvPr>
        </p:nvSpPr>
        <p:spPr/>
        <p:txBody>
          <a:bodyPr/>
          <a:lstStyle/>
          <a:p>
            <a:r>
              <a:rPr lang="zh-CN" altLang="en-US"/>
              <a:t>选择性</a:t>
            </a:r>
            <a:endParaRPr lang="zh-CN" altLang="en-US"/>
          </a:p>
        </p:txBody>
      </p:sp>
    </p:spTree>
  </p:cSld>
  <p:clrMapOvr>
    <a:masterClrMapping/>
  </p:clrMapOvr>
  <p:transition/>
  <p:timing/>
</p:sld>
</file>

<file path=ppt/slides/slide1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56870" y="1176655"/>
            <a:ext cx="11622405" cy="5380355"/>
          </a:xfrm>
        </p:spPr>
        <p:txBody>
          <a:bodyPr/>
          <a:lstStyle/>
          <a:p>
            <a:r>
              <a:rPr lang="zh-CN" altLang="en-US"/>
              <a:t>福利国家指国家通过构建</a:t>
            </a:r>
            <a:r>
              <a:rPr lang="zh-CN" altLang="en-US" u="sng">
                <a:solidFill>
                  <a:srgbClr val="002060"/>
                </a:solidFill>
              </a:rPr>
              <a:t>社会保障体系</a:t>
            </a:r>
            <a:endParaRPr lang="zh-CN" altLang="en-US" u="sng">
              <a:solidFill>
                <a:srgbClr val="002060"/>
              </a:solidFill>
            </a:endParaRPr>
          </a:p>
          <a:p>
            <a:r>
              <a:rPr lang="zh-CN" altLang="en-US"/>
              <a:t>保证个人和家庭的</a:t>
            </a:r>
            <a:r>
              <a:rPr lang="zh-CN" altLang="en-US" u="sng">
                <a:solidFill>
                  <a:srgbClr val="002060"/>
                </a:solidFill>
              </a:rPr>
              <a:t>经济安全</a:t>
            </a:r>
            <a:endParaRPr lang="zh-CN" altLang="en-US" u="sng">
              <a:solidFill>
                <a:srgbClr val="002060"/>
              </a:solidFill>
            </a:endParaRPr>
          </a:p>
          <a:p>
            <a:r>
              <a:rPr lang="zh-CN" altLang="en-US"/>
              <a:t>通过加大社会服务开支，保证全体公民享受较好的</a:t>
            </a:r>
            <a:r>
              <a:rPr lang="zh-CN" altLang="en-US" u="sng">
                <a:solidFill>
                  <a:srgbClr val="002060"/>
                </a:solidFill>
              </a:rPr>
              <a:t>公共福利。</a:t>
            </a:r>
            <a:endParaRPr lang="zh-CN" altLang="en-US"/>
          </a:p>
          <a:p>
            <a:r>
              <a:rPr lang="zh-CN" altLang="en-US"/>
              <a:t>在</a:t>
            </a:r>
            <a:r>
              <a:rPr lang="zh-CN" altLang="en-US" u="sng">
                <a:solidFill>
                  <a:srgbClr val="002060"/>
                </a:solidFill>
              </a:rPr>
              <a:t>缓和</a:t>
            </a:r>
            <a:r>
              <a:rPr lang="zh-CN" altLang="en-US"/>
              <a:t>收入分配不平等，</a:t>
            </a:r>
            <a:r>
              <a:rPr lang="zh-CN" altLang="en-US" u="sng">
                <a:solidFill>
                  <a:srgbClr val="002060"/>
                </a:solidFill>
              </a:rPr>
              <a:t>保持</a:t>
            </a:r>
            <a:r>
              <a:rPr lang="zh-CN" altLang="en-US"/>
              <a:t>社会稳定方面起到一定积极作用。</a:t>
            </a:r>
            <a:endParaRPr lang="zh-CN" altLang="en-US"/>
          </a:p>
          <a:p>
            <a:r>
              <a:rPr lang="zh-CN" altLang="en-US"/>
              <a:t>这些社会福利</a:t>
            </a:r>
            <a:r>
              <a:rPr lang="zh-CN" altLang="en-US" u="sng">
                <a:solidFill>
                  <a:srgbClr val="002060"/>
                </a:solidFill>
              </a:rPr>
              <a:t>增加了国家的财政负担</a:t>
            </a:r>
            <a:endParaRPr lang="zh-CN" altLang="en-US" u="sng">
              <a:solidFill>
                <a:srgbClr val="002060"/>
              </a:solidFill>
            </a:endParaRPr>
          </a:p>
          <a:p>
            <a:r>
              <a:rPr lang="zh-CN" altLang="en-US"/>
              <a:t>20世纪70年代，当主要资本主义国家发生经济危机时</a:t>
            </a:r>
            <a:endParaRPr lang="zh-CN" altLang="en-US"/>
          </a:p>
          <a:p>
            <a:r>
              <a:rPr lang="zh-CN" altLang="en-US"/>
              <a:t>减少福利就成为改革的内容之一。</a:t>
            </a:r>
            <a:endParaRPr lang="zh-CN" altLang="en-US"/>
          </a:p>
          <a:p>
            <a:r>
              <a:rPr lang="zh-CN" altLang="en-US"/>
              <a:t>20世纪80年代，美，英，法等国都不同程度的</a:t>
            </a:r>
            <a:r>
              <a:rPr lang="zh-CN" altLang="en-US" u="sng">
                <a:solidFill>
                  <a:srgbClr val="002060"/>
                </a:solidFill>
              </a:rPr>
              <a:t>减少政府公共开支</a:t>
            </a:r>
            <a:endParaRPr lang="zh-CN" altLang="en-US"/>
          </a:p>
          <a:p>
            <a:r>
              <a:rPr lang="zh-CN" altLang="en-US" u="sng">
                <a:solidFill>
                  <a:srgbClr val="002060"/>
                </a:solidFill>
              </a:rPr>
              <a:t>改革社会保障制度</a:t>
            </a:r>
            <a:r>
              <a:rPr lang="zh-CN" altLang="en-US"/>
              <a:t>，在</a:t>
            </a:r>
            <a:r>
              <a:rPr lang="zh-CN" altLang="en-US" u="sng">
                <a:solidFill>
                  <a:srgbClr val="002060"/>
                </a:solidFill>
              </a:rPr>
              <a:t>提高社会效率和维护社会公平</a:t>
            </a:r>
            <a:r>
              <a:rPr lang="zh-CN" altLang="en-US"/>
              <a:t>之间寻求新的平衡</a:t>
            </a:r>
            <a:endParaRPr lang="zh-CN" altLang="en-US"/>
          </a:p>
        </p:txBody>
      </p:sp>
      <p:sp>
        <p:nvSpPr>
          <p:cNvPr id="3" name="标题 2" title=""/>
          <p:cNvSpPr>
            <a:spLocks noGrp="1"/>
          </p:cNvSpPr>
          <p:nvPr>
            <p:ph type="title"/>
          </p:nvPr>
        </p:nvSpPr>
        <p:spPr/>
        <p:txBody>
          <a:bodyPr/>
          <a:lstStyle/>
          <a:p>
            <a:r>
              <a:rPr lang="zh-CN" altLang="en-US"/>
              <a:t>福利国家</a:t>
            </a:r>
            <a:endParaRPr lang="zh-CN" altLang="en-US"/>
          </a:p>
        </p:txBody>
      </p:sp>
    </p:spTree>
  </p:cSld>
  <p:clrMapOvr>
    <a:masterClrMapping/>
  </p:clrMapOvr>
  <p:transition/>
  <p:timing/>
</p:sld>
</file>

<file path=ppt/slides/slide1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35610" y="1188720"/>
            <a:ext cx="11286490" cy="5346065"/>
          </a:xfrm>
        </p:spPr>
        <p:txBody>
          <a:bodyPr/>
          <a:lstStyle/>
          <a:p>
            <a:r>
              <a:rPr lang="zh-CN" altLang="en-US"/>
              <a:t>社会运动加强国家干预的办法，缓解社会矛盾，但</a:t>
            </a:r>
            <a:r>
              <a:rPr lang="zh-CN" altLang="en-US" u="sng">
                <a:solidFill>
                  <a:srgbClr val="002060"/>
                </a:solidFill>
              </a:rPr>
              <a:t>没能触动造成这种不平等和贫困的资本主义生产资料所有制</a:t>
            </a:r>
            <a:endParaRPr lang="zh-CN" altLang="en-US"/>
          </a:p>
          <a:p>
            <a:r>
              <a:rPr lang="zh-CN" altLang="en-US"/>
              <a:t>美国黑人民权运动，美国国会通过民权法案宣布，种族隔离和歧视政策为非法</a:t>
            </a:r>
            <a:endParaRPr lang="zh-CN" altLang="en-US"/>
          </a:p>
          <a:p>
            <a:r>
              <a:rPr lang="zh-CN" altLang="en-US"/>
              <a:t>黑人民权行动主义者</a:t>
            </a:r>
            <a:r>
              <a:rPr lang="zh-CN" altLang="en-US" u="sng">
                <a:solidFill>
                  <a:srgbClr val="002060"/>
                </a:solidFill>
              </a:rPr>
              <a:t>帕克斯</a:t>
            </a:r>
            <a:r>
              <a:rPr lang="zh-CN" altLang="en-US"/>
              <a:t>，被称为</a:t>
            </a:r>
            <a:r>
              <a:rPr lang="zh-CN" altLang="en-US" u="sng">
                <a:solidFill>
                  <a:srgbClr val="002060"/>
                </a:solidFill>
              </a:rPr>
              <a:t>现代民权运动之母</a:t>
            </a:r>
            <a:r>
              <a:rPr lang="zh-CN" altLang="en-US"/>
              <a:t>。</a:t>
            </a:r>
            <a:endParaRPr lang="zh-CN" altLang="en-US"/>
          </a:p>
          <a:p>
            <a:r>
              <a:rPr lang="zh-CN" altLang="en-US" u="sng">
                <a:solidFill>
                  <a:srgbClr val="C00000"/>
                </a:solidFill>
              </a:rPr>
              <a:t>马丁路德金</a:t>
            </a:r>
            <a:r>
              <a:rPr lang="zh-CN" altLang="en-US"/>
              <a:t>是美国黑人民权运动的领袖</a:t>
            </a:r>
            <a:endParaRPr lang="zh-CN" altLang="en-US"/>
          </a:p>
          <a:p>
            <a:r>
              <a:rPr lang="zh-CN" altLang="en-US"/>
              <a:t>大多数国家的妇女获得选举权和被选举权，一些国家建立维护妇女权益的机构。</a:t>
            </a:r>
            <a:endParaRPr lang="zh-CN" altLang="en-US"/>
          </a:p>
          <a:p>
            <a:r>
              <a:rPr lang="zh-CN" altLang="en-US"/>
              <a:t>20世纪60年代，美国学生发起反对</a:t>
            </a:r>
            <a:r>
              <a:rPr lang="zh-CN" altLang="en-US" u="sng">
                <a:solidFill>
                  <a:srgbClr val="C00000"/>
                </a:solidFill>
              </a:rPr>
              <a:t>美国侵略越南战争</a:t>
            </a:r>
            <a:r>
              <a:rPr lang="zh-CN" altLang="en-US"/>
              <a:t>的</a:t>
            </a:r>
            <a:r>
              <a:rPr lang="zh-CN" altLang="en-US" u="sng">
                <a:solidFill>
                  <a:srgbClr val="C00000"/>
                </a:solidFill>
              </a:rPr>
              <a:t>运动</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社会运动</a:t>
            </a:r>
            <a:endParaRPr lang="zh-CN" altLang="en-US"/>
          </a:p>
        </p:txBody>
      </p:sp>
    </p:spTree>
  </p:cSld>
  <p:clrMapOvr>
    <a:masterClrMapping/>
  </p:clrMapOvr>
  <p:transition/>
  <p:timing/>
</p:sld>
</file>

<file path=ppt/slides/slide1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25450" y="1200150"/>
            <a:ext cx="11453495" cy="4977130"/>
          </a:xfrm>
        </p:spPr>
        <p:txBody>
          <a:bodyPr/>
          <a:lstStyle/>
          <a:p>
            <a:r>
              <a:rPr lang="zh-CN" altLang="en-US"/>
              <a:t>实质所触及的主要是</a:t>
            </a:r>
            <a:r>
              <a:rPr lang="zh-CN" altLang="en-US" u="sng">
                <a:solidFill>
                  <a:srgbClr val="C00000"/>
                </a:solidFill>
              </a:rPr>
              <a:t>统治的手段和方法</a:t>
            </a:r>
            <a:r>
              <a:rPr lang="zh-CN" altLang="en-US"/>
              <a:t>，并没有</a:t>
            </a:r>
            <a:r>
              <a:rPr lang="zh-CN" altLang="en-US" u="sng">
                <a:solidFill>
                  <a:srgbClr val="C00000"/>
                </a:solidFill>
              </a:rPr>
              <a:t>克服资本主义的基本矛盾</a:t>
            </a:r>
            <a:endParaRPr lang="zh-CN" altLang="en-US" u="sng">
              <a:solidFill>
                <a:srgbClr val="C00000"/>
              </a:solidFill>
            </a:endParaRPr>
          </a:p>
          <a:p>
            <a:r>
              <a:rPr lang="zh-CN" altLang="en-US"/>
              <a:t>即生产社会化与生产资料私人占有之间的矛盾。</a:t>
            </a:r>
            <a:endParaRPr lang="zh-CN" altLang="en-US"/>
          </a:p>
          <a:p>
            <a:r>
              <a:rPr lang="zh-CN" altLang="en-US"/>
              <a:t>2008年爆发的国际金融危机，充分暴露了资本主义固有的弊端</a:t>
            </a:r>
            <a:endParaRPr lang="zh-CN" altLang="en-US"/>
          </a:p>
        </p:txBody>
      </p:sp>
      <p:sp>
        <p:nvSpPr>
          <p:cNvPr id="3" name="标题 2" title=""/>
          <p:cNvSpPr>
            <a:spLocks noGrp="1"/>
          </p:cNvSpPr>
          <p:nvPr>
            <p:ph type="title"/>
          </p:nvPr>
        </p:nvSpPr>
        <p:spPr/>
        <p:txBody>
          <a:bodyPr/>
          <a:lstStyle/>
          <a:p>
            <a:r>
              <a:rPr lang="zh-CN" altLang="en-US"/>
              <a:t>资本主义国家新变化的局限性</a:t>
            </a:r>
            <a:endParaRPr lang="zh-CN" altLang="en-US"/>
          </a:p>
        </p:txBody>
      </p:sp>
      <p:sp>
        <p:nvSpPr>
          <p:cNvPr id="4" name="文本框 3" title=""/>
          <p:cNvSpPr txBox="1"/>
          <p:nvPr/>
        </p:nvSpPr>
        <p:spPr>
          <a:xfrm>
            <a:off x="6140450" y="3965575"/>
            <a:ext cx="5737860" cy="1198880"/>
          </a:xfrm>
          <a:prstGeom prst="rect">
            <a:avLst/>
          </a:prstGeom>
          <a:noFill/>
        </p:spPr>
        <p:txBody>
          <a:bodyPr wrap="square" rtlCol="0">
            <a:spAutoFit/>
          </a:bodyPr>
          <a:lstStyle/>
          <a:p>
            <a:r>
              <a:rPr lang="zh-CN" altLang="en-US" sz="3600"/>
              <a:t>下页我们将进入第</a:t>
            </a:r>
            <a:r>
              <a:rPr lang="en-US" altLang="zh-CN" sz="3600"/>
              <a:t>20</a:t>
            </a:r>
            <a:r>
              <a:rPr lang="zh-CN" altLang="en-US" sz="3600"/>
              <a:t>课</a:t>
            </a:r>
            <a:endParaRPr lang="zh-CN" altLang="en-US" sz="3600"/>
          </a:p>
          <a:p>
            <a:r>
              <a:rPr lang="zh-CN" altLang="en-US" sz="3600"/>
              <a:t>社会主义国家的发展与变化</a:t>
            </a:r>
            <a:endParaRPr lang="zh-CN" altLang="en-US" sz="3600"/>
          </a:p>
        </p:txBody>
      </p:sp>
    </p:spTree>
  </p:cSld>
  <p:clrMapOvr>
    <a:masterClrMapping/>
  </p:clrMapOvr>
  <p:transition/>
  <p:timing/>
</p:sld>
</file>

<file path=ppt/slides/slide1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290830" y="1232535"/>
            <a:ext cx="11565890" cy="4944745"/>
          </a:xfrm>
        </p:spPr>
        <p:txBody>
          <a:bodyPr/>
          <a:lstStyle/>
          <a:p>
            <a:r>
              <a:rPr lang="zh-CN" altLang="en-US"/>
              <a:t>第二次世界大战后，苏联一</a:t>
            </a:r>
            <a:r>
              <a:rPr lang="zh-CN" altLang="en-US" u="sng">
                <a:solidFill>
                  <a:srgbClr val="FF0000"/>
                </a:solidFill>
              </a:rPr>
              <a:t>直实行高度集中的计划经济体制</a:t>
            </a:r>
            <a:r>
              <a:rPr lang="zh-CN" altLang="en-US"/>
              <a:t>。</a:t>
            </a:r>
            <a:endParaRPr lang="zh-CN" altLang="en-US"/>
          </a:p>
          <a:p>
            <a:r>
              <a:rPr lang="zh-CN" altLang="en-US"/>
              <a:t>20世纪50年代至80年代的改革也没能突破这一体制。</a:t>
            </a:r>
            <a:endParaRPr lang="zh-CN" altLang="en-US"/>
          </a:p>
          <a:p>
            <a:r>
              <a:rPr lang="zh-CN" altLang="en-US"/>
              <a:t>80年代后期，苏联的改革发生了</a:t>
            </a:r>
            <a:r>
              <a:rPr lang="zh-CN" altLang="en-US" u="sng">
                <a:solidFill>
                  <a:srgbClr val="FF0000"/>
                </a:solidFill>
              </a:rPr>
              <a:t>根本</a:t>
            </a:r>
            <a:r>
              <a:rPr lang="zh-CN" altLang="en-US" u="sng">
                <a:solidFill>
                  <a:srgbClr val="FF0000"/>
                </a:solidFill>
                <a:sym typeface="+mn-ea"/>
              </a:rPr>
              <a:t>方向</a:t>
            </a:r>
            <a:r>
              <a:rPr lang="zh-CN" altLang="en-US" u="sng">
                <a:solidFill>
                  <a:srgbClr val="FF0000"/>
                </a:solidFill>
              </a:rPr>
              <a:t>性错误</a:t>
            </a:r>
            <a:r>
              <a:rPr lang="zh-CN" altLang="en-US"/>
              <a:t>终于使局势失控。苏联解体</a:t>
            </a:r>
            <a:endParaRPr lang="zh-CN" altLang="en-US"/>
          </a:p>
          <a:p>
            <a:r>
              <a:rPr lang="zh-CN" altLang="en-US"/>
              <a:t>苏联的成就二战后取得了恢复和发展，国民经济的巨大成就，原子弹和氢弹相继爆炸，人民的教育和生活水平也有了很大提高，</a:t>
            </a:r>
            <a:r>
              <a:rPr lang="zh-CN" altLang="en-US" u="sng">
                <a:solidFill>
                  <a:srgbClr val="FF0000"/>
                </a:solidFill>
              </a:rPr>
              <a:t>优先发展重工业的政策没有变化，农业轻工业落后的局面没有改观</a:t>
            </a:r>
            <a:endParaRPr lang="zh-CN" altLang="en-US" u="sng">
              <a:solidFill>
                <a:srgbClr val="FF0000"/>
              </a:solidFill>
            </a:endParaRPr>
          </a:p>
          <a:p>
            <a:r>
              <a:rPr lang="zh-CN" altLang="en-US"/>
              <a:t>赫鲁晓夫改革</a:t>
            </a:r>
            <a:r>
              <a:rPr lang="zh-CN" altLang="en-US" u="sng">
                <a:solidFill>
                  <a:srgbClr val="FF0000"/>
                </a:solidFill>
              </a:rPr>
              <a:t>1953至1964年</a:t>
            </a:r>
            <a:r>
              <a:rPr lang="zh-CN" altLang="en-US"/>
              <a:t>，平反冤假错案强调集体领导，改革干部制度，加大农业投入，</a:t>
            </a:r>
            <a:r>
              <a:rPr lang="zh-CN" altLang="en-US" u="sng">
                <a:solidFill>
                  <a:srgbClr val="FF0000"/>
                </a:solidFill>
              </a:rPr>
              <a:t>将农产品义务交售</a:t>
            </a:r>
            <a:r>
              <a:rPr lang="zh-CN" altLang="en-US"/>
              <a:t>至</a:t>
            </a:r>
            <a:r>
              <a:rPr lang="zh-CN" altLang="en-US" u="sng">
                <a:solidFill>
                  <a:srgbClr val="FF0000"/>
                </a:solidFill>
              </a:rPr>
              <a:t>改为收购制改革</a:t>
            </a:r>
            <a:endParaRPr lang="zh-CN" altLang="en-US" u="sng">
              <a:solidFill>
                <a:srgbClr val="FF0000"/>
              </a:solidFill>
            </a:endParaRPr>
          </a:p>
          <a:p>
            <a:r>
              <a:rPr lang="zh-CN" altLang="en-US"/>
              <a:t>工业管理体制注入某些市场经济成分，取得了一定成效</a:t>
            </a:r>
            <a:endParaRPr lang="zh-CN" altLang="en-US"/>
          </a:p>
          <a:p>
            <a:r>
              <a:rPr lang="zh-CN" altLang="en-US"/>
              <a:t>没有突破计划经济体制，</a:t>
            </a:r>
            <a:r>
              <a:rPr lang="zh-CN" altLang="en-US" u="sng">
                <a:solidFill>
                  <a:srgbClr val="FF0000"/>
                </a:solidFill>
              </a:rPr>
              <a:t>国民经济比例仍然严重失调</a:t>
            </a:r>
            <a:endParaRPr lang="zh-CN" altLang="en-US" u="sng">
              <a:solidFill>
                <a:srgbClr val="FF0000"/>
              </a:solidFill>
            </a:endParaRPr>
          </a:p>
        </p:txBody>
      </p:sp>
      <p:sp>
        <p:nvSpPr>
          <p:cNvPr id="3" name="标题 2" title=""/>
          <p:cNvSpPr>
            <a:spLocks noGrp="1"/>
          </p:cNvSpPr>
          <p:nvPr>
            <p:ph type="title"/>
          </p:nvPr>
        </p:nvSpPr>
        <p:spPr>
          <a:xfrm>
            <a:off x="1048914" y="473074"/>
            <a:ext cx="10515600" cy="601345"/>
          </a:xfrm>
        </p:spPr>
        <p:txBody>
          <a:bodyPr/>
          <a:lstStyle/>
          <a:p>
            <a:r>
              <a:rPr lang="zh-CN" altLang="en-US"/>
              <a:t>苏联的发展、改革与解体</a:t>
            </a:r>
            <a:endParaRPr lang="zh-CN" altLang="en-US"/>
          </a:p>
        </p:txBody>
      </p:sp>
    </p:spTree>
  </p:cSld>
  <p:clrMapOvr>
    <a:masterClrMapping/>
  </p:clrMapOvr>
  <p:transition/>
  <p:timing/>
</p:sld>
</file>

<file path=ppt/slides/slide1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13385" y="1108075"/>
            <a:ext cx="11332210" cy="5290820"/>
          </a:xfrm>
        </p:spPr>
        <p:txBody>
          <a:bodyPr/>
          <a:lstStyle/>
          <a:p>
            <a:r>
              <a:rPr lang="zh-CN" altLang="en-US"/>
              <a:t>勃列日涅夫改革</a:t>
            </a:r>
            <a:r>
              <a:rPr lang="zh-CN" altLang="en-US" u="sng">
                <a:solidFill>
                  <a:srgbClr val="FF0000"/>
                </a:solidFill>
              </a:rPr>
              <a:t>1964至1982年</a:t>
            </a:r>
            <a:r>
              <a:rPr lang="zh-CN" altLang="en-US"/>
              <a:t>在工业领域推行</a:t>
            </a:r>
            <a:r>
              <a:rPr lang="zh-CN" altLang="en-US" u="sng">
                <a:solidFill>
                  <a:srgbClr val="FF0000"/>
                </a:solidFill>
              </a:rPr>
              <a:t>新经济体制改革</a:t>
            </a:r>
            <a:endParaRPr lang="zh-CN" altLang="en-US" u="sng">
              <a:solidFill>
                <a:srgbClr val="FF0000"/>
              </a:solidFill>
            </a:endParaRPr>
          </a:p>
          <a:p>
            <a:r>
              <a:rPr lang="zh-CN" altLang="en-US" u="sng">
                <a:solidFill>
                  <a:srgbClr val="FF0000"/>
                </a:solidFill>
              </a:rPr>
              <a:t>扩大企业自主权利用奖金</a:t>
            </a:r>
            <a:r>
              <a:rPr lang="zh-CN" altLang="en-US"/>
              <a:t>等经济杠杆，促进企业改善管理，提高效益，改革只是对传统体制的修修补补，效果有限，其执政后期</a:t>
            </a:r>
            <a:r>
              <a:rPr lang="zh-CN" altLang="en-US">
                <a:solidFill>
                  <a:srgbClr val="C00000"/>
                </a:solidFill>
              </a:rPr>
              <a:t>热衷于树立个人迷信</a:t>
            </a:r>
            <a:r>
              <a:rPr lang="zh-CN" altLang="en-US"/>
              <a:t>，</a:t>
            </a:r>
            <a:r>
              <a:rPr lang="zh-CN" altLang="en-US" u="sng">
                <a:solidFill>
                  <a:srgbClr val="C00000"/>
                </a:solidFill>
              </a:rPr>
              <a:t>专断作风日趋严重，</a:t>
            </a:r>
            <a:r>
              <a:rPr lang="zh-CN" altLang="en-US"/>
              <a:t>各项工作缺乏活力，社会矛盾丛生，发展缓慢</a:t>
            </a:r>
            <a:endParaRPr lang="zh-CN" altLang="en-US"/>
          </a:p>
          <a:p>
            <a:r>
              <a:rPr lang="zh-CN" altLang="en-US"/>
              <a:t>戈尔巴乔夫改革</a:t>
            </a:r>
            <a:r>
              <a:rPr lang="zh-CN" altLang="en-US" u="sng">
                <a:solidFill>
                  <a:srgbClr val="C00000"/>
                </a:solidFill>
              </a:rPr>
              <a:t>1958至1991</a:t>
            </a:r>
            <a:r>
              <a:rPr lang="zh-CN" altLang="en-US"/>
              <a:t>年</a:t>
            </a:r>
            <a:r>
              <a:rPr lang="zh-CN" altLang="en-US" u="sng">
                <a:solidFill>
                  <a:srgbClr val="C00000"/>
                </a:solidFill>
              </a:rPr>
              <a:t>承认市场调节</a:t>
            </a:r>
            <a:r>
              <a:rPr lang="zh-CN" altLang="en-US"/>
              <a:t>在社会主义经济中的作用，取消苏共</a:t>
            </a:r>
            <a:endParaRPr lang="zh-CN" altLang="en-US"/>
          </a:p>
          <a:p>
            <a:r>
              <a:rPr lang="zh-CN" altLang="en-US"/>
              <a:t>领导地位，放弃社会主义制度，实行议会制，总统制和多党制，在意识形态上抛</a:t>
            </a:r>
            <a:endParaRPr lang="zh-CN" altLang="en-US"/>
          </a:p>
          <a:p>
            <a:r>
              <a:rPr lang="zh-CN" altLang="en-US"/>
              <a:t>弃马克思主义指导，</a:t>
            </a:r>
            <a:r>
              <a:rPr lang="zh-CN" altLang="en-US" u="sng">
                <a:solidFill>
                  <a:srgbClr val="C00000"/>
                </a:solidFill>
              </a:rPr>
              <a:t>实行多元化经济改革</a:t>
            </a:r>
            <a:r>
              <a:rPr lang="zh-CN" altLang="en-US"/>
              <a:t>，成效甚微。政治改革造成思想混乱</a:t>
            </a:r>
            <a:endParaRPr lang="zh-CN" altLang="en-US"/>
          </a:p>
          <a:p>
            <a:r>
              <a:rPr lang="zh-CN" altLang="en-US" u="sng">
                <a:solidFill>
                  <a:srgbClr val="C00000"/>
                </a:solidFill>
              </a:rPr>
              <a:t>民族分离主义随之兴起</a:t>
            </a:r>
            <a:r>
              <a:rPr lang="zh-CN" altLang="en-US"/>
              <a:t>，最终导致苏联解体</a:t>
            </a:r>
            <a:endParaRPr lang="zh-CN" altLang="en-US"/>
          </a:p>
          <a:p>
            <a:r>
              <a:rPr lang="zh-CN" altLang="en-US" u="sng">
                <a:solidFill>
                  <a:srgbClr val="C00000"/>
                </a:solidFill>
              </a:rPr>
              <a:t>1990年立陶宛率先独立</a:t>
            </a:r>
            <a:endParaRPr lang="zh-CN" altLang="en-US" u="sng">
              <a:solidFill>
                <a:srgbClr val="C00000"/>
              </a:solidFill>
            </a:endParaRPr>
          </a:p>
          <a:p>
            <a:r>
              <a:rPr lang="zh-CN" altLang="en-US"/>
              <a:t>随后俄罗斯及其他</a:t>
            </a:r>
            <a:r>
              <a:rPr lang="zh-CN" altLang="en-US" u="sng">
                <a:solidFill>
                  <a:srgbClr val="C00000"/>
                </a:solidFill>
              </a:rPr>
              <a:t>加盟共和国纷纷发表主权宣言</a:t>
            </a:r>
            <a:r>
              <a:rPr lang="zh-CN" altLang="en-US"/>
              <a:t>。</a:t>
            </a:r>
            <a:endParaRPr lang="zh-CN" altLang="en-US"/>
          </a:p>
          <a:p>
            <a:r>
              <a:rPr lang="zh-CN" altLang="en-US" u="sng">
                <a:solidFill>
                  <a:srgbClr val="C00000"/>
                </a:solidFill>
              </a:rPr>
              <a:t>1991年12月26日，苏联解体</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苏联的改革</a:t>
            </a:r>
            <a:endParaRPr lang="zh-CN" altLang="en-US"/>
          </a:p>
        </p:txBody>
      </p:sp>
    </p:spTree>
  </p:cSld>
  <p:clrMapOvr>
    <a:masterClrMapping/>
  </p:clrMapOvr>
  <p:transition/>
  <p:timing/>
</p:sld>
</file>

<file path=ppt/slides/slide1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45440" y="1265555"/>
            <a:ext cx="11813540" cy="5034915"/>
          </a:xfrm>
        </p:spPr>
        <p:txBody>
          <a:bodyPr/>
          <a:lstStyle/>
          <a:p>
            <a:r>
              <a:rPr lang="zh-CN" altLang="en-US"/>
              <a:t>二战胜利前后，在苏联帮助下，东欧建立一系列人民民主国家，着手恢复经济，提高了人民生活水平和教育水平，</a:t>
            </a:r>
            <a:r>
              <a:rPr lang="zh-CN" altLang="en-US" u="sng">
                <a:solidFill>
                  <a:srgbClr val="C00000"/>
                </a:solidFill>
              </a:rPr>
              <a:t>大多采取苏联模式</a:t>
            </a:r>
            <a:r>
              <a:rPr lang="zh-CN" altLang="en-US"/>
              <a:t>，造成国民经济比例失调</a:t>
            </a:r>
            <a:endParaRPr lang="zh-CN" altLang="en-US"/>
          </a:p>
          <a:p>
            <a:r>
              <a:rPr lang="zh-CN" altLang="en-US" u="sng">
                <a:solidFill>
                  <a:srgbClr val="C00000"/>
                </a:solidFill>
              </a:rPr>
              <a:t>南斯拉夫</a:t>
            </a:r>
            <a:r>
              <a:rPr lang="zh-CN" altLang="en-US"/>
              <a:t>建立了</a:t>
            </a:r>
            <a:r>
              <a:rPr lang="zh-CN" altLang="en-US" u="sng">
                <a:solidFill>
                  <a:srgbClr val="C00000"/>
                </a:solidFill>
              </a:rPr>
              <a:t>社会主义自治制度</a:t>
            </a:r>
            <a:r>
              <a:rPr lang="zh-CN" altLang="en-US"/>
              <a:t>，通过</a:t>
            </a:r>
            <a:r>
              <a:rPr lang="zh-CN" altLang="en-US" u="sng">
                <a:solidFill>
                  <a:srgbClr val="7030A0"/>
                </a:solidFill>
              </a:rPr>
              <a:t>权力下放调动地方企业和群众的积极性</a:t>
            </a:r>
            <a:endParaRPr lang="zh-CN" altLang="en-US" u="sng">
              <a:solidFill>
                <a:srgbClr val="7030A0"/>
              </a:solidFill>
            </a:endParaRPr>
          </a:p>
          <a:p>
            <a:r>
              <a:rPr lang="zh-CN" altLang="en-US" u="sng">
                <a:solidFill>
                  <a:srgbClr val="7030A0"/>
                </a:solidFill>
              </a:rPr>
              <a:t>促进了经济发展</a:t>
            </a:r>
            <a:r>
              <a:rPr lang="zh-CN" altLang="en-US"/>
              <a:t>，导致地方主义抬头，民族问题尖锐，为后来国家的分裂埋下隐患</a:t>
            </a:r>
            <a:endParaRPr lang="zh-CN" altLang="en-US"/>
          </a:p>
          <a:p>
            <a:r>
              <a:rPr lang="zh-CN" altLang="en-US"/>
              <a:t>东欧其他国家的社会主义改革也</a:t>
            </a:r>
            <a:r>
              <a:rPr lang="zh-CN" altLang="en-US" u="sng">
                <a:solidFill>
                  <a:srgbClr val="7030A0"/>
                </a:solidFill>
              </a:rPr>
              <a:t>曾取得显著成效</a:t>
            </a:r>
            <a:r>
              <a:rPr lang="zh-CN" altLang="en-US"/>
              <a:t>，如波兰，匈牙利，民主德国等，但都没有突破苏联模式的束缚</a:t>
            </a:r>
            <a:endParaRPr lang="zh-CN" altLang="en-US"/>
          </a:p>
          <a:p>
            <a:r>
              <a:rPr lang="zh-CN" altLang="en-US"/>
              <a:t>东欧各国的改革</a:t>
            </a:r>
            <a:r>
              <a:rPr lang="zh-CN" altLang="en-US" u="sng">
                <a:solidFill>
                  <a:srgbClr val="7030A0"/>
                </a:solidFill>
              </a:rPr>
              <a:t>都没有突破苏联模式束缚</a:t>
            </a:r>
            <a:r>
              <a:rPr lang="zh-CN" altLang="en-US"/>
              <a:t>，到20世纪80年代，一些东欧国家经济陷入严重困境，政局剧烈动荡。</a:t>
            </a:r>
            <a:endParaRPr lang="zh-CN" altLang="en-US"/>
          </a:p>
          <a:p>
            <a:r>
              <a:rPr lang="zh-CN" altLang="en-US"/>
              <a:t>苏联</a:t>
            </a:r>
            <a:r>
              <a:rPr lang="zh-CN" altLang="en-US" u="sng">
                <a:solidFill>
                  <a:srgbClr val="7030A0"/>
                </a:solidFill>
              </a:rPr>
              <a:t>鼓励东欧改革</a:t>
            </a:r>
            <a:r>
              <a:rPr lang="zh-CN" altLang="en-US"/>
              <a:t>和</a:t>
            </a:r>
            <a:r>
              <a:rPr lang="zh-CN" altLang="en-US" u="sng">
                <a:solidFill>
                  <a:srgbClr val="7030A0"/>
                </a:solidFill>
              </a:rPr>
              <a:t>西方和平演变战略</a:t>
            </a:r>
            <a:r>
              <a:rPr lang="zh-CN" altLang="en-US"/>
              <a:t>影响，东欧各国执政的共产党和工人党领导人</a:t>
            </a:r>
            <a:r>
              <a:rPr lang="zh-CN" altLang="en-US" u="sng">
                <a:solidFill>
                  <a:srgbClr val="002060"/>
                </a:solidFill>
              </a:rPr>
              <a:t>迷失</a:t>
            </a:r>
            <a:r>
              <a:rPr lang="zh-CN" altLang="en-US"/>
              <a:t>改革的社会主义方向否定马克思主义指导，否定社会主义制度，抛弃共产党领导地位，</a:t>
            </a:r>
            <a:r>
              <a:rPr lang="zh-CN" altLang="en-US" u="sng">
                <a:solidFill>
                  <a:srgbClr val="002060"/>
                </a:solidFill>
              </a:rPr>
              <a:t>实行政治多元化</a:t>
            </a:r>
            <a:r>
              <a:rPr lang="zh-CN" altLang="en-US"/>
              <a:t>。匈牙利，波兰，保加利亚和阿尔巴尼亚的变化相对平稳</a:t>
            </a:r>
            <a:endParaRPr lang="zh-CN" altLang="en-US"/>
          </a:p>
          <a:p>
            <a:r>
              <a:rPr lang="zh-CN" altLang="en-US" u="sng">
                <a:solidFill>
                  <a:srgbClr val="002060"/>
                </a:solidFill>
              </a:rPr>
              <a:t>罗马尼亚发生流血冲突</a:t>
            </a:r>
            <a:r>
              <a:rPr lang="zh-CN" altLang="en-US"/>
              <a:t>，民主德国并入联邦德国，捷克斯洛伐克分为捷克和斯洛伐克两个独立国家。</a:t>
            </a:r>
            <a:r>
              <a:rPr lang="zh-CN" altLang="en-US" u="sng">
                <a:solidFill>
                  <a:srgbClr val="002060"/>
                </a:solidFill>
              </a:rPr>
              <a:t>南斯拉夫经过激烈内战最终解体</a:t>
            </a:r>
            <a:endParaRPr lang="zh-CN" altLang="en-US" u="sng">
              <a:solidFill>
                <a:srgbClr val="002060"/>
              </a:solidFill>
            </a:endParaRPr>
          </a:p>
        </p:txBody>
      </p:sp>
      <p:sp>
        <p:nvSpPr>
          <p:cNvPr id="3" name="标题 2" title=""/>
          <p:cNvSpPr>
            <a:spLocks noGrp="1"/>
          </p:cNvSpPr>
          <p:nvPr>
            <p:ph type="title"/>
          </p:nvPr>
        </p:nvSpPr>
        <p:spPr/>
        <p:txBody>
          <a:bodyPr/>
          <a:lstStyle/>
          <a:p>
            <a:r>
              <a:rPr lang="zh-CN" altLang="en-US"/>
              <a:t>东欧的社会主义建设、改革和剧变</a:t>
            </a:r>
            <a:endParaRPr lang="zh-CN" altLang="en-US"/>
          </a:p>
        </p:txBody>
      </p:sp>
    </p:spTree>
  </p:cSld>
  <p:clrMapOvr>
    <a:masterClrMapping/>
  </p:clrMapOvr>
  <p:transition/>
  <p:timing/>
</p:sld>
</file>

<file path=ppt/slides/slide1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178435" y="1108075"/>
            <a:ext cx="12070080" cy="5069205"/>
          </a:xfrm>
        </p:spPr>
        <p:txBody>
          <a:bodyPr/>
          <a:lstStyle/>
          <a:p>
            <a:r>
              <a:rPr lang="zh-CN" altLang="en-US"/>
              <a:t>社会主义革命和建设时期：1949至1976年，1949年10月1日，中华人民共和国成立，</a:t>
            </a:r>
            <a:r>
              <a:rPr lang="zh-CN" altLang="en-US" u="sng">
                <a:solidFill>
                  <a:srgbClr val="002060"/>
                </a:solidFill>
              </a:rPr>
              <a:t>开辟了中国历史新纪元</a:t>
            </a:r>
            <a:r>
              <a:rPr lang="zh-CN" altLang="en-US"/>
              <a:t>。1954年，第一届全国人民代表大会制定</a:t>
            </a:r>
            <a:r>
              <a:rPr lang="zh-CN" altLang="en-US" u="sng">
                <a:solidFill>
                  <a:srgbClr val="002060"/>
                </a:solidFill>
              </a:rPr>
              <a:t>中华人民共和国宪法</a:t>
            </a:r>
            <a:r>
              <a:rPr lang="zh-CN" altLang="en-US"/>
              <a:t>到1956年底，基本完成对农业，手工业和资本主义工商业的</a:t>
            </a:r>
            <a:r>
              <a:rPr lang="zh-CN" altLang="en-US" u="sng">
                <a:solidFill>
                  <a:srgbClr val="002060"/>
                </a:solidFill>
              </a:rPr>
              <a:t>社会主义改造。</a:t>
            </a:r>
            <a:r>
              <a:rPr lang="zh-CN" altLang="en-US"/>
              <a:t>虽然经历严重曲折，但取得包括两弹一星在内的各个方面的巨大成就，在新中国历史上具有</a:t>
            </a:r>
            <a:r>
              <a:rPr lang="zh-CN" altLang="en-US" u="sng">
                <a:solidFill>
                  <a:srgbClr val="002060"/>
                </a:solidFill>
              </a:rPr>
              <a:t>开创性，奠基性的意义</a:t>
            </a:r>
            <a:r>
              <a:rPr lang="zh-CN" altLang="en-US"/>
              <a:t>，为新的历史时期开创中国特色社会主义道路提供</a:t>
            </a:r>
            <a:r>
              <a:rPr lang="zh-CN" altLang="en-US" u="sng">
                <a:solidFill>
                  <a:srgbClr val="002060"/>
                </a:solidFill>
              </a:rPr>
              <a:t>物质基础，宝贵经验和理论准备</a:t>
            </a:r>
            <a:endParaRPr lang="zh-CN" altLang="en-US" u="sng">
              <a:solidFill>
                <a:srgbClr val="002060"/>
              </a:solidFill>
            </a:endParaRPr>
          </a:p>
          <a:p>
            <a:r>
              <a:rPr lang="zh-CN" altLang="en-US"/>
              <a:t>中国特色社会主义建设：1978年至今1978年12月，中共十一届三中全会召开，</a:t>
            </a:r>
            <a:r>
              <a:rPr lang="zh-CN" altLang="en-US" u="sng">
                <a:solidFill>
                  <a:srgbClr val="002060"/>
                </a:solidFill>
              </a:rPr>
              <a:t>作出改革开放的伟大决策</a:t>
            </a:r>
            <a:r>
              <a:rPr lang="zh-CN" altLang="en-US"/>
              <a:t>，以农村改革为突破口，逐步建立</a:t>
            </a:r>
            <a:r>
              <a:rPr lang="zh-CN" altLang="en-US" u="sng">
                <a:solidFill>
                  <a:srgbClr val="002060"/>
                </a:solidFill>
              </a:rPr>
              <a:t>社会主义市场经济体制</a:t>
            </a:r>
            <a:r>
              <a:rPr lang="zh-CN" altLang="en-US"/>
              <a:t>。中共18大以来，中国特色社会主义</a:t>
            </a:r>
            <a:r>
              <a:rPr lang="zh-CN" altLang="en-US" u="sng">
                <a:solidFill>
                  <a:srgbClr val="002060"/>
                </a:solidFill>
              </a:rPr>
              <a:t>进入新时代</a:t>
            </a:r>
            <a:r>
              <a:rPr lang="zh-CN" altLang="en-US"/>
              <a:t>，打赢了人类历史上规模最大的</a:t>
            </a:r>
            <a:r>
              <a:rPr lang="zh-CN" altLang="en-US" u="sng">
                <a:solidFill>
                  <a:srgbClr val="002060"/>
                </a:solidFill>
              </a:rPr>
              <a:t>脱贫攻坚战</a:t>
            </a:r>
            <a:r>
              <a:rPr lang="zh-CN" altLang="en-US"/>
              <a:t>，实现了</a:t>
            </a:r>
            <a:r>
              <a:rPr lang="zh-CN" altLang="en-US" u="sng">
                <a:solidFill>
                  <a:srgbClr val="C00000"/>
                </a:solidFill>
              </a:rPr>
              <a:t>第一个百年奋斗目标，已经全面建成小康社会</a:t>
            </a:r>
            <a:r>
              <a:rPr lang="zh-CN" altLang="en-US"/>
              <a:t>，中国正在向着全面建成社会主义现代化强国的第二个百年奋斗目标迈进</a:t>
            </a:r>
            <a:endParaRPr lang="zh-CN" altLang="en-US"/>
          </a:p>
          <a:p>
            <a:r>
              <a:rPr lang="zh-CN" altLang="en-US"/>
              <a:t>中国特色社会主义深化对人类社会发展规律的认识</a:t>
            </a:r>
            <a:endParaRPr lang="zh-CN" altLang="en-US"/>
          </a:p>
          <a:p>
            <a:r>
              <a:rPr lang="zh-CN" altLang="en-US"/>
              <a:t>是对世界社会主义理论和建设的重大贡献。</a:t>
            </a:r>
            <a:endParaRPr lang="zh-CN" altLang="en-US"/>
          </a:p>
          <a:p>
            <a:r>
              <a:rPr lang="zh-CN" altLang="en-US"/>
              <a:t>在人类社会发展史上具有重大意义</a:t>
            </a:r>
            <a:endParaRPr lang="zh-CN" altLang="en-US"/>
          </a:p>
        </p:txBody>
      </p:sp>
      <p:sp>
        <p:nvSpPr>
          <p:cNvPr id="3" name="标题 2" title=""/>
          <p:cNvSpPr>
            <a:spLocks noGrp="1"/>
          </p:cNvSpPr>
          <p:nvPr>
            <p:ph type="title"/>
          </p:nvPr>
        </p:nvSpPr>
        <p:spPr/>
        <p:txBody>
          <a:bodyPr/>
          <a:lstStyle/>
          <a:p>
            <a:r>
              <a:rPr lang="zh-CN" altLang="en-US"/>
              <a:t>中国社会主义发展</a:t>
            </a:r>
            <a:endParaRPr lang="zh-CN" altLang="en-US"/>
          </a:p>
        </p:txBody>
      </p:sp>
    </p:spTree>
  </p:cSld>
  <p:clrMapOvr>
    <a:masterClrMapping/>
  </p:clrMapOvr>
  <p:transition/>
  <p:timing/>
</p:sld>
</file>

<file path=ppt/slides/slide1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p:txBody>
          <a:bodyPr/>
          <a:lstStyle/>
          <a:p>
            <a:r>
              <a:rPr lang="zh-CN" altLang="en-US"/>
              <a:t>第</a:t>
            </a:r>
            <a:r>
              <a:rPr lang="en-US" altLang="zh-CN"/>
              <a:t>22</a:t>
            </a:r>
            <a:r>
              <a:rPr lang="zh-CN" altLang="en-US"/>
              <a:t>课 </a:t>
            </a:r>
            <a:endParaRPr lang="zh-CN" altLang="en-US"/>
          </a:p>
          <a:p>
            <a:r>
              <a:rPr lang="zh-CN" altLang="en-US"/>
              <a:t>世界多极化与经济全球化</a:t>
            </a:r>
            <a:endParaRPr lang="zh-CN" altLang="en-US"/>
          </a:p>
          <a:p>
            <a:r>
              <a:rPr lang="zh-CN" altLang="en-US"/>
              <a:t>第</a:t>
            </a:r>
            <a:r>
              <a:rPr lang="en-US" altLang="zh-CN"/>
              <a:t>23</a:t>
            </a:r>
            <a:r>
              <a:rPr lang="zh-CN" altLang="en-US"/>
              <a:t>课</a:t>
            </a:r>
            <a:endParaRPr lang="zh-CN" altLang="en-US"/>
          </a:p>
          <a:p>
            <a:r>
              <a:rPr lang="zh-CN" altLang="en-US"/>
              <a:t>和平发展合作共赢的时代潮流</a:t>
            </a:r>
            <a:endParaRPr lang="zh-CN" altLang="en-US"/>
          </a:p>
        </p:txBody>
      </p:sp>
      <p:sp>
        <p:nvSpPr>
          <p:cNvPr id="3" name="标题 2" title=""/>
          <p:cNvSpPr>
            <a:spLocks noGrp="1"/>
          </p:cNvSpPr>
          <p:nvPr>
            <p:ph type="title"/>
          </p:nvPr>
        </p:nvSpPr>
        <p:spPr/>
        <p:txBody>
          <a:bodyPr/>
          <a:lstStyle/>
          <a:p>
            <a:r>
              <a:rPr lang="zh-CN" altLang="en-US"/>
              <a:t>第九单元   当代世界的发展与主要趋势</a:t>
            </a:r>
            <a:endParaRPr lang="zh-CN" altLang="en-US"/>
          </a:p>
        </p:txBody>
      </p:sp>
    </p:spTree>
  </p:cSld>
  <p:clrMapOvr>
    <a:masterClrMapping/>
  </p:clrMapOvr>
  <p:transition/>
  <p:timing/>
</p:sld>
</file>

<file path=ppt/slides/slide1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24815" y="1107440"/>
            <a:ext cx="11477625" cy="5069840"/>
          </a:xfrm>
        </p:spPr>
        <p:txBody>
          <a:bodyPr/>
          <a:lstStyle/>
          <a:p>
            <a:r>
              <a:rPr lang="zh-CN" altLang="en-US"/>
              <a:t>苏联解体后，美国一超独大，但无力完全主导世界格局，世界走向多极化，其发展趋势不可逆转。</a:t>
            </a:r>
            <a:endParaRPr lang="zh-CN" altLang="en-US"/>
          </a:p>
          <a:p>
            <a:r>
              <a:rPr lang="zh-CN" altLang="en-US"/>
              <a:t>美国的单极主义背景：</a:t>
            </a:r>
            <a:endParaRPr lang="zh-CN" altLang="en-US"/>
          </a:p>
          <a:p>
            <a:r>
              <a:rPr lang="zh-CN" altLang="en-US"/>
              <a:t>随着冷战的结束和两极格局的消失，美国作为世界上唯一的超级大国，希望建立由其主导的</a:t>
            </a:r>
            <a:r>
              <a:rPr lang="zh-CN" altLang="en-US" u="sng">
                <a:solidFill>
                  <a:srgbClr val="C00000"/>
                </a:solidFill>
              </a:rPr>
              <a:t>单极世界</a:t>
            </a:r>
            <a:endParaRPr lang="zh-CN" altLang="en-US" u="sng">
              <a:solidFill>
                <a:srgbClr val="C00000"/>
              </a:solidFill>
            </a:endParaRPr>
          </a:p>
          <a:p>
            <a:r>
              <a:rPr lang="zh-CN" altLang="en-US"/>
              <a:t>表现：</a:t>
            </a:r>
            <a:r>
              <a:rPr lang="zh-CN" altLang="en-US" u="sng">
                <a:solidFill>
                  <a:srgbClr val="C00000"/>
                </a:solidFill>
              </a:rPr>
              <a:t>2001年</a:t>
            </a:r>
            <a:r>
              <a:rPr lang="en-US" altLang="zh-CN" u="sng">
                <a:solidFill>
                  <a:srgbClr val="C00000"/>
                </a:solidFill>
              </a:rPr>
              <a:t>10</a:t>
            </a:r>
            <a:r>
              <a:rPr lang="zh-CN" altLang="en-US" u="sng">
                <a:solidFill>
                  <a:srgbClr val="C00000"/>
                </a:solidFill>
              </a:rPr>
              <a:t>月美国发动阿富汗战争</a:t>
            </a:r>
            <a:endParaRPr lang="zh-CN" altLang="en-US" u="sng">
              <a:solidFill>
                <a:srgbClr val="C00000"/>
              </a:solidFill>
            </a:endParaRPr>
          </a:p>
          <a:p>
            <a:r>
              <a:rPr lang="zh-CN" altLang="en-US" u="sng">
                <a:solidFill>
                  <a:srgbClr val="C00000"/>
                </a:solidFill>
              </a:rPr>
              <a:t>2003年</a:t>
            </a:r>
            <a:r>
              <a:rPr lang="en-US" altLang="zh-CN" u="sng">
                <a:solidFill>
                  <a:srgbClr val="C00000"/>
                </a:solidFill>
              </a:rPr>
              <a:t>3</a:t>
            </a:r>
            <a:r>
              <a:rPr lang="zh-CN" altLang="en-US" u="sng">
                <a:solidFill>
                  <a:srgbClr val="C00000"/>
                </a:solidFill>
              </a:rPr>
              <a:t>月美国发动伊拉克战争</a:t>
            </a:r>
            <a:endParaRPr lang="zh-CN" altLang="en-US" u="sng">
              <a:solidFill>
                <a:srgbClr val="C00000"/>
              </a:solidFill>
            </a:endParaRPr>
          </a:p>
          <a:p>
            <a:r>
              <a:rPr lang="zh-CN" altLang="en-US" u="sng">
                <a:solidFill>
                  <a:srgbClr val="C00000"/>
                </a:solidFill>
              </a:rPr>
              <a:t>欧洲联盟1993年在欧洲共同体基础上成立</a:t>
            </a:r>
            <a:r>
              <a:rPr lang="zh-CN" altLang="en-US"/>
              <a:t>，继续向经济和政治一体化迈进，是世界上最大的区域性国际组织，主张在国际舞台上，发挥其独特作用。</a:t>
            </a:r>
            <a:endParaRPr lang="zh-CN" altLang="en-US"/>
          </a:p>
          <a:p>
            <a:r>
              <a:rPr lang="zh-CN" altLang="en-US" u="sng">
                <a:solidFill>
                  <a:srgbClr val="C00000"/>
                </a:solidFill>
              </a:rPr>
              <a:t>俄罗斯取代了苏联在联合国的地位</a:t>
            </a:r>
            <a:r>
              <a:rPr lang="zh-CN" altLang="en-US"/>
              <a:t>，拥有可以与美国匹敌的军事力量，推行多极化外交，在国际事务中的作用仍然举足轻重。</a:t>
            </a:r>
            <a:endParaRPr lang="zh-CN" altLang="en-US"/>
          </a:p>
        </p:txBody>
      </p:sp>
      <p:sp>
        <p:nvSpPr>
          <p:cNvPr id="3" name="标题 2" title=""/>
          <p:cNvSpPr>
            <a:spLocks noGrp="1"/>
          </p:cNvSpPr>
          <p:nvPr>
            <p:ph type="title"/>
          </p:nvPr>
        </p:nvSpPr>
        <p:spPr/>
        <p:txBody>
          <a:bodyPr/>
          <a:lstStyle/>
          <a:p>
            <a:r>
              <a:rPr lang="zh-CN" altLang="en-US"/>
              <a:t>世界多极化发展趋势</a:t>
            </a:r>
            <a:endParaRPr lang="zh-CN" altLang="en-US"/>
          </a:p>
        </p:txBody>
      </p:sp>
    </p:spTree>
  </p:cSld>
  <p:clrMapOvr>
    <a:masterClrMapping/>
  </p:clrMapOvr>
  <p:transition/>
  <p:timing/>
</p:sld>
</file>

<file path=ppt/slides/slide1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46075" y="1199515"/>
            <a:ext cx="11589385" cy="4977765"/>
          </a:xfrm>
        </p:spPr>
        <p:txBody>
          <a:bodyPr/>
          <a:lstStyle/>
          <a:p>
            <a:r>
              <a:rPr lang="zh-CN" altLang="en-US"/>
              <a:t>日本在保持经济大国的同时</a:t>
            </a:r>
            <a:endParaRPr lang="zh-CN" altLang="en-US"/>
          </a:p>
          <a:p>
            <a:r>
              <a:rPr lang="zh-CN" altLang="en-US"/>
              <a:t>将追求政治乃至军事大国作为国家的长远战略目标。</a:t>
            </a:r>
            <a:endParaRPr lang="zh-CN" altLang="en-US"/>
          </a:p>
          <a:p>
            <a:r>
              <a:rPr lang="zh-CN" altLang="en-US"/>
              <a:t>中国进一步改革开放，坚持和平发展，积极开展多边外交，推动建设相互尊重，公平正义，合作共赢的新型国际关系，正在发挥并将继续发挥负责任大国的作用</a:t>
            </a:r>
            <a:endParaRPr lang="zh-CN" altLang="en-US"/>
          </a:p>
          <a:p>
            <a:r>
              <a:rPr lang="zh-CN" altLang="en-US"/>
              <a:t>发展中国家总体实力增强，成为推动世界多极化的重要力量</a:t>
            </a:r>
            <a:endParaRPr lang="zh-CN" altLang="en-US"/>
          </a:p>
        </p:txBody>
      </p:sp>
      <p:sp>
        <p:nvSpPr>
          <p:cNvPr id="3" name="标题 2" title=""/>
          <p:cNvSpPr>
            <a:spLocks noGrp="1"/>
          </p:cNvSpPr>
          <p:nvPr>
            <p:ph type="title"/>
          </p:nvPr>
        </p:nvSpPr>
        <p:spPr/>
        <p:txBody>
          <a:bodyPr/>
          <a:lstStyle/>
          <a:p>
            <a:r>
              <a:rPr lang="zh-CN" altLang="en-US"/>
              <a:t>继续</a:t>
            </a:r>
            <a:endParaRPr lang="zh-CN" altLang="en-US"/>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182880" y="1108075"/>
            <a:ext cx="12171045" cy="5069840"/>
          </a:xfrm>
        </p:spPr>
        <p:txBody>
          <a:bodyPr/>
          <a:lstStyle/>
          <a:p>
            <a:r>
              <a:rPr lang="zh-CN" altLang="en-US"/>
              <a:t>西亚的农耕技术逐步传到中亚、欧洲和北非一些地区。</a:t>
            </a:r>
            <a:endParaRPr lang="zh-CN" altLang="en-US"/>
          </a:p>
          <a:p>
            <a:r>
              <a:rPr lang="zh-CN" altLang="en-US"/>
              <a:t>冶铁从西亚扩散到埃及和希腊等地</a:t>
            </a:r>
            <a:endParaRPr lang="zh-CN" altLang="en-US"/>
          </a:p>
          <a:p>
            <a:r>
              <a:rPr lang="zh-CN" altLang="en-US"/>
              <a:t>公元前15至前14世纪，小亚细亚东部的</a:t>
            </a:r>
            <a:r>
              <a:rPr lang="zh-CN" altLang="en-US" u="sng">
                <a:solidFill>
                  <a:srgbClr val="7030A0"/>
                </a:solidFill>
              </a:rPr>
              <a:t>赫梯人率先掌握了冶铁技术</a:t>
            </a:r>
            <a:r>
              <a:rPr lang="zh-CN" altLang="en-US"/>
              <a:t>，后传入两河流域。</a:t>
            </a:r>
            <a:endParaRPr lang="zh-CN" altLang="en-US"/>
          </a:p>
          <a:p>
            <a:r>
              <a:rPr lang="zh-CN" altLang="en-US"/>
              <a:t>西亚的神话传入希腊，成为希腊神话的重要内容。</a:t>
            </a:r>
            <a:endParaRPr lang="zh-CN" altLang="en-US"/>
          </a:p>
          <a:p>
            <a:r>
              <a:rPr lang="zh-CN" altLang="en-US"/>
              <a:t>希腊最初雕刻的艺术，特别是人像雕刻模仿埃及。</a:t>
            </a:r>
            <a:endParaRPr lang="zh-CN" altLang="en-US"/>
          </a:p>
          <a:p>
            <a:r>
              <a:rPr lang="zh-CN" altLang="en-US"/>
              <a:t>非尼基字母向西演变为，希腊字母，拉丁字母，向东：阿拉马字母</a:t>
            </a:r>
            <a:endParaRPr lang="zh-CN" altLang="en-US"/>
          </a:p>
          <a:p>
            <a:r>
              <a:rPr lang="zh-CN" altLang="en-US"/>
              <a:t>波斯帝国时期，</a:t>
            </a:r>
            <a:r>
              <a:rPr lang="zh-CN" altLang="en-US" u="sng">
                <a:solidFill>
                  <a:srgbClr val="7030A0"/>
                </a:solidFill>
              </a:rPr>
              <a:t>中国的丝绸已到达地中海东岸</a:t>
            </a:r>
            <a:r>
              <a:rPr lang="zh-CN" altLang="en-US"/>
              <a:t>。</a:t>
            </a:r>
            <a:endParaRPr lang="zh-CN" altLang="en-US"/>
          </a:p>
          <a:p>
            <a:r>
              <a:rPr lang="zh-CN" altLang="en-US"/>
              <a:t>公元前后，汉朝和罗马帝国</a:t>
            </a:r>
            <a:r>
              <a:rPr lang="zh-CN" altLang="en-US" u="sng">
                <a:solidFill>
                  <a:srgbClr val="7030A0"/>
                </a:solidFill>
              </a:rPr>
              <a:t>通过丝绸之路</a:t>
            </a:r>
            <a:r>
              <a:rPr lang="zh-CN" altLang="en-US"/>
              <a:t>有间接的经贸和文化交流</a:t>
            </a:r>
            <a:endParaRPr lang="zh-CN" altLang="en-US"/>
          </a:p>
          <a:p>
            <a:r>
              <a:rPr lang="zh-CN" altLang="en-US" u="sng">
                <a:solidFill>
                  <a:srgbClr val="7030A0"/>
                </a:solidFill>
              </a:rPr>
              <a:t>东汉班超</a:t>
            </a:r>
            <a:r>
              <a:rPr lang="zh-CN" altLang="en-US"/>
              <a:t>为经营西域派</a:t>
            </a:r>
            <a:r>
              <a:rPr lang="zh-CN" altLang="en-US" u="sng">
                <a:solidFill>
                  <a:srgbClr val="7030A0"/>
                </a:solidFill>
              </a:rPr>
              <a:t>甘英</a:t>
            </a:r>
            <a:r>
              <a:rPr lang="zh-CN" altLang="en-US"/>
              <a:t>出使大秦</a:t>
            </a:r>
            <a:endParaRPr lang="zh-CN" altLang="en-US"/>
          </a:p>
          <a:p>
            <a:r>
              <a:rPr lang="zh-CN" altLang="en-US"/>
              <a:t>2世纪，已经有来自罗马的商人到达洛阳。此后，罗马商人不断东来与中国进行贸易。</a:t>
            </a:r>
            <a:endParaRPr lang="zh-CN" altLang="en-US"/>
          </a:p>
          <a:p>
            <a:r>
              <a:rPr lang="zh-CN" altLang="en-US"/>
              <a:t>文明交流促进了文明的发展。</a:t>
            </a:r>
            <a:endParaRPr lang="zh-CN" altLang="en-US"/>
          </a:p>
        </p:txBody>
      </p:sp>
      <p:sp>
        <p:nvSpPr>
          <p:cNvPr id="3" name="标题 2" title=""/>
          <p:cNvSpPr>
            <a:spLocks noGrp="1"/>
          </p:cNvSpPr>
          <p:nvPr>
            <p:ph type="title"/>
          </p:nvPr>
        </p:nvSpPr>
        <p:spPr/>
        <p:txBody>
          <a:bodyPr/>
          <a:lstStyle/>
          <a:p>
            <a:r>
              <a:rPr lang="zh-CN" altLang="en-US"/>
              <a:t>文明的交流</a:t>
            </a:r>
            <a:endParaRPr lang="zh-CN" altLang="en-US"/>
          </a:p>
        </p:txBody>
      </p:sp>
    </p:spTree>
  </p:cSld>
  <p:clrMapOvr>
    <a:masterClrMapping/>
  </p:clrMapOvr>
  <p:transition/>
  <p:timing/>
</p:sld>
</file>

<file path=ppt/slides/slide1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513715" y="1108075"/>
            <a:ext cx="11332210" cy="5069205"/>
          </a:xfrm>
        </p:spPr>
        <p:txBody>
          <a:bodyPr/>
          <a:lstStyle/>
          <a:p>
            <a:r>
              <a:rPr lang="zh-CN" altLang="en-US"/>
              <a:t>新航路的开辟和资本主义在西欧的兴起</a:t>
            </a:r>
            <a:endParaRPr lang="zh-CN" altLang="en-US"/>
          </a:p>
          <a:p>
            <a:r>
              <a:rPr lang="zh-CN" altLang="en-US"/>
              <a:t>工业革命后，世界市场更加扩大，国际贸易和国际投资迅速发展，第二次世界大战后，国际货币基金组织，世界银行和关税与贸易总协定的建立</a:t>
            </a:r>
            <a:endParaRPr lang="zh-CN" altLang="en-US"/>
          </a:p>
          <a:p>
            <a:r>
              <a:rPr lang="zh-CN" altLang="en-US"/>
              <a:t>进一步促进经济全球化的进程</a:t>
            </a:r>
            <a:endParaRPr lang="zh-CN" altLang="en-US"/>
          </a:p>
          <a:p>
            <a:r>
              <a:rPr lang="zh-CN" altLang="en-US"/>
              <a:t>20世纪70年代以来，</a:t>
            </a:r>
            <a:r>
              <a:rPr lang="zh-CN" altLang="en-US" u="sng">
                <a:solidFill>
                  <a:srgbClr val="C00000"/>
                </a:solidFill>
              </a:rPr>
              <a:t>以信息技术为代表的新的科技的发展成为经济全球化的主要推动力量。</a:t>
            </a:r>
            <a:endParaRPr lang="zh-CN" altLang="en-US" u="sng">
              <a:solidFill>
                <a:srgbClr val="C00000"/>
              </a:solidFill>
            </a:endParaRPr>
          </a:p>
          <a:p>
            <a:r>
              <a:rPr lang="zh-CN" altLang="en-US"/>
              <a:t>进入20世纪90年代，</a:t>
            </a:r>
            <a:r>
              <a:rPr lang="zh-CN" altLang="en-US" u="sng">
                <a:solidFill>
                  <a:srgbClr val="C00000"/>
                </a:solidFill>
              </a:rPr>
              <a:t>跨国公司迅速发展</a:t>
            </a:r>
            <a:r>
              <a:rPr lang="zh-CN" altLang="en-US"/>
              <a:t>，通过把世界各国纳入全新的国际生产分工体系，使各国的生产活动密切联系，相互依赖，相互渗透，连成一体。</a:t>
            </a:r>
            <a:endParaRPr lang="zh-CN" altLang="en-US"/>
          </a:p>
          <a:p>
            <a:r>
              <a:rPr lang="zh-CN" altLang="en-US" u="sng">
                <a:solidFill>
                  <a:srgbClr val="C00000"/>
                </a:solidFill>
              </a:rPr>
              <a:t>1995年世界贸易组织的诞生</a:t>
            </a:r>
            <a:r>
              <a:rPr lang="zh-CN" altLang="en-US"/>
              <a:t>把贸易投资和服务的国际化提高到新的水平。</a:t>
            </a:r>
            <a:endParaRPr lang="zh-CN" altLang="en-US"/>
          </a:p>
          <a:p>
            <a:r>
              <a:rPr lang="zh-CN" altLang="en-US"/>
              <a:t>进入21世纪，随着以互联网，人工智能等为代表的新的一轮科技的发展，</a:t>
            </a:r>
            <a:r>
              <a:rPr lang="zh-CN" altLang="en-US" u="sng">
                <a:solidFill>
                  <a:srgbClr val="C00000"/>
                </a:solidFill>
              </a:rPr>
              <a:t>经济全球化成为强劲的时代潮流</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经济全球化进程加快</a:t>
            </a:r>
            <a:endParaRPr lang="zh-CN" altLang="en-US"/>
          </a:p>
        </p:txBody>
      </p:sp>
    </p:spTree>
  </p:cSld>
  <p:clrMapOvr>
    <a:masterClrMapping/>
  </p:clrMapOvr>
  <p:transition/>
  <p:timing/>
</p:sld>
</file>

<file path=ppt/slides/slide1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158115" y="1199515"/>
            <a:ext cx="12112625" cy="5222875"/>
          </a:xfrm>
        </p:spPr>
        <p:txBody>
          <a:bodyPr/>
          <a:lstStyle/>
          <a:p>
            <a:r>
              <a:rPr lang="zh-CN" altLang="en-US"/>
              <a:t>世界经济发展面临的风险和不确定性增加</a:t>
            </a:r>
            <a:endParaRPr lang="zh-CN" altLang="en-US"/>
          </a:p>
          <a:p>
            <a:r>
              <a:rPr lang="zh-CN" altLang="en-US"/>
              <a:t>一国的经济波动或经济危机可能殃及其他国家，甚至影响全世界，造成世界性的经济危机或金融危机</a:t>
            </a:r>
            <a:endParaRPr lang="zh-CN" altLang="en-US"/>
          </a:p>
          <a:p>
            <a:r>
              <a:rPr lang="zh-CN" altLang="en-US"/>
              <a:t>坚持全球化的正确方向，以诚相待，普惠共享，充分利用一切机遇合作应对一切挑战，引导好经济全球化走向</a:t>
            </a:r>
            <a:endParaRPr lang="zh-CN" altLang="en-US"/>
          </a:p>
          <a:p>
            <a:r>
              <a:rPr lang="zh-CN" altLang="en-US"/>
              <a:t>欧洲联盟经济一体化程度最高的区域组织</a:t>
            </a:r>
            <a:endParaRPr lang="zh-CN" altLang="en-US"/>
          </a:p>
          <a:p>
            <a:r>
              <a:rPr lang="zh-CN" altLang="en-US"/>
              <a:t>北美自由贸易区，美国，加拿大和墨西哥组成，是由发达国家和发展中国家组成的区域性经济集团。</a:t>
            </a:r>
            <a:endParaRPr lang="zh-CN" altLang="en-US"/>
          </a:p>
          <a:p>
            <a:r>
              <a:rPr lang="zh-CN" altLang="en-US"/>
              <a:t>东南亚国家联盟，东南亚地区以经济合作为基础的政治，经济，安全一体化合作组织</a:t>
            </a:r>
            <a:endParaRPr lang="zh-CN" altLang="en-US"/>
          </a:p>
          <a:p>
            <a:r>
              <a:rPr lang="zh-CN" altLang="en-US"/>
              <a:t>亚太经合组织是亚太地区层级最高，领域最广，最具影响力的经济合作机制</a:t>
            </a:r>
            <a:endParaRPr lang="zh-CN" altLang="en-US"/>
          </a:p>
        </p:txBody>
      </p:sp>
      <p:sp>
        <p:nvSpPr>
          <p:cNvPr id="3" name="标题 2" title=""/>
          <p:cNvSpPr>
            <a:spLocks noGrp="1"/>
          </p:cNvSpPr>
          <p:nvPr>
            <p:ph type="title"/>
          </p:nvPr>
        </p:nvSpPr>
        <p:spPr/>
        <p:txBody>
          <a:bodyPr/>
          <a:lstStyle/>
          <a:p>
            <a:r>
              <a:rPr lang="zh-CN" altLang="en-US"/>
              <a:t>继续</a:t>
            </a:r>
            <a:endParaRPr lang="zh-CN" altLang="en-US"/>
          </a:p>
        </p:txBody>
      </p:sp>
    </p:spTree>
  </p:cSld>
  <p:clrMapOvr>
    <a:masterClrMapping/>
  </p:clrMapOvr>
  <p:transition/>
  <p:timing/>
</p:sld>
</file>

<file path=ppt/slides/slide1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12420" y="1108710"/>
            <a:ext cx="11667490" cy="5414645"/>
          </a:xfrm>
        </p:spPr>
        <p:txBody>
          <a:bodyPr/>
          <a:lstStyle/>
          <a:p>
            <a:r>
              <a:rPr lang="zh-CN" altLang="en-US"/>
              <a:t>社会信息化含义：指发展以计算机为主的智能化工具为代表的新生产力，建立有组织的信息网络体系，促进信息交流和知识共享，提高经济增长质量，推动经济社会向高校优质发展转型的历史进程。</a:t>
            </a:r>
            <a:endParaRPr lang="zh-CN" altLang="en-US"/>
          </a:p>
          <a:p>
            <a:r>
              <a:rPr lang="zh-CN" altLang="en-US"/>
              <a:t>进入21世纪，社会信息化已经成为不可逆转的时代潮流，正在使人类社会，发生极其深刻的变化，如何保卫自己的信息安全，成为各国必须解决的现实问题</a:t>
            </a:r>
            <a:endParaRPr lang="zh-CN" altLang="en-US"/>
          </a:p>
          <a:p>
            <a:r>
              <a:rPr lang="zh-CN" altLang="en-US"/>
              <a:t>文化多样性，文化多样性是世界文化的基本特征。</a:t>
            </a:r>
            <a:endParaRPr lang="zh-CN" altLang="en-US"/>
          </a:p>
          <a:p>
            <a:r>
              <a:rPr lang="zh-CN" altLang="en-US"/>
              <a:t>在经济全球化和社会信息化过程中，文化多样性，也面临着前所未有的挑战</a:t>
            </a:r>
            <a:endParaRPr lang="zh-CN" altLang="en-US"/>
          </a:p>
          <a:p>
            <a:r>
              <a:rPr lang="zh-CN" altLang="en-US"/>
              <a:t>各国都在努力维护自己的文化特征，维系自己的文化根脉</a:t>
            </a:r>
            <a:endParaRPr lang="zh-CN" altLang="en-US"/>
          </a:p>
          <a:p>
            <a:r>
              <a:rPr lang="zh-CN" altLang="en-US"/>
              <a:t>中国传承和传播中华优秀传统文化的同时，尊重世界文化多样性，促进和而不同</a:t>
            </a:r>
            <a:endParaRPr lang="zh-CN" altLang="en-US"/>
          </a:p>
          <a:p>
            <a:r>
              <a:rPr lang="zh-CN" altLang="en-US"/>
              <a:t>兼收并蓄的文明交流，推动世界的和平与发展</a:t>
            </a:r>
            <a:endParaRPr lang="zh-CN" altLang="en-US"/>
          </a:p>
        </p:txBody>
      </p:sp>
      <p:sp>
        <p:nvSpPr>
          <p:cNvPr id="3" name="标题 2" title=""/>
          <p:cNvSpPr>
            <a:spLocks noGrp="1"/>
          </p:cNvSpPr>
          <p:nvPr>
            <p:ph type="title"/>
          </p:nvPr>
        </p:nvSpPr>
        <p:spPr/>
        <p:txBody>
          <a:bodyPr/>
          <a:lstStyle/>
          <a:p>
            <a:r>
              <a:rPr lang="zh-CN" altLang="en-US"/>
              <a:t>社会信息化和文化多样性</a:t>
            </a:r>
            <a:endParaRPr lang="zh-CN" altLang="en-US"/>
          </a:p>
        </p:txBody>
      </p:sp>
    </p:spTree>
  </p:cSld>
  <p:clrMapOvr>
    <a:masterClrMapping/>
  </p:clrMapOvr>
  <p:transition/>
  <p:timing/>
</p:sld>
</file>

<file path=ppt/slides/slide1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659130" y="1624965"/>
            <a:ext cx="10694670" cy="4552315"/>
          </a:xfrm>
        </p:spPr>
        <p:txBody>
          <a:bodyPr/>
          <a:lstStyle/>
          <a:p>
            <a:r>
              <a:rPr lang="zh-CN" altLang="en-US"/>
              <a:t>中华优秀传统文化的内涵重视</a:t>
            </a:r>
            <a:endParaRPr lang="zh-CN" altLang="en-US"/>
          </a:p>
          <a:p>
            <a:r>
              <a:rPr lang="zh-CN" altLang="en-US"/>
              <a:t>以人为本，崇尚天人合一，道法自然，提倡爱国，追求家国情怀</a:t>
            </a:r>
            <a:endParaRPr lang="zh-CN" altLang="en-US"/>
          </a:p>
          <a:p>
            <a:r>
              <a:rPr lang="zh-CN" altLang="en-US"/>
              <a:t>崇德尚贤，崇尚自强不息，厚德载物，主张和而不同等思想理念。</a:t>
            </a:r>
            <a:endParaRPr lang="zh-CN" altLang="en-US"/>
          </a:p>
          <a:p>
            <a:r>
              <a:rPr lang="zh-CN" altLang="en-US"/>
              <a:t>总之，博大精深</a:t>
            </a:r>
            <a:endParaRPr lang="zh-CN" altLang="en-US"/>
          </a:p>
          <a:p>
            <a:r>
              <a:rPr lang="zh-CN" altLang="en-US"/>
              <a:t>中华优秀传统文化的特点</a:t>
            </a:r>
            <a:endParaRPr lang="zh-CN" altLang="en-US"/>
          </a:p>
          <a:p>
            <a:r>
              <a:rPr lang="zh-CN" altLang="en-US"/>
              <a:t>中华文化的起源与发展具有本土性，多样性，包容性，凝聚性和连续性</a:t>
            </a:r>
            <a:endParaRPr lang="zh-CN" altLang="en-US"/>
          </a:p>
        </p:txBody>
      </p:sp>
      <p:sp>
        <p:nvSpPr>
          <p:cNvPr id="3" name="标题 2" title=""/>
          <p:cNvSpPr>
            <a:spLocks noGrp="1"/>
          </p:cNvSpPr>
          <p:nvPr>
            <p:ph type="title"/>
          </p:nvPr>
        </p:nvSpPr>
        <p:spPr/>
        <p:txBody>
          <a:bodyPr/>
          <a:lstStyle/>
          <a:p>
            <a:r>
              <a:rPr lang="zh-CN" altLang="en-US"/>
              <a:t>选择性</a:t>
            </a:r>
            <a:endParaRPr lang="zh-CN" altLang="en-US"/>
          </a:p>
        </p:txBody>
      </p:sp>
      <p:sp>
        <p:nvSpPr>
          <p:cNvPr id="4" name="文本框 3" title=""/>
          <p:cNvSpPr txBox="1"/>
          <p:nvPr/>
        </p:nvSpPr>
        <p:spPr>
          <a:xfrm>
            <a:off x="6621145" y="5218430"/>
            <a:ext cx="4753610" cy="829945"/>
          </a:xfrm>
          <a:prstGeom prst="rect">
            <a:avLst/>
          </a:prstGeom>
          <a:noFill/>
        </p:spPr>
        <p:txBody>
          <a:bodyPr wrap="square" rtlCol="0">
            <a:spAutoFit/>
          </a:bodyPr>
          <a:lstStyle/>
          <a:p>
            <a:r>
              <a:rPr lang="zh-CN" altLang="en-US" sz="2400"/>
              <a:t>下页我们将进入第</a:t>
            </a:r>
            <a:r>
              <a:rPr lang="en-US" altLang="zh-CN" sz="2400"/>
              <a:t>23</a:t>
            </a:r>
            <a:r>
              <a:rPr lang="zh-CN" altLang="en-US" sz="2400"/>
              <a:t>课</a:t>
            </a:r>
            <a:endParaRPr lang="zh-CN" altLang="en-US" sz="2400"/>
          </a:p>
          <a:p>
            <a:r>
              <a:rPr lang="zh-CN" altLang="en-US" sz="2400"/>
              <a:t>和平发展合作共赢的时代潮流</a:t>
            </a:r>
            <a:endParaRPr lang="zh-CN" altLang="en-US" sz="2400"/>
          </a:p>
        </p:txBody>
      </p:sp>
    </p:spTree>
  </p:cSld>
  <p:clrMapOvr>
    <a:masterClrMapping/>
  </p:clrMapOvr>
  <p:transition/>
  <p:timing/>
</p:sld>
</file>

<file path=ppt/slides/slide1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35610" y="1108710"/>
            <a:ext cx="11544935" cy="5068570"/>
          </a:xfrm>
        </p:spPr>
        <p:txBody>
          <a:bodyPr/>
          <a:lstStyle/>
          <a:p>
            <a:r>
              <a:rPr lang="zh-CN" altLang="en-US"/>
              <a:t>二战结束后没有发生过新的世界大战，一些局部冲突也得到政治解决。</a:t>
            </a:r>
            <a:endParaRPr lang="zh-CN" altLang="en-US"/>
          </a:p>
          <a:p>
            <a:r>
              <a:rPr lang="zh-CN" altLang="en-US"/>
              <a:t>1948年以来，联合国的维和行动对控制局部战争扩大，解决地区冲突发挥了有效作用，世界范围内的经济，政治，社会，科技，文化等都获得发展</a:t>
            </a:r>
            <a:endParaRPr lang="zh-CN" altLang="en-US"/>
          </a:p>
          <a:p>
            <a:r>
              <a:rPr lang="zh-CN" altLang="en-US"/>
              <a:t>极大改变了各国和整个世界的面貌。</a:t>
            </a:r>
            <a:endParaRPr lang="zh-CN" altLang="en-US"/>
          </a:p>
          <a:p>
            <a:r>
              <a:rPr lang="zh-CN" altLang="en-US"/>
              <a:t>发展中国家经过几十年的发展，在世界经济政治生活中发挥着重要作用</a:t>
            </a:r>
            <a:endParaRPr lang="zh-CN" altLang="en-US"/>
          </a:p>
          <a:p>
            <a:r>
              <a:rPr lang="zh-CN" altLang="en-US"/>
              <a:t>进入21世纪，世界多极化继续发展，经济全球化不可逆转，全球和区域合作方兴未艾，各国之间的相互依存日益紧密，和平发展，合作共赢是不可阻挡的历史潮流</a:t>
            </a:r>
            <a:endParaRPr lang="zh-CN" altLang="en-US"/>
          </a:p>
        </p:txBody>
      </p:sp>
      <p:sp>
        <p:nvSpPr>
          <p:cNvPr id="3" name="标题 2" title=""/>
          <p:cNvSpPr>
            <a:spLocks noGrp="1"/>
          </p:cNvSpPr>
          <p:nvPr>
            <p:ph type="title"/>
          </p:nvPr>
        </p:nvSpPr>
        <p:spPr/>
        <p:txBody>
          <a:bodyPr/>
          <a:lstStyle/>
          <a:p>
            <a:r>
              <a:rPr lang="zh-CN" altLang="en-US"/>
              <a:t>对世界和平与发展的追求</a:t>
            </a:r>
            <a:endParaRPr lang="zh-CN" altLang="en-US"/>
          </a:p>
        </p:txBody>
      </p:sp>
    </p:spTree>
  </p:cSld>
  <p:clrMapOvr>
    <a:masterClrMapping/>
  </p:clrMapOvr>
  <p:transition/>
  <p:timing/>
</p:sld>
</file>

<file path=ppt/slides/slide1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24180" y="1107440"/>
            <a:ext cx="11433175" cy="5348605"/>
          </a:xfrm>
        </p:spPr>
        <p:txBody>
          <a:bodyPr/>
          <a:lstStyle/>
          <a:p>
            <a:r>
              <a:rPr lang="zh-CN" altLang="en-US"/>
              <a:t>世界经济增长的动力不足，发达经济体需求萎缩，经济复兴乏力，对新兴市场国家</a:t>
            </a:r>
            <a:endParaRPr lang="zh-CN" altLang="en-US"/>
          </a:p>
          <a:p>
            <a:r>
              <a:rPr lang="zh-CN" altLang="en-US"/>
              <a:t>和发展中国家影响巨大，南北差距和贫富分化日益严重。</a:t>
            </a:r>
            <a:endParaRPr lang="zh-CN" altLang="en-US"/>
          </a:p>
          <a:p>
            <a:r>
              <a:rPr lang="zh-CN" altLang="en-US"/>
              <a:t>二战后，</a:t>
            </a:r>
            <a:r>
              <a:rPr lang="zh-CN" altLang="en-US" u="sng">
                <a:solidFill>
                  <a:srgbClr val="FF0000"/>
                </a:solidFill>
              </a:rPr>
              <a:t>阿拉伯国家与以色列的争端。</a:t>
            </a:r>
            <a:endParaRPr lang="zh-CN" altLang="en-US" u="sng">
              <a:solidFill>
                <a:srgbClr val="FF0000"/>
              </a:solidFill>
            </a:endParaRPr>
          </a:p>
          <a:p>
            <a:r>
              <a:rPr lang="zh-CN" altLang="en-US" u="sng">
                <a:solidFill>
                  <a:srgbClr val="FF0000"/>
                </a:solidFill>
              </a:rPr>
              <a:t>2011年，叙利亚内战等</a:t>
            </a:r>
            <a:endParaRPr lang="zh-CN" altLang="en-US"/>
          </a:p>
          <a:p>
            <a:r>
              <a:rPr lang="zh-CN" altLang="en-US"/>
              <a:t>大规模杀伤性武器扩散</a:t>
            </a:r>
            <a:endParaRPr lang="zh-CN" altLang="en-US"/>
          </a:p>
          <a:p>
            <a:r>
              <a:rPr lang="zh-CN" altLang="en-US"/>
              <a:t>恐怖主义、网络安全、重大传染性疾病、跨国刑事犯罪、生态环境恶化、气候变化</a:t>
            </a:r>
            <a:endParaRPr lang="zh-CN" altLang="en-US"/>
          </a:p>
          <a:p>
            <a:r>
              <a:rPr lang="zh-CN" altLang="en-US"/>
              <a:t>等</a:t>
            </a:r>
            <a:r>
              <a:rPr lang="zh-CN" altLang="en-US" u="sng">
                <a:solidFill>
                  <a:srgbClr val="FF0000"/>
                </a:solidFill>
              </a:rPr>
              <a:t>霸权主义与强权政治</a:t>
            </a:r>
            <a:r>
              <a:rPr lang="zh-CN" altLang="en-US"/>
              <a:t>依然存在；海洋权益和极地资源的争夺等</a:t>
            </a:r>
            <a:endParaRPr lang="zh-CN" altLang="en-US"/>
          </a:p>
        </p:txBody>
      </p:sp>
      <p:sp>
        <p:nvSpPr>
          <p:cNvPr id="3" name="标题 2" title=""/>
          <p:cNvSpPr>
            <a:spLocks noGrp="1"/>
          </p:cNvSpPr>
          <p:nvPr>
            <p:ph type="title"/>
          </p:nvPr>
        </p:nvSpPr>
        <p:spPr/>
        <p:txBody>
          <a:bodyPr/>
          <a:lstStyle/>
          <a:p>
            <a:r>
              <a:rPr lang="zh-CN" altLang="en-US"/>
              <a:t>人类发展面临的问题</a:t>
            </a:r>
            <a:r>
              <a:rPr lang="en-US" altLang="zh-CN"/>
              <a:t>+</a:t>
            </a:r>
            <a:r>
              <a:rPr lang="zh-CN" altLang="en-US"/>
              <a:t>选择性</a:t>
            </a:r>
            <a:endParaRPr lang="zh-CN" altLang="en-US"/>
          </a:p>
        </p:txBody>
      </p:sp>
    </p:spTree>
  </p:cSld>
  <p:clrMapOvr>
    <a:masterClrMapping/>
  </p:clrMapOvr>
  <p:transition/>
  <p:timing/>
</p:sld>
</file>

<file path=ppt/slides/slide1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79730" y="1107440"/>
            <a:ext cx="11544935" cy="5069840"/>
          </a:xfrm>
        </p:spPr>
        <p:txBody>
          <a:bodyPr/>
          <a:lstStyle/>
          <a:p>
            <a:r>
              <a:rPr lang="zh-CN" altLang="en-US"/>
              <a:t>第二次世界大战后建立的主要国际组织</a:t>
            </a:r>
            <a:endParaRPr lang="zh-CN" altLang="en-US"/>
          </a:p>
          <a:p>
            <a:r>
              <a:rPr lang="zh-CN" altLang="en-US"/>
              <a:t>如联合国、国际货币基金组织，世界银行，世界贸易组织等</a:t>
            </a:r>
            <a:endParaRPr lang="zh-CN" altLang="en-US"/>
          </a:p>
          <a:p>
            <a:r>
              <a:rPr lang="zh-CN" altLang="en-US"/>
              <a:t>仍然发挥着全球治理的作用。</a:t>
            </a:r>
            <a:endParaRPr lang="zh-CN" altLang="en-US"/>
          </a:p>
          <a:p>
            <a:r>
              <a:rPr lang="zh-CN" altLang="en-US" u="sng">
                <a:solidFill>
                  <a:srgbClr val="FF0000"/>
                </a:solidFill>
              </a:rPr>
              <a:t>1999年组成的20国集团</a:t>
            </a:r>
            <a:r>
              <a:rPr lang="zh-CN" altLang="en-US"/>
              <a:t>，正在促进世界经济增长，协调各国宏观经济政策，推动全球经济治理改革等方面发挥积极作用。</a:t>
            </a:r>
            <a:endParaRPr lang="zh-CN" altLang="en-US"/>
          </a:p>
          <a:p>
            <a:r>
              <a:rPr lang="zh-CN" altLang="en-US" u="sng">
                <a:solidFill>
                  <a:srgbClr val="FF0000"/>
                </a:solidFill>
              </a:rPr>
              <a:t>2001年成立的上海合作组织</a:t>
            </a:r>
            <a:r>
              <a:rPr lang="zh-CN" altLang="en-US"/>
              <a:t>，正在有效维护欧亚地区的安全。</a:t>
            </a:r>
            <a:endParaRPr lang="zh-CN" altLang="en-US"/>
          </a:p>
          <a:p>
            <a:r>
              <a:rPr lang="zh-CN" altLang="en-US" u="sng">
                <a:solidFill>
                  <a:srgbClr val="FF0000"/>
                </a:solidFill>
              </a:rPr>
              <a:t>2009年首次召开的金砖国家领导人会晤</a:t>
            </a:r>
            <a:r>
              <a:rPr lang="zh-CN" altLang="en-US"/>
              <a:t>以及</a:t>
            </a:r>
            <a:r>
              <a:rPr lang="zh-CN" altLang="en-US" u="sng">
                <a:solidFill>
                  <a:srgbClr val="FF0000"/>
                </a:solidFill>
              </a:rPr>
              <a:t>2015年成立的新开发银行</a:t>
            </a:r>
            <a:r>
              <a:rPr lang="zh-CN" altLang="en-US"/>
              <a:t>，是金砖国家</a:t>
            </a:r>
            <a:endParaRPr lang="zh-CN" altLang="en-US"/>
          </a:p>
          <a:p>
            <a:r>
              <a:rPr lang="zh-CN" altLang="en-US"/>
              <a:t>合作共赢，维护新兴市市场国家和发展中国家共同利益的平台</a:t>
            </a:r>
            <a:endParaRPr lang="zh-CN" altLang="en-US"/>
          </a:p>
        </p:txBody>
      </p:sp>
      <p:sp>
        <p:nvSpPr>
          <p:cNvPr id="3" name="标题 2" title=""/>
          <p:cNvSpPr>
            <a:spLocks noGrp="1"/>
          </p:cNvSpPr>
          <p:nvPr>
            <p:ph type="title"/>
          </p:nvPr>
        </p:nvSpPr>
        <p:spPr/>
        <p:txBody>
          <a:bodyPr/>
          <a:lstStyle/>
          <a:p>
            <a:r>
              <a:rPr lang="zh-CN" altLang="en-US"/>
              <a:t>推动构建人类命运共同体</a:t>
            </a:r>
            <a:endParaRPr lang="zh-CN" altLang="en-US"/>
          </a:p>
        </p:txBody>
      </p:sp>
    </p:spTree>
  </p:cSld>
  <p:clrMapOvr>
    <a:masterClrMapping/>
  </p:clrMapOvr>
  <p:transition/>
  <p:timing/>
</p:sld>
</file>

<file path=ppt/slides/slide1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68935" y="1266190"/>
            <a:ext cx="11588750" cy="4911090"/>
          </a:xfrm>
        </p:spPr>
        <p:txBody>
          <a:bodyPr/>
          <a:lstStyle/>
          <a:p>
            <a:r>
              <a:rPr lang="zh-CN" altLang="en-US"/>
              <a:t>中国坚持弘扬和平发展，公平正义，民主自由的</a:t>
            </a:r>
            <a:r>
              <a:rPr lang="zh-CN" altLang="en-US" u="sng">
                <a:solidFill>
                  <a:srgbClr val="C00000"/>
                </a:solidFill>
              </a:rPr>
              <a:t>全人类共同价值。</a:t>
            </a:r>
            <a:endParaRPr lang="zh-CN" altLang="en-US" u="sng">
              <a:solidFill>
                <a:srgbClr val="C00000"/>
              </a:solidFill>
            </a:endParaRPr>
          </a:p>
          <a:p>
            <a:r>
              <a:rPr lang="zh-CN" altLang="en-US"/>
              <a:t>坚持在</a:t>
            </a:r>
            <a:r>
              <a:rPr lang="zh-CN" altLang="en-US" u="sng">
                <a:solidFill>
                  <a:srgbClr val="C00000"/>
                </a:solidFill>
              </a:rPr>
              <a:t>和平共处五项原则</a:t>
            </a:r>
            <a:r>
              <a:rPr lang="zh-CN" altLang="en-US"/>
              <a:t>基础上，同各国发展友好合作。</a:t>
            </a:r>
            <a:endParaRPr lang="zh-CN" altLang="en-US"/>
          </a:p>
          <a:p>
            <a:r>
              <a:rPr lang="zh-CN" altLang="en-US"/>
              <a:t>坚持推动建设相互尊重，公平正义，合作共赢的</a:t>
            </a:r>
            <a:r>
              <a:rPr lang="zh-CN" altLang="en-US" u="sng">
                <a:solidFill>
                  <a:srgbClr val="C00000"/>
                </a:solidFill>
              </a:rPr>
              <a:t>新型国际关系</a:t>
            </a:r>
            <a:endParaRPr lang="zh-CN" altLang="en-US"/>
          </a:p>
          <a:p>
            <a:r>
              <a:rPr lang="zh-CN" altLang="en-US"/>
              <a:t>基于中国，对当今世界和平发展，合作共赢的历史大势的准确把握，源自中华文明</a:t>
            </a:r>
            <a:endParaRPr lang="zh-CN" altLang="en-US"/>
          </a:p>
          <a:p>
            <a:r>
              <a:rPr lang="zh-CN" altLang="en-US"/>
              <a:t>以</a:t>
            </a:r>
            <a:r>
              <a:rPr lang="zh-CN" altLang="en-US" u="sng">
                <a:solidFill>
                  <a:srgbClr val="C00000"/>
                </a:solidFill>
              </a:rPr>
              <a:t>和为贵，协和万邦</a:t>
            </a:r>
            <a:r>
              <a:rPr lang="zh-CN" altLang="en-US"/>
              <a:t>的</a:t>
            </a:r>
            <a:r>
              <a:rPr lang="zh-CN" altLang="en-US" u="sng">
                <a:solidFill>
                  <a:srgbClr val="C00000"/>
                </a:solidFill>
              </a:rPr>
              <a:t>和平思想和和谐理念</a:t>
            </a:r>
            <a:r>
              <a:rPr lang="zh-CN" altLang="en-US"/>
              <a:t>。</a:t>
            </a:r>
            <a:endParaRPr lang="zh-CN" altLang="en-US"/>
          </a:p>
          <a:p>
            <a:r>
              <a:rPr lang="zh-CN" altLang="en-US"/>
              <a:t>中国为维护世界和平与促进共同发展给出的</a:t>
            </a:r>
            <a:r>
              <a:rPr lang="zh-CN" altLang="en-US" u="sng">
                <a:solidFill>
                  <a:srgbClr val="C00000"/>
                </a:solidFill>
              </a:rPr>
              <a:t>一个可供选择的理性可行的行动方案。</a:t>
            </a:r>
            <a:r>
              <a:rPr lang="zh-CN" altLang="en-US"/>
              <a:t>为了推动国际秩序和国际体系朝着更加公正合理的方向发展</a:t>
            </a:r>
            <a:endParaRPr lang="zh-CN" altLang="en-US"/>
          </a:p>
          <a:p>
            <a:r>
              <a:rPr lang="zh-CN" altLang="en-US" u="sng">
                <a:solidFill>
                  <a:srgbClr val="C00000"/>
                </a:solidFill>
              </a:rPr>
              <a:t>2013年，中国提出建设一带一路倡议</a:t>
            </a:r>
            <a:r>
              <a:rPr lang="zh-CN" altLang="en-US"/>
              <a:t>。</a:t>
            </a:r>
            <a:endParaRPr lang="zh-CN" altLang="en-US"/>
          </a:p>
          <a:p>
            <a:r>
              <a:rPr lang="zh-CN" altLang="en-US" u="sng">
                <a:solidFill>
                  <a:srgbClr val="C00000"/>
                </a:solidFill>
              </a:rPr>
              <a:t>2014年11月</a:t>
            </a:r>
            <a:r>
              <a:rPr lang="zh-CN" altLang="en-US"/>
              <a:t>，中国设立</a:t>
            </a:r>
            <a:r>
              <a:rPr lang="zh-CN" altLang="en-US">
                <a:solidFill>
                  <a:srgbClr val="C00000"/>
                </a:solidFill>
              </a:rPr>
              <a:t>丝路基金</a:t>
            </a:r>
            <a:r>
              <a:rPr lang="zh-CN" altLang="en-US"/>
              <a:t>，对一带一路建设给以资金支持。</a:t>
            </a:r>
            <a:endParaRPr lang="zh-CN" altLang="en-US"/>
          </a:p>
          <a:p>
            <a:r>
              <a:rPr lang="zh-CN" altLang="en-US" u="sng">
                <a:solidFill>
                  <a:srgbClr val="C00000"/>
                </a:solidFill>
              </a:rPr>
              <a:t>2015年</a:t>
            </a:r>
            <a:r>
              <a:rPr lang="zh-CN" altLang="en-US"/>
              <a:t>12月，中国倡议设立的</a:t>
            </a:r>
            <a:r>
              <a:rPr lang="zh-CN" altLang="en-US" u="sng">
                <a:solidFill>
                  <a:srgbClr val="C00000"/>
                </a:solidFill>
              </a:rPr>
              <a:t>亚洲基础设施投资银行</a:t>
            </a:r>
            <a:r>
              <a:rPr lang="zh-CN" altLang="en-US"/>
              <a:t>正式成立</a:t>
            </a:r>
            <a:endParaRPr lang="zh-CN" altLang="en-US"/>
          </a:p>
        </p:txBody>
      </p:sp>
      <p:sp>
        <p:nvSpPr>
          <p:cNvPr id="3" name="标题 2" title=""/>
          <p:cNvSpPr>
            <a:spLocks noGrp="1"/>
          </p:cNvSpPr>
          <p:nvPr>
            <p:ph type="title"/>
          </p:nvPr>
        </p:nvSpPr>
        <p:spPr/>
        <p:txBody>
          <a:bodyPr/>
          <a:lstStyle/>
          <a:p>
            <a:r>
              <a:rPr lang="zh-CN" altLang="en-US"/>
              <a:t>全球治理的中国方案</a:t>
            </a:r>
            <a:endParaRPr lang="zh-CN" altLang="en-US"/>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24180" y="1252855"/>
            <a:ext cx="10515600" cy="4351338"/>
          </a:xfrm>
        </p:spPr>
        <p:txBody>
          <a:bodyPr/>
          <a:lstStyle/>
          <a:p>
            <a:r>
              <a:rPr lang="zh-CN" altLang="en-US"/>
              <a:t>第</a:t>
            </a:r>
            <a:r>
              <a:rPr lang="en-US" altLang="zh-CN"/>
              <a:t>3</a:t>
            </a:r>
            <a:r>
              <a:rPr lang="zh-CN" altLang="en-US"/>
              <a:t>课   中古时期的欧洲</a:t>
            </a:r>
            <a:endParaRPr lang="zh-CN" altLang="en-US"/>
          </a:p>
          <a:p>
            <a:r>
              <a:rPr lang="zh-CN" altLang="en-US"/>
              <a:t>第</a:t>
            </a:r>
            <a:r>
              <a:rPr lang="en-US" altLang="zh-CN"/>
              <a:t>4</a:t>
            </a:r>
            <a:r>
              <a:rPr lang="zh-CN" altLang="en-US"/>
              <a:t>课   中古时期的亚洲</a:t>
            </a:r>
            <a:endParaRPr lang="zh-CN" altLang="en-US"/>
          </a:p>
          <a:p>
            <a:r>
              <a:rPr lang="zh-CN" altLang="en-US"/>
              <a:t>第</a:t>
            </a:r>
            <a:r>
              <a:rPr lang="en-US" altLang="zh-CN"/>
              <a:t>5</a:t>
            </a:r>
            <a:r>
              <a:rPr lang="zh-CN" altLang="en-US"/>
              <a:t>课   古代非洲与美洲</a:t>
            </a:r>
            <a:endParaRPr lang="zh-CN" altLang="en-US"/>
          </a:p>
        </p:txBody>
      </p:sp>
      <p:sp>
        <p:nvSpPr>
          <p:cNvPr id="3" name="标题 2" title=""/>
          <p:cNvSpPr>
            <a:spLocks noGrp="1"/>
          </p:cNvSpPr>
          <p:nvPr>
            <p:ph type="title"/>
          </p:nvPr>
        </p:nvSpPr>
        <p:spPr/>
        <p:txBody>
          <a:bodyPr/>
          <a:lstStyle/>
          <a:p>
            <a:r>
              <a:rPr lang="zh-CN" altLang="en-US"/>
              <a:t>第二单元   中古时期的世界</a:t>
            </a:r>
            <a:endParaRPr lang="zh-CN" altLang="en-US"/>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46075" y="1263650"/>
            <a:ext cx="11734165" cy="5113020"/>
          </a:xfrm>
        </p:spPr>
        <p:txBody>
          <a:bodyPr/>
          <a:lstStyle/>
          <a:p>
            <a:r>
              <a:rPr lang="zh-CN" altLang="en-US"/>
              <a:t>在罗马帝国的废墟和日耳曼人迁徙后建立的一系列王国的基础上，西欧封建社会产生</a:t>
            </a:r>
            <a:endParaRPr lang="zh-CN" altLang="en-US"/>
          </a:p>
          <a:p>
            <a:r>
              <a:rPr lang="zh-CN" altLang="en-US"/>
              <a:t>基本特征</a:t>
            </a:r>
            <a:r>
              <a:rPr lang="zh-CN" altLang="en-US" u="sng">
                <a:solidFill>
                  <a:srgbClr val="FF0000"/>
                </a:solidFill>
              </a:rPr>
              <a:t>封君封臣制度、庄园与农奴制度</a:t>
            </a:r>
            <a:endParaRPr lang="zh-CN" altLang="en-US"/>
          </a:p>
          <a:p>
            <a:r>
              <a:rPr lang="zh-CN" altLang="en-US"/>
              <a:t>封君封臣制度：是社会动荡和自然经济的产物。8世纪后，逐渐与封土联系在一起</a:t>
            </a:r>
            <a:endParaRPr lang="zh-CN" altLang="en-US"/>
          </a:p>
          <a:p>
            <a:r>
              <a:rPr lang="zh-CN" altLang="en-US"/>
              <a:t>地方领主为其家族和亲兵提供土地作为给养</a:t>
            </a:r>
            <a:endParaRPr lang="zh-CN" altLang="en-US"/>
          </a:p>
          <a:p>
            <a:r>
              <a:rPr lang="zh-CN" altLang="en-US"/>
              <a:t>授予土地者为封君，各级封建主都是土地事实上的占有者，享有土地上的司法行政和经济等各种权利。</a:t>
            </a:r>
            <a:endParaRPr lang="zh-CN" altLang="en-US"/>
          </a:p>
          <a:p>
            <a:r>
              <a:rPr lang="zh-CN" altLang="en-US"/>
              <a:t>领取土地者为封臣，封臣必须效忠封君。</a:t>
            </a:r>
            <a:r>
              <a:rPr lang="zh-CN" altLang="en-US" u="sng">
                <a:solidFill>
                  <a:srgbClr val="FF0000"/>
                </a:solidFill>
              </a:rPr>
              <a:t>主要义务是服兵役</a:t>
            </a:r>
            <a:endParaRPr lang="zh-CN" altLang="en-US"/>
          </a:p>
          <a:p>
            <a:r>
              <a:rPr lang="zh-CN" altLang="en-US"/>
              <a:t>国王或皇帝是名义上的最高统治者，通过封君封臣制度与各级封建主联系起来</a:t>
            </a:r>
            <a:endParaRPr lang="zh-CN" altLang="en-US"/>
          </a:p>
          <a:p>
            <a:r>
              <a:rPr lang="zh-CN" altLang="en-US"/>
              <a:t>成为西欧社会的统治阶级，封建主作为领主，在各自的领地内独立行使权力</a:t>
            </a:r>
            <a:endParaRPr lang="zh-CN" altLang="en-US"/>
          </a:p>
          <a:p>
            <a:r>
              <a:rPr lang="zh-CN" altLang="en-US"/>
              <a:t>政治上出现了不同程度的分裂割据局面。</a:t>
            </a:r>
            <a:endParaRPr lang="zh-CN" altLang="en-US"/>
          </a:p>
        </p:txBody>
      </p:sp>
      <p:sp>
        <p:nvSpPr>
          <p:cNvPr id="3" name="标题 2" title=""/>
          <p:cNvSpPr>
            <a:spLocks noGrp="1"/>
          </p:cNvSpPr>
          <p:nvPr>
            <p:ph type="title"/>
          </p:nvPr>
        </p:nvSpPr>
        <p:spPr/>
        <p:txBody>
          <a:bodyPr/>
          <a:lstStyle/>
          <a:p>
            <a:r>
              <a:rPr lang="zh-CN" altLang="en-US"/>
              <a:t>西欧封建社会</a:t>
            </a:r>
            <a:endParaRPr lang="zh-CN" altLang="en-US"/>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79730" y="1107440"/>
            <a:ext cx="10974070" cy="5069840"/>
          </a:xfrm>
        </p:spPr>
        <p:txBody>
          <a:bodyPr/>
          <a:lstStyle/>
          <a:p>
            <a:r>
              <a:rPr lang="zh-CN" altLang="en-US"/>
              <a:t>庄园是中古西欧基本的农业经济组织特点是</a:t>
            </a:r>
            <a:r>
              <a:rPr lang="zh-CN" altLang="en-US" u="sng">
                <a:solidFill>
                  <a:srgbClr val="FF0000"/>
                </a:solidFill>
              </a:rPr>
              <a:t>自给自足</a:t>
            </a:r>
            <a:endParaRPr lang="zh-CN" altLang="en-US" u="sng">
              <a:solidFill>
                <a:srgbClr val="FF0000"/>
              </a:solidFill>
            </a:endParaRPr>
          </a:p>
          <a:p>
            <a:r>
              <a:rPr lang="zh-CN" altLang="en-US"/>
              <a:t>领主直接经营由农奴耕种</a:t>
            </a:r>
            <a:r>
              <a:rPr lang="zh-CN" altLang="en-US" u="sng">
                <a:solidFill>
                  <a:srgbClr val="FF0000"/>
                </a:solidFill>
              </a:rPr>
              <a:t>收入归领主所有</a:t>
            </a:r>
            <a:endParaRPr lang="zh-CN" altLang="en-US" u="sng">
              <a:solidFill>
                <a:srgbClr val="FF0000"/>
              </a:solidFill>
            </a:endParaRPr>
          </a:p>
          <a:p>
            <a:r>
              <a:rPr lang="zh-CN" altLang="en-US"/>
              <a:t>农民从领主处领有的土地，分</a:t>
            </a:r>
            <a:r>
              <a:rPr lang="zh-CN" altLang="en-US" u="sng">
                <a:solidFill>
                  <a:srgbClr val="FF0000"/>
                </a:solidFill>
              </a:rPr>
              <a:t>自由农份地和农奴份地</a:t>
            </a:r>
            <a:r>
              <a:rPr lang="zh-CN" altLang="en-US"/>
              <a:t>，自耕自收</a:t>
            </a:r>
            <a:endParaRPr lang="zh-CN" altLang="en-US"/>
          </a:p>
          <a:p>
            <a:r>
              <a:rPr lang="zh-CN" altLang="en-US"/>
              <a:t>农奴非自由人，需自备工具为领主服役、缴纳租税</a:t>
            </a:r>
            <a:endParaRPr lang="zh-CN" altLang="en-US"/>
          </a:p>
          <a:p>
            <a:r>
              <a:rPr lang="zh-CN" altLang="en-US"/>
              <a:t>自由农民，身份自由，要为领主服役缴纳租税</a:t>
            </a:r>
            <a:endParaRPr lang="zh-CN" altLang="en-US"/>
          </a:p>
          <a:p>
            <a:r>
              <a:rPr lang="zh-CN" altLang="en-US"/>
              <a:t>领主通过庄园法庭审理各种案件，维护庄园的秩序。</a:t>
            </a:r>
            <a:endParaRPr lang="zh-CN" altLang="en-US"/>
          </a:p>
          <a:p>
            <a:r>
              <a:rPr lang="zh-CN" altLang="en-US"/>
              <a:t>庄园法庭审判的法律依据是</a:t>
            </a:r>
            <a:r>
              <a:rPr lang="zh-CN" altLang="en-US" u="sng">
                <a:solidFill>
                  <a:srgbClr val="FF0000"/>
                </a:solidFill>
              </a:rPr>
              <a:t>日耳曼法</a:t>
            </a:r>
            <a:endParaRPr lang="zh-CN" altLang="en-US" u="sng">
              <a:solidFill>
                <a:srgbClr val="FF0000"/>
              </a:solidFill>
            </a:endParaRPr>
          </a:p>
        </p:txBody>
      </p:sp>
      <p:sp>
        <p:nvSpPr>
          <p:cNvPr id="3" name="标题 2" title=""/>
          <p:cNvSpPr>
            <a:spLocks noGrp="1"/>
          </p:cNvSpPr>
          <p:nvPr>
            <p:ph type="title"/>
          </p:nvPr>
        </p:nvSpPr>
        <p:spPr/>
        <p:txBody>
          <a:bodyPr/>
          <a:lstStyle/>
          <a:p>
            <a:r>
              <a:rPr lang="zh-CN" altLang="en-US"/>
              <a:t>庄园与农奴制度</a:t>
            </a:r>
            <a:endParaRPr lang="zh-CN" altLang="en-US"/>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681990" y="1401445"/>
            <a:ext cx="10671810" cy="4775835"/>
          </a:xfrm>
        </p:spPr>
        <p:txBody>
          <a:bodyPr/>
          <a:lstStyle/>
          <a:p>
            <a:r>
              <a:rPr lang="zh-CN" altLang="en-US"/>
              <a:t>罗马共和国晚期战争带来的大量奴隶涌入</a:t>
            </a:r>
            <a:endParaRPr lang="zh-CN" altLang="en-US"/>
          </a:p>
          <a:p>
            <a:r>
              <a:rPr lang="zh-CN" altLang="en-US"/>
              <a:t>罗马出现了</a:t>
            </a:r>
            <a:r>
              <a:rPr lang="zh-CN" altLang="en-US" u="sng">
                <a:solidFill>
                  <a:srgbClr val="FF0000"/>
                </a:solidFill>
              </a:rPr>
              <a:t>大型奴隶制庄园。</a:t>
            </a:r>
            <a:endParaRPr lang="zh-CN" altLang="en-US"/>
          </a:p>
          <a:p>
            <a:r>
              <a:rPr lang="zh-CN" altLang="en-US"/>
              <a:t>在中古时期的西欧，大量农奴或农民在领主的庄园中服</a:t>
            </a:r>
            <a:r>
              <a:rPr lang="zh-CN" altLang="en-US" u="sng">
                <a:solidFill>
                  <a:srgbClr val="FF0000"/>
                </a:solidFill>
              </a:rPr>
              <a:t>劳役</a:t>
            </a:r>
            <a:r>
              <a:rPr lang="zh-CN" altLang="en-US"/>
              <a:t>。</a:t>
            </a:r>
            <a:endParaRPr lang="zh-CN" altLang="en-US"/>
          </a:p>
          <a:p>
            <a:r>
              <a:rPr lang="zh-CN" altLang="en-US"/>
              <a:t>中国</a:t>
            </a:r>
            <a:r>
              <a:rPr lang="zh-CN" altLang="en-US" u="sng">
                <a:solidFill>
                  <a:srgbClr val="FF0000"/>
                </a:solidFill>
              </a:rPr>
              <a:t>魏晋南北朝时期</a:t>
            </a:r>
            <a:r>
              <a:rPr lang="zh-CN" altLang="en-US"/>
              <a:t>的</a:t>
            </a:r>
            <a:r>
              <a:rPr lang="zh-CN" altLang="en-US" u="sng">
                <a:solidFill>
                  <a:srgbClr val="FF0000"/>
                </a:solidFill>
              </a:rPr>
              <a:t>坞堡</a:t>
            </a:r>
            <a:r>
              <a:rPr lang="zh-CN" altLang="en-US"/>
              <a:t>，除军事作用外，也带有庄园经济的色彩</a:t>
            </a:r>
            <a:endParaRPr lang="zh-CN" altLang="en-US"/>
          </a:p>
        </p:txBody>
      </p:sp>
      <p:sp>
        <p:nvSpPr>
          <p:cNvPr id="3" name="标题 2" title=""/>
          <p:cNvSpPr>
            <a:spLocks noGrp="1"/>
          </p:cNvSpPr>
          <p:nvPr>
            <p:ph type="title"/>
          </p:nvPr>
        </p:nvSpPr>
        <p:spPr/>
        <p:txBody>
          <a:bodyPr/>
          <a:lstStyle/>
          <a:p>
            <a:r>
              <a:rPr lang="zh-CN" altLang="en-US"/>
              <a:t>选择性</a:t>
            </a:r>
            <a:endParaRPr lang="zh-CN" altLang="en-US"/>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10795" y="1107440"/>
            <a:ext cx="11755120" cy="5069840"/>
          </a:xfrm>
        </p:spPr>
        <p:txBody>
          <a:bodyPr/>
          <a:lstStyle/>
          <a:p>
            <a:r>
              <a:rPr lang="zh-CN" altLang="en-US"/>
              <a:t>中古中后期社会环境逐渐稳定，经济增长。</a:t>
            </a:r>
            <a:endParaRPr lang="zh-CN" altLang="en-US"/>
          </a:p>
          <a:p>
            <a:r>
              <a:rPr lang="zh-CN" altLang="en-US"/>
              <a:t>英格兰国王在与贵族的斗争中强化权力，到15世纪晚期</a:t>
            </a:r>
            <a:r>
              <a:rPr lang="zh-CN" altLang="en-US" u="sng">
                <a:solidFill>
                  <a:srgbClr val="FF0000"/>
                </a:solidFill>
              </a:rPr>
              <a:t>都铎王朝建立后</a:t>
            </a:r>
            <a:r>
              <a:rPr lang="zh-CN" altLang="en-US"/>
              <a:t>，逐渐形成较为强大的王权</a:t>
            </a:r>
            <a:endParaRPr lang="zh-CN" altLang="en-US"/>
          </a:p>
          <a:p>
            <a:r>
              <a:rPr lang="zh-CN" altLang="en-US"/>
              <a:t>法兰西国王借助</a:t>
            </a:r>
            <a:r>
              <a:rPr lang="zh-CN" altLang="en-US" u="sng">
                <a:solidFill>
                  <a:srgbClr val="FF0000"/>
                </a:solidFill>
              </a:rPr>
              <a:t>通婚和征服</a:t>
            </a:r>
            <a:r>
              <a:rPr lang="zh-CN" altLang="en-US"/>
              <a:t>等手段，到15世纪晚期基本完成了统一，王权得到强化</a:t>
            </a:r>
            <a:endParaRPr lang="zh-CN" altLang="en-US"/>
          </a:p>
          <a:p>
            <a:r>
              <a:rPr lang="zh-CN" altLang="en-US"/>
              <a:t>西班牙和葡萄牙，15世纪末在</a:t>
            </a:r>
            <a:r>
              <a:rPr lang="zh-CN" altLang="en-US" u="sng">
                <a:solidFill>
                  <a:srgbClr val="FF0000"/>
                </a:solidFill>
              </a:rPr>
              <a:t>伊比利亚半岛形成的国家</a:t>
            </a:r>
            <a:endParaRPr lang="zh-CN" altLang="en-US" u="sng">
              <a:solidFill>
                <a:srgbClr val="FF0000"/>
              </a:solidFill>
            </a:endParaRPr>
          </a:p>
          <a:p>
            <a:r>
              <a:rPr lang="zh-CN" altLang="en-US"/>
              <a:t>为西欧民族国家的发展奠定了基础</a:t>
            </a:r>
            <a:endParaRPr lang="zh-CN" altLang="en-US"/>
          </a:p>
          <a:p>
            <a:r>
              <a:rPr lang="zh-CN" altLang="en-US"/>
              <a:t>西欧封建社会走向稳定，封建经济获得一定发展，10至11世纪起，西欧各地兴起众多城市封建主用对待农奴的方式，对待市民，对市民的生产和经营活动造成影响。</a:t>
            </a:r>
            <a:endParaRPr lang="zh-CN" altLang="en-US"/>
          </a:p>
          <a:p>
            <a:r>
              <a:rPr lang="zh-CN" altLang="en-US"/>
              <a:t>通过与封建主谈判或以金钱赎买，或武装暴动，赢得一定成都的自治权</a:t>
            </a:r>
            <a:endParaRPr lang="zh-CN" altLang="en-US"/>
          </a:p>
          <a:p>
            <a:r>
              <a:rPr lang="zh-CN" altLang="en-US" u="sng">
                <a:solidFill>
                  <a:srgbClr val="FF0000"/>
                </a:solidFill>
              </a:rPr>
              <a:t>自治有利于城市经济的发展。</a:t>
            </a:r>
            <a:endParaRPr lang="zh-CN" altLang="en-US" u="sng">
              <a:solidFill>
                <a:srgbClr val="FF0000"/>
              </a:solidFill>
            </a:endParaRPr>
          </a:p>
          <a:p>
            <a:r>
              <a:rPr lang="zh-CN" altLang="en-US"/>
              <a:t>一些城市</a:t>
            </a:r>
            <a:r>
              <a:rPr lang="zh-CN" altLang="en-US" u="sng">
                <a:solidFill>
                  <a:srgbClr val="FF0000"/>
                </a:solidFill>
              </a:rPr>
              <a:t>兴办大学</a:t>
            </a:r>
            <a:r>
              <a:rPr lang="zh-CN" altLang="en-US"/>
              <a:t>，城市以金钱和人力支持王权，一定程度上促进国王的统一事业</a:t>
            </a:r>
            <a:endParaRPr lang="zh-CN" altLang="en-US"/>
          </a:p>
        </p:txBody>
      </p:sp>
      <p:sp>
        <p:nvSpPr>
          <p:cNvPr id="3" name="标题 2" title=""/>
          <p:cNvSpPr>
            <a:spLocks noGrp="1"/>
          </p:cNvSpPr>
          <p:nvPr>
            <p:ph type="title"/>
          </p:nvPr>
        </p:nvSpPr>
        <p:spPr/>
        <p:txBody>
          <a:bodyPr/>
          <a:lstStyle/>
          <a:p>
            <a:r>
              <a:rPr lang="zh-CN" altLang="en-US"/>
              <a:t>中古西欧的王权、城市与教会</a:t>
            </a:r>
            <a:endParaRPr lang="zh-CN" altLang="en-US"/>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267335" y="1333500"/>
            <a:ext cx="11086465" cy="4843780"/>
          </a:xfrm>
        </p:spPr>
        <p:txBody>
          <a:bodyPr/>
          <a:lstStyle/>
          <a:p>
            <a:r>
              <a:rPr lang="zh-CN" altLang="en-US"/>
              <a:t>在中古西欧占有举足轻重的地位</a:t>
            </a:r>
            <a:endParaRPr lang="zh-CN" altLang="en-US"/>
          </a:p>
          <a:p>
            <a:r>
              <a:rPr lang="zh-CN" altLang="en-US"/>
              <a:t>基督教会拥有大量庄园和土地并</a:t>
            </a:r>
            <a:r>
              <a:rPr lang="zh-CN" altLang="en-US" u="sng">
                <a:solidFill>
                  <a:srgbClr val="FF0000"/>
                </a:solidFill>
              </a:rPr>
              <a:t>征收什一税</a:t>
            </a:r>
            <a:endParaRPr lang="zh-CN" altLang="en-US"/>
          </a:p>
          <a:p>
            <a:r>
              <a:rPr lang="zh-CN" altLang="en-US"/>
              <a:t>基督教会是最大的，有组织的力量，形成了从</a:t>
            </a:r>
            <a:r>
              <a:rPr lang="zh-CN" altLang="en-US" u="sng">
                <a:solidFill>
                  <a:srgbClr val="FF0000"/>
                </a:solidFill>
              </a:rPr>
              <a:t>教皇</a:t>
            </a:r>
            <a:r>
              <a:rPr lang="zh-CN" altLang="en-US"/>
              <a:t>到</a:t>
            </a:r>
            <a:r>
              <a:rPr lang="zh-CN" altLang="en-US" u="sng">
                <a:solidFill>
                  <a:srgbClr val="FF0000"/>
                </a:solidFill>
              </a:rPr>
              <a:t>各级神职</a:t>
            </a:r>
            <a:r>
              <a:rPr lang="zh-CN" altLang="en-US"/>
              <a:t>人员的</a:t>
            </a:r>
            <a:r>
              <a:rPr lang="zh-CN" altLang="en-US" u="sng">
                <a:solidFill>
                  <a:srgbClr val="FF0000"/>
                </a:solidFill>
              </a:rPr>
              <a:t>等级制度</a:t>
            </a:r>
            <a:endParaRPr lang="zh-CN" altLang="en-US" u="sng">
              <a:solidFill>
                <a:srgbClr val="FF0000"/>
              </a:solidFill>
            </a:endParaRPr>
          </a:p>
          <a:p>
            <a:r>
              <a:rPr lang="zh-CN" altLang="en-US"/>
              <a:t>教会控制着西欧居民的精神生活，宗教戒律严重，</a:t>
            </a:r>
            <a:r>
              <a:rPr lang="zh-CN" altLang="en-US" u="sng"/>
              <a:t>束缚人性的发展</a:t>
            </a:r>
            <a:endParaRPr lang="zh-CN" altLang="en-US" u="sng"/>
          </a:p>
          <a:p>
            <a:r>
              <a:rPr lang="zh-CN" altLang="en-US"/>
              <a:t>基督教的宗教伦理不仅强化了教会对人们的控制，也具有一定的</a:t>
            </a:r>
            <a:r>
              <a:rPr lang="zh-CN" altLang="en-US" u="sng">
                <a:solidFill>
                  <a:srgbClr val="FF0000"/>
                </a:solidFill>
              </a:rPr>
              <a:t>社会教化</a:t>
            </a:r>
            <a:r>
              <a:rPr lang="zh-CN" altLang="en-US"/>
              <a:t>功能</a:t>
            </a:r>
            <a:endParaRPr lang="zh-CN" altLang="en-US"/>
          </a:p>
        </p:txBody>
      </p:sp>
      <p:sp>
        <p:nvSpPr>
          <p:cNvPr id="3" name="标题 2" title=""/>
          <p:cNvSpPr>
            <a:spLocks noGrp="1"/>
          </p:cNvSpPr>
          <p:nvPr>
            <p:ph type="title"/>
          </p:nvPr>
        </p:nvSpPr>
        <p:spPr/>
        <p:txBody>
          <a:bodyPr/>
          <a:lstStyle/>
          <a:p>
            <a:r>
              <a:rPr lang="zh-CN" altLang="en-US"/>
              <a:t>教会专权</a:t>
            </a:r>
            <a:endParaRPr lang="zh-CN" altLang="en-US"/>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68935" y="1255395"/>
            <a:ext cx="10984865" cy="4921885"/>
          </a:xfrm>
        </p:spPr>
        <p:txBody>
          <a:bodyPr/>
          <a:lstStyle/>
          <a:p>
            <a:r>
              <a:rPr lang="zh-CN" altLang="en-US"/>
              <a:t>根据基督教神学，颁布和制定</a:t>
            </a:r>
            <a:r>
              <a:rPr lang="zh-CN" altLang="en-US" u="sng">
                <a:solidFill>
                  <a:srgbClr val="FF0000"/>
                </a:solidFill>
              </a:rPr>
              <a:t>教会法</a:t>
            </a:r>
            <a:endParaRPr lang="zh-CN" altLang="en-US" u="sng">
              <a:solidFill>
                <a:srgbClr val="FF0000"/>
              </a:solidFill>
            </a:endParaRPr>
          </a:p>
          <a:p>
            <a:r>
              <a:rPr lang="zh-CN" altLang="en-US"/>
              <a:t>两大法系</a:t>
            </a:r>
            <a:r>
              <a:rPr lang="en-US" altLang="zh-CN"/>
              <a:t>——</a:t>
            </a:r>
            <a:r>
              <a:rPr lang="zh-CN" altLang="en-US"/>
              <a:t>英美法系和大陆法系初步形成</a:t>
            </a:r>
            <a:endParaRPr lang="zh-CN" altLang="en-US"/>
          </a:p>
          <a:p>
            <a:r>
              <a:rPr lang="zh-CN" altLang="en-US"/>
              <a:t>教士们搜集和抄录经典保存宝贵古典文化，但他们更重要的任务是</a:t>
            </a:r>
            <a:r>
              <a:rPr lang="zh-CN" altLang="en-US" u="sng">
                <a:solidFill>
                  <a:srgbClr val="FF0000"/>
                </a:solidFill>
              </a:rPr>
              <a:t>宣讲教义</a:t>
            </a:r>
            <a:endParaRPr lang="zh-CN" altLang="en-US" u="sng">
              <a:solidFill>
                <a:srgbClr val="FF0000"/>
              </a:solidFill>
            </a:endParaRPr>
          </a:p>
          <a:p>
            <a:r>
              <a:rPr lang="zh-CN" altLang="en-US"/>
              <a:t>庄园主或管家组织生产并主持庄园法庭的审判</a:t>
            </a:r>
            <a:endParaRPr lang="zh-CN" altLang="en-US"/>
          </a:p>
          <a:p>
            <a:r>
              <a:rPr lang="zh-CN" altLang="en-US"/>
              <a:t>城市行会或商会上层分子行使城市治理的职责</a:t>
            </a:r>
            <a:endParaRPr lang="zh-CN" altLang="en-US"/>
          </a:p>
          <a:p>
            <a:r>
              <a:rPr lang="zh-CN" altLang="en-US" u="sng">
                <a:solidFill>
                  <a:srgbClr val="FF0000"/>
                </a:solidFill>
              </a:rPr>
              <a:t>基督教会在基层治理中也发挥了重要作用</a:t>
            </a:r>
            <a:endParaRPr lang="zh-CN" altLang="en-US"/>
          </a:p>
          <a:p>
            <a:r>
              <a:rPr lang="zh-CN" altLang="en-US"/>
              <a:t>基督教文化的载体是阐述教义的</a:t>
            </a:r>
            <a:r>
              <a:rPr lang="zh-CN" altLang="en-US" u="sng">
                <a:solidFill>
                  <a:srgbClr val="FF0000"/>
                </a:solidFill>
              </a:rPr>
              <a:t>圣经</a:t>
            </a:r>
            <a:r>
              <a:rPr lang="zh-CN" altLang="en-US"/>
              <a:t>以及研究教义的</a:t>
            </a:r>
            <a:r>
              <a:rPr lang="zh-CN" altLang="en-US" u="sng">
                <a:solidFill>
                  <a:srgbClr val="FF0000"/>
                </a:solidFill>
              </a:rPr>
              <a:t>神学</a:t>
            </a:r>
            <a:endParaRPr lang="zh-CN" altLang="en-US" u="sng">
              <a:solidFill>
                <a:srgbClr val="FF0000"/>
              </a:solidFill>
            </a:endParaRPr>
          </a:p>
          <a:p>
            <a:r>
              <a:rPr lang="zh-CN" altLang="en-US" u="sng">
                <a:solidFill>
                  <a:srgbClr val="FF0000"/>
                </a:solidFill>
              </a:rPr>
              <a:t>骑士文学和市民文学</a:t>
            </a:r>
            <a:r>
              <a:rPr lang="zh-CN" altLang="en-US"/>
              <a:t>反映了封建时代和城市复兴时期的社会生活</a:t>
            </a:r>
            <a:endParaRPr lang="zh-CN" altLang="en-US"/>
          </a:p>
        </p:txBody>
      </p:sp>
      <p:sp>
        <p:nvSpPr>
          <p:cNvPr id="3" name="标题 2" title=""/>
          <p:cNvSpPr>
            <a:spLocks noGrp="1"/>
          </p:cNvSpPr>
          <p:nvPr>
            <p:ph type="title"/>
          </p:nvPr>
        </p:nvSpPr>
        <p:spPr/>
        <p:txBody>
          <a:bodyPr/>
          <a:lstStyle/>
          <a:p>
            <a:r>
              <a:rPr lang="zh-CN" altLang="en-US"/>
              <a:t>选择性</a:t>
            </a:r>
            <a:endParaRPr lang="zh-CN" altLang="en-US"/>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35280" y="1108710"/>
            <a:ext cx="11018520" cy="5068570"/>
          </a:xfrm>
        </p:spPr>
        <p:txBody>
          <a:bodyPr/>
          <a:lstStyle/>
          <a:p>
            <a:r>
              <a:rPr lang="zh-CN" altLang="en-US"/>
              <a:t>拜占庭：西罗马帝国灭亡后，</a:t>
            </a:r>
            <a:r>
              <a:rPr lang="zh-CN" altLang="en-US" u="sng">
                <a:solidFill>
                  <a:srgbClr val="FF0000"/>
                </a:solidFill>
              </a:rPr>
              <a:t>东罗马帝国</a:t>
            </a:r>
            <a:r>
              <a:rPr lang="zh-CN" altLang="en-US"/>
              <a:t>逐渐演变为</a:t>
            </a:r>
            <a:r>
              <a:rPr lang="zh-CN" altLang="en-US" u="sng">
                <a:solidFill>
                  <a:srgbClr val="FF0000"/>
                </a:solidFill>
              </a:rPr>
              <a:t>拜占庭帝国</a:t>
            </a:r>
            <a:endParaRPr lang="zh-CN" altLang="en-US" u="sng">
              <a:solidFill>
                <a:srgbClr val="FF0000"/>
              </a:solidFill>
            </a:endParaRPr>
          </a:p>
          <a:p>
            <a:r>
              <a:rPr lang="zh-CN" altLang="en-US"/>
              <a:t>经济工商业发达都城</a:t>
            </a:r>
            <a:r>
              <a:rPr lang="zh-CN" altLang="en-US" u="sng">
                <a:solidFill>
                  <a:srgbClr val="FF0000"/>
                </a:solidFill>
              </a:rPr>
              <a:t>君士坦丁堡</a:t>
            </a:r>
            <a:r>
              <a:rPr lang="zh-CN" altLang="en-US"/>
              <a:t>，是当时欧洲最大最重要的城市</a:t>
            </a:r>
            <a:endParaRPr lang="zh-CN" altLang="en-US"/>
          </a:p>
          <a:p>
            <a:r>
              <a:rPr lang="zh-CN" altLang="en-US"/>
              <a:t>成为沟通东西方的桥梁。</a:t>
            </a:r>
            <a:endParaRPr lang="zh-CN" altLang="en-US"/>
          </a:p>
          <a:p>
            <a:r>
              <a:rPr lang="zh-CN" altLang="en-US"/>
              <a:t>六世纪一度扩张，先后占领北非和意大利等地。</a:t>
            </a:r>
            <a:endParaRPr lang="zh-CN" altLang="en-US"/>
          </a:p>
          <a:p>
            <a:r>
              <a:rPr lang="zh-CN" altLang="en-US"/>
              <a:t>六世纪查士丁尼编订</a:t>
            </a:r>
            <a:r>
              <a:rPr lang="zh-CN" altLang="en-US" u="sng">
                <a:solidFill>
                  <a:srgbClr val="FF0000"/>
                </a:solidFill>
              </a:rPr>
              <a:t>查士丁尼法典</a:t>
            </a:r>
            <a:r>
              <a:rPr lang="zh-CN" altLang="en-US"/>
              <a:t>，形成罗马法律体系，它与法学汇算，法学概要，新法典合称</a:t>
            </a:r>
            <a:r>
              <a:rPr lang="zh-CN" altLang="en-US" u="sng">
                <a:solidFill>
                  <a:srgbClr val="FF0000"/>
                </a:solidFill>
              </a:rPr>
              <a:t>罗马民法大全</a:t>
            </a:r>
            <a:r>
              <a:rPr lang="zh-CN" altLang="en-US"/>
              <a:t>这是拜占庭文化标志性成就。</a:t>
            </a:r>
            <a:endParaRPr lang="zh-CN" altLang="en-US"/>
          </a:p>
          <a:p>
            <a:r>
              <a:rPr lang="zh-CN" altLang="en-US"/>
              <a:t>古罗马法律最高成就也是西方法律制度渊源</a:t>
            </a:r>
            <a:endParaRPr lang="zh-CN" altLang="en-US"/>
          </a:p>
          <a:p>
            <a:r>
              <a:rPr lang="zh-CN" altLang="en-US"/>
              <a:t>继承了古希腊罗马文化，融汇了基督教文化和来自西亚北非的文化，形成了独具一格的拜占庭文化，矗立于君士坦丁堡市中心的</a:t>
            </a:r>
            <a:r>
              <a:rPr lang="zh-CN" altLang="en-US" u="sng">
                <a:solidFill>
                  <a:srgbClr val="FF0000"/>
                </a:solidFill>
              </a:rPr>
              <a:t>圣索菲亚大教堂</a:t>
            </a:r>
            <a:r>
              <a:rPr lang="zh-CN" altLang="en-US"/>
              <a:t>以</a:t>
            </a:r>
            <a:r>
              <a:rPr lang="zh-CN" altLang="en-US" u="sng">
                <a:solidFill>
                  <a:srgbClr val="FF0000"/>
                </a:solidFill>
              </a:rPr>
              <a:t>罗马式穹顶而闻名</a:t>
            </a:r>
            <a:endParaRPr lang="zh-CN" altLang="en-US" u="sng">
              <a:solidFill>
                <a:srgbClr val="FF0000"/>
              </a:solidFill>
            </a:endParaRPr>
          </a:p>
          <a:p>
            <a:r>
              <a:rPr lang="en-US" altLang="zh-CN"/>
              <a:t>6</a:t>
            </a:r>
            <a:r>
              <a:rPr lang="zh-CN" altLang="en-US"/>
              <a:t>世纪中期之后，帝国陷入混乱。</a:t>
            </a:r>
            <a:endParaRPr lang="zh-CN" altLang="en-US"/>
          </a:p>
          <a:p>
            <a:r>
              <a:rPr lang="zh-CN" altLang="en-US"/>
              <a:t>1453年，君士坦丁堡被攻陷帝国灭亡</a:t>
            </a:r>
            <a:endParaRPr lang="zh-CN" altLang="en-US"/>
          </a:p>
        </p:txBody>
      </p:sp>
      <p:sp>
        <p:nvSpPr>
          <p:cNvPr id="3" name="标题 2" title=""/>
          <p:cNvSpPr>
            <a:spLocks noGrp="1"/>
          </p:cNvSpPr>
          <p:nvPr>
            <p:ph type="title"/>
          </p:nvPr>
        </p:nvSpPr>
        <p:spPr/>
        <p:txBody>
          <a:bodyPr/>
          <a:lstStyle/>
          <a:p>
            <a:r>
              <a:rPr lang="zh-CN" altLang="en-US"/>
              <a:t>拜占庭和俄罗斯</a:t>
            </a:r>
            <a:endParaRPr lang="zh-CN" altLang="en-US"/>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title=""/>
          <p:cNvSpPr>
            <a:spLocks noGrp="1"/>
          </p:cNvSpPr>
          <p:nvPr>
            <p:ph type="title"/>
          </p:nvPr>
        </p:nvSpPr>
        <p:spPr/>
        <p:txBody>
          <a:bodyPr/>
          <a:lstStyle/>
          <a:p>
            <a:r>
              <a:rPr lang="zh-CN" altLang="en-US"/>
              <a:t>人类文明的产生</a:t>
            </a:r>
            <a:endParaRPr lang="zh-CN" altLang="en-US"/>
          </a:p>
        </p:txBody>
      </p:sp>
      <p:sp>
        <p:nvSpPr>
          <p:cNvPr id="3" name="内容占位符 2" title=""/>
          <p:cNvSpPr>
            <a:spLocks noGrp="1"/>
          </p:cNvSpPr>
          <p:nvPr>
            <p:ph idx="1"/>
          </p:nvPr>
        </p:nvSpPr>
        <p:spPr>
          <a:xfrm>
            <a:off x="414020" y="1255395"/>
            <a:ext cx="10939780" cy="4921885"/>
          </a:xfrm>
        </p:spPr>
        <p:txBody>
          <a:bodyPr/>
          <a:lstStyle/>
          <a:p>
            <a:r>
              <a:rPr lang="zh-CN" altLang="en-US"/>
              <a:t>农业和畜牧业的产生</a:t>
            </a:r>
            <a:endParaRPr lang="zh-CN" altLang="en-US"/>
          </a:p>
          <a:p>
            <a:r>
              <a:rPr lang="zh-CN" altLang="en-US" u="sng">
                <a:solidFill>
                  <a:srgbClr val="C00000"/>
                </a:solidFill>
              </a:rPr>
              <a:t>随着农业的发展，出现了农业和手工业的分工</a:t>
            </a:r>
            <a:r>
              <a:rPr lang="zh-CN" altLang="en-US"/>
              <a:t>，农耕生产需要人们定居生活，一些较大的居住点逐渐发展为早期城市</a:t>
            </a:r>
            <a:endParaRPr lang="zh-CN" altLang="en-US"/>
          </a:p>
          <a:p>
            <a:r>
              <a:rPr lang="zh-CN" altLang="en-US"/>
              <a:t>社会分工的发展和劳动生产率的提高</a:t>
            </a:r>
            <a:r>
              <a:rPr lang="en-US" altLang="zh-CN"/>
              <a:t>——</a:t>
            </a:r>
            <a:r>
              <a:rPr lang="zh-CN" altLang="en-US"/>
              <a:t>剩余产品</a:t>
            </a:r>
            <a:r>
              <a:rPr lang="en-US" altLang="zh-CN"/>
              <a:t>——</a:t>
            </a:r>
            <a:r>
              <a:rPr lang="zh-CN" altLang="en-US"/>
              <a:t>私有制逐渐产生</a:t>
            </a:r>
            <a:r>
              <a:rPr lang="en-US" altLang="zh-CN"/>
              <a:t>——</a:t>
            </a:r>
            <a:endParaRPr lang="en-US" altLang="zh-CN"/>
          </a:p>
          <a:p>
            <a:r>
              <a:rPr lang="zh-CN" altLang="en-US"/>
              <a:t>社会分化成统治者和被统治者两大阶级。</a:t>
            </a:r>
            <a:endParaRPr lang="zh-CN" altLang="en-US"/>
          </a:p>
          <a:p>
            <a:r>
              <a:rPr lang="zh-CN" altLang="en-US"/>
              <a:t>为争夺土地和资源，一些部落之间爆发战争，被征服者往往成为征服者的奴隶</a:t>
            </a:r>
            <a:r>
              <a:rPr lang="zh-CN" altLang="en-US" u="sng">
                <a:solidFill>
                  <a:srgbClr val="C00000"/>
                </a:solidFill>
              </a:rPr>
              <a:t>奴隶制成为人类第一种剥削制度。</a:t>
            </a:r>
            <a:endParaRPr lang="zh-CN" altLang="en-US" u="sng">
              <a:solidFill>
                <a:srgbClr val="C00000"/>
              </a:solidFill>
            </a:endParaRPr>
          </a:p>
          <a:p>
            <a:r>
              <a:rPr lang="zh-CN" altLang="en-US"/>
              <a:t>在阶级矛盾和部落战争的双重作用下，逐渐出现了政府，军队和监狱等强制机关，国家开始形成</a:t>
            </a:r>
            <a:endParaRPr lang="zh-CN" altLang="en-US"/>
          </a:p>
          <a:p>
            <a:r>
              <a:rPr lang="zh-CN" altLang="en-US"/>
              <a:t>出于记事和管理的需要，文字产生了</a:t>
            </a:r>
            <a:endParaRPr lang="zh-CN" altLang="en-US"/>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14020" y="1107440"/>
            <a:ext cx="10939780" cy="5069840"/>
          </a:xfrm>
        </p:spPr>
        <p:txBody>
          <a:bodyPr/>
          <a:lstStyle/>
          <a:p>
            <a:r>
              <a:rPr lang="zh-CN" altLang="en-US"/>
              <a:t>基弗罗斯</a:t>
            </a:r>
            <a:endParaRPr lang="zh-CN" altLang="en-US"/>
          </a:p>
          <a:p>
            <a:r>
              <a:rPr lang="en-US" altLang="zh-CN"/>
              <a:t>9</a:t>
            </a:r>
            <a:r>
              <a:rPr lang="zh-CN" altLang="en-US"/>
              <a:t>世纪建立深受拜占庭帝国影响</a:t>
            </a:r>
            <a:endParaRPr lang="zh-CN" altLang="en-US"/>
          </a:p>
          <a:p>
            <a:r>
              <a:rPr lang="zh-CN" altLang="en-US"/>
              <a:t>13世纪被蒙古人征服。</a:t>
            </a:r>
            <a:endParaRPr lang="zh-CN" altLang="en-US"/>
          </a:p>
          <a:p>
            <a:r>
              <a:rPr lang="zh-CN" altLang="en-US"/>
              <a:t>莫斯科公国在反抗蒙古统治过程中，莫斯科公国逐渐兴起。</a:t>
            </a:r>
            <a:endParaRPr lang="zh-CN" altLang="en-US"/>
          </a:p>
          <a:p>
            <a:r>
              <a:rPr lang="zh-CN" altLang="en-US"/>
              <a:t>16世纪初，建立起以莫斯科公国为中心的统一国家，并向周围扩张。</a:t>
            </a:r>
            <a:endParaRPr lang="zh-CN" altLang="en-US"/>
          </a:p>
          <a:p>
            <a:r>
              <a:rPr lang="zh-CN" altLang="en-US"/>
              <a:t>1547年，伊凡四世正式加冕为沙皇，他颁布新法典，改组中央机关</a:t>
            </a:r>
            <a:endParaRPr lang="zh-CN" altLang="en-US"/>
          </a:p>
          <a:p>
            <a:r>
              <a:rPr lang="zh-CN" altLang="en-US"/>
              <a:t>镇压大归族巩固和强化了中央集权。</a:t>
            </a:r>
            <a:endParaRPr lang="zh-CN" altLang="en-US"/>
          </a:p>
          <a:p>
            <a:r>
              <a:rPr lang="zh-CN" altLang="en-US"/>
              <a:t>17世纪末成为地跨亚欧两洲的大帝国</a:t>
            </a:r>
            <a:endParaRPr lang="zh-CN" altLang="en-US"/>
          </a:p>
          <a:p>
            <a:r>
              <a:rPr lang="zh-CN" altLang="en-US"/>
              <a:t>创作于12世纪的史诗伊</a:t>
            </a:r>
            <a:r>
              <a:rPr lang="zh-CN" altLang="en-US" u="sng">
                <a:solidFill>
                  <a:srgbClr val="FF0000"/>
                </a:solidFill>
              </a:rPr>
              <a:t>戈尔远征记</a:t>
            </a:r>
            <a:r>
              <a:rPr lang="zh-CN" altLang="en-US"/>
              <a:t>是基辅罗斯时期最杰出的文学作品</a:t>
            </a:r>
            <a:endParaRPr lang="zh-CN" altLang="en-US"/>
          </a:p>
          <a:p>
            <a:r>
              <a:rPr lang="zh-CN" altLang="en-US"/>
              <a:t>俄罗斯</a:t>
            </a:r>
            <a:r>
              <a:rPr lang="zh-CN" altLang="en-US" u="sng">
                <a:solidFill>
                  <a:srgbClr val="FF0000"/>
                </a:solidFill>
              </a:rPr>
              <a:t>圆顶多塔风格</a:t>
            </a:r>
            <a:r>
              <a:rPr lang="zh-CN" altLang="en-US"/>
              <a:t>的教堂被</a:t>
            </a:r>
            <a:r>
              <a:rPr lang="zh-CN" altLang="en-US" u="sng">
                <a:solidFill>
                  <a:srgbClr val="FF0000"/>
                </a:solidFill>
              </a:rPr>
              <a:t>视作东正教的象征</a:t>
            </a:r>
            <a:endParaRPr lang="zh-CN" altLang="en-US" u="sng">
              <a:solidFill>
                <a:srgbClr val="FF0000"/>
              </a:solidFill>
            </a:endParaRPr>
          </a:p>
          <a:p>
            <a:r>
              <a:rPr lang="zh-CN" altLang="en-US"/>
              <a:t>1917年，俄国爆发二月革命，推翻了沙皇统治</a:t>
            </a:r>
            <a:endParaRPr lang="zh-CN" altLang="en-US"/>
          </a:p>
        </p:txBody>
      </p:sp>
      <p:sp>
        <p:nvSpPr>
          <p:cNvPr id="3" name="标题 2" title=""/>
          <p:cNvSpPr>
            <a:spLocks noGrp="1"/>
          </p:cNvSpPr>
          <p:nvPr>
            <p:ph type="title"/>
          </p:nvPr>
        </p:nvSpPr>
        <p:spPr/>
        <p:txBody>
          <a:bodyPr/>
          <a:lstStyle/>
          <a:p>
            <a:r>
              <a:rPr lang="zh-CN" altLang="en-US"/>
              <a:t>俄罗斯</a:t>
            </a:r>
            <a:endParaRPr lang="zh-CN" altLang="en-US"/>
          </a:p>
        </p:txBody>
      </p:sp>
      <p:sp>
        <p:nvSpPr>
          <p:cNvPr id="4" name="文本框 3" title=""/>
          <p:cNvSpPr txBox="1"/>
          <p:nvPr/>
        </p:nvSpPr>
        <p:spPr>
          <a:xfrm>
            <a:off x="8489315" y="5497830"/>
            <a:ext cx="2594610" cy="645160"/>
          </a:xfrm>
          <a:prstGeom prst="rect">
            <a:avLst/>
          </a:prstGeom>
          <a:noFill/>
        </p:spPr>
        <p:txBody>
          <a:bodyPr wrap="square" rtlCol="0">
            <a:spAutoFit/>
          </a:bodyPr>
          <a:lstStyle/>
          <a:p>
            <a:r>
              <a:rPr lang="zh-CN" altLang="en-US"/>
              <a:t>下页我们将进入第</a:t>
            </a:r>
            <a:r>
              <a:rPr lang="en-US" altLang="zh-CN"/>
              <a:t>4</a:t>
            </a:r>
            <a:r>
              <a:rPr lang="zh-CN" altLang="en-US"/>
              <a:t>课</a:t>
            </a:r>
            <a:endParaRPr lang="zh-CN" altLang="en-US"/>
          </a:p>
          <a:p>
            <a:r>
              <a:rPr lang="zh-CN" altLang="en-US"/>
              <a:t>中古时期的亚洲</a:t>
            </a:r>
            <a:endParaRPr lang="zh-CN" altLang="en-US"/>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90525" y="1108075"/>
            <a:ext cx="11456035" cy="5069205"/>
          </a:xfrm>
        </p:spPr>
        <p:txBody>
          <a:bodyPr/>
          <a:lstStyle/>
          <a:p>
            <a:r>
              <a:rPr lang="zh-CN" altLang="en-US"/>
              <a:t>阿拉伯帝国</a:t>
            </a:r>
            <a:endParaRPr lang="zh-CN" altLang="en-US"/>
          </a:p>
          <a:p>
            <a:r>
              <a:rPr lang="zh-CN" altLang="en-US"/>
              <a:t>七世纪初，</a:t>
            </a:r>
            <a:r>
              <a:rPr lang="zh-CN" altLang="en-US" u="sng">
                <a:solidFill>
                  <a:srgbClr val="FF0000"/>
                </a:solidFill>
              </a:rPr>
              <a:t>穆罕默德，创立伊斯兰教</a:t>
            </a:r>
            <a:endParaRPr lang="zh-CN" altLang="en-US" u="sng">
              <a:solidFill>
                <a:srgbClr val="FF0000"/>
              </a:solidFill>
            </a:endParaRPr>
          </a:p>
          <a:p>
            <a:r>
              <a:rPr lang="zh-CN" altLang="en-US"/>
              <a:t>622年，穆罕默德在</a:t>
            </a:r>
            <a:r>
              <a:rPr lang="zh-CN" altLang="en-US" u="sng">
                <a:solidFill>
                  <a:srgbClr val="FF0000"/>
                </a:solidFill>
              </a:rPr>
              <a:t>麦地那</a:t>
            </a:r>
            <a:r>
              <a:rPr lang="zh-CN" altLang="en-US"/>
              <a:t>建立政权，后来阿拉伯半岛基本统一，通过对外扩张到八世纪中期，</a:t>
            </a:r>
            <a:r>
              <a:rPr lang="zh-CN" altLang="en-US" u="sng">
                <a:solidFill>
                  <a:srgbClr val="FF0000"/>
                </a:solidFill>
              </a:rPr>
              <a:t>建立起地跨亚非欧三洲</a:t>
            </a:r>
            <a:r>
              <a:rPr lang="zh-CN" altLang="en-US"/>
              <a:t>的大帝国</a:t>
            </a:r>
            <a:endParaRPr lang="zh-CN" altLang="en-US"/>
          </a:p>
          <a:p>
            <a:r>
              <a:rPr lang="zh-CN" altLang="en-US"/>
              <a:t>最高统治者为</a:t>
            </a:r>
            <a:r>
              <a:rPr lang="zh-CN" altLang="en-US" u="sng">
                <a:solidFill>
                  <a:srgbClr val="FF0000"/>
                </a:solidFill>
              </a:rPr>
              <a:t>哈里发</a:t>
            </a:r>
            <a:r>
              <a:rPr lang="zh-CN" altLang="en-US"/>
              <a:t>掌握政治，军事和宗教大权，</a:t>
            </a:r>
            <a:r>
              <a:rPr lang="zh-CN" altLang="en-US" u="sng">
                <a:solidFill>
                  <a:srgbClr val="FF0000"/>
                </a:solidFill>
              </a:rPr>
              <a:t>下设大臣辅佐</a:t>
            </a:r>
            <a:endParaRPr lang="zh-CN" altLang="en-US"/>
          </a:p>
          <a:p>
            <a:r>
              <a:rPr lang="zh-CN" altLang="en-US"/>
              <a:t>手工业和商业繁荣，商人从事着陆上和海上贸易。</a:t>
            </a:r>
            <a:endParaRPr lang="zh-CN" altLang="en-US"/>
          </a:p>
          <a:p>
            <a:r>
              <a:rPr lang="zh-CN" altLang="en-US"/>
              <a:t>都城</a:t>
            </a:r>
            <a:r>
              <a:rPr lang="zh-CN" altLang="en-US" u="sng">
                <a:solidFill>
                  <a:srgbClr val="FF0000"/>
                </a:solidFill>
              </a:rPr>
              <a:t>巴格达</a:t>
            </a:r>
            <a:r>
              <a:rPr lang="zh-CN" altLang="en-US"/>
              <a:t>是当时世界上重要的城市</a:t>
            </a:r>
            <a:endParaRPr lang="zh-CN" altLang="en-US"/>
          </a:p>
          <a:p>
            <a:r>
              <a:rPr lang="zh-CN" altLang="en-US" u="sng">
                <a:solidFill>
                  <a:srgbClr val="FF0000"/>
                </a:solidFill>
              </a:rPr>
              <a:t>一千零一夜和天方夜谭，积分和方程计算法</a:t>
            </a:r>
            <a:r>
              <a:rPr lang="zh-CN" altLang="en-US"/>
              <a:t>把代数学发展为独立学科，</a:t>
            </a:r>
            <a:r>
              <a:rPr lang="zh-CN" altLang="en-US" u="sng">
                <a:solidFill>
                  <a:srgbClr val="FF0000"/>
                </a:solidFill>
              </a:rPr>
              <a:t>医典</a:t>
            </a:r>
            <a:endParaRPr lang="zh-CN" altLang="en-US"/>
          </a:p>
          <a:p>
            <a:r>
              <a:rPr lang="zh-CN" altLang="en-US"/>
              <a:t>证明发生日环食的可能性。</a:t>
            </a:r>
            <a:r>
              <a:rPr lang="zh-CN" altLang="en-US" u="sng">
                <a:solidFill>
                  <a:srgbClr val="FF0000"/>
                </a:solidFill>
              </a:rPr>
              <a:t>萨比天文历表</a:t>
            </a:r>
            <a:endParaRPr lang="zh-CN" altLang="en-US"/>
          </a:p>
          <a:p>
            <a:r>
              <a:rPr lang="zh-CN" altLang="en-US"/>
              <a:t>广泛翻译古代波斯，印度，希腊和罗马文献，在众多领域取得重要成就。</a:t>
            </a:r>
            <a:endParaRPr lang="zh-CN" altLang="en-US"/>
          </a:p>
          <a:p>
            <a:r>
              <a:rPr lang="zh-CN" altLang="en-US" u="sng">
                <a:solidFill>
                  <a:srgbClr val="FF0000"/>
                </a:solidFill>
              </a:rPr>
              <a:t>阿拉伯商人和旅行家</a:t>
            </a:r>
            <a:r>
              <a:rPr lang="zh-CN" altLang="en-US"/>
              <a:t>成为东西方文化交流的桥梁。</a:t>
            </a:r>
            <a:endParaRPr lang="zh-CN" altLang="en-US"/>
          </a:p>
          <a:p>
            <a:r>
              <a:rPr lang="zh-CN" altLang="en-US"/>
              <a:t>中国的造纸术，印度的数字等，先后经阿拉伯人传入欧洲</a:t>
            </a:r>
            <a:endParaRPr lang="zh-CN" altLang="en-US"/>
          </a:p>
        </p:txBody>
      </p:sp>
      <p:sp>
        <p:nvSpPr>
          <p:cNvPr id="3" name="标题 2" title=""/>
          <p:cNvSpPr>
            <a:spLocks noGrp="1"/>
          </p:cNvSpPr>
          <p:nvPr>
            <p:ph type="title"/>
          </p:nvPr>
        </p:nvSpPr>
        <p:spPr/>
        <p:txBody>
          <a:bodyPr/>
          <a:lstStyle/>
          <a:p>
            <a:r>
              <a:rPr lang="zh-CN" altLang="en-US"/>
              <a:t>阿拉伯帝国</a:t>
            </a:r>
            <a:endParaRPr lang="zh-CN" altLang="en-US"/>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34645" y="1107440"/>
            <a:ext cx="11588115" cy="5370830"/>
          </a:xfrm>
        </p:spPr>
        <p:txBody>
          <a:bodyPr/>
          <a:lstStyle/>
          <a:p>
            <a:r>
              <a:rPr lang="zh-CN" altLang="en-US"/>
              <a:t>奥斯曼土耳其帝国</a:t>
            </a:r>
            <a:endParaRPr lang="zh-CN" altLang="en-US"/>
          </a:p>
          <a:p>
            <a:r>
              <a:rPr lang="zh-CN" altLang="en-US"/>
              <a:t>13世纪奥斯曼土耳其人逐步征服小亚细亚。</a:t>
            </a:r>
            <a:endParaRPr lang="zh-CN" altLang="en-US"/>
          </a:p>
          <a:p>
            <a:r>
              <a:rPr lang="zh-CN" altLang="en-US"/>
              <a:t>14世纪中期征服巴尔干和东南欧部分地区</a:t>
            </a:r>
            <a:endParaRPr lang="zh-CN" altLang="en-US"/>
          </a:p>
          <a:p>
            <a:r>
              <a:rPr lang="zh-CN" altLang="en-US" u="sng">
                <a:solidFill>
                  <a:srgbClr val="FF0000"/>
                </a:solidFill>
              </a:rPr>
              <a:t>1453</a:t>
            </a:r>
            <a:r>
              <a:rPr lang="zh-CN" altLang="en-US"/>
              <a:t>年</a:t>
            </a:r>
            <a:r>
              <a:rPr lang="zh-CN" altLang="en-US" u="sng">
                <a:solidFill>
                  <a:srgbClr val="FF0000"/>
                </a:solidFill>
              </a:rPr>
              <a:t>灭拜占庭帝国  </a:t>
            </a:r>
            <a:r>
              <a:rPr lang="en-US" altLang="zh-CN" u="sng">
                <a:solidFill>
                  <a:srgbClr val="FF0000"/>
                </a:solidFill>
              </a:rPr>
              <a:t>476-1453</a:t>
            </a:r>
            <a:endParaRPr lang="zh-CN" altLang="en-US"/>
          </a:p>
          <a:p>
            <a:r>
              <a:rPr lang="zh-CN" altLang="en-US"/>
              <a:t>首都定都为</a:t>
            </a:r>
            <a:r>
              <a:rPr lang="zh-CN" altLang="en-US" u="sng">
                <a:solidFill>
                  <a:srgbClr val="FF0000"/>
                </a:solidFill>
              </a:rPr>
              <a:t>伊斯坦布尔</a:t>
            </a:r>
            <a:endParaRPr lang="zh-CN" altLang="en-US"/>
          </a:p>
          <a:p>
            <a:r>
              <a:rPr lang="zh-CN" altLang="en-US"/>
              <a:t>16世纪后期建立地跨亚非欧三洲的大帝国</a:t>
            </a:r>
            <a:endParaRPr lang="zh-CN" altLang="en-US"/>
          </a:p>
          <a:p>
            <a:r>
              <a:rPr lang="zh-CN" altLang="en-US" u="sng">
                <a:solidFill>
                  <a:srgbClr val="FF0000"/>
                </a:solidFill>
              </a:rPr>
              <a:t>政教合一</a:t>
            </a:r>
            <a:r>
              <a:rPr lang="zh-CN" altLang="en-US"/>
              <a:t>，最高统治者</a:t>
            </a:r>
            <a:r>
              <a:rPr lang="zh-CN" altLang="en-US" u="sng">
                <a:solidFill>
                  <a:srgbClr val="FF0000"/>
                </a:solidFill>
              </a:rPr>
              <a:t>苏丹</a:t>
            </a:r>
            <a:r>
              <a:rPr lang="zh-CN" altLang="en-US"/>
              <a:t>既是</a:t>
            </a:r>
            <a:r>
              <a:rPr lang="zh-CN" altLang="en-US" u="sng">
                <a:solidFill>
                  <a:srgbClr val="FF0000"/>
                </a:solidFill>
              </a:rPr>
              <a:t>宗教领袖</a:t>
            </a:r>
            <a:r>
              <a:rPr lang="zh-CN" altLang="en-US"/>
              <a:t>，又是国家和军队的</a:t>
            </a:r>
            <a:r>
              <a:rPr lang="zh-CN" altLang="en-US" u="sng">
                <a:solidFill>
                  <a:srgbClr val="FF0000"/>
                </a:solidFill>
              </a:rPr>
              <a:t>主宰</a:t>
            </a:r>
            <a:r>
              <a:rPr lang="zh-CN" altLang="en-US"/>
              <a:t>，还是全国土地的最高所有者。</a:t>
            </a:r>
            <a:endParaRPr lang="zh-CN" altLang="en-US"/>
          </a:p>
          <a:p>
            <a:r>
              <a:rPr lang="zh-CN" altLang="en-US"/>
              <a:t>宗教上层和封建主是统治阶级</a:t>
            </a:r>
            <a:endParaRPr lang="zh-CN" altLang="en-US"/>
          </a:p>
          <a:p>
            <a:r>
              <a:rPr lang="zh-CN" altLang="en-US"/>
              <a:t>15至16世纪帝国，一度经济繁荣。</a:t>
            </a:r>
            <a:r>
              <a:rPr lang="zh-CN" altLang="en-US" u="sng">
                <a:solidFill>
                  <a:srgbClr val="FF0000"/>
                </a:solidFill>
              </a:rPr>
              <a:t>首都伊斯坦布尔成为东西方经济文化交流中心</a:t>
            </a:r>
            <a:endParaRPr lang="zh-CN" altLang="en-US" u="sng">
              <a:solidFill>
                <a:srgbClr val="FF0000"/>
              </a:solidFill>
            </a:endParaRPr>
          </a:p>
          <a:p>
            <a:r>
              <a:rPr lang="zh-CN" altLang="en-US"/>
              <a:t>帝国控制了连接亚欧的商路，对过往商品征收重税。</a:t>
            </a:r>
            <a:endParaRPr lang="zh-CN" altLang="en-US"/>
          </a:p>
          <a:p>
            <a:r>
              <a:rPr lang="zh-CN" altLang="en-US" u="sng">
                <a:solidFill>
                  <a:srgbClr val="FF0000"/>
                </a:solidFill>
              </a:rPr>
              <a:t>东西方贸易受影响，这是全球航路开辟的直接原因</a:t>
            </a:r>
            <a:endParaRPr lang="zh-CN" altLang="en-US" u="sng">
              <a:solidFill>
                <a:srgbClr val="FF0000"/>
              </a:solidFill>
            </a:endParaRPr>
          </a:p>
        </p:txBody>
      </p:sp>
      <p:sp>
        <p:nvSpPr>
          <p:cNvPr id="3" name="标题 2" title=""/>
          <p:cNvSpPr>
            <a:spLocks noGrp="1"/>
          </p:cNvSpPr>
          <p:nvPr>
            <p:ph type="title"/>
          </p:nvPr>
        </p:nvSpPr>
        <p:spPr/>
        <p:txBody>
          <a:bodyPr/>
          <a:lstStyle/>
          <a:p>
            <a:r>
              <a:rPr lang="zh-CN" altLang="en-US"/>
              <a:t>奥斯曼土耳其帝国</a:t>
            </a:r>
            <a:endParaRPr lang="zh-CN" altLang="en-US"/>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35280" y="1107440"/>
            <a:ext cx="11018520" cy="5069840"/>
          </a:xfrm>
        </p:spPr>
        <p:txBody>
          <a:bodyPr/>
          <a:lstStyle/>
          <a:p>
            <a:r>
              <a:rPr lang="zh-CN" altLang="en-US"/>
              <a:t>日本</a:t>
            </a:r>
            <a:endParaRPr lang="zh-CN" altLang="en-US"/>
          </a:p>
          <a:p>
            <a:r>
              <a:rPr lang="zh-CN" altLang="en-US"/>
              <a:t>6至7世纪日本出现严重的社会危机</a:t>
            </a:r>
            <a:endParaRPr lang="zh-CN" altLang="en-US"/>
          </a:p>
          <a:p>
            <a:r>
              <a:rPr lang="zh-CN" altLang="en-US"/>
              <a:t>从6</a:t>
            </a:r>
            <a:r>
              <a:rPr lang="en-US" altLang="zh-CN"/>
              <a:t>4</a:t>
            </a:r>
            <a:r>
              <a:rPr lang="zh-CN" altLang="en-US"/>
              <a:t>6年开始改革史称</a:t>
            </a:r>
            <a:r>
              <a:rPr lang="zh-CN" altLang="en-US" u="sng">
                <a:solidFill>
                  <a:srgbClr val="FF0000"/>
                </a:solidFill>
              </a:rPr>
              <a:t>大化改新</a:t>
            </a:r>
            <a:endParaRPr lang="zh-CN" altLang="en-US" u="sng">
              <a:solidFill>
                <a:srgbClr val="FF0000"/>
              </a:solidFill>
            </a:endParaRPr>
          </a:p>
          <a:p>
            <a:r>
              <a:rPr lang="zh-CN" altLang="en-US"/>
              <a:t>日本</a:t>
            </a:r>
            <a:r>
              <a:rPr lang="zh-CN" altLang="en-US" u="sng">
                <a:solidFill>
                  <a:srgbClr val="FF0000"/>
                </a:solidFill>
              </a:rPr>
              <a:t>模仿中国建立了中央集权国家</a:t>
            </a:r>
            <a:endParaRPr lang="zh-CN" altLang="en-US"/>
          </a:p>
          <a:p>
            <a:r>
              <a:rPr lang="zh-CN" altLang="en-US"/>
              <a:t>幕府统治：12世纪末武士集团首领</a:t>
            </a:r>
            <a:r>
              <a:rPr lang="zh-CN" altLang="en-US" u="sng">
                <a:solidFill>
                  <a:srgbClr val="FF0000"/>
                </a:solidFill>
              </a:rPr>
              <a:t>源赖朝</a:t>
            </a:r>
            <a:r>
              <a:rPr lang="zh-CN" altLang="en-US"/>
              <a:t>建立</a:t>
            </a:r>
            <a:r>
              <a:rPr lang="zh-CN" altLang="en-US" u="sng">
                <a:solidFill>
                  <a:srgbClr val="FF0000"/>
                </a:solidFill>
              </a:rPr>
              <a:t>镰仓幕府</a:t>
            </a:r>
            <a:endParaRPr lang="zh-CN" altLang="en-US" u="sng">
              <a:solidFill>
                <a:srgbClr val="FF0000"/>
              </a:solidFill>
            </a:endParaRPr>
          </a:p>
          <a:p>
            <a:r>
              <a:rPr lang="zh-CN" altLang="en-US"/>
              <a:t>以</a:t>
            </a:r>
            <a:r>
              <a:rPr lang="zh-CN" altLang="en-US" u="sng">
                <a:solidFill>
                  <a:srgbClr val="FF0000"/>
                </a:solidFill>
              </a:rPr>
              <a:t>天皇为首的朝廷</a:t>
            </a:r>
            <a:r>
              <a:rPr lang="zh-CN" altLang="en-US"/>
              <a:t>只保有名义上的中央政府称号</a:t>
            </a:r>
            <a:r>
              <a:rPr lang="zh-CN" altLang="en-US">
                <a:solidFill>
                  <a:schemeClr val="tx1"/>
                </a:solidFill>
                <a:effectLst>
                  <a:outerShdw blurRad="38100" dist="19050" dir="2700000" algn="tl" rotWithShape="0">
                    <a:schemeClr val="dk1">
                      <a:alpha val="40000"/>
                    </a:schemeClr>
                  </a:outerShdw>
                </a:effectLst>
              </a:rPr>
              <a:t>，</a:t>
            </a:r>
            <a:r>
              <a:rPr lang="zh-CN" altLang="en-US" u="sng">
                <a:solidFill>
                  <a:srgbClr val="FF0000"/>
                </a:solidFill>
              </a:rPr>
              <a:t>以将军为首的幕府</a:t>
            </a:r>
            <a:r>
              <a:rPr lang="zh-CN" altLang="en-US"/>
              <a:t>掌握实权，将军与武士结成</a:t>
            </a:r>
            <a:r>
              <a:rPr lang="zh-CN" altLang="en-US" u="sng">
                <a:solidFill>
                  <a:srgbClr val="FF0000"/>
                </a:solidFill>
              </a:rPr>
              <a:t>主从关系</a:t>
            </a:r>
            <a:r>
              <a:rPr lang="zh-CN" altLang="en-US"/>
              <a:t>武士成为将军的家臣</a:t>
            </a:r>
            <a:endParaRPr lang="zh-CN" altLang="en-US"/>
          </a:p>
          <a:p>
            <a:r>
              <a:rPr lang="zh-CN" altLang="en-US"/>
              <a:t>17世纪建立的德川幕府意图以</a:t>
            </a:r>
            <a:r>
              <a:rPr lang="zh-CN" altLang="en-US" u="sng">
                <a:solidFill>
                  <a:srgbClr val="FF0000"/>
                </a:solidFill>
              </a:rPr>
              <a:t>锁国</a:t>
            </a:r>
            <a:r>
              <a:rPr lang="zh-CN" altLang="en-US"/>
              <a:t>加强统治，抵御外来影响</a:t>
            </a:r>
            <a:endParaRPr lang="zh-CN" altLang="en-US"/>
          </a:p>
          <a:p>
            <a:r>
              <a:rPr lang="zh-CN" altLang="en-US"/>
              <a:t>借用汉字的楷体笔画和草体，分别创制了</a:t>
            </a:r>
            <a:r>
              <a:rPr lang="zh-CN" altLang="en-US" u="sng">
                <a:solidFill>
                  <a:srgbClr val="FF0000"/>
                </a:solidFill>
              </a:rPr>
              <a:t>字母片假名和平假名</a:t>
            </a:r>
            <a:endParaRPr lang="zh-CN" altLang="en-US" u="sng">
              <a:solidFill>
                <a:srgbClr val="FF0000"/>
              </a:solidFill>
            </a:endParaRPr>
          </a:p>
          <a:p>
            <a:r>
              <a:rPr lang="zh-CN" altLang="en-US"/>
              <a:t>诗歌集，</a:t>
            </a:r>
            <a:r>
              <a:rPr lang="zh-CN" altLang="en-US" u="sng">
                <a:solidFill>
                  <a:srgbClr val="FF0000"/>
                </a:solidFill>
              </a:rPr>
              <a:t>万叶集</a:t>
            </a:r>
            <a:r>
              <a:rPr lang="zh-CN" altLang="en-US"/>
              <a:t>和小说</a:t>
            </a:r>
            <a:r>
              <a:rPr lang="zh-CN" altLang="en-US" u="sng">
                <a:solidFill>
                  <a:srgbClr val="FF0000"/>
                </a:solidFill>
              </a:rPr>
              <a:t>源氏物语</a:t>
            </a:r>
            <a:r>
              <a:rPr lang="zh-CN" altLang="en-US"/>
              <a:t>享誉世界文坛</a:t>
            </a:r>
            <a:endParaRPr lang="zh-CN" altLang="en-US"/>
          </a:p>
          <a:p>
            <a:r>
              <a:rPr lang="zh-CN" altLang="en-US" u="sng">
                <a:solidFill>
                  <a:srgbClr val="FF0000"/>
                </a:solidFill>
              </a:rPr>
              <a:t>法隆寺</a:t>
            </a:r>
            <a:r>
              <a:rPr lang="zh-CN" altLang="en-US"/>
              <a:t>是日本古代建筑的代表</a:t>
            </a:r>
            <a:endParaRPr lang="zh-CN" altLang="en-US"/>
          </a:p>
          <a:p>
            <a:r>
              <a:rPr lang="zh-CN" altLang="en-US" u="sng">
                <a:solidFill>
                  <a:srgbClr val="FF0000"/>
                </a:solidFill>
              </a:rPr>
              <a:t>大和绘和浮世绘</a:t>
            </a:r>
            <a:r>
              <a:rPr lang="zh-CN" altLang="en-US"/>
              <a:t>都是极具特色的日本绘画艺术</a:t>
            </a:r>
            <a:endParaRPr lang="zh-CN" altLang="en-US"/>
          </a:p>
        </p:txBody>
      </p:sp>
      <p:sp>
        <p:nvSpPr>
          <p:cNvPr id="3" name="标题 2" title=""/>
          <p:cNvSpPr>
            <a:spLocks noGrp="1"/>
          </p:cNvSpPr>
          <p:nvPr>
            <p:ph type="title"/>
          </p:nvPr>
        </p:nvSpPr>
        <p:spPr/>
        <p:txBody>
          <a:bodyPr/>
          <a:lstStyle/>
          <a:p>
            <a:r>
              <a:rPr lang="zh-CN" altLang="en-US"/>
              <a:t>南亚与东亚的国家</a:t>
            </a:r>
            <a:endParaRPr lang="zh-CN" altLang="en-US"/>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90525" y="1198880"/>
            <a:ext cx="11184890" cy="4978400"/>
          </a:xfrm>
        </p:spPr>
        <p:txBody>
          <a:bodyPr/>
          <a:lstStyle/>
          <a:p>
            <a:r>
              <a:rPr lang="en-US" altLang="zh-CN"/>
              <a:t>7</a:t>
            </a:r>
            <a:r>
              <a:rPr lang="zh-CN" altLang="en-US"/>
              <a:t>世纪末，新罗统一朝鲜半岛模仿中国建立了中央集权国家</a:t>
            </a:r>
            <a:endParaRPr lang="zh-CN" altLang="en-US"/>
          </a:p>
          <a:p>
            <a:r>
              <a:rPr lang="en-US" altLang="zh-CN"/>
              <a:t>10</a:t>
            </a:r>
            <a:r>
              <a:rPr lang="zh-CN" altLang="en-US"/>
              <a:t>世纪初，新罗人</a:t>
            </a:r>
            <a:r>
              <a:rPr lang="zh-CN" altLang="en-US" u="sng">
                <a:solidFill>
                  <a:srgbClr val="FF0000"/>
                </a:solidFill>
              </a:rPr>
              <a:t>王建</a:t>
            </a:r>
            <a:r>
              <a:rPr lang="zh-CN" altLang="en-US"/>
              <a:t>建立高丽王朝，效仿唐朝制度。</a:t>
            </a:r>
            <a:endParaRPr lang="zh-CN" altLang="en-US"/>
          </a:p>
          <a:p>
            <a:r>
              <a:rPr lang="zh-CN" altLang="en-US"/>
              <a:t>14世纪末，高丽大将</a:t>
            </a:r>
            <a:r>
              <a:rPr lang="zh-CN" altLang="en-US" u="sng">
                <a:solidFill>
                  <a:srgbClr val="FF0000"/>
                </a:solidFill>
              </a:rPr>
              <a:t>李自桂</a:t>
            </a:r>
            <a:r>
              <a:rPr lang="zh-CN" altLang="en-US"/>
              <a:t>自立为王迁都</a:t>
            </a:r>
            <a:r>
              <a:rPr lang="zh-CN" altLang="en-US" u="sng">
                <a:solidFill>
                  <a:srgbClr val="FF0000"/>
                </a:solidFill>
              </a:rPr>
              <a:t>汉城</a:t>
            </a:r>
            <a:r>
              <a:rPr lang="zh-CN" altLang="en-US"/>
              <a:t>，改国号为朝鲜</a:t>
            </a:r>
            <a:endParaRPr lang="zh-CN" altLang="en-US"/>
          </a:p>
          <a:p>
            <a:r>
              <a:rPr lang="zh-CN" altLang="en-US"/>
              <a:t>在学习汉字的基础上，朝鲜人创制了</a:t>
            </a:r>
            <a:r>
              <a:rPr lang="zh-CN" altLang="en-US" u="sng">
                <a:solidFill>
                  <a:srgbClr val="FF0000"/>
                </a:solidFill>
              </a:rPr>
              <a:t>本民族文字</a:t>
            </a:r>
            <a:endParaRPr lang="zh-CN" altLang="en-US" u="sng">
              <a:solidFill>
                <a:srgbClr val="FF0000"/>
              </a:solidFill>
            </a:endParaRPr>
          </a:p>
          <a:p>
            <a:r>
              <a:rPr lang="zh-CN" altLang="en-US"/>
              <a:t>七世纪修建了观测天象的</a:t>
            </a:r>
            <a:r>
              <a:rPr lang="zh-CN" altLang="en-US" u="sng">
                <a:solidFill>
                  <a:srgbClr val="FF0000"/>
                </a:solidFill>
              </a:rPr>
              <a:t>瞻星台</a:t>
            </a:r>
            <a:endParaRPr lang="zh-CN" altLang="en-US" u="sng">
              <a:solidFill>
                <a:srgbClr val="FF0000"/>
              </a:solidFill>
            </a:endParaRPr>
          </a:p>
          <a:p>
            <a:r>
              <a:rPr lang="zh-CN" altLang="en-US"/>
              <a:t>12世纪的</a:t>
            </a:r>
            <a:r>
              <a:rPr lang="zh-CN" altLang="en-US" u="sng">
                <a:solidFill>
                  <a:srgbClr val="FF0000"/>
                </a:solidFill>
              </a:rPr>
              <a:t>三国史记</a:t>
            </a:r>
            <a:r>
              <a:rPr lang="zh-CN" altLang="en-US"/>
              <a:t>是朝鲜半岛现存最早的史书</a:t>
            </a:r>
            <a:endParaRPr lang="zh-CN" altLang="en-US"/>
          </a:p>
          <a:p>
            <a:r>
              <a:rPr lang="zh-CN" altLang="en-US"/>
              <a:t>15世纪中期模仿中国史书的体例</a:t>
            </a:r>
            <a:r>
              <a:rPr lang="zh-CN" altLang="en-US" u="sng">
                <a:solidFill>
                  <a:srgbClr val="FF0000"/>
                </a:solidFill>
              </a:rPr>
              <a:t>编篡高丽史</a:t>
            </a:r>
            <a:endParaRPr lang="zh-CN" altLang="en-US" u="sng">
              <a:solidFill>
                <a:srgbClr val="FF0000"/>
              </a:solidFill>
            </a:endParaRPr>
          </a:p>
          <a:p>
            <a:r>
              <a:rPr lang="zh-CN" altLang="en-US" u="sng">
                <a:solidFill>
                  <a:srgbClr val="FF0000"/>
                </a:solidFill>
              </a:rPr>
              <a:t>朝鲜的音乐舞蹈源远流长，特色明显</a:t>
            </a:r>
            <a:endParaRPr lang="zh-CN" altLang="en-US" u="sng">
              <a:solidFill>
                <a:srgbClr val="FF0000"/>
              </a:solidFill>
            </a:endParaRPr>
          </a:p>
          <a:p>
            <a:r>
              <a:rPr lang="zh-CN" altLang="en-US"/>
              <a:t>16世纪末，</a:t>
            </a:r>
            <a:r>
              <a:rPr lang="zh-CN" altLang="en-US" u="sng">
                <a:solidFill>
                  <a:srgbClr val="FF0000"/>
                </a:solidFill>
              </a:rPr>
              <a:t>日本侵略朝鲜</a:t>
            </a:r>
            <a:r>
              <a:rPr lang="zh-CN" altLang="en-US"/>
              <a:t>，</a:t>
            </a:r>
            <a:r>
              <a:rPr lang="zh-CN" altLang="en-US" u="sng">
                <a:solidFill>
                  <a:srgbClr val="FF0000"/>
                </a:solidFill>
              </a:rPr>
              <a:t>明朝</a:t>
            </a:r>
            <a:r>
              <a:rPr lang="zh-CN" altLang="en-US"/>
              <a:t>派兵入朝作战中朝军民取得抗击日本侵略的</a:t>
            </a:r>
            <a:r>
              <a:rPr lang="zh-CN" altLang="en-US" u="sng">
                <a:solidFill>
                  <a:srgbClr val="FF0000"/>
                </a:solidFill>
              </a:rPr>
              <a:t>胜利</a:t>
            </a:r>
            <a:endParaRPr lang="zh-CN" altLang="en-US" u="sng">
              <a:solidFill>
                <a:srgbClr val="FF0000"/>
              </a:solidFill>
            </a:endParaRPr>
          </a:p>
        </p:txBody>
      </p:sp>
      <p:sp>
        <p:nvSpPr>
          <p:cNvPr id="3" name="标题 2" title=""/>
          <p:cNvSpPr>
            <a:spLocks noGrp="1"/>
          </p:cNvSpPr>
          <p:nvPr>
            <p:ph type="title"/>
          </p:nvPr>
        </p:nvSpPr>
        <p:spPr/>
        <p:txBody>
          <a:bodyPr/>
          <a:lstStyle/>
          <a:p>
            <a:r>
              <a:rPr lang="zh-CN" altLang="en-US"/>
              <a:t>朝鲜</a:t>
            </a:r>
            <a:endParaRPr lang="zh-CN" altLang="en-US"/>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p:txBody>
          <a:bodyPr/>
          <a:lstStyle/>
          <a:p>
            <a:r>
              <a:rPr lang="zh-CN" altLang="en-US"/>
              <a:t>古代美洲文明国家</a:t>
            </a:r>
            <a:endParaRPr lang="zh-CN" altLang="en-US"/>
          </a:p>
          <a:p>
            <a:r>
              <a:rPr lang="zh-CN" altLang="en-US"/>
              <a:t>玛雅文明</a:t>
            </a:r>
            <a:endParaRPr lang="zh-CN" altLang="en-US"/>
          </a:p>
          <a:p>
            <a:r>
              <a:rPr lang="zh-CN" altLang="en-US"/>
              <a:t>阿斯特克文明</a:t>
            </a:r>
            <a:endParaRPr lang="zh-CN" altLang="en-US"/>
          </a:p>
          <a:p>
            <a:r>
              <a:rPr lang="zh-CN" altLang="en-US"/>
              <a:t>古代印加文明</a:t>
            </a:r>
            <a:endParaRPr lang="zh-CN" altLang="en-US"/>
          </a:p>
          <a:p>
            <a:r>
              <a:rPr lang="zh-CN" altLang="en-US"/>
              <a:t>注意本课需要结合书本</a:t>
            </a:r>
            <a:endParaRPr lang="zh-CN" altLang="en-US"/>
          </a:p>
        </p:txBody>
      </p:sp>
      <p:sp>
        <p:nvSpPr>
          <p:cNvPr id="3" name="标题 2" title=""/>
          <p:cNvSpPr>
            <a:spLocks noGrp="1"/>
          </p:cNvSpPr>
          <p:nvPr>
            <p:ph type="title"/>
          </p:nvPr>
        </p:nvSpPr>
        <p:spPr/>
        <p:txBody>
          <a:bodyPr/>
          <a:lstStyle/>
          <a:p>
            <a:r>
              <a:rPr lang="zh-CN" altLang="en-US"/>
              <a:t>古代非洲与美洲</a:t>
            </a:r>
            <a:endParaRPr lang="zh-CN" altLang="en-US"/>
          </a:p>
        </p:txBody>
      </p:sp>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02590" y="1199515"/>
            <a:ext cx="10951210" cy="4977765"/>
          </a:xfrm>
        </p:spPr>
        <p:txBody>
          <a:bodyPr/>
          <a:lstStyle/>
          <a:p>
            <a:r>
              <a:rPr lang="zh-CN" altLang="en-US"/>
              <a:t>第</a:t>
            </a:r>
            <a:r>
              <a:rPr lang="en-US" altLang="zh-CN"/>
              <a:t>6</a:t>
            </a:r>
            <a:r>
              <a:rPr lang="zh-CN" altLang="en-US"/>
              <a:t>课   全球航路的开辟</a:t>
            </a:r>
            <a:endParaRPr lang="zh-CN" altLang="en-US"/>
          </a:p>
          <a:p>
            <a:r>
              <a:rPr lang="zh-CN" altLang="en-US"/>
              <a:t>第</a:t>
            </a:r>
            <a:r>
              <a:rPr lang="en-US" altLang="zh-CN"/>
              <a:t>7</a:t>
            </a:r>
            <a:r>
              <a:rPr lang="zh-CN" altLang="en-US"/>
              <a:t>课   全球联系的初步建立与世界格局的演变</a:t>
            </a:r>
            <a:endParaRPr lang="zh-CN" altLang="en-US"/>
          </a:p>
        </p:txBody>
      </p:sp>
      <p:sp>
        <p:nvSpPr>
          <p:cNvPr id="3" name="标题 2" title=""/>
          <p:cNvSpPr>
            <a:spLocks noGrp="1"/>
          </p:cNvSpPr>
          <p:nvPr>
            <p:ph type="title"/>
          </p:nvPr>
        </p:nvSpPr>
        <p:spPr/>
        <p:txBody>
          <a:bodyPr/>
          <a:lstStyle/>
          <a:p>
            <a:r>
              <a:rPr lang="zh-CN" altLang="en-US"/>
              <a:t>第三单元   走向整体的世界</a:t>
            </a:r>
            <a:endParaRPr lang="zh-CN" altLang="en-US"/>
          </a:p>
        </p:txBody>
      </p:sp>
    </p:spTree>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58140" y="1175385"/>
            <a:ext cx="11755755" cy="5177790"/>
          </a:xfrm>
        </p:spPr>
        <p:txBody>
          <a:bodyPr/>
          <a:lstStyle/>
          <a:p>
            <a:r>
              <a:rPr lang="zh-CN" altLang="en-US"/>
              <a:t>从13世纪开始，伊比利亚半岛的居民就尝试从大西洋的岛屿上获取资源</a:t>
            </a:r>
            <a:endParaRPr lang="zh-CN" altLang="en-US"/>
          </a:p>
          <a:p>
            <a:r>
              <a:rPr lang="zh-CN" altLang="en-US"/>
              <a:t>14至15世纪地中海沿岸城市出现资本主义萌芽。</a:t>
            </a:r>
            <a:endParaRPr lang="zh-CN" altLang="en-US"/>
          </a:p>
          <a:p>
            <a:r>
              <a:rPr lang="zh-CN" altLang="en-US"/>
              <a:t>西欧各国商品经济发展迫切需求，经营和开拓新市场，受</a:t>
            </a:r>
            <a:r>
              <a:rPr lang="zh-CN" altLang="en-US" u="sng">
                <a:solidFill>
                  <a:srgbClr val="FF0000"/>
                </a:solidFill>
              </a:rPr>
              <a:t>马可波罗行纪</a:t>
            </a:r>
            <a:r>
              <a:rPr lang="zh-CN" altLang="en-US"/>
              <a:t>影响，西欧社会认为，东方和海外能实现发财梦。</a:t>
            </a:r>
            <a:endParaRPr lang="zh-CN" altLang="en-US"/>
          </a:p>
          <a:p>
            <a:r>
              <a:rPr lang="zh-CN" altLang="en-US"/>
              <a:t>奥斯曼帝国威胁到东西方之间，陆路贸易通道的安全</a:t>
            </a:r>
            <a:endParaRPr lang="zh-CN" altLang="en-US"/>
          </a:p>
          <a:p>
            <a:r>
              <a:rPr lang="zh-CN" altLang="en-US"/>
              <a:t>文艺复兴倡导的</a:t>
            </a:r>
            <a:r>
              <a:rPr lang="zh-CN" altLang="en-US" u="sng">
                <a:solidFill>
                  <a:srgbClr val="FF0000"/>
                </a:solidFill>
              </a:rPr>
              <a:t>人文主义</a:t>
            </a:r>
            <a:r>
              <a:rPr lang="zh-CN" altLang="en-US"/>
              <a:t>，</a:t>
            </a:r>
            <a:r>
              <a:rPr lang="zh-CN" altLang="en-US" u="sng">
                <a:solidFill>
                  <a:srgbClr val="FF0000"/>
                </a:solidFill>
              </a:rPr>
              <a:t>鼓励冒险精神</a:t>
            </a:r>
            <a:r>
              <a:rPr lang="zh-CN" altLang="en-US"/>
              <a:t>，西欧人希望通过向</a:t>
            </a:r>
            <a:r>
              <a:rPr lang="zh-CN" altLang="en-US" u="sng">
                <a:solidFill>
                  <a:srgbClr val="FF0000"/>
                </a:solidFill>
              </a:rPr>
              <a:t>海外扩张</a:t>
            </a:r>
            <a:r>
              <a:rPr lang="zh-CN" altLang="en-US"/>
              <a:t>来</a:t>
            </a:r>
            <a:r>
              <a:rPr lang="zh-CN" altLang="en-US" u="sng">
                <a:solidFill>
                  <a:srgbClr val="FF0000"/>
                </a:solidFill>
              </a:rPr>
              <a:t>传播基督教</a:t>
            </a:r>
            <a:endParaRPr lang="zh-CN" altLang="en-US"/>
          </a:p>
          <a:p>
            <a:r>
              <a:rPr lang="zh-CN" altLang="en-US"/>
              <a:t>西班牙和葡萄牙</a:t>
            </a:r>
            <a:r>
              <a:rPr lang="zh-CN" altLang="en-US" u="sng">
                <a:solidFill>
                  <a:srgbClr val="FF0000"/>
                </a:solidFill>
              </a:rPr>
              <a:t>王室积极支持海上探险</a:t>
            </a:r>
            <a:r>
              <a:rPr lang="zh-CN" altLang="en-US"/>
              <a:t>活动，地理知识的丰富，航海和造船技术不断提高</a:t>
            </a:r>
            <a:endParaRPr lang="zh-CN" altLang="en-US"/>
          </a:p>
        </p:txBody>
      </p:sp>
      <p:sp>
        <p:nvSpPr>
          <p:cNvPr id="3" name="标题 2" title=""/>
          <p:cNvSpPr>
            <a:spLocks noGrp="1"/>
          </p:cNvSpPr>
          <p:nvPr>
            <p:ph type="title"/>
          </p:nvPr>
        </p:nvSpPr>
        <p:spPr/>
        <p:txBody>
          <a:bodyPr/>
          <a:lstStyle/>
          <a:p>
            <a:r>
              <a:rPr lang="zh-CN" altLang="en-US"/>
              <a:t>新航路开辟的动因和条件</a:t>
            </a:r>
            <a:endParaRPr lang="zh-CN" altLang="en-US"/>
          </a:p>
        </p:txBody>
      </p:sp>
    </p:spTree>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79730" y="1107440"/>
            <a:ext cx="11309350" cy="5069840"/>
          </a:xfrm>
        </p:spPr>
        <p:txBody>
          <a:bodyPr/>
          <a:lstStyle/>
          <a:p>
            <a:r>
              <a:rPr lang="zh-CN" altLang="en-US"/>
              <a:t>向东葡萄牙</a:t>
            </a:r>
            <a:endParaRPr lang="zh-CN" altLang="en-US"/>
          </a:p>
          <a:p>
            <a:r>
              <a:rPr lang="zh-CN" altLang="en-US"/>
              <a:t>迪亚士达加马</a:t>
            </a:r>
            <a:endParaRPr lang="zh-CN" altLang="en-US"/>
          </a:p>
          <a:p>
            <a:r>
              <a:rPr lang="zh-CN" altLang="en-US"/>
              <a:t>1487年沿非洲西海岸南下到达好望角，为新航路开辟创造条件。</a:t>
            </a:r>
            <a:endParaRPr lang="zh-CN" altLang="en-US"/>
          </a:p>
          <a:p>
            <a:r>
              <a:rPr lang="zh-CN" altLang="en-US"/>
              <a:t>1497至1498年，绕过好望角，使得印度此新航路逐渐成为欧亚贸易的主干道之一</a:t>
            </a:r>
            <a:endParaRPr lang="zh-CN" altLang="en-US"/>
          </a:p>
          <a:p>
            <a:r>
              <a:rPr lang="zh-CN" altLang="en-US"/>
              <a:t>向西西班牙</a:t>
            </a:r>
            <a:endParaRPr lang="zh-CN" altLang="en-US"/>
          </a:p>
          <a:p>
            <a:r>
              <a:rPr lang="zh-CN" altLang="en-US"/>
              <a:t>哥伦布麦哲伦船队</a:t>
            </a:r>
            <a:endParaRPr lang="zh-CN" altLang="en-US"/>
          </a:p>
          <a:p>
            <a:r>
              <a:rPr lang="zh-CN" altLang="en-US"/>
              <a:t>1492年，哥伦布到达美洲的巴哈马群岛，开辟了从欧洲到美洲的新航路。</a:t>
            </a:r>
            <a:endParaRPr lang="zh-CN" altLang="en-US"/>
          </a:p>
          <a:p>
            <a:r>
              <a:rPr lang="zh-CN" altLang="en-US"/>
              <a:t>1519至1522年，绕过南美洲进入太平洋，到达菲律宾群岛后被杀</a:t>
            </a:r>
            <a:endParaRPr lang="zh-CN" altLang="en-US"/>
          </a:p>
          <a:p>
            <a:r>
              <a:rPr lang="zh-CN" altLang="en-US"/>
              <a:t>其同伴们经南印度洋绕过好望角。</a:t>
            </a:r>
            <a:endParaRPr lang="zh-CN" altLang="en-US"/>
          </a:p>
          <a:p>
            <a:r>
              <a:rPr lang="zh-CN" altLang="en-US"/>
              <a:t>非洲西海岸航行回到西班牙，</a:t>
            </a:r>
            <a:r>
              <a:rPr lang="zh-CN" altLang="en-US" u="sng">
                <a:solidFill>
                  <a:srgbClr val="FF0000"/>
                </a:solidFill>
              </a:rPr>
              <a:t>完成了人类历史上第一次环球航行</a:t>
            </a:r>
            <a:endParaRPr lang="zh-CN" altLang="en-US" u="sng">
              <a:solidFill>
                <a:srgbClr val="FF0000"/>
              </a:solidFill>
            </a:endParaRPr>
          </a:p>
        </p:txBody>
      </p:sp>
      <p:sp>
        <p:nvSpPr>
          <p:cNvPr id="3" name="标题 2" title=""/>
          <p:cNvSpPr>
            <a:spLocks noGrp="1"/>
          </p:cNvSpPr>
          <p:nvPr>
            <p:ph type="title"/>
          </p:nvPr>
        </p:nvSpPr>
        <p:spPr/>
        <p:txBody>
          <a:bodyPr/>
          <a:lstStyle/>
          <a:p>
            <a:r>
              <a:rPr lang="zh-CN" altLang="en-US"/>
              <a:t>新航路的开辟</a:t>
            </a:r>
            <a:endParaRPr lang="zh-CN" altLang="en-US"/>
          </a:p>
        </p:txBody>
      </p:sp>
    </p:spTree>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35280" y="1479550"/>
            <a:ext cx="11018520" cy="4697730"/>
          </a:xfrm>
        </p:spPr>
        <p:txBody>
          <a:bodyPr/>
          <a:lstStyle/>
          <a:p>
            <a:r>
              <a:rPr lang="zh-CN" altLang="en-US"/>
              <a:t>欧洲人继续进行海上探险，开辟了北大西洋和南太平洋的海上航线</a:t>
            </a:r>
            <a:endParaRPr lang="zh-CN" altLang="en-US"/>
          </a:p>
          <a:p>
            <a:r>
              <a:rPr lang="zh-CN" altLang="en-US"/>
              <a:t>全球海陆的打通，人类对地球的认识有了新的飞跃</a:t>
            </a:r>
            <a:endParaRPr lang="zh-CN" altLang="en-US"/>
          </a:p>
          <a:p>
            <a:endParaRPr lang="zh-CN" altLang="en-US"/>
          </a:p>
          <a:p>
            <a:endParaRPr lang="zh-CN" altLang="en-US"/>
          </a:p>
          <a:p>
            <a:endParaRPr lang="zh-CN" altLang="en-US"/>
          </a:p>
          <a:p>
            <a:endParaRPr lang="zh-CN" altLang="en-US"/>
          </a:p>
          <a:p>
            <a:endParaRPr lang="zh-CN" altLang="en-US"/>
          </a:p>
          <a:p>
            <a:r>
              <a:rPr lang="zh-CN" altLang="en-US"/>
              <a:t>下页我们进入第</a:t>
            </a:r>
            <a:r>
              <a:rPr lang="en-US" altLang="zh-CN"/>
              <a:t>7</a:t>
            </a:r>
            <a:r>
              <a:rPr lang="zh-CN" altLang="en-US"/>
              <a:t>课</a:t>
            </a:r>
            <a:endParaRPr lang="zh-CN" altLang="en-US"/>
          </a:p>
          <a:p>
            <a:r>
              <a:rPr lang="zh-CN" altLang="en-US"/>
              <a:t>全球联系的初步建立与世界格局的演变</a:t>
            </a:r>
            <a:endParaRPr lang="zh-CN" altLang="en-US"/>
          </a:p>
        </p:txBody>
      </p:sp>
      <p:sp>
        <p:nvSpPr>
          <p:cNvPr id="3" name="标题 2" title=""/>
          <p:cNvSpPr>
            <a:spLocks noGrp="1"/>
          </p:cNvSpPr>
          <p:nvPr>
            <p:ph type="title"/>
          </p:nvPr>
        </p:nvSpPr>
        <p:spPr/>
        <p:txBody>
          <a:bodyPr>
            <a:normAutofit/>
          </a:bodyPr>
          <a:lstStyle/>
          <a:p>
            <a:r>
              <a:rPr lang="zh-CN" altLang="en-US"/>
              <a:t>其他航路的开辟</a:t>
            </a:r>
            <a:endParaRPr lang="zh-CN" altLang="en-US"/>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title=""/>
          <p:cNvSpPr>
            <a:spLocks noGrp="1"/>
          </p:cNvSpPr>
          <p:nvPr>
            <p:ph type="title"/>
          </p:nvPr>
        </p:nvSpPr>
        <p:spPr/>
        <p:txBody>
          <a:bodyPr/>
          <a:lstStyle/>
          <a:p>
            <a:r>
              <a:rPr lang="zh-CN" altLang="en-US"/>
              <a:t>古代文明的多元特点</a:t>
            </a:r>
            <a:endParaRPr lang="zh-CN" altLang="en-US"/>
          </a:p>
        </p:txBody>
      </p:sp>
      <p:sp>
        <p:nvSpPr>
          <p:cNvPr id="3" name="内容占位符 2" title=""/>
          <p:cNvSpPr>
            <a:spLocks noGrp="1"/>
          </p:cNvSpPr>
          <p:nvPr>
            <p:ph idx="1"/>
          </p:nvPr>
        </p:nvSpPr>
        <p:spPr>
          <a:xfrm>
            <a:off x="414020" y="1356360"/>
            <a:ext cx="10939780" cy="4820920"/>
          </a:xfrm>
        </p:spPr>
        <p:txBody>
          <a:bodyPr/>
          <a:lstStyle/>
          <a:p>
            <a:r>
              <a:rPr lang="zh-CN" altLang="en-US">
                <a:latin typeface="微软雅黑" panose="020b0503020204020204" charset="-122"/>
                <a:ea typeface="微软雅黑" panose="020b0503020204020204" charset="-122"/>
              </a:rPr>
              <a:t>古代西亚文明公元前3500年左右</a:t>
            </a:r>
            <a:endParaRPr lang="zh-CN" altLang="en-US">
              <a:latin typeface="微软雅黑" panose="020b0503020204020204" charset="-122"/>
              <a:ea typeface="微软雅黑" panose="020b0503020204020204" charset="-122"/>
            </a:endParaRPr>
          </a:p>
          <a:p>
            <a:r>
              <a:rPr lang="zh-CN" altLang="en-US">
                <a:latin typeface="微软雅黑" panose="020b0503020204020204" charset="-122"/>
                <a:ea typeface="微软雅黑" panose="020b0503020204020204" charset="-122"/>
              </a:rPr>
              <a:t>产生了最初的文明</a:t>
            </a:r>
            <a:endParaRPr lang="zh-CN" altLang="en-US">
              <a:latin typeface="微软雅黑" panose="020b0503020204020204" charset="-122"/>
              <a:ea typeface="微软雅黑" panose="020b0503020204020204" charset="-122"/>
            </a:endParaRPr>
          </a:p>
          <a:p>
            <a:r>
              <a:rPr lang="zh-CN" altLang="en-US">
                <a:latin typeface="微软雅黑" panose="020b0503020204020204" charset="-122"/>
                <a:ea typeface="微软雅黑" panose="020b0503020204020204" charset="-122"/>
              </a:rPr>
              <a:t>约公元前2900年苏美尔地区出现城市国家，公元前18世纪古巴比伦国王</a:t>
            </a:r>
            <a:r>
              <a:rPr lang="zh-CN" altLang="en-US" u="sng">
                <a:solidFill>
                  <a:srgbClr val="C00000"/>
                </a:solidFill>
                <a:latin typeface="微软雅黑" panose="020b0503020204020204" charset="-122"/>
                <a:ea typeface="微软雅黑" panose="020b0503020204020204" charset="-122"/>
              </a:rPr>
              <a:t>汉谟拉比统一两河流域</a:t>
            </a:r>
            <a:r>
              <a:rPr lang="zh-CN" altLang="en-US">
                <a:latin typeface="微软雅黑" panose="020b0503020204020204" charset="-122"/>
                <a:ea typeface="微软雅黑" panose="020b0503020204020204" charset="-122"/>
              </a:rPr>
              <a:t>建立君主专制，制定现存最早的较完整的成文法典。</a:t>
            </a:r>
            <a:endParaRPr lang="zh-CN" altLang="en-US">
              <a:latin typeface="微软雅黑" panose="020b0503020204020204" charset="-122"/>
              <a:ea typeface="微软雅黑" panose="020b0503020204020204" charset="-122"/>
            </a:endParaRPr>
          </a:p>
          <a:p>
            <a:r>
              <a:rPr lang="zh-CN" altLang="en-US" u="sng">
                <a:solidFill>
                  <a:srgbClr val="C00000"/>
                </a:solidFill>
                <a:latin typeface="微软雅黑" panose="020b0503020204020204" charset="-122"/>
                <a:ea typeface="微软雅黑" panose="020b0503020204020204" charset="-122"/>
              </a:rPr>
              <a:t>汉谟拉比法典  </a:t>
            </a:r>
            <a:r>
              <a:rPr lang="zh-CN" altLang="en-US">
                <a:latin typeface="微软雅黑" panose="020b0503020204020204" charset="-122"/>
                <a:ea typeface="微软雅黑" panose="020b0503020204020204" charset="-122"/>
              </a:rPr>
              <a:t>苏美尔人</a:t>
            </a:r>
            <a:r>
              <a:rPr lang="zh-CN" altLang="en-US" u="sng">
                <a:solidFill>
                  <a:srgbClr val="C00000"/>
                </a:solidFill>
                <a:latin typeface="微软雅黑" panose="020b0503020204020204" charset="-122"/>
                <a:ea typeface="微软雅黑" panose="020b0503020204020204" charset="-122"/>
              </a:rPr>
              <a:t>最早使用战车作战</a:t>
            </a:r>
            <a:endParaRPr lang="zh-CN" altLang="en-US">
              <a:latin typeface="微软雅黑" panose="020b0503020204020204" charset="-122"/>
              <a:ea typeface="微软雅黑" panose="020b0503020204020204" charset="-122"/>
            </a:endParaRPr>
          </a:p>
          <a:p>
            <a:r>
              <a:rPr lang="zh-CN" altLang="en-US" u="sng">
                <a:solidFill>
                  <a:srgbClr val="C00000"/>
                </a:solidFill>
                <a:latin typeface="微软雅黑" panose="020b0503020204020204" charset="-122"/>
                <a:ea typeface="微软雅黑" panose="020b0503020204020204" charset="-122"/>
              </a:rPr>
              <a:t>楔形文字</a:t>
            </a:r>
            <a:r>
              <a:rPr lang="zh-CN" altLang="en-US">
                <a:latin typeface="微软雅黑" panose="020b0503020204020204" charset="-122"/>
                <a:ea typeface="微软雅黑" panose="020b0503020204020204" charset="-122"/>
              </a:rPr>
              <a:t>是世界上最古老的文字，</a:t>
            </a:r>
            <a:r>
              <a:rPr lang="zh-CN" altLang="en-US" u="sng">
                <a:solidFill>
                  <a:srgbClr val="C00000"/>
                </a:solidFill>
                <a:latin typeface="微软雅黑" panose="020b0503020204020204" charset="-122"/>
                <a:ea typeface="微软雅黑" panose="020b0503020204020204" charset="-122"/>
              </a:rPr>
              <a:t>吉尔伽美什</a:t>
            </a:r>
            <a:r>
              <a:rPr lang="zh-CN" altLang="en-US">
                <a:latin typeface="微软雅黑" panose="020b0503020204020204" charset="-122"/>
                <a:ea typeface="微软雅黑" panose="020b0503020204020204" charset="-122"/>
              </a:rPr>
              <a:t>是目前所知最早的史诗</a:t>
            </a:r>
            <a:endParaRPr lang="zh-CN" altLang="en-US">
              <a:latin typeface="微软雅黑" panose="020b0503020204020204" charset="-122"/>
              <a:ea typeface="微软雅黑" panose="020b0503020204020204" charset="-122"/>
            </a:endParaRPr>
          </a:p>
          <a:p>
            <a:r>
              <a:rPr lang="zh-CN" altLang="en-US">
                <a:latin typeface="微软雅黑" panose="020b0503020204020204" charset="-122"/>
                <a:ea typeface="微软雅黑" panose="020b0503020204020204" charset="-122"/>
              </a:rPr>
              <a:t>诞生了洪水和方舟传说，发明了60进制</a:t>
            </a:r>
            <a:endParaRPr lang="zh-CN" altLang="en-US">
              <a:latin typeface="微软雅黑" panose="020b0503020204020204" charset="-122"/>
              <a:ea typeface="微软雅黑" panose="020b0503020204020204" charset="-122"/>
            </a:endParaRPr>
          </a:p>
          <a:p>
            <a:r>
              <a:rPr lang="zh-CN" altLang="en-US">
                <a:latin typeface="微软雅黑" panose="020b0503020204020204" charset="-122"/>
                <a:ea typeface="微软雅黑" panose="020b0503020204020204" charset="-122"/>
              </a:rPr>
              <a:t>亚述帝国王宫大门上的标志性雕刻，是</a:t>
            </a:r>
            <a:r>
              <a:rPr lang="zh-CN" altLang="en-US" u="sng">
                <a:solidFill>
                  <a:srgbClr val="C00000"/>
                </a:solidFill>
                <a:latin typeface="微软雅黑" panose="020b0503020204020204" charset="-122"/>
                <a:ea typeface="微软雅黑" panose="020b0503020204020204" charset="-122"/>
              </a:rPr>
              <a:t>人首飞牛</a:t>
            </a:r>
            <a:r>
              <a:rPr lang="zh-CN" altLang="en-US">
                <a:latin typeface="微软雅黑" panose="020b0503020204020204" charset="-122"/>
                <a:ea typeface="微软雅黑" panose="020b0503020204020204" charset="-122"/>
              </a:rPr>
              <a:t>，</a:t>
            </a:r>
            <a:endParaRPr lang="zh-CN" altLang="en-US">
              <a:latin typeface="微软雅黑" panose="020b0503020204020204" charset="-122"/>
              <a:ea typeface="微软雅黑" panose="020b0503020204020204" charset="-122"/>
            </a:endParaRPr>
          </a:p>
          <a:p>
            <a:r>
              <a:rPr lang="zh-CN" altLang="en-US">
                <a:latin typeface="微软雅黑" panose="020b0503020204020204" charset="-122"/>
                <a:ea typeface="微软雅黑" panose="020b0503020204020204" charset="-122"/>
              </a:rPr>
              <a:t>亚述巴尼拔王建立的</a:t>
            </a:r>
            <a:r>
              <a:rPr lang="zh-CN" altLang="en-US" u="sng">
                <a:solidFill>
                  <a:srgbClr val="C00000"/>
                </a:solidFill>
                <a:latin typeface="微软雅黑" panose="020b0503020204020204" charset="-122"/>
                <a:ea typeface="微软雅黑" panose="020b0503020204020204" charset="-122"/>
              </a:rPr>
              <a:t>图书馆保存最为完整，规模最宏大，书籍最齐全</a:t>
            </a:r>
            <a:endParaRPr lang="zh-CN" altLang="en-US" u="sng">
              <a:solidFill>
                <a:srgbClr val="C00000"/>
              </a:solidFill>
              <a:latin typeface="微软雅黑" panose="020b0503020204020204" charset="-122"/>
              <a:ea typeface="微软雅黑" panose="020b0503020204020204" charset="-122"/>
            </a:endParaRPr>
          </a:p>
        </p:txBody>
      </p:sp>
    </p:spTree>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79730" y="1188720"/>
            <a:ext cx="10974070" cy="4988560"/>
          </a:xfrm>
        </p:spPr>
        <p:txBody>
          <a:bodyPr/>
          <a:lstStyle/>
          <a:p>
            <a:r>
              <a:rPr lang="zh-CN" altLang="en-US"/>
              <a:t>人口迁移</a:t>
            </a:r>
            <a:endParaRPr lang="zh-CN" altLang="en-US"/>
          </a:p>
          <a:p>
            <a:r>
              <a:rPr lang="zh-CN" altLang="en-US"/>
              <a:t>新航路的开辟，促进了世界各地人们的往来。</a:t>
            </a:r>
            <a:endParaRPr lang="zh-CN" altLang="en-US"/>
          </a:p>
          <a:p>
            <a:r>
              <a:rPr lang="zh-CN" altLang="en-US"/>
              <a:t>欧洲人入侵，并在美洲建立殖民地。</a:t>
            </a:r>
            <a:endParaRPr lang="zh-CN" altLang="en-US"/>
          </a:p>
          <a:p>
            <a:r>
              <a:rPr lang="zh-CN" altLang="en-US"/>
              <a:t>美洲的印第安人人口锐减，非洲黑人作为奴隶贩卖到美洲，使美洲成为族群混合程度很高的地区。</a:t>
            </a:r>
            <a:endParaRPr lang="zh-CN" altLang="en-US"/>
          </a:p>
          <a:p>
            <a:r>
              <a:rPr lang="zh-CN" altLang="en-US"/>
              <a:t>大洋洲，非洲和亚洲等地区也有族群混合现象改变了美洲的人口结构，形成了新的族群</a:t>
            </a:r>
            <a:endParaRPr lang="zh-CN" altLang="en-US"/>
          </a:p>
          <a:p>
            <a:r>
              <a:rPr lang="zh-CN" altLang="en-US" u="sng">
                <a:solidFill>
                  <a:srgbClr val="FF0000"/>
                </a:solidFill>
              </a:rPr>
              <a:t>发展了以欧洲文化主导融合多种文化因素的新的美洲文化。</a:t>
            </a:r>
            <a:endParaRPr lang="zh-CN" altLang="en-US" u="sng">
              <a:solidFill>
                <a:srgbClr val="FF0000"/>
              </a:solidFill>
            </a:endParaRPr>
          </a:p>
        </p:txBody>
      </p:sp>
      <p:sp>
        <p:nvSpPr>
          <p:cNvPr id="3" name="标题 2" title=""/>
          <p:cNvSpPr>
            <a:spLocks noGrp="1"/>
          </p:cNvSpPr>
          <p:nvPr>
            <p:ph type="title"/>
          </p:nvPr>
        </p:nvSpPr>
        <p:spPr/>
        <p:txBody>
          <a:bodyPr/>
          <a:lstStyle/>
          <a:p>
            <a:r>
              <a:rPr lang="zh-CN" altLang="en-US"/>
              <a:t>人口迁移</a:t>
            </a:r>
            <a:endParaRPr lang="zh-CN" altLang="en-US"/>
          </a:p>
        </p:txBody>
      </p:sp>
    </p:spTree>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13385" y="1254760"/>
            <a:ext cx="10940415" cy="4922520"/>
          </a:xfrm>
        </p:spPr>
        <p:txBody>
          <a:bodyPr/>
          <a:lstStyle/>
          <a:p>
            <a:r>
              <a:rPr lang="zh-CN" altLang="en-US"/>
              <a:t>人口的迁移，促进世界动植物大交流。</a:t>
            </a:r>
            <a:endParaRPr lang="zh-CN" altLang="en-US"/>
          </a:p>
          <a:p>
            <a:r>
              <a:rPr lang="zh-CN" altLang="en-US"/>
              <a:t>欧洲人把欧亚大陆的家畜，家禽，农作物，水果引入美洲</a:t>
            </a:r>
            <a:endParaRPr lang="zh-CN" altLang="en-US"/>
          </a:p>
          <a:p>
            <a:r>
              <a:rPr lang="zh-CN" altLang="en-US"/>
              <a:t>美洲的马铃薯，玉米，番茄，甘薯，花生，南瓜和可可等也流向世界各地</a:t>
            </a:r>
            <a:endParaRPr lang="zh-CN" altLang="en-US"/>
          </a:p>
          <a:p>
            <a:r>
              <a:rPr lang="zh-CN" altLang="en-US" u="sng">
                <a:solidFill>
                  <a:srgbClr val="FF0000"/>
                </a:solidFill>
              </a:rPr>
              <a:t>食物物种交流丰富了人们的食物种类</a:t>
            </a:r>
            <a:endParaRPr lang="zh-CN" altLang="en-US" u="sng">
              <a:solidFill>
                <a:srgbClr val="FF0000"/>
              </a:solidFill>
            </a:endParaRPr>
          </a:p>
          <a:p>
            <a:r>
              <a:rPr lang="zh-CN" altLang="en-US" u="sng">
                <a:solidFill>
                  <a:srgbClr val="FF0000"/>
                </a:solidFill>
              </a:rPr>
              <a:t>改变了人们的饮食习惯</a:t>
            </a:r>
            <a:endParaRPr lang="zh-CN" altLang="en-US" u="sng">
              <a:solidFill>
                <a:srgbClr val="FF0000"/>
              </a:solidFill>
            </a:endParaRPr>
          </a:p>
          <a:p>
            <a:r>
              <a:rPr lang="zh-CN" altLang="en-US" u="sng">
                <a:solidFill>
                  <a:srgbClr val="FF0000"/>
                </a:solidFill>
              </a:rPr>
              <a:t>对经贸和环境产生了一定影响</a:t>
            </a:r>
            <a:endParaRPr lang="zh-CN" altLang="en-US" u="sng">
              <a:solidFill>
                <a:srgbClr val="FF0000"/>
              </a:solidFill>
            </a:endParaRPr>
          </a:p>
          <a:p>
            <a:r>
              <a:rPr lang="zh-CN" altLang="en-US">
                <a:solidFill>
                  <a:schemeClr val="tx2"/>
                </a:solidFill>
              </a:rPr>
              <a:t>人口和动物的全球流动，导致了各种疾病的传播。</a:t>
            </a:r>
            <a:endParaRPr lang="zh-CN" altLang="en-US">
              <a:solidFill>
                <a:schemeClr val="tx2"/>
              </a:solidFill>
            </a:endParaRPr>
          </a:p>
          <a:p>
            <a:r>
              <a:rPr lang="zh-CN" altLang="en-US">
                <a:solidFill>
                  <a:schemeClr val="tx2"/>
                </a:solidFill>
              </a:rPr>
              <a:t>欧洲人将天花，麻疹，白喉，水痘等疾病的病原体带到美洲和大洋洲</a:t>
            </a:r>
            <a:endParaRPr lang="zh-CN" altLang="en-US">
              <a:solidFill>
                <a:schemeClr val="tx2"/>
              </a:solidFill>
            </a:endParaRPr>
          </a:p>
          <a:p>
            <a:r>
              <a:rPr lang="zh-CN" altLang="en-US">
                <a:solidFill>
                  <a:schemeClr val="tx2"/>
                </a:solidFill>
              </a:rPr>
              <a:t>造成原住民的死亡和原有社会的界定，使欧洲人在美洲迅速建立起殖民统治</a:t>
            </a:r>
            <a:endParaRPr lang="zh-CN" altLang="en-US">
              <a:solidFill>
                <a:schemeClr val="tx2"/>
              </a:solidFill>
            </a:endParaRPr>
          </a:p>
        </p:txBody>
      </p:sp>
      <p:sp>
        <p:nvSpPr>
          <p:cNvPr id="3" name="标题 2" title=""/>
          <p:cNvSpPr>
            <a:spLocks noGrp="1"/>
          </p:cNvSpPr>
          <p:nvPr>
            <p:ph type="title"/>
          </p:nvPr>
        </p:nvSpPr>
        <p:spPr/>
        <p:txBody>
          <a:bodyPr/>
          <a:lstStyle/>
          <a:p>
            <a:r>
              <a:rPr lang="zh-CN" altLang="en-US"/>
              <a:t>物种交换和疾病传播</a:t>
            </a:r>
            <a:endParaRPr lang="zh-CN" altLang="en-US"/>
          </a:p>
        </p:txBody>
      </p:sp>
    </p:spTree>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234315" y="1107440"/>
            <a:ext cx="11119485" cy="5069840"/>
          </a:xfrm>
        </p:spPr>
        <p:txBody>
          <a:bodyPr/>
          <a:lstStyle/>
          <a:p>
            <a:r>
              <a:rPr lang="zh-CN" altLang="en-US"/>
              <a:t>印度洋贸易，西欧商人，欧洲商人在与阿拉伯商人的竞争中逐渐占据优势</a:t>
            </a:r>
            <a:endParaRPr lang="zh-CN" altLang="en-US"/>
          </a:p>
          <a:p>
            <a:pPr algn="l"/>
            <a:r>
              <a:rPr lang="zh-CN" altLang="en-US"/>
              <a:t>大西洋贸易，欧美贸易，</a:t>
            </a:r>
            <a:r>
              <a:rPr lang="zh-CN" altLang="en-US" u="sng">
                <a:solidFill>
                  <a:srgbClr val="C00000"/>
                </a:solidFill>
              </a:rPr>
              <a:t>欧洲</a:t>
            </a:r>
            <a:r>
              <a:rPr lang="zh-CN" altLang="en-US"/>
              <a:t>人将欧洲生产的手工制品运到</a:t>
            </a:r>
            <a:r>
              <a:rPr lang="zh-CN" altLang="en-US" u="sng">
                <a:solidFill>
                  <a:srgbClr val="C00000"/>
                </a:solidFill>
              </a:rPr>
              <a:t>美洲</a:t>
            </a:r>
            <a:r>
              <a:rPr lang="zh-CN" altLang="en-US"/>
              <a:t>出售，换回南美洲的贵金属、蔗糖和烟草</a:t>
            </a:r>
            <a:endParaRPr lang="zh-CN" altLang="en-US"/>
          </a:p>
          <a:p>
            <a:pPr algn="l"/>
            <a:r>
              <a:rPr lang="zh-CN" altLang="en-US"/>
              <a:t>三角贸易，西葡英等欧洲纺织品，枪支和手工制品运往非洲，非洲黑人运往美洲美洲贵金属和烟草流入欧洲</a:t>
            </a:r>
            <a:endParaRPr lang="zh-CN" altLang="en-US"/>
          </a:p>
          <a:p>
            <a:r>
              <a:rPr lang="zh-CN" altLang="en-US"/>
              <a:t>欧亚贸易葡萄牙生丝瓷器等中国澳门至印度果阿中转</a:t>
            </a:r>
            <a:endParaRPr lang="zh-CN" altLang="en-US"/>
          </a:p>
          <a:p>
            <a:r>
              <a:rPr lang="zh-CN" altLang="en-US"/>
              <a:t>太平洋丝银贸易</a:t>
            </a:r>
            <a:endParaRPr lang="zh-CN" altLang="en-US"/>
          </a:p>
          <a:p>
            <a:r>
              <a:rPr lang="zh-CN" altLang="en-US"/>
              <a:t>葡萄牙</a:t>
            </a:r>
            <a:r>
              <a:rPr lang="zh-CN" altLang="en-US" u="sng">
                <a:solidFill>
                  <a:srgbClr val="C00000"/>
                </a:solidFill>
              </a:rPr>
              <a:t>中日</a:t>
            </a:r>
            <a:r>
              <a:rPr lang="zh-CN" altLang="en-US"/>
              <a:t>之间的</a:t>
            </a:r>
            <a:r>
              <a:rPr lang="zh-CN" altLang="en-US" u="sng">
                <a:solidFill>
                  <a:srgbClr val="C00000"/>
                </a:solidFill>
              </a:rPr>
              <a:t>丝银贸易</a:t>
            </a:r>
            <a:endParaRPr lang="zh-CN" altLang="en-US"/>
          </a:p>
          <a:p>
            <a:r>
              <a:rPr lang="zh-CN" altLang="en-US"/>
              <a:t>西班牙</a:t>
            </a:r>
            <a:r>
              <a:rPr lang="zh-CN" altLang="en-US" u="sng">
                <a:solidFill>
                  <a:srgbClr val="C00000"/>
                </a:solidFill>
              </a:rPr>
              <a:t>马尼拉大帆船航线</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商品的世界性流动</a:t>
            </a:r>
            <a:endParaRPr lang="zh-CN" altLang="en-US"/>
          </a:p>
        </p:txBody>
      </p:sp>
    </p:spTree>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46075" y="1323340"/>
            <a:ext cx="11007725" cy="4853940"/>
          </a:xfrm>
        </p:spPr>
        <p:txBody>
          <a:bodyPr/>
          <a:lstStyle/>
          <a:p>
            <a:r>
              <a:rPr lang="zh-CN" altLang="en-US"/>
              <a:t>随着海上航路的扩展和商品的世界性流动</a:t>
            </a:r>
            <a:endParaRPr lang="zh-CN" altLang="en-US"/>
          </a:p>
          <a:p>
            <a:r>
              <a:rPr lang="zh-CN" altLang="en-US"/>
              <a:t>世界各地区之间的</a:t>
            </a:r>
            <a:r>
              <a:rPr lang="zh-CN" altLang="en-US" u="sng">
                <a:solidFill>
                  <a:srgbClr val="C00000"/>
                </a:solidFill>
              </a:rPr>
              <a:t>经济联系不断加强</a:t>
            </a:r>
            <a:endParaRPr lang="zh-CN" altLang="en-US" u="sng">
              <a:solidFill>
                <a:srgbClr val="C00000"/>
              </a:solidFill>
            </a:endParaRPr>
          </a:p>
          <a:p>
            <a:r>
              <a:rPr lang="zh-CN" altLang="en-US"/>
              <a:t>进一步</a:t>
            </a:r>
            <a:r>
              <a:rPr lang="zh-CN" altLang="en-US" u="sng">
                <a:solidFill>
                  <a:srgbClr val="C00000"/>
                </a:solidFill>
              </a:rPr>
              <a:t>刺激了中国东南沿海地区</a:t>
            </a:r>
            <a:r>
              <a:rPr lang="zh-CN" altLang="en-US"/>
              <a:t>经济的发展</a:t>
            </a:r>
            <a:endParaRPr lang="zh-CN" altLang="en-US"/>
          </a:p>
          <a:p>
            <a:r>
              <a:rPr lang="zh-CN" altLang="en-US"/>
              <a:t>逐渐形成一个</a:t>
            </a:r>
            <a:r>
              <a:rPr lang="zh-CN" altLang="en-US" u="sng">
                <a:solidFill>
                  <a:srgbClr val="C00000"/>
                </a:solidFill>
              </a:rPr>
              <a:t>围绕白银输入</a:t>
            </a:r>
            <a:r>
              <a:rPr lang="zh-CN" altLang="en-US"/>
              <a:t>中国的贸易网络</a:t>
            </a:r>
            <a:endParaRPr lang="zh-CN" altLang="en-US"/>
          </a:p>
        </p:txBody>
      </p:sp>
      <p:sp>
        <p:nvSpPr>
          <p:cNvPr id="3" name="标题 2" title=""/>
          <p:cNvSpPr>
            <a:spLocks noGrp="1"/>
          </p:cNvSpPr>
          <p:nvPr>
            <p:ph type="title"/>
          </p:nvPr>
        </p:nvSpPr>
        <p:spPr/>
        <p:txBody>
          <a:bodyPr/>
          <a:lstStyle/>
          <a:p>
            <a:r>
              <a:rPr lang="zh-CN" altLang="en-US"/>
              <a:t>商品世界性流动的影响</a:t>
            </a:r>
            <a:endParaRPr lang="zh-CN" altLang="en-US"/>
          </a:p>
        </p:txBody>
      </p:sp>
    </p:spTree>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57505" y="1188720"/>
            <a:ext cx="10996295" cy="4988560"/>
          </a:xfrm>
        </p:spPr>
        <p:txBody>
          <a:bodyPr/>
          <a:lstStyle/>
          <a:p>
            <a:r>
              <a:rPr lang="zh-CN" altLang="en-US"/>
              <a:t>背景：新航路的开辟，揭开了欧洲海外扩张的序幕。</a:t>
            </a:r>
            <a:endParaRPr lang="zh-CN" altLang="en-US"/>
          </a:p>
          <a:p>
            <a:r>
              <a:rPr lang="zh-CN" altLang="en-US"/>
              <a:t>16世纪，</a:t>
            </a:r>
            <a:r>
              <a:rPr lang="zh-CN" altLang="en-US" u="sng">
                <a:solidFill>
                  <a:srgbClr val="C00000"/>
                </a:solidFill>
              </a:rPr>
              <a:t>葡萄牙将巴西</a:t>
            </a:r>
            <a:r>
              <a:rPr lang="zh-CN" altLang="en-US"/>
              <a:t>变成殖民地，并在非洲沿岸</a:t>
            </a:r>
            <a:r>
              <a:rPr lang="zh-CN" altLang="en-US" u="sng">
                <a:solidFill>
                  <a:srgbClr val="C00000"/>
                </a:solidFill>
              </a:rPr>
              <a:t>印度果阿马六甲和中国澳门</a:t>
            </a:r>
            <a:r>
              <a:rPr lang="zh-CN" altLang="en-US"/>
              <a:t>等地建立殖民据点和商战</a:t>
            </a:r>
            <a:endParaRPr lang="zh-CN" altLang="en-US"/>
          </a:p>
          <a:p>
            <a:r>
              <a:rPr lang="zh-CN" altLang="en-US"/>
              <a:t>西班牙殖民侵入以</a:t>
            </a:r>
            <a:r>
              <a:rPr lang="zh-CN" altLang="en-US" u="sng">
                <a:solidFill>
                  <a:srgbClr val="C00000"/>
                </a:solidFill>
              </a:rPr>
              <a:t>美洲为主</a:t>
            </a:r>
            <a:r>
              <a:rPr lang="zh-CN" altLang="en-US"/>
              <a:t>，除巴西之外的中南美洲广大地区以及亚洲的</a:t>
            </a:r>
            <a:r>
              <a:rPr lang="zh-CN" altLang="en-US" u="sng">
                <a:solidFill>
                  <a:srgbClr val="C00000"/>
                </a:solidFill>
              </a:rPr>
              <a:t>菲律宾</a:t>
            </a:r>
            <a:r>
              <a:rPr lang="zh-CN" altLang="en-US"/>
              <a:t>逐渐沦为其殖民地</a:t>
            </a:r>
            <a:endParaRPr lang="zh-CN" altLang="en-US"/>
          </a:p>
          <a:p>
            <a:r>
              <a:rPr lang="zh-CN" altLang="en-US"/>
              <a:t>17世纪荷兰英国法国</a:t>
            </a:r>
            <a:r>
              <a:rPr lang="en-US" altLang="zh-CN"/>
              <a:t>——</a:t>
            </a:r>
            <a:r>
              <a:rPr lang="zh-CN" altLang="en-US"/>
              <a:t>在亚洲非洲北美洲建立了多个殖民地</a:t>
            </a:r>
            <a:endParaRPr lang="zh-CN" altLang="en-US"/>
          </a:p>
          <a:p>
            <a:r>
              <a:rPr lang="zh-CN" altLang="en-US" u="sng">
                <a:solidFill>
                  <a:srgbClr val="C00000"/>
                </a:solidFill>
              </a:rPr>
              <a:t>殖民扩张中断了美洲和非洲原有的社会发展进程</a:t>
            </a:r>
            <a:endParaRPr lang="zh-CN" altLang="en-US" u="sng">
              <a:solidFill>
                <a:srgbClr val="C00000"/>
              </a:solidFill>
            </a:endParaRPr>
          </a:p>
          <a:p>
            <a:r>
              <a:rPr lang="zh-CN" altLang="en-US" u="sng">
                <a:solidFill>
                  <a:srgbClr val="C00000"/>
                </a:solidFill>
              </a:rPr>
              <a:t>打破了原本相对平衡的多元文明格局，给当地人民带来了巨大灾难。</a:t>
            </a:r>
            <a:endParaRPr lang="zh-CN" altLang="en-US" u="sng">
              <a:solidFill>
                <a:srgbClr val="C00000"/>
              </a:solidFill>
            </a:endParaRPr>
          </a:p>
          <a:p>
            <a:r>
              <a:rPr lang="zh-CN" altLang="en-US" u="sng">
                <a:solidFill>
                  <a:srgbClr val="C00000"/>
                </a:solidFill>
              </a:rPr>
              <a:t>亚洲的古老帝国也受到冲击</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早期殖民扩张</a:t>
            </a:r>
            <a:endParaRPr lang="zh-CN" altLang="en-US"/>
          </a:p>
        </p:txBody>
      </p:sp>
    </p:spTree>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02590" y="1108710"/>
            <a:ext cx="10951210" cy="5068570"/>
          </a:xfrm>
        </p:spPr>
        <p:txBody>
          <a:bodyPr/>
          <a:lstStyle/>
          <a:p>
            <a:r>
              <a:rPr lang="zh-CN" altLang="en-US"/>
              <a:t>商业革命：</a:t>
            </a:r>
            <a:endParaRPr lang="zh-CN" altLang="en-US"/>
          </a:p>
          <a:p>
            <a:r>
              <a:rPr lang="zh-CN" altLang="en-US"/>
              <a:t>商品种类与流通量成倍增长。</a:t>
            </a:r>
            <a:endParaRPr lang="zh-CN" altLang="en-US"/>
          </a:p>
          <a:p>
            <a:r>
              <a:rPr lang="zh-CN" altLang="en-US" u="sng">
                <a:solidFill>
                  <a:srgbClr val="C00000"/>
                </a:solidFill>
              </a:rPr>
              <a:t>股份公司与证券交易所</a:t>
            </a:r>
            <a:r>
              <a:rPr lang="zh-CN" altLang="en-US"/>
              <a:t>纷纷出现贸易中心逐渐</a:t>
            </a:r>
            <a:r>
              <a:rPr lang="zh-CN" altLang="en-US" u="sng">
                <a:solidFill>
                  <a:srgbClr val="C00000"/>
                </a:solidFill>
              </a:rPr>
              <a:t>从地中海转移到大西洋沿岸</a:t>
            </a:r>
            <a:endParaRPr lang="zh-CN" altLang="en-US" u="sng">
              <a:solidFill>
                <a:srgbClr val="C00000"/>
              </a:solidFill>
            </a:endParaRPr>
          </a:p>
          <a:p>
            <a:r>
              <a:rPr lang="zh-CN" altLang="en-US"/>
              <a:t>荷兰，英国，法国等新的商业强国崛起</a:t>
            </a:r>
            <a:endParaRPr lang="zh-CN" altLang="en-US"/>
          </a:p>
          <a:p>
            <a:r>
              <a:rPr lang="zh-CN" altLang="en-US"/>
              <a:t>价格革命：</a:t>
            </a:r>
            <a:endParaRPr lang="zh-CN" altLang="en-US"/>
          </a:p>
          <a:p>
            <a:r>
              <a:rPr lang="zh-CN" altLang="en-US"/>
              <a:t>原因：</a:t>
            </a:r>
            <a:r>
              <a:rPr lang="zh-CN" altLang="en-US" u="sng">
                <a:solidFill>
                  <a:srgbClr val="C00000"/>
                </a:solidFill>
              </a:rPr>
              <a:t>大量贵金属</a:t>
            </a:r>
            <a:r>
              <a:rPr lang="zh-CN" altLang="en-US"/>
              <a:t>流入欧洲导致</a:t>
            </a:r>
            <a:r>
              <a:rPr lang="zh-CN" altLang="en-US" u="sng">
                <a:solidFill>
                  <a:srgbClr val="C00000"/>
                </a:solidFill>
              </a:rPr>
              <a:t>货币贬值</a:t>
            </a:r>
            <a:r>
              <a:rPr lang="zh-CN" altLang="en-US"/>
              <a:t>，</a:t>
            </a:r>
            <a:r>
              <a:rPr lang="zh-CN" altLang="en-US" u="sng">
                <a:solidFill>
                  <a:srgbClr val="C00000"/>
                </a:solidFill>
              </a:rPr>
              <a:t>物价上涨</a:t>
            </a:r>
            <a:r>
              <a:rPr lang="zh-CN" altLang="en-US"/>
              <a:t>投机活跃</a:t>
            </a:r>
            <a:endParaRPr lang="zh-CN" altLang="en-US"/>
          </a:p>
          <a:p>
            <a:r>
              <a:rPr lang="zh-CN" altLang="en-US"/>
              <a:t>封建领主经济地位下降，商业</a:t>
            </a:r>
            <a:r>
              <a:rPr lang="zh-CN" altLang="en-US" u="sng">
                <a:solidFill>
                  <a:srgbClr val="C00000"/>
                </a:solidFill>
              </a:rPr>
              <a:t>资产阶级实力上升</a:t>
            </a:r>
            <a:r>
              <a:rPr lang="zh-CN" altLang="en-US"/>
              <a:t>，资本主义加速发展</a:t>
            </a:r>
            <a:endParaRPr lang="zh-CN" altLang="en-US"/>
          </a:p>
          <a:p>
            <a:r>
              <a:rPr lang="zh-CN" altLang="en-US" u="sng">
                <a:solidFill>
                  <a:srgbClr val="C00000"/>
                </a:solidFill>
              </a:rPr>
              <a:t>封建制度濒于解体</a:t>
            </a:r>
            <a:endParaRPr lang="zh-CN" altLang="en-US"/>
          </a:p>
          <a:p>
            <a:r>
              <a:rPr lang="zh-CN" altLang="en-US"/>
              <a:t>欧洲从殖民掠夺商业贸易和奴隶贸易中获得的财富，最终转化为资本</a:t>
            </a:r>
            <a:endParaRPr lang="zh-CN" altLang="en-US"/>
          </a:p>
          <a:p>
            <a:r>
              <a:rPr lang="zh-CN" altLang="en-US" u="sng">
                <a:solidFill>
                  <a:srgbClr val="C00000"/>
                </a:solidFill>
              </a:rPr>
              <a:t>推动欧洲资本主义的发展</a:t>
            </a:r>
            <a:endParaRPr lang="zh-CN" altLang="en-US"/>
          </a:p>
          <a:p>
            <a:r>
              <a:rPr lang="zh-CN" altLang="en-US"/>
              <a:t>人类社会开始进入大变革的时代</a:t>
            </a:r>
            <a:endParaRPr lang="zh-CN" altLang="en-US"/>
          </a:p>
        </p:txBody>
      </p:sp>
      <p:sp>
        <p:nvSpPr>
          <p:cNvPr id="3" name="标题 2" title=""/>
          <p:cNvSpPr>
            <a:spLocks noGrp="1"/>
          </p:cNvSpPr>
          <p:nvPr>
            <p:ph type="title"/>
          </p:nvPr>
        </p:nvSpPr>
        <p:spPr/>
        <p:txBody>
          <a:bodyPr/>
          <a:lstStyle/>
          <a:p>
            <a:r>
              <a:rPr lang="zh-CN" altLang="en-US"/>
              <a:t>对欧洲</a:t>
            </a:r>
            <a:endParaRPr lang="zh-CN" altLang="en-US"/>
          </a:p>
        </p:txBody>
      </p:sp>
    </p:spTree>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189230" y="1107440"/>
            <a:ext cx="11164570" cy="5069840"/>
          </a:xfrm>
        </p:spPr>
        <p:txBody>
          <a:bodyPr/>
          <a:lstStyle/>
          <a:p>
            <a:r>
              <a:rPr lang="zh-CN" altLang="en-US"/>
              <a:t>新航路开辟后，商业经营方式的变化。</a:t>
            </a:r>
            <a:endParaRPr lang="zh-CN" altLang="en-US"/>
          </a:p>
          <a:p>
            <a:r>
              <a:rPr lang="zh-CN" altLang="en-US" u="sng">
                <a:solidFill>
                  <a:srgbClr val="C00000"/>
                </a:solidFill>
              </a:rPr>
              <a:t>1531</a:t>
            </a:r>
            <a:r>
              <a:rPr lang="zh-CN" altLang="en-US"/>
              <a:t>年，最早的一家</a:t>
            </a:r>
            <a:r>
              <a:rPr lang="zh-CN" altLang="en-US" u="sng">
                <a:solidFill>
                  <a:srgbClr val="C00000"/>
                </a:solidFill>
              </a:rPr>
              <a:t>商品交易所</a:t>
            </a:r>
            <a:r>
              <a:rPr lang="zh-CN" altLang="en-US"/>
              <a:t>在</a:t>
            </a:r>
            <a:r>
              <a:rPr lang="zh-CN" altLang="en-US" u="sng">
                <a:solidFill>
                  <a:srgbClr val="C00000"/>
                </a:solidFill>
              </a:rPr>
              <a:t>安特卫普开业</a:t>
            </a:r>
            <a:endParaRPr lang="zh-CN" altLang="en-US"/>
          </a:p>
          <a:p>
            <a:r>
              <a:rPr lang="zh-CN" altLang="en-US"/>
              <a:t>16世纪，威尼斯和热那亚的商人创立了银行</a:t>
            </a:r>
            <a:endParaRPr lang="zh-CN" altLang="en-US"/>
          </a:p>
          <a:p>
            <a:r>
              <a:rPr lang="zh-CN" altLang="en-US" u="sng">
                <a:solidFill>
                  <a:srgbClr val="C00000"/>
                </a:solidFill>
              </a:rPr>
              <a:t>1600年英国东印度公司成立</a:t>
            </a:r>
            <a:endParaRPr lang="zh-CN" altLang="en-US"/>
          </a:p>
          <a:p>
            <a:r>
              <a:rPr lang="zh-CN" altLang="en-US"/>
              <a:t>17世纪后，</a:t>
            </a:r>
            <a:r>
              <a:rPr lang="zh-CN" altLang="en-US" u="sng">
                <a:solidFill>
                  <a:srgbClr val="C00000"/>
                </a:solidFill>
              </a:rPr>
              <a:t>伦敦的证券交易所</a:t>
            </a:r>
            <a:r>
              <a:rPr lang="zh-CN" altLang="en-US"/>
              <a:t>成为国际证券交易的中心</a:t>
            </a:r>
            <a:endParaRPr lang="zh-CN" altLang="en-US"/>
          </a:p>
          <a:p>
            <a:r>
              <a:rPr lang="zh-CN" altLang="en-US"/>
              <a:t>1852年，</a:t>
            </a:r>
            <a:r>
              <a:rPr lang="zh-CN" altLang="en-US" u="sng">
                <a:solidFill>
                  <a:srgbClr val="C00000"/>
                </a:solidFill>
              </a:rPr>
              <a:t>世界</a:t>
            </a:r>
            <a:r>
              <a:rPr lang="zh-CN" altLang="en-US"/>
              <a:t>第一家</a:t>
            </a:r>
            <a:r>
              <a:rPr lang="zh-CN" altLang="en-US" u="sng">
                <a:solidFill>
                  <a:srgbClr val="C00000"/>
                </a:solidFill>
              </a:rPr>
              <a:t>百货</a:t>
            </a:r>
            <a:r>
              <a:rPr lang="zh-CN" altLang="en-US"/>
              <a:t>公司在</a:t>
            </a:r>
            <a:r>
              <a:rPr lang="zh-CN" altLang="en-US" u="sng">
                <a:solidFill>
                  <a:srgbClr val="C00000"/>
                </a:solidFill>
              </a:rPr>
              <a:t>法国巴黎</a:t>
            </a:r>
            <a:r>
              <a:rPr lang="zh-CN" altLang="en-US"/>
              <a:t>开业</a:t>
            </a:r>
            <a:endParaRPr lang="zh-CN" altLang="en-US"/>
          </a:p>
          <a:p>
            <a:r>
              <a:rPr lang="zh-CN" altLang="en-US"/>
              <a:t>1872年，轮船招商局和1876年开平矿务局发行股票</a:t>
            </a:r>
            <a:endParaRPr lang="zh-CN" altLang="en-US"/>
          </a:p>
          <a:p>
            <a:r>
              <a:rPr lang="zh-CN" altLang="en-US"/>
              <a:t>1892年，德国出现有限责任公司</a:t>
            </a:r>
            <a:endParaRPr lang="zh-CN" altLang="en-US"/>
          </a:p>
          <a:p>
            <a:r>
              <a:rPr lang="zh-CN" altLang="en-US"/>
              <a:t>1897年，中国人自办的第一家银行中国通商银行创办</a:t>
            </a:r>
            <a:endParaRPr lang="zh-CN" altLang="en-US"/>
          </a:p>
          <a:p>
            <a:r>
              <a:rPr lang="zh-CN" altLang="en-US"/>
              <a:t>1900年，第一家大型百货公司</a:t>
            </a:r>
            <a:r>
              <a:rPr lang="zh-CN" altLang="en-US" u="sng">
                <a:solidFill>
                  <a:srgbClr val="C00000"/>
                </a:solidFill>
              </a:rPr>
              <a:t>先施百货公司成立</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选择性</a:t>
            </a:r>
            <a:endParaRPr lang="zh-CN" altLang="en-US"/>
          </a:p>
        </p:txBody>
      </p:sp>
      <p:pic>
        <p:nvPicPr>
          <p:cNvPr id="4" name="Picture 4"/>
          <p:cNvPicPr>
            <a:picLocks noChangeAspect="1"/>
          </p:cNvPicPr>
          <p:nvPr/>
        </p:nvPicPr>
        <p:blipFill>
          <a:blip r:embed="rId2"/>
          <a:stretch>
            <a:fillRect/>
          </a:stretch>
        </p:blipFill>
        <p:spPr>
          <a:xfrm flipH="1">
            <a:off x="11569700" y="12268200"/>
            <a:ext cx="0" cy="0"/>
          </a:xfrm>
          <a:prstGeom prst="rect">
            <a:avLst/>
          </a:prstGeom>
          <a:ln>
            <a:noFill/>
          </a:ln>
        </p:spPr>
      </p:pic>
    </p:spTree>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525145" y="1288415"/>
            <a:ext cx="10828655" cy="4888865"/>
          </a:xfrm>
        </p:spPr>
        <p:txBody>
          <a:bodyPr/>
          <a:lstStyle/>
          <a:p>
            <a:r>
              <a:rPr lang="zh-CN" altLang="en-US"/>
              <a:t>第</a:t>
            </a:r>
            <a:r>
              <a:rPr lang="en-US" altLang="zh-CN"/>
              <a:t>8</a:t>
            </a:r>
            <a:r>
              <a:rPr lang="zh-CN" altLang="en-US"/>
              <a:t>课</a:t>
            </a:r>
            <a:endParaRPr lang="zh-CN" altLang="en-US"/>
          </a:p>
          <a:p>
            <a:r>
              <a:rPr lang="zh-CN" altLang="en-US"/>
              <a:t>欧洲的思想解放运动</a:t>
            </a:r>
            <a:endParaRPr lang="zh-CN" altLang="en-US"/>
          </a:p>
          <a:p>
            <a:r>
              <a:rPr lang="zh-CN" altLang="en-US"/>
              <a:t>第</a:t>
            </a:r>
            <a:r>
              <a:rPr lang="en-US" altLang="zh-CN"/>
              <a:t>9</a:t>
            </a:r>
            <a:r>
              <a:rPr lang="zh-CN" altLang="en-US"/>
              <a:t>课</a:t>
            </a:r>
            <a:endParaRPr lang="zh-CN" altLang="en-US"/>
          </a:p>
          <a:p>
            <a:r>
              <a:rPr lang="zh-CN" altLang="en-US"/>
              <a:t>资产阶级革命与资本主义制度的确立</a:t>
            </a:r>
            <a:endParaRPr lang="zh-CN" altLang="en-US"/>
          </a:p>
        </p:txBody>
      </p:sp>
      <p:sp>
        <p:nvSpPr>
          <p:cNvPr id="3" name="标题 2" title=""/>
          <p:cNvSpPr>
            <a:spLocks noGrp="1"/>
          </p:cNvSpPr>
          <p:nvPr>
            <p:ph type="title"/>
          </p:nvPr>
        </p:nvSpPr>
        <p:spPr/>
        <p:txBody>
          <a:bodyPr/>
          <a:lstStyle/>
          <a:p>
            <a:r>
              <a:rPr lang="zh-CN" altLang="en-US"/>
              <a:t>资本主义制度的确立</a:t>
            </a:r>
            <a:endParaRPr lang="zh-CN" altLang="en-US"/>
          </a:p>
        </p:txBody>
      </p:sp>
    </p:spTree>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189230" y="1222375"/>
            <a:ext cx="11958320" cy="4954905"/>
          </a:xfrm>
        </p:spPr>
        <p:txBody>
          <a:bodyPr/>
          <a:lstStyle/>
          <a:p>
            <a:r>
              <a:rPr lang="zh-CN" altLang="en-US"/>
              <a:t>文艺复兴是14世纪到17世纪初发生在欧洲的宣传新思想的新文化运动复兴</a:t>
            </a:r>
            <a:endParaRPr lang="zh-CN" altLang="en-US"/>
          </a:p>
          <a:p>
            <a:r>
              <a:rPr lang="zh-CN" altLang="en-US"/>
              <a:t>经济因素，西欧中世纪晚期</a:t>
            </a:r>
            <a:endParaRPr lang="zh-CN" altLang="en-US"/>
          </a:p>
          <a:p>
            <a:r>
              <a:rPr lang="zh-CN" altLang="en-US"/>
              <a:t>资本主义生产关系的萌芽，西欧文化自身的传承与发展。</a:t>
            </a:r>
            <a:endParaRPr lang="zh-CN" altLang="en-US"/>
          </a:p>
          <a:p>
            <a:r>
              <a:rPr lang="zh-CN" altLang="en-US"/>
              <a:t>意大利拥有丰厚的古希腊罗马文化积淀，又从东方汲取了大量文化养料，意大利聚集了一批具有新思想的学者文人。</a:t>
            </a:r>
            <a:endParaRPr lang="zh-CN" altLang="en-US"/>
          </a:p>
          <a:p>
            <a:r>
              <a:rPr lang="zh-CN" altLang="en-US"/>
              <a:t>14世纪欧洲爆发的</a:t>
            </a:r>
            <a:r>
              <a:rPr lang="zh-CN" altLang="en-US" u="sng">
                <a:solidFill>
                  <a:srgbClr val="FF0000"/>
                </a:solidFill>
              </a:rPr>
              <a:t>黑死病</a:t>
            </a:r>
            <a:r>
              <a:rPr lang="zh-CN" altLang="en-US"/>
              <a:t>促使人们去追求现实生活，打击了神学统治</a:t>
            </a:r>
            <a:endParaRPr lang="zh-CN" altLang="en-US"/>
          </a:p>
          <a:p>
            <a:r>
              <a:rPr lang="zh-CN" altLang="en-US" u="sng">
                <a:solidFill>
                  <a:srgbClr val="FF0000"/>
                </a:solidFill>
              </a:rPr>
              <a:t>客观上成为文艺复兴运动的助推剂和催化剂</a:t>
            </a:r>
            <a:endParaRPr lang="zh-CN" altLang="en-US" u="sng">
              <a:solidFill>
                <a:srgbClr val="FF0000"/>
              </a:solidFill>
            </a:endParaRPr>
          </a:p>
          <a:p>
            <a:r>
              <a:rPr lang="zh-CN" altLang="en-US" u="sng">
                <a:solidFill>
                  <a:srgbClr val="FF0000"/>
                </a:solidFill>
              </a:rPr>
              <a:t>实施创立符合新兴资产阶级需要的新文化</a:t>
            </a:r>
            <a:endParaRPr lang="zh-CN" altLang="en-US" u="sng">
              <a:solidFill>
                <a:srgbClr val="FF0000"/>
              </a:solidFill>
            </a:endParaRPr>
          </a:p>
        </p:txBody>
      </p:sp>
      <p:sp>
        <p:nvSpPr>
          <p:cNvPr id="3" name="标题 2" title=""/>
          <p:cNvSpPr>
            <a:spLocks noGrp="1"/>
          </p:cNvSpPr>
          <p:nvPr>
            <p:ph type="title"/>
          </p:nvPr>
        </p:nvSpPr>
        <p:spPr/>
        <p:txBody>
          <a:bodyPr/>
          <a:lstStyle/>
          <a:p>
            <a:r>
              <a:rPr lang="zh-CN" altLang="en-US"/>
              <a:t>文艺复兴</a:t>
            </a:r>
            <a:endParaRPr lang="zh-CN" altLang="en-US"/>
          </a:p>
        </p:txBody>
      </p:sp>
    </p:spTree>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69570" y="1108075"/>
            <a:ext cx="11643995" cy="5069205"/>
          </a:xfrm>
        </p:spPr>
        <p:txBody>
          <a:bodyPr/>
          <a:lstStyle/>
          <a:p>
            <a:r>
              <a:rPr lang="zh-CN" altLang="en-US"/>
              <a:t>内容：精神内核是</a:t>
            </a:r>
            <a:r>
              <a:rPr lang="zh-CN" altLang="en-US" u="sng">
                <a:solidFill>
                  <a:srgbClr val="FF0000"/>
                </a:solidFill>
              </a:rPr>
              <a:t>人文主义</a:t>
            </a:r>
            <a:r>
              <a:rPr lang="zh-CN" altLang="en-US"/>
              <a:t>，</a:t>
            </a:r>
            <a:r>
              <a:rPr lang="zh-CN" altLang="en-US" u="sng">
                <a:solidFill>
                  <a:srgbClr val="FF0000"/>
                </a:solidFill>
              </a:rPr>
              <a:t>以人为中心</a:t>
            </a:r>
            <a:r>
              <a:rPr lang="zh-CN" altLang="en-US"/>
              <a:t>，而不是以神为中心，提升人的地位，肯定人的价值和尊严</a:t>
            </a:r>
            <a:endParaRPr lang="zh-CN" altLang="en-US"/>
          </a:p>
          <a:p>
            <a:r>
              <a:rPr lang="zh-CN" altLang="en-US" u="sng">
                <a:solidFill>
                  <a:srgbClr val="FF0000"/>
                </a:solidFill>
              </a:rPr>
              <a:t>反对禁欲主义</a:t>
            </a:r>
            <a:r>
              <a:rPr lang="zh-CN" altLang="en-US"/>
              <a:t>，</a:t>
            </a:r>
            <a:r>
              <a:rPr lang="zh-CN" altLang="en-US" u="sng">
                <a:solidFill>
                  <a:srgbClr val="FF0000"/>
                </a:solidFill>
              </a:rPr>
              <a:t>抨击教会腐败和守旧思想</a:t>
            </a:r>
            <a:r>
              <a:rPr lang="zh-CN" altLang="en-US"/>
              <a:t>，崇尚理性，重视发挥人的才智和创造，追求现实社会的幸福生活，提倡探索人与自然的奥秘</a:t>
            </a:r>
            <a:endParaRPr lang="zh-CN" altLang="en-US"/>
          </a:p>
          <a:p>
            <a:r>
              <a:rPr lang="zh-CN" altLang="en-US"/>
              <a:t>14世纪文学三杰，意大利的但丁、彼特拉克、薄伽丘，他们创作的诗篇和小说讽刺教会的封建腐朽，宣扬人性的自由</a:t>
            </a:r>
            <a:endParaRPr lang="zh-CN" altLang="en-US"/>
          </a:p>
          <a:p>
            <a:r>
              <a:rPr lang="zh-CN" altLang="en-US"/>
              <a:t>15世纪美术三杰，意大利的达芬奇、米开朗琪罗和拉斐尔突破中世纪呆板僵硬风格</a:t>
            </a:r>
            <a:endParaRPr lang="zh-CN" altLang="en-US"/>
          </a:p>
          <a:p>
            <a:r>
              <a:rPr lang="zh-CN" altLang="en-US"/>
              <a:t>描绘现实生活，展现人物的内心世界。</a:t>
            </a:r>
            <a:endParaRPr lang="zh-CN" altLang="en-US"/>
          </a:p>
          <a:p>
            <a:r>
              <a:rPr lang="zh-CN" altLang="en-US"/>
              <a:t>15世纪后期，英国的莎士比亚，代表作</a:t>
            </a:r>
            <a:r>
              <a:rPr lang="zh-CN" altLang="en-US" u="sng">
                <a:solidFill>
                  <a:srgbClr val="FF0000"/>
                </a:solidFill>
              </a:rPr>
              <a:t>哈姆雷特</a:t>
            </a:r>
            <a:r>
              <a:rPr lang="zh-CN" altLang="en-US" u="sng">
                <a:solidFill>
                  <a:srgbClr val="7030A0"/>
                </a:solidFill>
              </a:rPr>
              <a:t>李尔王</a:t>
            </a:r>
            <a:r>
              <a:rPr lang="zh-CN" altLang="en-US"/>
              <a:t>充分体现了人文主义的政治理想和道德观念，</a:t>
            </a:r>
            <a:r>
              <a:rPr lang="zh-CN" altLang="en-US" u="sng">
                <a:solidFill>
                  <a:srgbClr val="7030A0"/>
                </a:solidFill>
              </a:rPr>
              <a:t>在一定程度上冲击了封建秩序</a:t>
            </a:r>
            <a:r>
              <a:rPr lang="zh-CN" altLang="en-US"/>
              <a:t>，</a:t>
            </a:r>
            <a:r>
              <a:rPr lang="zh-CN" altLang="en-US" u="sng">
                <a:solidFill>
                  <a:srgbClr val="0070C0"/>
                </a:solidFill>
              </a:rPr>
              <a:t>解放了被宗教戒律禁锢的人性</a:t>
            </a:r>
            <a:r>
              <a:rPr lang="zh-CN" altLang="en-US"/>
              <a:t>，使人们开始更多的关注人本身和现实世界</a:t>
            </a:r>
            <a:endParaRPr lang="zh-CN" altLang="en-US"/>
          </a:p>
          <a:p>
            <a:r>
              <a:rPr lang="zh-CN" altLang="en-US" u="sng">
                <a:solidFill>
                  <a:srgbClr val="0070C0"/>
                </a:solidFill>
              </a:rPr>
              <a:t>是新航路开辟的精神动力</a:t>
            </a:r>
            <a:r>
              <a:rPr lang="zh-CN" altLang="en-US"/>
              <a:t>，促进宗教改革，科学革命和启蒙运动的开展</a:t>
            </a:r>
            <a:endParaRPr lang="zh-CN" altLang="en-US"/>
          </a:p>
        </p:txBody>
      </p:sp>
      <p:sp>
        <p:nvSpPr>
          <p:cNvPr id="3" name="标题 2" title=""/>
          <p:cNvSpPr>
            <a:spLocks noGrp="1"/>
          </p:cNvSpPr>
          <p:nvPr>
            <p:ph type="title"/>
          </p:nvPr>
        </p:nvSpPr>
        <p:spPr/>
        <p:txBody>
          <a:bodyPr/>
          <a:lstStyle/>
          <a:p>
            <a:r>
              <a:rPr lang="zh-CN" altLang="en-US"/>
              <a:t>继续</a:t>
            </a:r>
            <a:endParaRPr lang="zh-CN" altLang="en-US"/>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title=""/>
          <p:cNvSpPr>
            <a:spLocks noGrp="1"/>
          </p:cNvSpPr>
          <p:nvPr>
            <p:ph type="title"/>
          </p:nvPr>
        </p:nvSpPr>
        <p:spPr/>
        <p:txBody>
          <a:bodyPr/>
          <a:lstStyle/>
          <a:p>
            <a:r>
              <a:rPr lang="zh-CN" altLang="en-US">
                <a:sym typeface="+mn-ea"/>
              </a:rPr>
              <a:t>古埃及文明</a:t>
            </a:r>
            <a:endParaRPr lang="zh-CN" altLang="en-US"/>
          </a:p>
        </p:txBody>
      </p:sp>
      <p:sp>
        <p:nvSpPr>
          <p:cNvPr id="3" name="内容占位符 2" title=""/>
          <p:cNvSpPr>
            <a:spLocks noGrp="1"/>
          </p:cNvSpPr>
          <p:nvPr>
            <p:ph idx="1"/>
          </p:nvPr>
        </p:nvSpPr>
        <p:spPr>
          <a:xfrm>
            <a:off x="357505" y="1244600"/>
            <a:ext cx="10996295" cy="4932680"/>
          </a:xfrm>
        </p:spPr>
        <p:txBody>
          <a:bodyPr/>
          <a:lstStyle/>
          <a:p>
            <a:r>
              <a:rPr lang="zh-CN" altLang="en-US"/>
              <a:t>公元前3500年左右，埃及文明兴起，约公元前3100年，埃及初步实现统一，建立起比较完善的官僚系统。</a:t>
            </a:r>
            <a:endParaRPr lang="zh-CN" altLang="en-US"/>
          </a:p>
          <a:p>
            <a:r>
              <a:rPr lang="zh-CN" altLang="en-US"/>
              <a:t>法老被视为神在人间的代表，掌握着最重要的权利。</a:t>
            </a:r>
            <a:endParaRPr lang="zh-CN" altLang="en-US"/>
          </a:p>
          <a:p>
            <a:r>
              <a:rPr lang="zh-CN" altLang="en-US"/>
              <a:t>天花曾席卷尼罗河沿岸，</a:t>
            </a:r>
            <a:r>
              <a:rPr lang="zh-CN" altLang="en-US" u="sng">
                <a:solidFill>
                  <a:srgbClr val="C00000"/>
                </a:solidFill>
              </a:rPr>
              <a:t>法老拉美西斯五世得过天花</a:t>
            </a:r>
            <a:endParaRPr lang="zh-CN" altLang="en-US" u="sng">
              <a:solidFill>
                <a:srgbClr val="C00000"/>
              </a:solidFill>
            </a:endParaRPr>
          </a:p>
          <a:p>
            <a:r>
              <a:rPr lang="zh-CN" altLang="en-US"/>
              <a:t>发明象形文字形成于公元前4000纪末一直使用到公元四世纪</a:t>
            </a:r>
            <a:endParaRPr lang="zh-CN" altLang="en-US"/>
          </a:p>
          <a:p>
            <a:r>
              <a:rPr lang="zh-CN" altLang="en-US" u="sng">
                <a:solidFill>
                  <a:srgbClr val="C00000"/>
                </a:solidFill>
              </a:rPr>
              <a:t>那尔迈调色板是象形文字的代表</a:t>
            </a:r>
            <a:endParaRPr lang="zh-CN" altLang="en-US" u="sng">
              <a:solidFill>
                <a:srgbClr val="C00000"/>
              </a:solidFill>
            </a:endParaRPr>
          </a:p>
          <a:p>
            <a:r>
              <a:rPr lang="zh-CN" altLang="en-US"/>
              <a:t>制定了世界第一部太阳历</a:t>
            </a:r>
            <a:endParaRPr lang="zh-CN" altLang="en-US"/>
          </a:p>
          <a:p>
            <a:r>
              <a:rPr lang="zh-CN" altLang="en-US"/>
              <a:t>建造金字塔体现法老至上权威</a:t>
            </a:r>
            <a:endParaRPr lang="zh-CN" altLang="en-US"/>
          </a:p>
          <a:p>
            <a:r>
              <a:rPr lang="zh-CN" altLang="en-US"/>
              <a:t>莎草纸约在公元前30世纪出现的</a:t>
            </a:r>
            <a:r>
              <a:rPr lang="zh-CN" altLang="en-US" u="sng">
                <a:solidFill>
                  <a:srgbClr val="C00000"/>
                </a:solidFill>
              </a:rPr>
              <a:t>纸草书卷是书籍的雏形</a:t>
            </a:r>
            <a:endParaRPr lang="zh-CN" altLang="en-US" u="sng">
              <a:solidFill>
                <a:srgbClr val="C00000"/>
              </a:solidFill>
            </a:endParaRPr>
          </a:p>
        </p:txBody>
      </p:sp>
    </p:spTree>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35915" y="1108075"/>
            <a:ext cx="11677015" cy="5069205"/>
          </a:xfrm>
        </p:spPr>
        <p:txBody>
          <a:bodyPr/>
          <a:lstStyle/>
          <a:p>
            <a:r>
              <a:rPr lang="zh-CN" altLang="en-US"/>
              <a:t>文艺复兴使天主教会的权威受到越来越多的</a:t>
            </a:r>
            <a:r>
              <a:rPr lang="zh-CN" altLang="en-US" u="sng">
                <a:solidFill>
                  <a:srgbClr val="0070C0"/>
                </a:solidFill>
              </a:rPr>
              <a:t>质疑</a:t>
            </a:r>
            <a:r>
              <a:rPr lang="zh-CN" altLang="en-US"/>
              <a:t>，人们对罗马教廷的</a:t>
            </a:r>
            <a:r>
              <a:rPr lang="zh-CN" altLang="en-US" u="sng">
                <a:solidFill>
                  <a:srgbClr val="0070C0"/>
                </a:solidFill>
              </a:rPr>
              <a:t>盘削日益不满</a:t>
            </a:r>
            <a:endParaRPr lang="zh-CN" altLang="en-US"/>
          </a:p>
          <a:p>
            <a:r>
              <a:rPr lang="zh-CN" altLang="en-US"/>
              <a:t>德意志宗教改革</a:t>
            </a:r>
            <a:r>
              <a:rPr lang="zh-CN" altLang="en-US" u="sng">
                <a:solidFill>
                  <a:srgbClr val="C00000"/>
                </a:solidFill>
              </a:rPr>
              <a:t>1517年</a:t>
            </a:r>
            <a:r>
              <a:rPr lang="zh-CN" altLang="en-US"/>
              <a:t>，</a:t>
            </a:r>
            <a:r>
              <a:rPr lang="zh-CN" altLang="en-US" u="sng">
                <a:solidFill>
                  <a:srgbClr val="0070C0"/>
                </a:solidFill>
              </a:rPr>
              <a:t>马丁路德</a:t>
            </a:r>
            <a:r>
              <a:rPr lang="zh-CN" altLang="en-US"/>
              <a:t>撰写</a:t>
            </a:r>
            <a:r>
              <a:rPr lang="zh-CN" altLang="en-US" u="sng">
                <a:solidFill>
                  <a:srgbClr val="C00000"/>
                </a:solidFill>
              </a:rPr>
              <a:t>九十五条论纲</a:t>
            </a:r>
            <a:r>
              <a:rPr lang="zh-CN" altLang="en-US"/>
              <a:t>，拉开了宗教改革的序幕</a:t>
            </a:r>
            <a:endParaRPr lang="zh-CN" altLang="en-US"/>
          </a:p>
          <a:p>
            <a:r>
              <a:rPr lang="zh-CN" altLang="en-US" u="sng">
                <a:solidFill>
                  <a:srgbClr val="C00000"/>
                </a:solidFill>
              </a:rPr>
              <a:t>人的灵魂获救靠自己的信仰</a:t>
            </a:r>
            <a:r>
              <a:rPr lang="zh-CN" altLang="en-US"/>
              <a:t>，不靠繁琐的宗教仪式</a:t>
            </a:r>
            <a:endParaRPr lang="zh-CN" altLang="en-US"/>
          </a:p>
          <a:p>
            <a:r>
              <a:rPr lang="zh-CN" altLang="en-US" u="sng">
                <a:solidFill>
                  <a:srgbClr val="C00000"/>
                </a:solidFill>
              </a:rPr>
              <a:t>上帝面前人人平等</a:t>
            </a:r>
            <a:r>
              <a:rPr lang="zh-CN" altLang="en-US"/>
              <a:t>，建立独立的</a:t>
            </a:r>
            <a:r>
              <a:rPr lang="zh-CN" altLang="en-US" u="sng">
                <a:solidFill>
                  <a:srgbClr val="C00000"/>
                </a:solidFill>
              </a:rPr>
              <a:t>民族教会和廉俭教会</a:t>
            </a:r>
            <a:endParaRPr lang="zh-CN" altLang="en-US" u="sng">
              <a:solidFill>
                <a:srgbClr val="C00000"/>
              </a:solidFill>
            </a:endParaRPr>
          </a:p>
          <a:p>
            <a:r>
              <a:rPr lang="zh-CN" altLang="en-US"/>
              <a:t>用民族语言进行宗教活动德意志宗教改革形成了新教中的路德派</a:t>
            </a:r>
            <a:endParaRPr lang="zh-CN" altLang="en-US"/>
          </a:p>
          <a:p>
            <a:r>
              <a:rPr lang="zh-CN" altLang="en-US"/>
              <a:t>西欧其他国家也进行宗教改革，建立了独立于罗马教廷的</a:t>
            </a:r>
            <a:r>
              <a:rPr lang="zh-CN" altLang="en-US" u="sng">
                <a:solidFill>
                  <a:srgbClr val="C00000"/>
                </a:solidFill>
              </a:rPr>
              <a:t>新教</a:t>
            </a:r>
            <a:r>
              <a:rPr lang="zh-CN" altLang="en-US"/>
              <a:t>，其中瑞士的</a:t>
            </a:r>
            <a:r>
              <a:rPr lang="zh-CN" altLang="en-US" u="sng">
                <a:solidFill>
                  <a:srgbClr val="C00000"/>
                </a:solidFill>
              </a:rPr>
              <a:t>加尔文派</a:t>
            </a:r>
            <a:r>
              <a:rPr lang="zh-CN" altLang="en-US"/>
              <a:t>和英国的</a:t>
            </a:r>
            <a:r>
              <a:rPr lang="zh-CN" altLang="en-US" u="sng">
                <a:solidFill>
                  <a:srgbClr val="C00000"/>
                </a:solidFill>
              </a:rPr>
              <a:t>国教</a:t>
            </a:r>
            <a:r>
              <a:rPr lang="zh-CN" altLang="en-US"/>
              <a:t>影响最大</a:t>
            </a:r>
            <a:endParaRPr lang="zh-CN" altLang="en-US"/>
          </a:p>
          <a:p>
            <a:r>
              <a:rPr lang="zh-CN" altLang="en-US"/>
              <a:t>进一步解放了人们的思想，</a:t>
            </a:r>
            <a:r>
              <a:rPr lang="zh-CN" altLang="en-US" u="sng">
                <a:solidFill>
                  <a:srgbClr val="C00000"/>
                </a:solidFill>
              </a:rPr>
              <a:t>传播和发展人文主义</a:t>
            </a:r>
            <a:endParaRPr lang="zh-CN" altLang="en-US" u="sng">
              <a:solidFill>
                <a:srgbClr val="C00000"/>
              </a:solidFill>
            </a:endParaRPr>
          </a:p>
          <a:p>
            <a:r>
              <a:rPr lang="zh-CN" altLang="en-US" u="sng">
                <a:solidFill>
                  <a:srgbClr val="C00000"/>
                </a:solidFill>
              </a:rPr>
              <a:t>有利于欧洲资本主义的成长</a:t>
            </a:r>
            <a:endParaRPr lang="zh-CN" altLang="en-US"/>
          </a:p>
          <a:p>
            <a:r>
              <a:rPr lang="zh-CN" altLang="en-US"/>
              <a:t>推进了</a:t>
            </a:r>
            <a:r>
              <a:rPr lang="zh-CN" altLang="en-US" u="sng">
                <a:solidFill>
                  <a:srgbClr val="C00000"/>
                </a:solidFill>
              </a:rPr>
              <a:t>欧洲民族国家的形成和文化教育事业的发展</a:t>
            </a:r>
            <a:endParaRPr lang="zh-CN" altLang="en-US" u="sng">
              <a:solidFill>
                <a:srgbClr val="C00000"/>
              </a:solidFill>
            </a:endParaRPr>
          </a:p>
          <a:p>
            <a:r>
              <a:rPr lang="zh-CN" altLang="en-US"/>
              <a:t>新教的影响，排斥其他教派，</a:t>
            </a:r>
            <a:r>
              <a:rPr lang="zh-CN" altLang="en-US">
                <a:solidFill>
                  <a:srgbClr val="C00000"/>
                </a:solidFill>
              </a:rPr>
              <a:t>引起了多次宗教冲突</a:t>
            </a:r>
            <a:endParaRPr lang="zh-CN" altLang="en-US">
              <a:solidFill>
                <a:srgbClr val="C00000"/>
              </a:solidFill>
            </a:endParaRPr>
          </a:p>
        </p:txBody>
      </p:sp>
      <p:sp>
        <p:nvSpPr>
          <p:cNvPr id="3" name="标题 2" title=""/>
          <p:cNvSpPr>
            <a:spLocks noGrp="1"/>
          </p:cNvSpPr>
          <p:nvPr>
            <p:ph type="title"/>
          </p:nvPr>
        </p:nvSpPr>
        <p:spPr/>
        <p:txBody>
          <a:bodyPr/>
          <a:lstStyle/>
          <a:p>
            <a:r>
              <a:rPr lang="zh-CN" altLang="en-US"/>
              <a:t>宗教改革</a:t>
            </a:r>
            <a:endParaRPr lang="zh-CN" altLang="en-US"/>
          </a:p>
        </p:txBody>
      </p:sp>
    </p:spTree>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24485" y="1107440"/>
            <a:ext cx="11029315" cy="5069840"/>
          </a:xfrm>
        </p:spPr>
        <p:txBody>
          <a:bodyPr/>
          <a:lstStyle/>
          <a:p>
            <a:r>
              <a:rPr lang="zh-CN" altLang="en-US"/>
              <a:t>近代科学的兴起，削弱了封建统治的精神支柱，</a:t>
            </a:r>
            <a:r>
              <a:rPr lang="zh-CN" altLang="en-US" u="sng">
                <a:solidFill>
                  <a:srgbClr val="C00000"/>
                </a:solidFill>
              </a:rPr>
              <a:t>促进了思想解放和社会进步。</a:t>
            </a:r>
            <a:endParaRPr lang="zh-CN" altLang="en-US"/>
          </a:p>
          <a:p>
            <a:r>
              <a:rPr lang="zh-CN" altLang="en-US"/>
              <a:t>随着文艺复兴和宗教改革的深入发展，人们对自然界的认识也产生了革命性变化。16世纪至17世纪，欧洲的自然科学研究取得重大突破，现</a:t>
            </a:r>
            <a:r>
              <a:rPr lang="zh-CN" altLang="en-US" u="sng">
                <a:solidFill>
                  <a:srgbClr val="C00000"/>
                </a:solidFill>
              </a:rPr>
              <a:t>代科学兴起被称为科学革命</a:t>
            </a:r>
            <a:endParaRPr lang="zh-CN" altLang="en-US" u="sng">
              <a:solidFill>
                <a:srgbClr val="C00000"/>
              </a:solidFill>
            </a:endParaRPr>
          </a:p>
          <a:p>
            <a:r>
              <a:rPr lang="zh-CN" altLang="en-US" u="sng">
                <a:solidFill>
                  <a:srgbClr val="C00000"/>
                </a:solidFill>
              </a:rPr>
              <a:t>波兰</a:t>
            </a:r>
            <a:r>
              <a:rPr lang="zh-CN" altLang="en-US"/>
              <a:t>天文学家</a:t>
            </a:r>
            <a:r>
              <a:rPr lang="zh-CN" altLang="en-US" u="sng">
                <a:solidFill>
                  <a:srgbClr val="C00000"/>
                </a:solidFill>
              </a:rPr>
              <a:t>哥白尼提出日心说</a:t>
            </a:r>
            <a:r>
              <a:rPr lang="zh-CN" altLang="en-US"/>
              <a:t>，否定天主教会宣扬的地心说建立起一种新的宇宙观。</a:t>
            </a:r>
            <a:r>
              <a:rPr lang="zh-CN" altLang="en-US" u="sng">
                <a:solidFill>
                  <a:srgbClr val="C00000"/>
                </a:solidFill>
              </a:rPr>
              <a:t>英国科学家牛</a:t>
            </a:r>
            <a:r>
              <a:rPr lang="zh-CN" altLang="en-US"/>
              <a:t>顿发现，万有领域定律确立了较为完整的力学体系，为近代物理学的发展奠定基础</a:t>
            </a:r>
            <a:endParaRPr lang="zh-CN" altLang="en-US"/>
          </a:p>
          <a:p>
            <a:r>
              <a:rPr lang="zh-CN" altLang="en-US"/>
              <a:t>近代科学在光学，热学，电磁学，解剖学等领域取得了巨大进步</a:t>
            </a:r>
            <a:endParaRPr lang="zh-CN" altLang="en-US"/>
          </a:p>
          <a:p>
            <a:r>
              <a:rPr lang="zh-CN" altLang="en-US"/>
              <a:t>形成了</a:t>
            </a:r>
            <a:r>
              <a:rPr lang="zh-CN" altLang="en-US" u="sng">
                <a:solidFill>
                  <a:srgbClr val="C00000"/>
                </a:solidFill>
              </a:rPr>
              <a:t>重视经验和事实的理性化思维方式</a:t>
            </a:r>
            <a:r>
              <a:rPr lang="zh-CN" altLang="en-US"/>
              <a:t>，确立通过观察实验，分析归纳和综合等基本途径发现</a:t>
            </a:r>
            <a:r>
              <a:rPr lang="zh-CN" altLang="en-US" u="sng">
                <a:solidFill>
                  <a:srgbClr val="C00000"/>
                </a:solidFill>
              </a:rPr>
              <a:t>自然规律</a:t>
            </a:r>
            <a:r>
              <a:rPr lang="zh-CN" altLang="en-US"/>
              <a:t>的科学方法</a:t>
            </a:r>
            <a:endParaRPr lang="zh-CN" altLang="en-US"/>
          </a:p>
          <a:p>
            <a:r>
              <a:rPr lang="zh-CN" altLang="en-US"/>
              <a:t>削弱了封建统治的精神支柱，</a:t>
            </a:r>
            <a:r>
              <a:rPr lang="zh-CN" altLang="en-US" u="sng">
                <a:solidFill>
                  <a:srgbClr val="C00000"/>
                </a:solidFill>
              </a:rPr>
              <a:t>促进了思想解放和社会进步</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近代科学的兴起</a:t>
            </a:r>
            <a:endParaRPr lang="zh-CN" altLang="en-US"/>
          </a:p>
        </p:txBody>
      </p:sp>
    </p:spTree>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704215" y="1311275"/>
            <a:ext cx="10649585" cy="4866005"/>
          </a:xfrm>
        </p:spPr>
        <p:txBody>
          <a:bodyPr/>
          <a:lstStyle/>
          <a:p>
            <a:r>
              <a:rPr lang="zh-CN" altLang="en-US"/>
              <a:t>15世纪中叶，德国人</a:t>
            </a:r>
            <a:r>
              <a:rPr lang="zh-CN" altLang="en-US" u="sng">
                <a:solidFill>
                  <a:srgbClr val="C00000"/>
                </a:solidFill>
              </a:rPr>
              <a:t>古登堡</a:t>
            </a:r>
            <a:r>
              <a:rPr lang="zh-CN" altLang="en-US"/>
              <a:t>发明</a:t>
            </a:r>
            <a:r>
              <a:rPr lang="zh-CN" altLang="en-US" u="sng">
                <a:solidFill>
                  <a:srgbClr val="C00000"/>
                </a:solidFill>
              </a:rPr>
              <a:t>金属活字印刷</a:t>
            </a:r>
            <a:endParaRPr lang="zh-CN" altLang="en-US" u="sng">
              <a:solidFill>
                <a:srgbClr val="C00000"/>
              </a:solidFill>
            </a:endParaRPr>
          </a:p>
          <a:p>
            <a:r>
              <a:rPr lang="zh-CN" altLang="en-US"/>
              <a:t>17世纪英国生理学家</a:t>
            </a:r>
            <a:r>
              <a:rPr lang="zh-CN" altLang="en-US" u="sng">
                <a:solidFill>
                  <a:srgbClr val="C00000"/>
                </a:solidFill>
              </a:rPr>
              <a:t>威廉哈维</a:t>
            </a:r>
            <a:r>
              <a:rPr lang="zh-CN" altLang="en-US"/>
              <a:t>著成</a:t>
            </a:r>
            <a:r>
              <a:rPr lang="zh-CN" altLang="en-US" u="sng">
                <a:solidFill>
                  <a:srgbClr val="C00000"/>
                </a:solidFill>
              </a:rPr>
              <a:t>心血运动论</a:t>
            </a:r>
            <a:r>
              <a:rPr lang="zh-CN" altLang="en-US"/>
              <a:t>，揭示了血液循环的规律。</a:t>
            </a:r>
            <a:endParaRPr lang="zh-CN" altLang="en-US"/>
          </a:p>
          <a:p>
            <a:r>
              <a:rPr lang="zh-CN" altLang="en-US"/>
              <a:t>荷兰人列文虎克通过显微镜观察微生物。</a:t>
            </a:r>
            <a:endParaRPr lang="zh-CN" altLang="en-US"/>
          </a:p>
          <a:p>
            <a:r>
              <a:rPr lang="zh-CN" altLang="en-US"/>
              <a:t>18世纪晚期，</a:t>
            </a:r>
            <a:r>
              <a:rPr lang="zh-CN" altLang="en-US" u="sng">
                <a:solidFill>
                  <a:srgbClr val="C00000"/>
                </a:solidFill>
              </a:rPr>
              <a:t>英国医生詹纳</a:t>
            </a:r>
            <a:r>
              <a:rPr lang="zh-CN" altLang="en-US"/>
              <a:t>发明</a:t>
            </a:r>
            <a:r>
              <a:rPr lang="zh-CN" altLang="en-US" u="sng">
                <a:solidFill>
                  <a:srgbClr val="C00000"/>
                </a:solidFill>
              </a:rPr>
              <a:t>牛痘接种法</a:t>
            </a:r>
            <a:r>
              <a:rPr lang="zh-CN" altLang="en-US"/>
              <a:t>降低了天花发病率19世纪</a:t>
            </a:r>
            <a:endParaRPr lang="zh-CN" altLang="en-US"/>
          </a:p>
          <a:p>
            <a:r>
              <a:rPr lang="zh-CN" altLang="en-US"/>
              <a:t>法国</a:t>
            </a:r>
            <a:r>
              <a:rPr lang="zh-CN" altLang="en-US" u="sng">
                <a:solidFill>
                  <a:srgbClr val="C00000"/>
                </a:solidFill>
              </a:rPr>
              <a:t>巴斯德</a:t>
            </a:r>
            <a:r>
              <a:rPr lang="zh-CN" altLang="en-US"/>
              <a:t>创立了</a:t>
            </a:r>
            <a:r>
              <a:rPr lang="zh-CN" altLang="en-US" u="sng">
                <a:solidFill>
                  <a:srgbClr val="C00000"/>
                </a:solidFill>
              </a:rPr>
              <a:t>巴氏灭菌法</a:t>
            </a:r>
            <a:endParaRPr lang="zh-CN" altLang="en-US" u="sng">
              <a:solidFill>
                <a:srgbClr val="C00000"/>
              </a:solidFill>
            </a:endParaRPr>
          </a:p>
          <a:p>
            <a:r>
              <a:rPr lang="zh-CN" altLang="en-US"/>
              <a:t>1928年，英国</a:t>
            </a:r>
            <a:r>
              <a:rPr lang="zh-CN" altLang="en-US" u="sng">
                <a:solidFill>
                  <a:srgbClr val="C00000"/>
                </a:solidFill>
              </a:rPr>
              <a:t>弗莱明</a:t>
            </a:r>
            <a:r>
              <a:rPr lang="zh-CN" altLang="en-US"/>
              <a:t>发明了</a:t>
            </a:r>
            <a:r>
              <a:rPr lang="zh-CN" altLang="en-US" u="sng">
                <a:solidFill>
                  <a:srgbClr val="C00000"/>
                </a:solidFill>
              </a:rPr>
              <a:t>青霉素</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选择性</a:t>
            </a:r>
            <a:endParaRPr lang="zh-CN" altLang="en-US"/>
          </a:p>
        </p:txBody>
      </p:sp>
    </p:spTree>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24180" y="1244600"/>
            <a:ext cx="10929620" cy="4932680"/>
          </a:xfrm>
        </p:spPr>
        <p:txBody>
          <a:bodyPr/>
          <a:lstStyle/>
          <a:p>
            <a:r>
              <a:rPr lang="zh-CN" altLang="en-US"/>
              <a:t>随着文艺复兴，宗教改革和近代科学的发展，人们的思想得到进一步解放，新兴资产阶级要求摆脱专制，王权和教会的思想束缚，启蒙运动，应运而生</a:t>
            </a:r>
            <a:endParaRPr lang="zh-CN" altLang="en-US"/>
          </a:p>
          <a:p>
            <a:r>
              <a:rPr lang="zh-CN" altLang="en-US"/>
              <a:t>实质</a:t>
            </a:r>
            <a:r>
              <a:rPr lang="zh-CN" altLang="en-US" u="sng">
                <a:solidFill>
                  <a:srgbClr val="C00000"/>
                </a:solidFill>
              </a:rPr>
              <a:t>以理性和科学的光芒驱散蒙昧迷信宗教狂热和专制统治带来的黑暗</a:t>
            </a:r>
            <a:endParaRPr lang="zh-CN" altLang="en-US" u="sng">
              <a:solidFill>
                <a:srgbClr val="C00000"/>
              </a:solidFill>
            </a:endParaRPr>
          </a:p>
          <a:p>
            <a:r>
              <a:rPr lang="zh-CN" altLang="en-US"/>
              <a:t>17世纪，英国出现早期启蒙思想。</a:t>
            </a:r>
            <a:r>
              <a:rPr lang="zh-CN" altLang="en-US" u="sng">
                <a:solidFill>
                  <a:srgbClr val="C00000"/>
                </a:solidFill>
              </a:rPr>
              <a:t>18世纪，法国成为启蒙运动的中心</a:t>
            </a:r>
            <a:r>
              <a:rPr lang="zh-CN" altLang="en-US"/>
              <a:t>。18世纪后期，启蒙运动达到高潮，并扩展到欧洲其他国家及北美地区</a:t>
            </a:r>
            <a:endParaRPr lang="zh-CN" altLang="en-US"/>
          </a:p>
          <a:p>
            <a:r>
              <a:rPr lang="zh-CN" altLang="en-US" u="sng">
                <a:solidFill>
                  <a:srgbClr val="C00000"/>
                </a:solidFill>
              </a:rPr>
              <a:t>理性强调独立思考与自主精神</a:t>
            </a:r>
            <a:endParaRPr lang="zh-CN" altLang="en-US"/>
          </a:p>
          <a:p>
            <a:r>
              <a:rPr lang="zh-CN" altLang="en-US"/>
              <a:t>孟德斯鸠强调，立法，司法，行政</a:t>
            </a:r>
            <a:r>
              <a:rPr lang="zh-CN" altLang="en-US" u="sng">
                <a:solidFill>
                  <a:srgbClr val="C00000"/>
                </a:solidFill>
              </a:rPr>
              <a:t>三权分立</a:t>
            </a:r>
            <a:r>
              <a:rPr lang="zh-CN" altLang="en-US"/>
              <a:t>，相互监督制衡。</a:t>
            </a:r>
            <a:endParaRPr lang="zh-CN" altLang="en-US"/>
          </a:p>
          <a:p>
            <a:r>
              <a:rPr lang="zh-CN" altLang="en-US"/>
              <a:t>伏尔泰寄希望于开明的君主进行改革，建立</a:t>
            </a:r>
            <a:r>
              <a:rPr lang="zh-CN" altLang="en-US" u="sng">
                <a:solidFill>
                  <a:srgbClr val="C00000"/>
                </a:solidFill>
              </a:rPr>
              <a:t>君主立宪制</a:t>
            </a:r>
            <a:r>
              <a:rPr lang="zh-CN" altLang="en-US"/>
              <a:t>，认为自然赋予人类以自由，平等的权利           </a:t>
            </a:r>
            <a:r>
              <a:rPr lang="zh-CN" altLang="en-US" u="sng">
                <a:solidFill>
                  <a:srgbClr val="C00000"/>
                </a:solidFill>
              </a:rPr>
              <a:t>  卢梭主权在民</a:t>
            </a:r>
            <a:endParaRPr lang="zh-CN" altLang="en-US"/>
          </a:p>
          <a:p>
            <a:r>
              <a:rPr lang="zh-CN" altLang="en-US"/>
              <a:t>亚当斯密：</a:t>
            </a:r>
            <a:r>
              <a:rPr lang="zh-CN" altLang="en-US" u="sng">
                <a:solidFill>
                  <a:srgbClr val="C00000"/>
                </a:solidFill>
              </a:rPr>
              <a:t>劳动</a:t>
            </a:r>
            <a:r>
              <a:rPr lang="zh-CN" altLang="en-US"/>
              <a:t>是财富的源泉和衡量价值的尺度，主张自由竞争被尊为</a:t>
            </a:r>
            <a:endParaRPr lang="zh-CN" altLang="en-US"/>
          </a:p>
          <a:p>
            <a:r>
              <a:rPr lang="zh-CN" altLang="en-US"/>
              <a:t>现代经济学之父</a:t>
            </a:r>
            <a:endParaRPr lang="zh-CN" altLang="en-US"/>
          </a:p>
          <a:p>
            <a:r>
              <a:rPr lang="zh-CN" altLang="en-US" u="sng">
                <a:solidFill>
                  <a:srgbClr val="C00000"/>
                </a:solidFill>
              </a:rPr>
              <a:t>康德</a:t>
            </a:r>
            <a:r>
              <a:rPr lang="zh-CN" altLang="en-US"/>
              <a:t>主张人应该通过独立思考，</a:t>
            </a:r>
            <a:r>
              <a:rPr lang="zh-CN" altLang="en-US" u="sng">
                <a:solidFill>
                  <a:srgbClr val="C00000"/>
                </a:solidFill>
              </a:rPr>
              <a:t>理性判断</a:t>
            </a:r>
            <a:r>
              <a:rPr lang="zh-CN" altLang="en-US"/>
              <a:t>，主张民主，自由，平等是启蒙思想的集大成者</a:t>
            </a:r>
            <a:endParaRPr lang="zh-CN" altLang="en-US"/>
          </a:p>
        </p:txBody>
      </p:sp>
      <p:sp>
        <p:nvSpPr>
          <p:cNvPr id="3" name="标题 2" title=""/>
          <p:cNvSpPr>
            <a:spLocks noGrp="1"/>
          </p:cNvSpPr>
          <p:nvPr>
            <p:ph type="title"/>
          </p:nvPr>
        </p:nvSpPr>
        <p:spPr/>
        <p:txBody>
          <a:bodyPr/>
          <a:lstStyle/>
          <a:p>
            <a:r>
              <a:rPr lang="zh-CN" altLang="en-US"/>
              <a:t>启蒙运动</a:t>
            </a:r>
            <a:endParaRPr lang="zh-CN" altLang="en-US"/>
          </a:p>
        </p:txBody>
      </p:sp>
    </p:spTree>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23850" y="1252855"/>
            <a:ext cx="11645265" cy="4732020"/>
          </a:xfrm>
        </p:spPr>
        <p:txBody>
          <a:bodyPr/>
          <a:lstStyle/>
          <a:p>
            <a:r>
              <a:rPr lang="zh-CN" altLang="en-US"/>
              <a:t>共性</a:t>
            </a:r>
            <a:endParaRPr lang="zh-CN" altLang="en-US"/>
          </a:p>
          <a:p>
            <a:r>
              <a:rPr lang="zh-CN" altLang="en-US"/>
              <a:t>判断是非的标准是人的理性</a:t>
            </a:r>
            <a:endParaRPr lang="zh-CN" altLang="en-US"/>
          </a:p>
          <a:p>
            <a:r>
              <a:rPr lang="zh-CN" altLang="en-US"/>
              <a:t>相信进步相信在科学和教育的作用下，社会将趋于完美</a:t>
            </a:r>
            <a:endParaRPr lang="zh-CN" altLang="en-US"/>
          </a:p>
          <a:p>
            <a:r>
              <a:rPr lang="zh-CN" altLang="en-US"/>
              <a:t>对未来社会提出了一些基本的政治思想如天赋人权，平等自由法治和权力制衡等</a:t>
            </a:r>
            <a:endParaRPr lang="zh-CN" altLang="en-US"/>
          </a:p>
          <a:p>
            <a:r>
              <a:rPr lang="zh-CN" altLang="en-US"/>
              <a:t>反对君主专制</a:t>
            </a:r>
            <a:endParaRPr lang="zh-CN" altLang="en-US"/>
          </a:p>
          <a:p>
            <a:r>
              <a:rPr lang="zh-CN" altLang="en-US" u="sng">
                <a:solidFill>
                  <a:srgbClr val="C00000"/>
                </a:solidFill>
              </a:rPr>
              <a:t>进一步解放</a:t>
            </a:r>
            <a:r>
              <a:rPr lang="zh-CN" altLang="en-US"/>
              <a:t>了人们的思想，为资本主义制度的建立做了</a:t>
            </a:r>
            <a:r>
              <a:rPr lang="zh-CN" altLang="en-US" u="sng">
                <a:solidFill>
                  <a:srgbClr val="C00000"/>
                </a:solidFill>
              </a:rPr>
              <a:t>理论准备和舆论宣传</a:t>
            </a:r>
            <a:endParaRPr lang="zh-CN" altLang="en-US"/>
          </a:p>
          <a:p>
            <a:r>
              <a:rPr lang="zh-CN" altLang="en-US" u="sng">
                <a:solidFill>
                  <a:srgbClr val="C00000"/>
                </a:solidFill>
              </a:rPr>
              <a:t>直接推动</a:t>
            </a:r>
            <a:r>
              <a:rPr lang="zh-CN" altLang="en-US"/>
              <a:t>了美国独立战争和法国大革命</a:t>
            </a:r>
            <a:endParaRPr lang="zh-CN" altLang="en-US"/>
          </a:p>
          <a:p>
            <a:r>
              <a:rPr lang="zh-CN" altLang="en-US"/>
              <a:t>有助于在这些国家</a:t>
            </a:r>
            <a:r>
              <a:rPr lang="zh-CN" altLang="en-US" u="sng">
                <a:solidFill>
                  <a:srgbClr val="C00000"/>
                </a:solidFill>
              </a:rPr>
              <a:t>建立资产阶级统治启蒙思想</a:t>
            </a:r>
            <a:endParaRPr lang="zh-CN" altLang="en-US" u="sng">
              <a:solidFill>
                <a:srgbClr val="C00000"/>
              </a:solidFill>
            </a:endParaRPr>
          </a:p>
          <a:p>
            <a:r>
              <a:rPr lang="zh-CN" altLang="en-US"/>
              <a:t>成为殖民地半殖民地人民</a:t>
            </a:r>
            <a:r>
              <a:rPr lang="zh-CN" altLang="en-US" u="sng">
                <a:solidFill>
                  <a:srgbClr val="C00000"/>
                </a:solidFill>
              </a:rPr>
              <a:t>争取民族独立的精神武器</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继续</a:t>
            </a:r>
            <a:endParaRPr lang="zh-CN" altLang="en-US"/>
          </a:p>
        </p:txBody>
      </p:sp>
      <p:sp>
        <p:nvSpPr>
          <p:cNvPr id="4" name="文本框 3" title=""/>
          <p:cNvSpPr txBox="1"/>
          <p:nvPr/>
        </p:nvSpPr>
        <p:spPr>
          <a:xfrm>
            <a:off x="6531610" y="5621020"/>
            <a:ext cx="4876800" cy="645160"/>
          </a:xfrm>
          <a:prstGeom prst="rect">
            <a:avLst/>
          </a:prstGeom>
          <a:noFill/>
        </p:spPr>
        <p:txBody>
          <a:bodyPr wrap="square" rtlCol="0">
            <a:spAutoFit/>
          </a:bodyPr>
          <a:lstStyle/>
          <a:p>
            <a:r>
              <a:rPr lang="zh-CN" altLang="en-US"/>
              <a:t>下页我们将进入第</a:t>
            </a:r>
            <a:r>
              <a:rPr lang="en-US" altLang="zh-CN"/>
              <a:t>9</a:t>
            </a:r>
            <a:r>
              <a:rPr lang="zh-CN" altLang="en-US"/>
              <a:t>课</a:t>
            </a:r>
            <a:endParaRPr lang="zh-CN" altLang="en-US"/>
          </a:p>
          <a:p>
            <a:r>
              <a:rPr lang="zh-CN" altLang="en-US"/>
              <a:t>资产阶级革命与资本主义制度的确立</a:t>
            </a:r>
            <a:endParaRPr lang="zh-CN" altLang="en-US"/>
          </a:p>
        </p:txBody>
      </p:sp>
    </p:spTree>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12420" y="1278255"/>
            <a:ext cx="11712575" cy="4943475"/>
          </a:xfrm>
        </p:spPr>
        <p:txBody>
          <a:bodyPr/>
          <a:lstStyle/>
          <a:p>
            <a:r>
              <a:rPr lang="zh-CN" altLang="en-US"/>
              <a:t>16至17世纪英国资产阶级和新贵族在经济上日益强大。</a:t>
            </a:r>
            <a:endParaRPr lang="zh-CN" altLang="en-US"/>
          </a:p>
          <a:p>
            <a:r>
              <a:rPr lang="zh-CN" altLang="en-US"/>
              <a:t>他们以议会为基地挑战专制王权，爆发</a:t>
            </a:r>
            <a:r>
              <a:rPr lang="zh-CN" altLang="en-US" u="sng">
                <a:solidFill>
                  <a:srgbClr val="C00000"/>
                </a:solidFill>
              </a:rPr>
              <a:t>1640年英国爆发革命</a:t>
            </a:r>
            <a:r>
              <a:rPr lang="zh-CN" altLang="en-US"/>
              <a:t>，经过两次内战，议会获胜，处死国王。</a:t>
            </a:r>
            <a:endParaRPr lang="zh-CN" altLang="en-US"/>
          </a:p>
          <a:p>
            <a:r>
              <a:rPr lang="zh-CN" altLang="en-US"/>
              <a:t>随后，经历共和国军事独裁和王朝复辟时期的反复斗争。</a:t>
            </a:r>
            <a:endParaRPr lang="zh-CN" altLang="en-US"/>
          </a:p>
          <a:p>
            <a:r>
              <a:rPr lang="zh-CN" altLang="en-US" u="sng">
                <a:solidFill>
                  <a:srgbClr val="C00000"/>
                </a:solidFill>
              </a:rPr>
              <a:t>1688年发生光荣革命</a:t>
            </a:r>
            <a:r>
              <a:rPr lang="zh-CN" altLang="en-US"/>
              <a:t>，革命成果获得巩固。</a:t>
            </a:r>
            <a:r>
              <a:rPr lang="zh-CN" altLang="en-US" u="sng">
                <a:solidFill>
                  <a:srgbClr val="C00000"/>
                </a:solidFill>
              </a:rPr>
              <a:t>1689年权利法案</a:t>
            </a:r>
            <a:r>
              <a:rPr lang="zh-CN" altLang="en-US"/>
              <a:t>扩大议会权力限制王权</a:t>
            </a:r>
            <a:endParaRPr lang="zh-CN" altLang="en-US"/>
          </a:p>
          <a:p>
            <a:r>
              <a:rPr lang="zh-CN" altLang="en-US" u="sng">
                <a:solidFill>
                  <a:srgbClr val="C00000"/>
                </a:solidFill>
              </a:rPr>
              <a:t>1701年王位继承法规定</a:t>
            </a:r>
            <a:r>
              <a:rPr lang="zh-CN" altLang="en-US"/>
              <a:t>，国王不得为天主教徒，也不能和天主教徒结婚。</a:t>
            </a:r>
            <a:endParaRPr lang="zh-CN" altLang="en-US"/>
          </a:p>
          <a:p>
            <a:r>
              <a:rPr lang="zh-CN" altLang="en-US"/>
              <a:t>光荣革命后，</a:t>
            </a:r>
            <a:r>
              <a:rPr lang="zh-CN" altLang="en-US" u="sng">
                <a:solidFill>
                  <a:srgbClr val="C00000"/>
                </a:solidFill>
              </a:rPr>
              <a:t>英国君主立宪制逐步形成</a:t>
            </a:r>
            <a:endParaRPr lang="zh-CN" altLang="en-US"/>
          </a:p>
          <a:p>
            <a:r>
              <a:rPr lang="zh-CN" altLang="en-US" u="sng">
                <a:solidFill>
                  <a:srgbClr val="C00000"/>
                </a:solidFill>
              </a:rPr>
              <a:t>美国独立战争</a:t>
            </a:r>
            <a:r>
              <a:rPr lang="zh-CN" altLang="en-US">
                <a:solidFill>
                  <a:schemeClr val="tx1"/>
                </a:solidFill>
                <a:effectLst>
                  <a:outerShdw blurRad="38100" dist="19050" dir="2700000" algn="tl" rotWithShape="0">
                    <a:schemeClr val="dk1">
                      <a:alpha val="40000"/>
                    </a:schemeClr>
                  </a:outerShdw>
                </a:effectLst>
              </a:rPr>
              <a:t>1</a:t>
            </a:r>
            <a:r>
              <a:rPr lang="zh-CN" altLang="en-US"/>
              <a:t>8世纪中叶，英国对北美殖民地种种限制和剥削，激起北美人民的强烈不满。</a:t>
            </a:r>
            <a:r>
              <a:rPr lang="zh-CN" altLang="en-US" u="sng">
                <a:solidFill>
                  <a:srgbClr val="C00000"/>
                </a:solidFill>
              </a:rPr>
              <a:t>1775</a:t>
            </a:r>
            <a:r>
              <a:rPr lang="zh-CN" altLang="en-US"/>
              <a:t>年四月，</a:t>
            </a:r>
            <a:r>
              <a:rPr lang="zh-CN" altLang="en-US" u="sng">
                <a:solidFill>
                  <a:srgbClr val="C00000"/>
                </a:solidFill>
              </a:rPr>
              <a:t>莱克星顿</a:t>
            </a:r>
            <a:r>
              <a:rPr lang="zh-CN" altLang="en-US"/>
              <a:t>民兵与英军发生冲突，</a:t>
            </a:r>
            <a:r>
              <a:rPr lang="zh-CN" altLang="en-US" u="sng">
                <a:solidFill>
                  <a:srgbClr val="C00000"/>
                </a:solidFill>
              </a:rPr>
              <a:t>独立战争开始</a:t>
            </a:r>
            <a:r>
              <a:rPr lang="zh-CN" altLang="en-US"/>
              <a:t>。</a:t>
            </a:r>
            <a:endParaRPr lang="zh-CN" altLang="en-US"/>
          </a:p>
          <a:p>
            <a:r>
              <a:rPr lang="zh-CN" altLang="en-US"/>
              <a:t>1776年7月4日，大陆会议</a:t>
            </a:r>
            <a:r>
              <a:rPr lang="zh-CN" altLang="en-US" u="sng">
                <a:solidFill>
                  <a:srgbClr val="C00000"/>
                </a:solidFill>
              </a:rPr>
              <a:t>发表独立宣言</a:t>
            </a:r>
            <a:r>
              <a:rPr lang="zh-CN" altLang="en-US"/>
              <a:t>，宣告北美殖民地脱离英国独立。</a:t>
            </a:r>
            <a:endParaRPr lang="zh-CN" altLang="en-US"/>
          </a:p>
          <a:p>
            <a:r>
              <a:rPr lang="zh-CN" altLang="en-US"/>
              <a:t>1781年打败英军</a:t>
            </a:r>
            <a:r>
              <a:rPr lang="en-US" altLang="zh-CN"/>
              <a:t>           </a:t>
            </a:r>
            <a:r>
              <a:rPr lang="zh-CN" altLang="en-US"/>
              <a:t>1783年英国承认美国独立</a:t>
            </a:r>
            <a:endParaRPr lang="zh-CN" altLang="en-US"/>
          </a:p>
          <a:p>
            <a:r>
              <a:rPr lang="zh-CN" altLang="en-US"/>
              <a:t>美国赢得国家独立，</a:t>
            </a:r>
            <a:r>
              <a:rPr lang="zh-CN" altLang="en-US" u="sng">
                <a:solidFill>
                  <a:srgbClr val="C00000"/>
                </a:solidFill>
              </a:rPr>
              <a:t>美国独立战争是一场民族独立运动，也是一场资产阶级革命</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英国和美国资产阶级革命</a:t>
            </a:r>
            <a:endParaRPr lang="zh-CN" altLang="en-US"/>
          </a:p>
        </p:txBody>
      </p:sp>
    </p:spTree>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90525" y="1107440"/>
            <a:ext cx="11577955" cy="5069840"/>
          </a:xfrm>
        </p:spPr>
        <p:txBody>
          <a:bodyPr/>
          <a:lstStyle/>
          <a:p>
            <a:r>
              <a:rPr lang="zh-CN" altLang="en-US" u="sng">
                <a:solidFill>
                  <a:srgbClr val="C00000"/>
                </a:solidFill>
              </a:rPr>
              <a:t>专制制度阻碍资本主义发展</a:t>
            </a:r>
            <a:endParaRPr lang="zh-CN" altLang="en-US" u="sng">
              <a:solidFill>
                <a:srgbClr val="C00000"/>
              </a:solidFill>
            </a:endParaRPr>
          </a:p>
          <a:p>
            <a:r>
              <a:rPr lang="zh-CN" altLang="en-US"/>
              <a:t>资产阶级要求摆脱封建专制统治和等级制度的束缚</a:t>
            </a:r>
            <a:endParaRPr lang="zh-CN" altLang="en-US"/>
          </a:p>
          <a:p>
            <a:r>
              <a:rPr lang="zh-CN" altLang="en-US"/>
              <a:t>启蒙思想对民众产生深刻影响</a:t>
            </a:r>
            <a:endParaRPr lang="zh-CN" altLang="en-US"/>
          </a:p>
          <a:p>
            <a:r>
              <a:rPr lang="zh-CN" altLang="en-US"/>
              <a:t>1789年7月14日，法国民众</a:t>
            </a:r>
            <a:r>
              <a:rPr lang="zh-CN" altLang="en-US" u="sng">
                <a:solidFill>
                  <a:srgbClr val="C00000"/>
                </a:solidFill>
              </a:rPr>
              <a:t>攻占巴士底狱</a:t>
            </a:r>
            <a:r>
              <a:rPr lang="zh-CN" altLang="en-US"/>
              <a:t>法国大革命，由此爆发。</a:t>
            </a:r>
            <a:endParaRPr lang="zh-CN" altLang="en-US"/>
          </a:p>
          <a:p>
            <a:r>
              <a:rPr lang="zh-CN" altLang="en-US"/>
              <a:t>1789年</a:t>
            </a:r>
            <a:r>
              <a:rPr lang="en-US" altLang="zh-CN"/>
              <a:t>8</a:t>
            </a:r>
            <a:r>
              <a:rPr lang="zh-CN" altLang="en-US"/>
              <a:t>月，议会颁布</a:t>
            </a:r>
            <a:r>
              <a:rPr lang="zh-CN" altLang="en-US" u="sng">
                <a:solidFill>
                  <a:srgbClr val="C00000"/>
                </a:solidFill>
              </a:rPr>
              <a:t>人权宣言</a:t>
            </a:r>
            <a:r>
              <a:rPr lang="zh-CN" altLang="en-US"/>
              <a:t>，明确提出人权自由平等法治人民主权和保护私有财产等原则。1791年议会颁布宪法，确立了新制度的基本框架。1799年拿破仑建立军事独裁统治</a:t>
            </a:r>
            <a:r>
              <a:rPr lang="zh-CN" altLang="en-US" u="sng">
                <a:solidFill>
                  <a:srgbClr val="C00000"/>
                </a:solidFill>
              </a:rPr>
              <a:t>1804至1815年实行帝制</a:t>
            </a:r>
            <a:r>
              <a:rPr lang="zh-CN" altLang="en-US"/>
              <a:t>，颁布</a:t>
            </a:r>
            <a:r>
              <a:rPr lang="zh-CN" altLang="en-US" u="sng">
                <a:solidFill>
                  <a:srgbClr val="C00000"/>
                </a:solidFill>
              </a:rPr>
              <a:t>法国民法典</a:t>
            </a:r>
            <a:r>
              <a:rPr lang="zh-CN" altLang="en-US"/>
              <a:t>进行对外战争</a:t>
            </a:r>
            <a:endParaRPr lang="zh-CN" altLang="en-US"/>
          </a:p>
          <a:p>
            <a:r>
              <a:rPr lang="zh-CN" altLang="en-US"/>
              <a:t>法国大革命沉重打击了欧洲其他国家的封建制度</a:t>
            </a:r>
            <a:endParaRPr lang="zh-CN" altLang="en-US"/>
          </a:p>
          <a:p>
            <a:r>
              <a:rPr lang="zh-CN" altLang="en-US"/>
              <a:t>革命的原则随着拿破仑的军队传播到欧洲各地</a:t>
            </a:r>
            <a:endParaRPr lang="zh-CN" altLang="en-US"/>
          </a:p>
          <a:p>
            <a:r>
              <a:rPr lang="zh-CN" altLang="en-US"/>
              <a:t>拿破仑战争后欧洲的政治、文化得以重构。</a:t>
            </a:r>
            <a:endParaRPr lang="zh-CN" altLang="en-US"/>
          </a:p>
          <a:p>
            <a:r>
              <a:rPr lang="zh-CN" altLang="en-US" u="sng">
                <a:solidFill>
                  <a:srgbClr val="C00000"/>
                </a:solidFill>
              </a:rPr>
              <a:t>封建专制成为众矢之的，民主独立、自由法治等越来越成为欧洲的普遍诉求</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法国资产阶级革命</a:t>
            </a:r>
            <a:endParaRPr lang="zh-CN" altLang="en-US"/>
          </a:p>
        </p:txBody>
      </p:sp>
    </p:spTree>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234315" y="1108075"/>
            <a:ext cx="12068810" cy="5069205"/>
          </a:xfrm>
        </p:spPr>
        <p:txBody>
          <a:bodyPr/>
          <a:lstStyle/>
          <a:p>
            <a:r>
              <a:rPr lang="zh-CN" altLang="en-US"/>
              <a:t>在资本主义经济基础逐渐形成的条件下，欧美国家逐步</a:t>
            </a:r>
            <a:r>
              <a:rPr lang="zh-CN" altLang="en-US" u="sng">
                <a:solidFill>
                  <a:srgbClr val="C00000"/>
                </a:solidFill>
              </a:rPr>
              <a:t>建立起资产阶级的政治经济制度</a:t>
            </a:r>
            <a:endParaRPr lang="zh-CN" altLang="en-US" u="sng">
              <a:solidFill>
                <a:srgbClr val="C00000"/>
              </a:solidFill>
            </a:endParaRPr>
          </a:p>
          <a:p>
            <a:r>
              <a:rPr lang="zh-CN" altLang="en-US"/>
              <a:t>资产阶级革命的成功，</a:t>
            </a:r>
            <a:r>
              <a:rPr lang="zh-CN" altLang="en-US" u="sng">
                <a:solidFill>
                  <a:srgbClr val="C00000"/>
                </a:solidFill>
              </a:rPr>
              <a:t>以资本家占有生产资料和雇佣劳动为基础</a:t>
            </a:r>
            <a:endParaRPr lang="zh-CN" altLang="en-US" u="sng">
              <a:solidFill>
                <a:srgbClr val="C00000"/>
              </a:solidFill>
            </a:endParaRPr>
          </a:p>
          <a:p>
            <a:r>
              <a:rPr lang="zh-CN" altLang="en-US"/>
              <a:t>实质是</a:t>
            </a:r>
            <a:r>
              <a:rPr lang="zh-CN" altLang="en-US" u="sng">
                <a:solidFill>
                  <a:srgbClr val="C00000"/>
                </a:solidFill>
              </a:rPr>
              <a:t>资本剥削雇佣劳动的制度</a:t>
            </a:r>
            <a:endParaRPr lang="zh-CN" altLang="en-US" u="sng">
              <a:solidFill>
                <a:srgbClr val="C00000"/>
              </a:solidFill>
            </a:endParaRPr>
          </a:p>
          <a:p>
            <a:r>
              <a:rPr lang="zh-CN" altLang="en-US"/>
              <a:t>主要实行君主立宪制和共和制，英国君主权利受到限制，议会是国家最高立法机关和权力机关，内阁掌握行政权，受议会监督，对议会负责。</a:t>
            </a:r>
            <a:endParaRPr lang="zh-CN" altLang="en-US"/>
          </a:p>
          <a:p>
            <a:r>
              <a:rPr lang="zh-CN" altLang="en-US"/>
              <a:t>美国1787年美国制定宪法，确立三权分立原则，国会掌握立法权，总统掌握行政最高法院掌握司法权，彼此制衡。</a:t>
            </a:r>
            <a:endParaRPr lang="zh-CN" altLang="en-US"/>
          </a:p>
          <a:p>
            <a:r>
              <a:rPr lang="zh-CN" altLang="en-US"/>
              <a:t>宪法还规定美国是联邦制国家，联邦政府拥有最高权力，各州政府拥有一定自治权</a:t>
            </a:r>
            <a:endParaRPr lang="zh-CN" altLang="en-US"/>
          </a:p>
          <a:p>
            <a:r>
              <a:rPr lang="zh-CN" altLang="en-US"/>
              <a:t>第一部比较完善的资产阶级成文宪法</a:t>
            </a:r>
            <a:endParaRPr lang="zh-CN" altLang="en-US"/>
          </a:p>
          <a:p>
            <a:r>
              <a:rPr lang="zh-CN" altLang="en-US"/>
              <a:t>承认奴隶制的存在，不承认妇女，黑人和印第安人具有和白人男子相等的公民权利等。</a:t>
            </a:r>
            <a:endParaRPr lang="zh-CN" altLang="en-US"/>
          </a:p>
        </p:txBody>
      </p:sp>
      <p:sp>
        <p:nvSpPr>
          <p:cNvPr id="3" name="标题 2" title=""/>
          <p:cNvSpPr>
            <a:spLocks noGrp="1"/>
          </p:cNvSpPr>
          <p:nvPr>
            <p:ph type="title"/>
          </p:nvPr>
        </p:nvSpPr>
        <p:spPr/>
        <p:txBody>
          <a:bodyPr/>
          <a:lstStyle/>
          <a:p>
            <a:r>
              <a:rPr lang="zh-CN" altLang="en-US"/>
              <a:t>资本主义制度的确立</a:t>
            </a:r>
            <a:endParaRPr lang="zh-CN" altLang="en-US"/>
          </a:p>
        </p:txBody>
      </p:sp>
    </p:spTree>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659130" y="1255395"/>
            <a:ext cx="10694670" cy="4921885"/>
          </a:xfrm>
        </p:spPr>
        <p:txBody>
          <a:bodyPr/>
          <a:lstStyle/>
          <a:p>
            <a:r>
              <a:rPr lang="zh-CN" altLang="en-US"/>
              <a:t>法国</a:t>
            </a:r>
            <a:endParaRPr lang="zh-CN" altLang="en-US"/>
          </a:p>
          <a:p>
            <a:r>
              <a:rPr lang="zh-CN" altLang="en-US"/>
              <a:t>19世纪法国经历了共和制和君主制的多次反复，最后确立了</a:t>
            </a:r>
            <a:r>
              <a:rPr lang="zh-CN" altLang="en-US" u="sng">
                <a:solidFill>
                  <a:srgbClr val="C00000"/>
                </a:solidFill>
              </a:rPr>
              <a:t>共和制度</a:t>
            </a:r>
            <a:endParaRPr lang="zh-CN" altLang="en-US"/>
          </a:p>
          <a:p>
            <a:r>
              <a:rPr lang="zh-CN" altLang="en-US"/>
              <a:t>资本主义国家大多形成两党制或多党制代表资产阶级不同利益集团的政党，</a:t>
            </a:r>
            <a:r>
              <a:rPr lang="zh-CN" altLang="en-US" u="sng">
                <a:solidFill>
                  <a:srgbClr val="C00000"/>
                </a:solidFill>
              </a:rPr>
              <a:t>通过定期选举轮流执政</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继续</a:t>
            </a:r>
            <a:endParaRPr lang="zh-CN" altLang="en-US"/>
          </a:p>
        </p:txBody>
      </p:sp>
    </p:spTree>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53060" y="1221740"/>
            <a:ext cx="11664315" cy="4944110"/>
          </a:xfrm>
        </p:spPr>
        <p:txBody>
          <a:bodyPr/>
          <a:lstStyle/>
          <a:p>
            <a:r>
              <a:rPr lang="zh-CN" altLang="en-US"/>
              <a:t>俄国农奴制改革，俄国面临着空前的危机，俄国在</a:t>
            </a:r>
            <a:r>
              <a:rPr lang="zh-CN" altLang="en-US" u="sng">
                <a:solidFill>
                  <a:srgbClr val="C00000"/>
                </a:solidFill>
              </a:rPr>
              <a:t>克里米亚战争失败</a:t>
            </a:r>
            <a:r>
              <a:rPr lang="zh-CN" altLang="en-US"/>
              <a:t>，暴露农奴制弊端，加剧了国内矛盾。</a:t>
            </a:r>
            <a:endParaRPr lang="zh-CN" altLang="en-US"/>
          </a:p>
          <a:p>
            <a:r>
              <a:rPr lang="zh-CN" altLang="en-US"/>
              <a:t>1861年，俄国废除农奴制，随后又进行其他改革。</a:t>
            </a:r>
            <a:r>
              <a:rPr lang="zh-CN" altLang="en-US" u="sng">
                <a:solidFill>
                  <a:srgbClr val="C00000"/>
                </a:solidFill>
              </a:rPr>
              <a:t>自上而下的改革</a:t>
            </a:r>
            <a:r>
              <a:rPr lang="zh-CN" altLang="en-US"/>
              <a:t>，促进了</a:t>
            </a:r>
            <a:r>
              <a:rPr lang="zh-CN" altLang="en-US" u="sng">
                <a:solidFill>
                  <a:srgbClr val="C00000"/>
                </a:solidFill>
              </a:rPr>
              <a:t>俄国资本主义发展</a:t>
            </a:r>
            <a:r>
              <a:rPr lang="zh-CN" altLang="en-US"/>
              <a:t>，但没有直接触及沙皇专制制度，</a:t>
            </a:r>
            <a:r>
              <a:rPr lang="zh-CN" altLang="en-US" u="sng">
                <a:solidFill>
                  <a:srgbClr val="C00000"/>
                </a:solidFill>
              </a:rPr>
              <a:t>保留了大量农奴制残余</a:t>
            </a:r>
            <a:endParaRPr lang="zh-CN" altLang="en-US" u="sng">
              <a:solidFill>
                <a:srgbClr val="C00000"/>
              </a:solidFill>
            </a:endParaRPr>
          </a:p>
          <a:p>
            <a:r>
              <a:rPr lang="zh-CN" altLang="en-US"/>
              <a:t>美国内战南北双方矛盾重重。</a:t>
            </a:r>
            <a:endParaRPr lang="zh-CN" altLang="en-US"/>
          </a:p>
          <a:p>
            <a:r>
              <a:rPr lang="zh-CN" altLang="en-US"/>
              <a:t>在奴隶制的存废问题上，斗争尤其尖锐。</a:t>
            </a:r>
            <a:endParaRPr lang="zh-CN" altLang="en-US"/>
          </a:p>
          <a:p>
            <a:r>
              <a:rPr lang="zh-CN" altLang="en-US"/>
              <a:t>18</a:t>
            </a:r>
            <a:r>
              <a:rPr lang="zh-CN" altLang="en-US" u="sng">
                <a:solidFill>
                  <a:srgbClr val="C00000"/>
                </a:solidFill>
              </a:rPr>
              <a:t>61</a:t>
            </a:r>
            <a:r>
              <a:rPr lang="zh-CN" altLang="en-US"/>
              <a:t>年内战爆发，林肯政府颁布</a:t>
            </a:r>
            <a:r>
              <a:rPr lang="zh-CN" altLang="en-US" u="sng">
                <a:solidFill>
                  <a:srgbClr val="C00000"/>
                </a:solidFill>
              </a:rPr>
              <a:t>宅地法和解放黑人奴隶宣言</a:t>
            </a:r>
            <a:r>
              <a:rPr lang="zh-CN" altLang="en-US"/>
              <a:t>，赢得民众支持，最终击败了南方分裂势力。</a:t>
            </a:r>
            <a:endParaRPr lang="zh-CN" altLang="en-US"/>
          </a:p>
          <a:p>
            <a:r>
              <a:rPr lang="zh-CN" altLang="en-US"/>
              <a:t>18</a:t>
            </a:r>
            <a:r>
              <a:rPr lang="zh-CN" altLang="en-US" u="sng">
                <a:solidFill>
                  <a:srgbClr val="C00000"/>
                </a:solidFill>
              </a:rPr>
              <a:t>65</a:t>
            </a:r>
            <a:r>
              <a:rPr lang="zh-CN" altLang="en-US"/>
              <a:t>年内战结束，维护了国家统一，基本解决了农民的土地问题</a:t>
            </a:r>
            <a:endParaRPr lang="zh-CN" altLang="en-US"/>
          </a:p>
          <a:p>
            <a:r>
              <a:rPr lang="zh-CN" altLang="en-US"/>
              <a:t>在法律上承认黑人的公民权利。</a:t>
            </a:r>
            <a:endParaRPr lang="zh-CN" altLang="en-US"/>
          </a:p>
          <a:p>
            <a:r>
              <a:rPr lang="zh-CN" altLang="en-US"/>
              <a:t>为此后美国的</a:t>
            </a:r>
            <a:r>
              <a:rPr lang="zh-CN" altLang="en-US" u="sng">
                <a:solidFill>
                  <a:srgbClr val="C00000"/>
                </a:solidFill>
              </a:rPr>
              <a:t>发展和迅速崛起奠定基础</a:t>
            </a:r>
            <a:endParaRPr lang="zh-CN" altLang="en-US" u="sng">
              <a:solidFill>
                <a:srgbClr val="C00000"/>
              </a:solidFill>
            </a:endParaRPr>
          </a:p>
          <a:p>
            <a:r>
              <a:rPr lang="zh-CN" altLang="en-US"/>
              <a:t>局限：黑人仍备受歧视</a:t>
            </a:r>
            <a:endParaRPr lang="zh-CN" altLang="en-US"/>
          </a:p>
        </p:txBody>
      </p:sp>
      <p:sp>
        <p:nvSpPr>
          <p:cNvPr id="3" name="标题 2" title=""/>
          <p:cNvSpPr>
            <a:spLocks noGrp="1"/>
          </p:cNvSpPr>
          <p:nvPr>
            <p:ph type="title"/>
          </p:nvPr>
        </p:nvSpPr>
        <p:spPr/>
        <p:txBody>
          <a:bodyPr/>
          <a:lstStyle/>
          <a:p>
            <a:r>
              <a:rPr lang="zh-CN" altLang="en-US"/>
              <a:t>资本主义的扩张</a:t>
            </a:r>
            <a:endParaRPr lang="zh-CN" altLang="en-US"/>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title=""/>
          <p:cNvSpPr>
            <a:spLocks noGrp="1"/>
          </p:cNvSpPr>
          <p:nvPr>
            <p:ph type="title"/>
          </p:nvPr>
        </p:nvSpPr>
        <p:spPr/>
        <p:txBody>
          <a:bodyPr/>
          <a:lstStyle/>
          <a:p>
            <a:r>
              <a:rPr lang="zh-CN" altLang="en-US"/>
              <a:t>古代印度文明</a:t>
            </a:r>
            <a:endParaRPr lang="zh-CN" altLang="en-US"/>
          </a:p>
        </p:txBody>
      </p:sp>
      <p:sp>
        <p:nvSpPr>
          <p:cNvPr id="3" name="内容占位符 2" title=""/>
          <p:cNvSpPr>
            <a:spLocks noGrp="1"/>
          </p:cNvSpPr>
          <p:nvPr>
            <p:ph idx="1"/>
          </p:nvPr>
        </p:nvSpPr>
        <p:spPr>
          <a:xfrm>
            <a:off x="312420" y="1210945"/>
            <a:ext cx="11041380" cy="4966335"/>
          </a:xfrm>
        </p:spPr>
        <p:txBody>
          <a:bodyPr/>
          <a:lstStyle/>
          <a:p>
            <a:r>
              <a:rPr lang="zh-CN" altLang="en-US">
                <a:solidFill>
                  <a:schemeClr val="tx1"/>
                </a:solidFill>
                <a:effectLst>
                  <a:outerShdw blurRad="38100" dist="19050" dir="2700000" algn="tl" rotWithShape="0">
                    <a:schemeClr val="dk1">
                      <a:alpha val="40000"/>
                    </a:schemeClr>
                  </a:outerShdw>
                </a:effectLst>
              </a:rPr>
              <a:t>公元前3000纪诞生于印度河流域的平原上</a:t>
            </a:r>
            <a:endParaRPr lang="zh-CN" altLang="en-US">
              <a:solidFill>
                <a:schemeClr val="tx1"/>
              </a:solidFill>
              <a:effectLst>
                <a:outerShdw blurRad="38100" dist="19050" dir="2700000" algn="tl" rotWithShape="0">
                  <a:schemeClr val="dk1">
                    <a:alpha val="40000"/>
                  </a:schemeClr>
                </a:outerShdw>
              </a:effectLst>
            </a:endParaRPr>
          </a:p>
          <a:p>
            <a:r>
              <a:rPr lang="zh-CN" altLang="en-US">
                <a:solidFill>
                  <a:schemeClr val="tx1"/>
                </a:solidFill>
                <a:effectLst>
                  <a:outerShdw blurRad="38100" dist="19050" dir="2700000" algn="tl" rotWithShape="0">
                    <a:schemeClr val="dk1">
                      <a:alpha val="40000"/>
                    </a:schemeClr>
                  </a:outerShdw>
                </a:effectLst>
              </a:rPr>
              <a:t>公元前六世纪</a:t>
            </a:r>
            <a:r>
              <a:rPr lang="zh-CN" altLang="en-US" u="sng">
                <a:solidFill>
                  <a:srgbClr val="C00000"/>
                </a:solidFill>
                <a:effectLst>
                  <a:outerShdw blurRad="38100" dist="19050" dir="2700000" algn="tl" rotWithShape="0">
                    <a:schemeClr val="dk1">
                      <a:alpha val="40000"/>
                    </a:schemeClr>
                  </a:outerShdw>
                </a:effectLst>
              </a:rPr>
              <a:t>恒河流域</a:t>
            </a:r>
            <a:r>
              <a:rPr lang="zh-CN" altLang="en-US">
                <a:solidFill>
                  <a:schemeClr val="tx1"/>
                </a:solidFill>
                <a:effectLst>
                  <a:outerShdw blurRad="38100" dist="19050" dir="2700000" algn="tl" rotWithShape="0">
                    <a:schemeClr val="dk1">
                      <a:alpha val="40000"/>
                    </a:schemeClr>
                  </a:outerShdw>
                </a:effectLst>
              </a:rPr>
              <a:t>形成一系列国家种姓制度四个等级</a:t>
            </a:r>
            <a:endParaRPr lang="zh-CN" altLang="en-US">
              <a:solidFill>
                <a:schemeClr val="tx1"/>
              </a:solidFill>
              <a:effectLst>
                <a:outerShdw blurRad="38100" dist="19050" dir="2700000" algn="tl" rotWithShape="0">
                  <a:schemeClr val="dk1">
                    <a:alpha val="40000"/>
                  </a:schemeClr>
                </a:outerShdw>
              </a:effectLst>
            </a:endParaRPr>
          </a:p>
          <a:p>
            <a:r>
              <a:rPr lang="zh-CN" altLang="en-US">
                <a:solidFill>
                  <a:schemeClr val="tx1"/>
                </a:solidFill>
                <a:effectLst>
                  <a:outerShdw blurRad="38100" dist="19050" dir="2700000" algn="tl" rotWithShape="0">
                    <a:schemeClr val="dk1">
                      <a:alpha val="40000"/>
                    </a:schemeClr>
                  </a:outerShdw>
                </a:effectLst>
              </a:rPr>
              <a:t>指婆罗门刹帝利吠舍首陀罗。</a:t>
            </a:r>
            <a:endParaRPr lang="zh-CN" altLang="en-US">
              <a:solidFill>
                <a:schemeClr val="tx1"/>
              </a:solidFill>
              <a:effectLst>
                <a:outerShdw blurRad="38100" dist="19050" dir="2700000" algn="tl" rotWithShape="0">
                  <a:schemeClr val="dk1">
                    <a:alpha val="40000"/>
                  </a:schemeClr>
                </a:outerShdw>
              </a:effectLst>
            </a:endParaRPr>
          </a:p>
          <a:p>
            <a:r>
              <a:rPr lang="zh-CN" altLang="en-US">
                <a:solidFill>
                  <a:schemeClr val="tx1"/>
                </a:solidFill>
                <a:effectLst>
                  <a:outerShdw blurRad="38100" dist="19050" dir="2700000" algn="tl" rotWithShape="0">
                    <a:schemeClr val="dk1">
                      <a:alpha val="40000"/>
                    </a:schemeClr>
                  </a:outerShdw>
                </a:effectLst>
              </a:rPr>
              <a:t>其特点是贵贱分明，职业世袭，法律地位不平等。</a:t>
            </a:r>
            <a:endParaRPr lang="zh-CN" altLang="en-US">
              <a:solidFill>
                <a:schemeClr val="tx1"/>
              </a:solidFill>
              <a:effectLst>
                <a:outerShdw blurRad="38100" dist="19050" dir="2700000" algn="tl" rotWithShape="0">
                  <a:schemeClr val="dk1">
                    <a:alpha val="40000"/>
                  </a:schemeClr>
                </a:outerShdw>
              </a:effectLst>
            </a:endParaRPr>
          </a:p>
          <a:p>
            <a:r>
              <a:rPr lang="zh-CN" altLang="en-US">
                <a:solidFill>
                  <a:schemeClr val="tx1"/>
                </a:solidFill>
                <a:effectLst>
                  <a:outerShdw blurRad="38100" dist="19050" dir="2700000" algn="tl" rotWithShape="0">
                    <a:schemeClr val="dk1">
                      <a:alpha val="40000"/>
                    </a:schemeClr>
                  </a:outerShdw>
                </a:effectLst>
              </a:rPr>
              <a:t>此外，还出现处于社会最底层的贱民，被认为是</a:t>
            </a:r>
            <a:r>
              <a:rPr lang="zh-CN" altLang="en-US" u="sng">
                <a:solidFill>
                  <a:srgbClr val="C00000"/>
                </a:solidFill>
                <a:effectLst>
                  <a:outerShdw blurRad="38100" dist="19050" dir="2700000" algn="tl" rotWithShape="0">
                    <a:schemeClr val="dk1">
                      <a:alpha val="40000"/>
                    </a:schemeClr>
                  </a:outerShdw>
                </a:effectLst>
              </a:rPr>
              <a:t>不可接触者</a:t>
            </a:r>
            <a:r>
              <a:rPr lang="zh-CN" altLang="en-US">
                <a:solidFill>
                  <a:schemeClr val="tx1"/>
                </a:solidFill>
                <a:effectLst>
                  <a:outerShdw blurRad="38100" dist="19050" dir="2700000" algn="tl" rotWithShape="0">
                    <a:schemeClr val="dk1">
                      <a:alpha val="40000"/>
                    </a:schemeClr>
                  </a:outerShdw>
                </a:effectLst>
              </a:rPr>
              <a:t>。</a:t>
            </a:r>
            <a:endParaRPr lang="zh-CN" altLang="en-US">
              <a:solidFill>
                <a:schemeClr val="tx1"/>
              </a:solidFill>
              <a:effectLst>
                <a:outerShdw blurRad="38100" dist="19050" dir="2700000" algn="tl" rotWithShape="0">
                  <a:schemeClr val="dk1">
                    <a:alpha val="40000"/>
                  </a:schemeClr>
                </a:outerShdw>
              </a:effectLst>
            </a:endParaRPr>
          </a:p>
          <a:p>
            <a:r>
              <a:rPr lang="zh-CN" altLang="en-US">
                <a:solidFill>
                  <a:schemeClr val="tx1"/>
                </a:solidFill>
                <a:effectLst>
                  <a:outerShdw blurRad="38100" dist="19050" dir="2700000" algn="tl" rotWithShape="0">
                    <a:schemeClr val="dk1">
                      <a:alpha val="40000"/>
                    </a:schemeClr>
                  </a:outerShdw>
                </a:effectLst>
              </a:rPr>
              <a:t>佛教是重要的思想流派，对种姓制度形成了一定的冲击</a:t>
            </a:r>
            <a:endParaRPr lang="zh-CN" altLang="en-US">
              <a:solidFill>
                <a:schemeClr val="tx1"/>
              </a:solidFill>
              <a:effectLst>
                <a:outerShdw blurRad="38100" dist="19050" dir="2700000" algn="tl" rotWithShape="0">
                  <a:schemeClr val="dk1">
                    <a:alpha val="40000"/>
                  </a:schemeClr>
                </a:outerShdw>
              </a:effectLst>
            </a:endParaRPr>
          </a:p>
          <a:p>
            <a:r>
              <a:rPr lang="zh-CN" altLang="en-US" u="sng">
                <a:solidFill>
                  <a:srgbClr val="C00000"/>
                </a:solidFill>
                <a:effectLst>
                  <a:outerShdw blurRad="38100" dist="19050" dir="2700000" algn="tl" rotWithShape="0">
                    <a:schemeClr val="dk1">
                      <a:alpha val="40000"/>
                    </a:schemeClr>
                  </a:outerShdw>
                </a:effectLst>
              </a:rPr>
              <a:t>摩诃婆罗多和罗摩衍那是世界上著名的史诗</a:t>
            </a:r>
            <a:endParaRPr lang="zh-CN" altLang="en-US" u="sng">
              <a:solidFill>
                <a:srgbClr val="C00000"/>
              </a:solidFill>
              <a:effectLst>
                <a:outerShdw blurRad="38100" dist="19050" dir="2700000" algn="tl" rotWithShape="0">
                  <a:schemeClr val="dk1">
                    <a:alpha val="40000"/>
                  </a:schemeClr>
                </a:outerShdw>
              </a:effectLst>
            </a:endParaRPr>
          </a:p>
          <a:p>
            <a:r>
              <a:rPr lang="zh-CN" altLang="en-US">
                <a:solidFill>
                  <a:schemeClr val="tx1"/>
                </a:solidFill>
                <a:effectLst>
                  <a:outerShdw blurRad="38100" dist="19050" dir="2700000" algn="tl" rotWithShape="0">
                    <a:schemeClr val="dk1">
                      <a:alpha val="40000"/>
                    </a:schemeClr>
                  </a:outerShdw>
                </a:effectLst>
              </a:rPr>
              <a:t>创造了从1到9的数字，发明了零，提出了按位计值的方法</a:t>
            </a:r>
            <a:endParaRPr lang="zh-CN" altLang="en-US">
              <a:solidFill>
                <a:schemeClr val="tx1"/>
              </a:solidFill>
              <a:effectLst>
                <a:outerShdw blurRad="38100" dist="19050" dir="2700000" algn="tl" rotWithShape="0">
                  <a:schemeClr val="dk1">
                    <a:alpha val="40000"/>
                  </a:schemeClr>
                </a:outerShdw>
              </a:effectLst>
            </a:endParaRPr>
          </a:p>
          <a:p>
            <a:r>
              <a:rPr lang="zh-CN" altLang="en-US" u="sng">
                <a:solidFill>
                  <a:srgbClr val="C00000"/>
                </a:solidFill>
                <a:effectLst>
                  <a:outerShdw blurRad="38100" dist="19050" dir="2700000" algn="tl" rotWithShape="0">
                    <a:schemeClr val="dk1">
                      <a:alpha val="40000"/>
                    </a:schemeClr>
                  </a:outerShdw>
                </a:effectLst>
              </a:rPr>
              <a:t>印章文字，梵文，巴利文</a:t>
            </a:r>
            <a:endParaRPr lang="zh-CN" altLang="en-US" u="sng">
              <a:solidFill>
                <a:srgbClr val="C00000"/>
              </a:solidFill>
              <a:effectLst>
                <a:outerShdw blurRad="38100" dist="19050" dir="2700000" algn="tl" rotWithShape="0">
                  <a:schemeClr val="dk1">
                    <a:alpha val="40000"/>
                  </a:schemeClr>
                </a:outerShdw>
              </a:effectLst>
            </a:endParaRPr>
          </a:p>
        </p:txBody>
      </p:sp>
    </p:spTree>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81000" y="1108075"/>
            <a:ext cx="11610340" cy="5080000"/>
          </a:xfrm>
        </p:spPr>
        <p:txBody>
          <a:bodyPr/>
          <a:lstStyle/>
          <a:p>
            <a:r>
              <a:rPr lang="zh-CN" altLang="en-US"/>
              <a:t>通过革命和反侵略战争，于</a:t>
            </a:r>
            <a:r>
              <a:rPr lang="zh-CN" altLang="en-US" u="sng">
                <a:solidFill>
                  <a:srgbClr val="C00000"/>
                </a:solidFill>
              </a:rPr>
              <a:t>1861年建立意大利王国，实行君主立宪制。</a:t>
            </a:r>
            <a:endParaRPr lang="zh-CN" altLang="en-US" u="sng">
              <a:solidFill>
                <a:srgbClr val="C00000"/>
              </a:solidFill>
            </a:endParaRPr>
          </a:p>
          <a:p>
            <a:r>
              <a:rPr lang="zh-CN" altLang="en-US"/>
              <a:t>要先后从奥地利和法国手中收复失地。</a:t>
            </a:r>
            <a:r>
              <a:rPr lang="zh-CN" altLang="en-US" u="sng">
                <a:solidFill>
                  <a:srgbClr val="C00000"/>
                </a:solidFill>
              </a:rPr>
              <a:t>1870年实现了国家统一</a:t>
            </a:r>
            <a:endParaRPr lang="zh-CN" altLang="en-US" u="sng">
              <a:solidFill>
                <a:srgbClr val="C00000"/>
              </a:solidFill>
            </a:endParaRPr>
          </a:p>
          <a:p>
            <a:r>
              <a:rPr lang="zh-CN" altLang="en-US"/>
              <a:t>1864至1871年，</a:t>
            </a:r>
            <a:r>
              <a:rPr lang="zh-CN" altLang="en-US" u="sng">
                <a:solidFill>
                  <a:srgbClr val="C00000"/>
                </a:solidFill>
              </a:rPr>
              <a:t>普鲁士在宰相卑斯麦的领导下</a:t>
            </a:r>
            <a:r>
              <a:rPr lang="zh-CN" altLang="en-US"/>
              <a:t>，先后击败丹麦，奥地利和法国，统一了除奥地利以外的德意志。</a:t>
            </a:r>
            <a:r>
              <a:rPr lang="zh-CN" altLang="en-US" u="sng">
                <a:solidFill>
                  <a:srgbClr val="C00000"/>
                </a:solidFill>
              </a:rPr>
              <a:t>1871年，德意志帝国成立，实行君主立宪制</a:t>
            </a:r>
            <a:endParaRPr lang="zh-CN" altLang="en-US"/>
          </a:p>
          <a:p>
            <a:r>
              <a:rPr lang="zh-CN" altLang="en-US"/>
              <a:t>19世纪中期，日本面临沦为半殖民地的民族危机。</a:t>
            </a:r>
            <a:endParaRPr lang="zh-CN" altLang="en-US"/>
          </a:p>
          <a:p>
            <a:r>
              <a:rPr lang="zh-CN" altLang="en-US"/>
              <a:t>1868年，幕府统治被推翻。</a:t>
            </a:r>
            <a:endParaRPr lang="zh-CN" altLang="en-US"/>
          </a:p>
          <a:p>
            <a:r>
              <a:rPr lang="zh-CN" altLang="en-US"/>
              <a:t>加强中央集权废除封建等级制度，推行</a:t>
            </a:r>
            <a:r>
              <a:rPr lang="zh-CN" altLang="en-US" u="sng">
                <a:solidFill>
                  <a:srgbClr val="C00000"/>
                </a:solidFill>
              </a:rPr>
              <a:t>富国强兵殖产兴业文明开化</a:t>
            </a:r>
            <a:r>
              <a:rPr lang="zh-CN" altLang="en-US"/>
              <a:t>三大政策</a:t>
            </a:r>
            <a:endParaRPr lang="zh-CN" altLang="en-US"/>
          </a:p>
          <a:p>
            <a:r>
              <a:rPr lang="zh-CN" altLang="en-US"/>
              <a:t>仿效西方国家制定宪法</a:t>
            </a:r>
            <a:endParaRPr lang="zh-CN" altLang="en-US"/>
          </a:p>
          <a:p>
            <a:r>
              <a:rPr lang="zh-CN" altLang="en-US"/>
              <a:t>保留了大量封建势力</a:t>
            </a:r>
            <a:endParaRPr lang="zh-CN" altLang="en-US"/>
          </a:p>
          <a:p>
            <a:r>
              <a:rPr lang="zh-CN" altLang="en-US" u="sng">
                <a:solidFill>
                  <a:srgbClr val="C00000"/>
                </a:solidFill>
              </a:rPr>
              <a:t>官僚寡头和军阀</a:t>
            </a:r>
            <a:r>
              <a:rPr lang="zh-CN" altLang="en-US"/>
              <a:t>实际掌握了权力成为</a:t>
            </a:r>
            <a:r>
              <a:rPr lang="zh-CN" altLang="en-US" u="sng">
                <a:solidFill>
                  <a:srgbClr val="C00000"/>
                </a:solidFill>
              </a:rPr>
              <a:t>军国主义</a:t>
            </a:r>
            <a:r>
              <a:rPr lang="zh-CN" altLang="en-US"/>
              <a:t>的社会基础</a:t>
            </a:r>
            <a:endParaRPr lang="zh-CN" altLang="en-US"/>
          </a:p>
          <a:p>
            <a:r>
              <a:rPr lang="zh-CN" altLang="en-US"/>
              <a:t>日本很快开始对外扩张侵略</a:t>
            </a:r>
            <a:endParaRPr lang="zh-CN" altLang="en-US"/>
          </a:p>
        </p:txBody>
      </p:sp>
      <p:sp>
        <p:nvSpPr>
          <p:cNvPr id="3" name="标题 2" title=""/>
          <p:cNvSpPr>
            <a:spLocks noGrp="1"/>
          </p:cNvSpPr>
          <p:nvPr>
            <p:ph type="title"/>
          </p:nvPr>
        </p:nvSpPr>
        <p:spPr/>
        <p:txBody>
          <a:bodyPr/>
          <a:lstStyle/>
          <a:p>
            <a:r>
              <a:rPr lang="zh-CN" altLang="en-US"/>
              <a:t>继续</a:t>
            </a:r>
            <a:endParaRPr lang="zh-CN" altLang="en-US"/>
          </a:p>
        </p:txBody>
      </p:sp>
    </p:spTree>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24180" y="1266825"/>
            <a:ext cx="10929620" cy="4910455"/>
          </a:xfrm>
        </p:spPr>
        <p:txBody>
          <a:bodyPr/>
          <a:lstStyle/>
          <a:p>
            <a:r>
              <a:rPr lang="zh-CN" altLang="en-US"/>
              <a:t>与封建制度比较，</a:t>
            </a:r>
            <a:r>
              <a:rPr lang="zh-CN" altLang="en-US" u="sng">
                <a:solidFill>
                  <a:srgbClr val="C00000"/>
                </a:solidFill>
              </a:rPr>
              <a:t>资本主义制度是巨大的历史进步</a:t>
            </a:r>
            <a:r>
              <a:rPr lang="zh-CN" altLang="en-US"/>
              <a:t>。</a:t>
            </a:r>
            <a:endParaRPr lang="zh-CN" altLang="en-US"/>
          </a:p>
          <a:p>
            <a:r>
              <a:rPr lang="zh-CN" altLang="en-US"/>
              <a:t>在资本主义制度下，</a:t>
            </a:r>
            <a:r>
              <a:rPr lang="zh-CN" altLang="en-US" u="sng">
                <a:solidFill>
                  <a:srgbClr val="C00000"/>
                </a:solidFill>
              </a:rPr>
              <a:t>生产力得到快速发展</a:t>
            </a:r>
            <a:r>
              <a:rPr lang="zh-CN" altLang="en-US"/>
              <a:t>。</a:t>
            </a:r>
            <a:endParaRPr lang="zh-CN" altLang="en-US"/>
          </a:p>
          <a:p>
            <a:r>
              <a:rPr lang="zh-CN" altLang="en-US" u="sng">
                <a:solidFill>
                  <a:srgbClr val="C00000"/>
                </a:solidFill>
              </a:rPr>
              <a:t>资本主义制度是一种剥削制度</a:t>
            </a:r>
            <a:endParaRPr lang="zh-CN" altLang="en-US"/>
          </a:p>
          <a:p>
            <a:r>
              <a:rPr lang="zh-CN" altLang="en-US"/>
              <a:t>资本主义列强</a:t>
            </a:r>
            <a:endParaRPr lang="zh-CN" altLang="en-US"/>
          </a:p>
          <a:p>
            <a:r>
              <a:rPr lang="zh-CN" altLang="en-US"/>
              <a:t>大肆推行殖民扩张政策，把亚非拉广大地区变成殖民地或半殖民地进行</a:t>
            </a:r>
            <a:r>
              <a:rPr lang="zh-CN" altLang="en-US" u="sng">
                <a:solidFill>
                  <a:srgbClr val="C00000"/>
                </a:solidFill>
              </a:rPr>
              <a:t>压榨和掠夺。</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对资本主义制度的评价</a:t>
            </a:r>
            <a:endParaRPr lang="zh-CN" altLang="en-US"/>
          </a:p>
        </p:txBody>
      </p:sp>
    </p:spTree>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p:txBody>
          <a:bodyPr/>
          <a:lstStyle/>
          <a:p>
            <a:r>
              <a:rPr lang="zh-CN" altLang="en-US"/>
              <a:t>第</a:t>
            </a:r>
            <a:r>
              <a:rPr lang="en-US" altLang="zh-CN"/>
              <a:t>10</a:t>
            </a:r>
            <a:r>
              <a:rPr lang="zh-CN" altLang="en-US"/>
              <a:t>课</a:t>
            </a:r>
            <a:endParaRPr lang="zh-CN" altLang="en-US"/>
          </a:p>
          <a:p>
            <a:r>
              <a:rPr lang="zh-CN" altLang="en-US"/>
              <a:t>影响世界的工业革命</a:t>
            </a:r>
            <a:endParaRPr lang="zh-CN" altLang="en-US"/>
          </a:p>
          <a:p>
            <a:r>
              <a:rPr lang="zh-CN" altLang="en-US"/>
              <a:t>第</a:t>
            </a:r>
            <a:r>
              <a:rPr lang="en-US" altLang="zh-CN"/>
              <a:t>11</a:t>
            </a:r>
            <a:r>
              <a:rPr lang="zh-CN" altLang="en-US"/>
              <a:t>课</a:t>
            </a:r>
            <a:endParaRPr lang="zh-CN" altLang="en-US"/>
          </a:p>
          <a:p>
            <a:r>
              <a:rPr lang="zh-CN" altLang="en-US"/>
              <a:t>马克思主义的诞生与传播</a:t>
            </a:r>
            <a:endParaRPr lang="zh-CN" altLang="en-US"/>
          </a:p>
        </p:txBody>
      </p:sp>
      <p:sp>
        <p:nvSpPr>
          <p:cNvPr id="3" name="标题 2" title=""/>
          <p:cNvSpPr>
            <a:spLocks noGrp="1"/>
          </p:cNvSpPr>
          <p:nvPr>
            <p:ph type="title"/>
          </p:nvPr>
        </p:nvSpPr>
        <p:spPr/>
        <p:txBody>
          <a:bodyPr/>
          <a:lstStyle/>
          <a:p>
            <a:r>
              <a:rPr lang="zh-CN" altLang="en-US"/>
              <a:t>第五单元  工业革命与马克思主义的诞生</a:t>
            </a:r>
            <a:endParaRPr lang="zh-CN" altLang="en-US"/>
          </a:p>
        </p:txBody>
      </p:sp>
    </p:spTree>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537210" y="1107440"/>
            <a:ext cx="11363960" cy="5069840"/>
          </a:xfrm>
        </p:spPr>
        <p:txBody>
          <a:bodyPr/>
          <a:lstStyle/>
          <a:p>
            <a:r>
              <a:rPr lang="zh-CN" altLang="en-US"/>
              <a:t>工业革命是由一系列技术变革引起的</a:t>
            </a:r>
            <a:r>
              <a:rPr lang="zh-CN" altLang="en-US" u="sng">
                <a:solidFill>
                  <a:srgbClr val="FF0000"/>
                </a:solidFill>
              </a:rPr>
              <a:t>手工劳动</a:t>
            </a:r>
            <a:r>
              <a:rPr lang="zh-CN" altLang="en-US"/>
              <a:t>转向</a:t>
            </a:r>
            <a:r>
              <a:rPr lang="zh-CN" altLang="en-US" u="sng">
                <a:solidFill>
                  <a:srgbClr val="FF0000"/>
                </a:solidFill>
              </a:rPr>
              <a:t>机器生产</a:t>
            </a:r>
            <a:r>
              <a:rPr lang="zh-CN" altLang="en-US"/>
              <a:t>的重大飞跃。</a:t>
            </a:r>
            <a:endParaRPr lang="zh-CN" altLang="en-US"/>
          </a:p>
          <a:p>
            <a:r>
              <a:rPr lang="zh-CN" altLang="en-US"/>
              <a:t>18世纪中期，英国首先开始工业革命。</a:t>
            </a:r>
            <a:endParaRPr lang="zh-CN" altLang="en-US"/>
          </a:p>
          <a:p>
            <a:r>
              <a:rPr lang="zh-CN" altLang="en-US"/>
              <a:t>英国</a:t>
            </a:r>
            <a:r>
              <a:rPr lang="zh-CN" altLang="en-US" u="sng">
                <a:solidFill>
                  <a:srgbClr val="FF0000"/>
                </a:solidFill>
              </a:rPr>
              <a:t>光荣革命后，国内政局稳定，政府积极鼓励经济发展</a:t>
            </a:r>
            <a:endParaRPr lang="zh-CN" altLang="en-US" u="sng">
              <a:solidFill>
                <a:srgbClr val="FF0000"/>
              </a:solidFill>
            </a:endParaRPr>
          </a:p>
          <a:p>
            <a:r>
              <a:rPr lang="zh-CN" altLang="en-US"/>
              <a:t>内部：农业资本主义发展迅速，</a:t>
            </a:r>
            <a:r>
              <a:rPr lang="zh-CN" altLang="en-US" u="sng">
                <a:solidFill>
                  <a:srgbClr val="FF0000"/>
                </a:solidFill>
              </a:rPr>
              <a:t>圈地运动，</a:t>
            </a:r>
            <a:r>
              <a:rPr lang="zh-CN" altLang="en-US"/>
              <a:t>为工业发展提供了充裕的农产品、自由劳动力和国内市场。英国通过殖民扩张</a:t>
            </a:r>
            <a:r>
              <a:rPr lang="zh-CN" altLang="en-US" u="sng">
                <a:solidFill>
                  <a:srgbClr val="FF0000"/>
                </a:solidFill>
              </a:rPr>
              <a:t>促进了资本原始积累</a:t>
            </a:r>
            <a:r>
              <a:rPr lang="zh-CN" altLang="en-US"/>
              <a:t>，获得了大量廉价的原材料和广阔的海外市场</a:t>
            </a:r>
            <a:endParaRPr lang="zh-CN" altLang="en-US"/>
          </a:p>
          <a:p>
            <a:r>
              <a:rPr lang="zh-CN" altLang="en-US"/>
              <a:t>英国的手工工厂发展水平较高，劳动分工细致，生产工具日趋专门化</a:t>
            </a:r>
            <a:endParaRPr lang="zh-CN" altLang="en-US"/>
          </a:p>
          <a:p>
            <a:r>
              <a:rPr lang="zh-CN" altLang="en-US" u="sng">
                <a:solidFill>
                  <a:srgbClr val="FF0000"/>
                </a:solidFill>
              </a:rPr>
              <a:t>工人的生产技术日益成熟。</a:t>
            </a:r>
            <a:r>
              <a:rPr lang="zh-CN" altLang="en-US"/>
              <a:t>17世纪中期，</a:t>
            </a:r>
            <a:r>
              <a:rPr lang="zh-CN" altLang="en-US" u="sng">
                <a:solidFill>
                  <a:srgbClr val="FF0000"/>
                </a:solidFill>
              </a:rPr>
              <a:t>英国</a:t>
            </a:r>
            <a:r>
              <a:rPr lang="zh-CN" altLang="en-US"/>
              <a:t>成为欧洲的科学技术中心之一，很多科学家热心于生产技术的改进</a:t>
            </a:r>
            <a:endParaRPr lang="zh-CN" altLang="en-US"/>
          </a:p>
          <a:p>
            <a:r>
              <a:rPr lang="zh-CN" altLang="en-US"/>
              <a:t>随着国内外市场的扩大和需求增长，手工生产的产品已不能满足需要，</a:t>
            </a:r>
            <a:r>
              <a:rPr lang="zh-CN" altLang="en-US" u="sng">
                <a:solidFill>
                  <a:srgbClr val="FF0000"/>
                </a:solidFill>
              </a:rPr>
              <a:t>提高生产力成为当务之急</a:t>
            </a:r>
            <a:endParaRPr lang="zh-CN" altLang="en-US" u="sng">
              <a:solidFill>
                <a:srgbClr val="FF0000"/>
              </a:solidFill>
            </a:endParaRPr>
          </a:p>
        </p:txBody>
      </p:sp>
      <p:sp>
        <p:nvSpPr>
          <p:cNvPr id="3" name="标题 2" title=""/>
          <p:cNvSpPr>
            <a:spLocks noGrp="1"/>
          </p:cNvSpPr>
          <p:nvPr>
            <p:ph type="title"/>
          </p:nvPr>
        </p:nvSpPr>
        <p:spPr/>
        <p:txBody>
          <a:bodyPr/>
          <a:lstStyle/>
          <a:p>
            <a:r>
              <a:rPr lang="zh-CN" altLang="en-US"/>
              <a:t>工业革命的背景</a:t>
            </a:r>
            <a:endParaRPr lang="zh-CN" altLang="en-US"/>
          </a:p>
        </p:txBody>
      </p:sp>
    </p:spTree>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p:txBody>
          <a:bodyPr/>
          <a:lstStyle/>
          <a:p>
            <a:r>
              <a:rPr lang="zh-CN" altLang="en-US" u="sng">
                <a:solidFill>
                  <a:srgbClr val="FF0000"/>
                </a:solidFill>
              </a:rPr>
              <a:t>工业革命实现了机器大生产，以工厂代替工场，大大提高了劳动效率</a:t>
            </a:r>
            <a:endParaRPr lang="zh-CN" altLang="en-US"/>
          </a:p>
          <a:p>
            <a:r>
              <a:rPr lang="zh-CN" altLang="en-US"/>
              <a:t>17至18世纪，英荷法等欧洲国家纷纷加入殖民地争夺行列</a:t>
            </a:r>
            <a:endParaRPr lang="zh-CN" altLang="en-US"/>
          </a:p>
          <a:p>
            <a:r>
              <a:rPr lang="zh-CN" altLang="en-US"/>
              <a:t>建立海外殖民地</a:t>
            </a:r>
            <a:endParaRPr lang="zh-CN" altLang="en-US"/>
          </a:p>
          <a:p>
            <a:r>
              <a:rPr lang="zh-CN" altLang="en-US"/>
              <a:t>欧洲的商人和殖民者直接同世界各地建立起</a:t>
            </a:r>
            <a:r>
              <a:rPr lang="zh-CN" altLang="en-US" u="sng">
                <a:solidFill>
                  <a:srgbClr val="FF0000"/>
                </a:solidFill>
              </a:rPr>
              <a:t>商业联系</a:t>
            </a:r>
            <a:r>
              <a:rPr lang="zh-CN" altLang="en-US"/>
              <a:t>。</a:t>
            </a:r>
            <a:endParaRPr lang="zh-CN" altLang="en-US"/>
          </a:p>
          <a:p>
            <a:r>
              <a:rPr lang="zh-CN" altLang="en-US" u="sng">
                <a:solidFill>
                  <a:srgbClr val="FF0000"/>
                </a:solidFill>
              </a:rPr>
              <a:t>世界市场初步形成</a:t>
            </a:r>
            <a:endParaRPr lang="zh-CN" altLang="en-US" u="sng">
              <a:solidFill>
                <a:srgbClr val="FF0000"/>
              </a:solidFill>
            </a:endParaRPr>
          </a:p>
        </p:txBody>
      </p:sp>
      <p:sp>
        <p:nvSpPr>
          <p:cNvPr id="3" name="标题 2" title=""/>
          <p:cNvSpPr>
            <a:spLocks noGrp="1"/>
          </p:cNvSpPr>
          <p:nvPr>
            <p:ph type="title"/>
          </p:nvPr>
        </p:nvSpPr>
        <p:spPr/>
        <p:txBody>
          <a:bodyPr/>
          <a:lstStyle/>
          <a:p>
            <a:r>
              <a:rPr lang="zh-CN" altLang="en-US"/>
              <a:t>选择性</a:t>
            </a:r>
            <a:endParaRPr lang="zh-CN" altLang="en-US"/>
          </a:p>
        </p:txBody>
      </p:sp>
    </p:spTree>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24180" y="1210945"/>
            <a:ext cx="11656695" cy="4966335"/>
          </a:xfrm>
        </p:spPr>
        <p:txBody>
          <a:bodyPr/>
          <a:lstStyle/>
          <a:p>
            <a:r>
              <a:rPr lang="zh-CN" altLang="en-US"/>
              <a:t>第一次工业革命开始标志</a:t>
            </a:r>
            <a:r>
              <a:rPr lang="zh-CN" altLang="en-US" u="sng">
                <a:solidFill>
                  <a:srgbClr val="FF0000"/>
                </a:solidFill>
              </a:rPr>
              <a:t>18世纪60年代</a:t>
            </a:r>
            <a:r>
              <a:rPr lang="zh-CN" altLang="en-US"/>
              <a:t>，</a:t>
            </a:r>
            <a:r>
              <a:rPr lang="zh-CN" altLang="en-US" u="sng">
                <a:solidFill>
                  <a:srgbClr val="FF0000"/>
                </a:solidFill>
              </a:rPr>
              <a:t>哈格里夫斯发明珍妮纺纱机</a:t>
            </a:r>
            <a:endParaRPr lang="zh-CN" altLang="en-US" u="sng">
              <a:solidFill>
                <a:srgbClr val="FF0000"/>
              </a:solidFill>
            </a:endParaRPr>
          </a:p>
          <a:p>
            <a:r>
              <a:rPr lang="zh-CN" altLang="en-US" u="sng">
                <a:solidFill>
                  <a:srgbClr val="FF0000"/>
                </a:solidFill>
              </a:rPr>
              <a:t>机器生产开始代替手工劳动</a:t>
            </a:r>
            <a:r>
              <a:rPr lang="zh-CN" altLang="en-US"/>
              <a:t>。棉纺织业革新。从18世纪30年代开始，通过珍妮纺纱机，水利纺纱机等一系列发明，创造棉纺织业基本</a:t>
            </a:r>
            <a:r>
              <a:rPr lang="zh-CN" altLang="en-US" u="sng">
                <a:solidFill>
                  <a:srgbClr val="FF0000"/>
                </a:solidFill>
              </a:rPr>
              <a:t>实现了机械化生产</a:t>
            </a:r>
            <a:endParaRPr lang="zh-CN" altLang="en-US" u="sng">
              <a:solidFill>
                <a:srgbClr val="FF0000"/>
              </a:solidFill>
            </a:endParaRPr>
          </a:p>
          <a:p>
            <a:r>
              <a:rPr lang="zh-CN" altLang="en-US"/>
              <a:t>工厂出现1771年，</a:t>
            </a:r>
            <a:r>
              <a:rPr lang="zh-CN" altLang="en-US" u="sng">
                <a:solidFill>
                  <a:srgbClr val="FF0000"/>
                </a:solidFill>
              </a:rPr>
              <a:t>阿克莱特</a:t>
            </a:r>
            <a:r>
              <a:rPr lang="zh-CN" altLang="en-US"/>
              <a:t>开办了</a:t>
            </a:r>
            <a:r>
              <a:rPr lang="zh-CN" altLang="en-US" u="sng">
                <a:solidFill>
                  <a:srgbClr val="FF0000"/>
                </a:solidFill>
              </a:rPr>
              <a:t>第一家水利纺纱厂</a:t>
            </a:r>
            <a:r>
              <a:rPr lang="zh-CN" altLang="en-US"/>
              <a:t>，成为</a:t>
            </a:r>
            <a:r>
              <a:rPr lang="zh-CN" altLang="en-US" u="sng">
                <a:solidFill>
                  <a:srgbClr val="FF0000"/>
                </a:solidFill>
              </a:rPr>
              <a:t>近代工厂的开端</a:t>
            </a:r>
            <a:r>
              <a:rPr lang="zh-CN" altLang="en-US"/>
              <a:t>。</a:t>
            </a:r>
            <a:endParaRPr lang="zh-CN" altLang="en-US"/>
          </a:p>
          <a:p>
            <a:r>
              <a:rPr lang="zh-CN" altLang="en-US"/>
              <a:t>采用机器生产的工厂，逐渐取代了手工工场</a:t>
            </a:r>
            <a:endParaRPr lang="zh-CN" altLang="en-US"/>
          </a:p>
          <a:p>
            <a:r>
              <a:rPr lang="zh-CN" altLang="en-US"/>
              <a:t>动力革新1782年，</a:t>
            </a:r>
            <a:r>
              <a:rPr lang="zh-CN" altLang="en-US" u="sng">
                <a:solidFill>
                  <a:srgbClr val="FF0000"/>
                </a:solidFill>
              </a:rPr>
              <a:t>瓦特</a:t>
            </a:r>
            <a:r>
              <a:rPr lang="zh-CN" altLang="en-US"/>
              <a:t>试制出</a:t>
            </a:r>
            <a:r>
              <a:rPr lang="zh-CN" altLang="en-US" u="sng">
                <a:solidFill>
                  <a:srgbClr val="FF0000"/>
                </a:solidFill>
              </a:rPr>
              <a:t>复动式蒸汽机</a:t>
            </a:r>
            <a:r>
              <a:rPr lang="zh-CN" altLang="en-US"/>
              <a:t>。1785年，</a:t>
            </a:r>
            <a:r>
              <a:rPr lang="zh-CN" altLang="en-US" u="sng">
                <a:solidFill>
                  <a:srgbClr val="FF0000"/>
                </a:solidFill>
              </a:rPr>
              <a:t>改进的瓦特蒸汽机</a:t>
            </a:r>
            <a:r>
              <a:rPr lang="zh-CN" altLang="en-US"/>
              <a:t>开始在棉纺织业工厂使用。</a:t>
            </a:r>
            <a:endParaRPr lang="zh-CN" altLang="en-US"/>
          </a:p>
          <a:p>
            <a:r>
              <a:rPr lang="zh-CN" altLang="en-US" u="sng">
                <a:solidFill>
                  <a:srgbClr val="FF0000"/>
                </a:solidFill>
              </a:rPr>
              <a:t>蒸汽机是第一次工业革命的主要标志</a:t>
            </a:r>
            <a:r>
              <a:rPr lang="zh-CN" altLang="en-US"/>
              <a:t>，也是生产技术史上的一次飞跃</a:t>
            </a:r>
            <a:endParaRPr lang="zh-CN" altLang="en-US"/>
          </a:p>
          <a:p>
            <a:r>
              <a:rPr lang="zh-CN" altLang="en-US"/>
              <a:t>19世纪初，汽船，火车先后问世。1807年，美国人</a:t>
            </a:r>
            <a:r>
              <a:rPr lang="zh-CN" altLang="en-US" u="sng">
                <a:solidFill>
                  <a:srgbClr val="FF0000"/>
                </a:solidFill>
              </a:rPr>
              <a:t>富尔顿发明了汽船</a:t>
            </a:r>
            <a:r>
              <a:rPr lang="zh-CN" altLang="en-US"/>
              <a:t>。1814年，</a:t>
            </a:r>
            <a:r>
              <a:rPr lang="zh-CN" altLang="en-US" u="sng">
                <a:solidFill>
                  <a:srgbClr val="FF0000"/>
                </a:solidFill>
              </a:rPr>
              <a:t>史蒂芬森改进了蒸汽机车</a:t>
            </a:r>
            <a:r>
              <a:rPr lang="zh-CN" altLang="en-US"/>
              <a:t>。从此，人们进入蒸汽时代</a:t>
            </a:r>
            <a:endParaRPr lang="zh-CN" altLang="en-US"/>
          </a:p>
          <a:p>
            <a:r>
              <a:rPr lang="zh-CN" altLang="en-US"/>
              <a:t>19世纪中期，英国的机器制造业</a:t>
            </a:r>
            <a:r>
              <a:rPr lang="zh-CN" altLang="en-US" u="sng">
                <a:solidFill>
                  <a:srgbClr val="FF0000"/>
                </a:solidFill>
              </a:rPr>
              <a:t>实现了机械化，标志着英国工业革命完成</a:t>
            </a:r>
            <a:endParaRPr lang="zh-CN" altLang="en-US" u="sng">
              <a:solidFill>
                <a:srgbClr val="FF0000"/>
              </a:solidFill>
            </a:endParaRPr>
          </a:p>
          <a:p>
            <a:r>
              <a:rPr lang="zh-CN" altLang="en-US"/>
              <a:t> 从18世纪后期到19世纪中期，工业革命从英国逐渐扩展到欧洲大陆和北美，从大西洋两岸逐渐深入内陆</a:t>
            </a:r>
            <a:endParaRPr lang="zh-CN" altLang="en-US"/>
          </a:p>
        </p:txBody>
      </p:sp>
      <p:sp>
        <p:nvSpPr>
          <p:cNvPr id="3" name="标题 2" title=""/>
          <p:cNvSpPr>
            <a:spLocks noGrp="1"/>
          </p:cNvSpPr>
          <p:nvPr>
            <p:ph type="title"/>
          </p:nvPr>
        </p:nvSpPr>
        <p:spPr/>
        <p:txBody>
          <a:bodyPr/>
          <a:lstStyle/>
          <a:p>
            <a:r>
              <a:rPr lang="zh-CN" altLang="en-US"/>
              <a:t>工业革命的进程</a:t>
            </a:r>
            <a:endParaRPr lang="zh-CN" altLang="en-US"/>
          </a:p>
        </p:txBody>
      </p:sp>
    </p:spTree>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12420" y="1108075"/>
            <a:ext cx="11745595" cy="5069205"/>
          </a:xfrm>
        </p:spPr>
        <p:txBody>
          <a:bodyPr/>
          <a:lstStyle/>
          <a:p>
            <a:r>
              <a:rPr lang="zh-CN" altLang="en-US"/>
              <a:t>19世纪中后期，欧美主要资本主义国家社会相对稳定，经济发展，自然科学取得一系列突破性成果，新技术，新发明层出不穷，电力技术的广泛开发和应用，</a:t>
            </a:r>
            <a:r>
              <a:rPr lang="zh-CN" altLang="en-US" u="sng">
                <a:solidFill>
                  <a:srgbClr val="FF0000"/>
                </a:solidFill>
              </a:rPr>
              <a:t>电力成为新动力。</a:t>
            </a:r>
            <a:endParaRPr lang="zh-CN" altLang="en-US" u="sng">
              <a:solidFill>
                <a:srgbClr val="FF0000"/>
              </a:solidFill>
            </a:endParaRPr>
          </a:p>
          <a:p>
            <a:r>
              <a:rPr lang="zh-CN" altLang="en-US"/>
              <a:t>人类进入电气时代，</a:t>
            </a:r>
            <a:r>
              <a:rPr lang="zh-CN" altLang="en-US" u="sng">
                <a:solidFill>
                  <a:srgbClr val="FF0000"/>
                </a:solidFill>
              </a:rPr>
              <a:t>内燃机</a:t>
            </a:r>
            <a:r>
              <a:rPr lang="zh-CN" altLang="en-US"/>
              <a:t>的创制和应用带来更便捷的动力</a:t>
            </a:r>
            <a:endParaRPr lang="zh-CN" altLang="en-US"/>
          </a:p>
          <a:p>
            <a:r>
              <a:rPr lang="zh-CN" altLang="en-US" u="sng">
                <a:solidFill>
                  <a:srgbClr val="FF0000"/>
                </a:solidFill>
              </a:rPr>
              <a:t>汽车，飞机</a:t>
            </a:r>
            <a:r>
              <a:rPr lang="zh-CN" altLang="en-US"/>
              <a:t>等新式快速交通工具应运而生。</a:t>
            </a:r>
            <a:endParaRPr lang="zh-CN" altLang="en-US"/>
          </a:p>
          <a:p>
            <a:r>
              <a:rPr lang="zh-CN" altLang="en-US"/>
              <a:t>19世纪80年代，</a:t>
            </a:r>
            <a:r>
              <a:rPr lang="zh-CN" altLang="en-US" u="sng">
                <a:solidFill>
                  <a:srgbClr val="FF0000"/>
                </a:solidFill>
              </a:rPr>
              <a:t>德国人发明了汽车。</a:t>
            </a:r>
            <a:endParaRPr lang="zh-CN" altLang="en-US"/>
          </a:p>
          <a:p>
            <a:r>
              <a:rPr lang="zh-CN" altLang="en-US"/>
              <a:t>1903年12月，美国</a:t>
            </a:r>
            <a:r>
              <a:rPr lang="zh-CN" altLang="en-US" u="sng">
                <a:solidFill>
                  <a:srgbClr val="FF0000"/>
                </a:solidFill>
              </a:rPr>
              <a:t>莱特兄弟</a:t>
            </a:r>
            <a:r>
              <a:rPr lang="zh-CN" altLang="en-US"/>
              <a:t>设计的</a:t>
            </a:r>
            <a:r>
              <a:rPr lang="zh-CN" altLang="en-US" u="sng">
                <a:solidFill>
                  <a:srgbClr val="FF0000"/>
                </a:solidFill>
              </a:rPr>
              <a:t>飞行者</a:t>
            </a:r>
            <a:r>
              <a:rPr lang="en-US" altLang="zh-CN" u="sng">
                <a:solidFill>
                  <a:srgbClr val="FF0000"/>
                </a:solidFill>
              </a:rPr>
              <a:t>1</a:t>
            </a:r>
            <a:r>
              <a:rPr lang="zh-CN" altLang="en-US" u="sng">
                <a:solidFill>
                  <a:srgbClr val="FF0000"/>
                </a:solidFill>
              </a:rPr>
              <a:t>号成功升空</a:t>
            </a:r>
            <a:r>
              <a:rPr lang="zh-CN" altLang="en-US"/>
              <a:t>飞机时代开始了</a:t>
            </a:r>
            <a:endParaRPr lang="zh-CN" altLang="en-US"/>
          </a:p>
          <a:p>
            <a:r>
              <a:rPr lang="zh-CN" altLang="en-US"/>
              <a:t>化学工业兴起，人们不仅用化学方法加工原料，甚至</a:t>
            </a:r>
            <a:r>
              <a:rPr lang="zh-CN" altLang="en-US" u="sng">
                <a:solidFill>
                  <a:srgbClr val="FF0000"/>
                </a:solidFill>
              </a:rPr>
              <a:t>采用合成方法</a:t>
            </a:r>
            <a:r>
              <a:rPr lang="zh-CN" altLang="en-US"/>
              <a:t>制造新的材料。</a:t>
            </a:r>
            <a:endParaRPr lang="zh-CN" altLang="en-US"/>
          </a:p>
          <a:p>
            <a:r>
              <a:rPr lang="zh-CN" altLang="en-US"/>
              <a:t>石油化工业获得发展对炼钢，纺织，采煤，机器制造和铁路运输等进行</a:t>
            </a:r>
            <a:r>
              <a:rPr lang="zh-CN" altLang="en-US" u="sng">
                <a:solidFill>
                  <a:srgbClr val="FF0000"/>
                </a:solidFill>
              </a:rPr>
              <a:t>新技术改造</a:t>
            </a:r>
            <a:endParaRPr lang="zh-CN" altLang="en-US" u="sng">
              <a:solidFill>
                <a:srgbClr val="FF0000"/>
              </a:solidFill>
            </a:endParaRPr>
          </a:p>
          <a:p>
            <a:r>
              <a:rPr lang="zh-CN" altLang="en-US"/>
              <a:t>旧产业部门焕发出新的活力</a:t>
            </a:r>
            <a:endParaRPr lang="zh-CN" altLang="en-US"/>
          </a:p>
        </p:txBody>
      </p:sp>
      <p:sp>
        <p:nvSpPr>
          <p:cNvPr id="3" name="标题 2" title=""/>
          <p:cNvSpPr>
            <a:spLocks noGrp="1"/>
          </p:cNvSpPr>
          <p:nvPr>
            <p:ph type="title"/>
          </p:nvPr>
        </p:nvSpPr>
        <p:spPr/>
        <p:txBody>
          <a:bodyPr/>
          <a:lstStyle/>
          <a:p>
            <a:r>
              <a:rPr lang="zh-CN" altLang="en-US"/>
              <a:t>第二次工业革命</a:t>
            </a:r>
            <a:endParaRPr lang="zh-CN" altLang="en-US"/>
          </a:p>
        </p:txBody>
      </p:sp>
    </p:spTree>
  </p:cSld>
  <p:clrMapOvr>
    <a:masterClrMapping/>
  </p:clrMapOv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592455" y="1355725"/>
            <a:ext cx="10515600" cy="4351338"/>
          </a:xfrm>
        </p:spPr>
        <p:txBody>
          <a:bodyPr/>
          <a:lstStyle/>
          <a:p>
            <a:r>
              <a:rPr lang="zh-CN" altLang="en-US"/>
              <a:t>科学技术与生产紧密结合</a:t>
            </a:r>
            <a:endParaRPr lang="zh-CN" altLang="en-US"/>
          </a:p>
          <a:p>
            <a:r>
              <a:rPr lang="zh-CN" altLang="en-US"/>
              <a:t>几乎在主要资本主义国家同时发生。</a:t>
            </a:r>
            <a:r>
              <a:rPr lang="zh-CN" altLang="en-US" u="sng">
                <a:solidFill>
                  <a:srgbClr val="FF0000"/>
                </a:solidFill>
              </a:rPr>
              <a:t>美国与德国最为突出</a:t>
            </a:r>
            <a:endParaRPr lang="zh-CN" altLang="en-US"/>
          </a:p>
          <a:p>
            <a:r>
              <a:rPr lang="zh-CN" altLang="en-US"/>
              <a:t>自然条件和社会条件不同，工业革命的进程也</a:t>
            </a:r>
            <a:r>
              <a:rPr lang="zh-CN" altLang="en-US" u="sng">
                <a:solidFill>
                  <a:srgbClr val="FF0000"/>
                </a:solidFill>
              </a:rPr>
              <a:t>各具特色</a:t>
            </a:r>
            <a:endParaRPr lang="zh-CN" altLang="en-US" u="sng">
              <a:solidFill>
                <a:srgbClr val="FF0000"/>
              </a:solidFill>
            </a:endParaRPr>
          </a:p>
        </p:txBody>
      </p:sp>
      <p:sp>
        <p:nvSpPr>
          <p:cNvPr id="3" name="标题 2" title=""/>
          <p:cNvSpPr>
            <a:spLocks noGrp="1"/>
          </p:cNvSpPr>
          <p:nvPr>
            <p:ph type="title"/>
          </p:nvPr>
        </p:nvSpPr>
        <p:spPr/>
        <p:txBody>
          <a:bodyPr/>
          <a:lstStyle/>
          <a:p>
            <a:r>
              <a:rPr lang="zh-CN" altLang="en-US"/>
              <a:t>第二次工业革命的显著特征</a:t>
            </a:r>
            <a:endParaRPr lang="zh-CN" altLang="en-US"/>
          </a:p>
        </p:txBody>
      </p:sp>
    </p:spTree>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47675" y="1199515"/>
            <a:ext cx="10906125" cy="4977765"/>
          </a:xfrm>
        </p:spPr>
        <p:txBody>
          <a:bodyPr/>
          <a:lstStyle/>
          <a:p>
            <a:r>
              <a:rPr lang="zh-CN" altLang="en-US" u="sng">
                <a:solidFill>
                  <a:srgbClr val="C00000"/>
                </a:solidFill>
              </a:rPr>
              <a:t>出现了前所未有的大发展</a:t>
            </a:r>
            <a:endParaRPr lang="zh-CN" altLang="en-US"/>
          </a:p>
          <a:p>
            <a:r>
              <a:rPr lang="zh-CN" altLang="en-US"/>
              <a:t>给实现了工业化的各国带来了</a:t>
            </a:r>
            <a:r>
              <a:rPr lang="zh-CN" altLang="en-US" u="sng">
                <a:solidFill>
                  <a:srgbClr val="C00000"/>
                </a:solidFill>
              </a:rPr>
              <a:t>空前的经济繁荣</a:t>
            </a:r>
            <a:endParaRPr lang="zh-CN" altLang="en-US" u="sng">
              <a:solidFill>
                <a:srgbClr val="C00000"/>
              </a:solidFill>
            </a:endParaRPr>
          </a:p>
          <a:p>
            <a:r>
              <a:rPr lang="zh-CN" altLang="en-US"/>
              <a:t>商业和交通运输业等行业的重要性进一步提高，</a:t>
            </a:r>
            <a:r>
              <a:rPr lang="zh-CN" altLang="en-US" u="sng">
                <a:solidFill>
                  <a:srgbClr val="C00000"/>
                </a:solidFill>
              </a:rPr>
              <a:t>农业变革</a:t>
            </a:r>
            <a:r>
              <a:rPr lang="zh-CN" altLang="en-US"/>
              <a:t>也在欧美地区全面开展，资本主义机器生产推动着</a:t>
            </a:r>
            <a:r>
              <a:rPr lang="zh-CN" altLang="en-US" u="sng">
                <a:solidFill>
                  <a:srgbClr val="C00000"/>
                </a:solidFill>
              </a:rPr>
              <a:t>传统农业向现代农业</a:t>
            </a:r>
            <a:r>
              <a:rPr lang="zh-CN" altLang="en-US"/>
              <a:t>转变</a:t>
            </a:r>
            <a:endParaRPr lang="zh-CN" altLang="en-US"/>
          </a:p>
          <a:p>
            <a:r>
              <a:rPr lang="zh-CN" altLang="en-US"/>
              <a:t>工业革命</a:t>
            </a:r>
            <a:r>
              <a:rPr lang="zh-CN" altLang="en-US" u="sng">
                <a:solidFill>
                  <a:srgbClr val="C00000"/>
                </a:solidFill>
              </a:rPr>
              <a:t>是生产组织与管理方式</a:t>
            </a:r>
            <a:r>
              <a:rPr lang="zh-CN" altLang="en-US"/>
              <a:t>发生</a:t>
            </a:r>
            <a:r>
              <a:rPr lang="zh-CN" altLang="en-US" u="sng">
                <a:solidFill>
                  <a:srgbClr val="C00000"/>
                </a:solidFill>
              </a:rPr>
              <a:t>重大变革</a:t>
            </a:r>
            <a:endParaRPr lang="zh-CN" altLang="en-US" u="sng">
              <a:solidFill>
                <a:srgbClr val="C00000"/>
              </a:solidFill>
            </a:endParaRPr>
          </a:p>
          <a:p>
            <a:r>
              <a:rPr lang="zh-CN" altLang="en-US"/>
              <a:t>第一次工业革命建立了</a:t>
            </a:r>
            <a:r>
              <a:rPr lang="zh-CN" altLang="en-US" u="sng">
                <a:solidFill>
                  <a:srgbClr val="C00000"/>
                </a:solidFill>
              </a:rPr>
              <a:t>资本主义大工厂制度</a:t>
            </a:r>
            <a:endParaRPr lang="zh-CN" altLang="en-US" u="sng">
              <a:solidFill>
                <a:srgbClr val="C00000"/>
              </a:solidFill>
            </a:endParaRPr>
          </a:p>
          <a:p>
            <a:r>
              <a:rPr lang="zh-CN" altLang="en-US"/>
              <a:t>第二次工业革命</a:t>
            </a:r>
            <a:r>
              <a:rPr lang="zh-CN" altLang="en-US" u="sng">
                <a:solidFill>
                  <a:srgbClr val="C00000"/>
                </a:solidFill>
              </a:rPr>
              <a:t>生产进一步集中、出现了垄断组织</a:t>
            </a:r>
            <a:endParaRPr lang="zh-CN" altLang="en-US" u="sng">
              <a:solidFill>
                <a:srgbClr val="C00000"/>
              </a:solidFill>
            </a:endParaRPr>
          </a:p>
          <a:p>
            <a:r>
              <a:rPr lang="zh-CN" altLang="en-US"/>
              <a:t>工业资产阶级和工业无产阶级，逐渐成为社会的两大阶级</a:t>
            </a:r>
            <a:endParaRPr lang="zh-CN" altLang="en-US"/>
          </a:p>
          <a:p>
            <a:r>
              <a:rPr lang="zh-CN" altLang="en-US"/>
              <a:t>技术人员，管理人员等</a:t>
            </a:r>
            <a:r>
              <a:rPr lang="zh-CN" altLang="en-US" u="sng">
                <a:solidFill>
                  <a:srgbClr val="C00000"/>
                </a:solidFill>
              </a:rPr>
              <a:t>中间阶层</a:t>
            </a:r>
            <a:r>
              <a:rPr lang="zh-CN" altLang="en-US"/>
              <a:t>的力量也开始发展</a:t>
            </a:r>
            <a:endParaRPr lang="zh-CN" altLang="en-US"/>
          </a:p>
          <a:p>
            <a:r>
              <a:rPr lang="zh-CN" altLang="en-US"/>
              <a:t>工业城市兴起，人们的生活有所改善，休闲娱乐和群众体育运动兴起</a:t>
            </a:r>
            <a:endParaRPr lang="zh-CN" altLang="en-US"/>
          </a:p>
          <a:p>
            <a:r>
              <a:rPr lang="zh-CN" altLang="en-US"/>
              <a:t>人们的文化素养提高，女性获得更多受教育机会，人口增加明显</a:t>
            </a:r>
            <a:endParaRPr lang="zh-CN" altLang="en-US"/>
          </a:p>
        </p:txBody>
      </p:sp>
      <p:sp>
        <p:nvSpPr>
          <p:cNvPr id="3" name="标题 2" title=""/>
          <p:cNvSpPr>
            <a:spLocks noGrp="1"/>
          </p:cNvSpPr>
          <p:nvPr>
            <p:ph type="title"/>
          </p:nvPr>
        </p:nvSpPr>
        <p:spPr/>
        <p:txBody>
          <a:bodyPr/>
          <a:lstStyle/>
          <a:p>
            <a:r>
              <a:rPr lang="zh-CN" altLang="en-US"/>
              <a:t>工业革命的影响</a:t>
            </a:r>
            <a:endParaRPr lang="zh-CN" altLang="en-US"/>
          </a:p>
        </p:txBody>
      </p:sp>
    </p:spTree>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525145" y="1107440"/>
            <a:ext cx="10828655" cy="5069840"/>
          </a:xfrm>
        </p:spPr>
        <p:txBody>
          <a:bodyPr/>
          <a:lstStyle/>
          <a:p>
            <a:r>
              <a:rPr lang="zh-CN" altLang="en-US" u="sng">
                <a:solidFill>
                  <a:srgbClr val="C00000"/>
                </a:solidFill>
              </a:rPr>
              <a:t>社会贫富分化加剧</a:t>
            </a:r>
            <a:r>
              <a:rPr lang="zh-CN" altLang="en-US"/>
              <a:t>，工人居住条件恶劣，环境污染严重，疾病与犯罪等一系列社会问题在工人运动的推动下，欧美各国开始通过</a:t>
            </a:r>
            <a:r>
              <a:rPr lang="zh-CN" altLang="en-US" u="sng">
                <a:solidFill>
                  <a:srgbClr val="C00000"/>
                </a:solidFill>
              </a:rPr>
              <a:t>社会立法来解决这些问题</a:t>
            </a:r>
            <a:endParaRPr lang="zh-CN" altLang="en-US" u="sng">
              <a:solidFill>
                <a:srgbClr val="C00000"/>
              </a:solidFill>
            </a:endParaRPr>
          </a:p>
          <a:p>
            <a:r>
              <a:rPr lang="zh-CN" altLang="en-US"/>
              <a:t>极大的改变了世界的面貌，是世界各地的联系日益紧密，</a:t>
            </a:r>
            <a:r>
              <a:rPr lang="zh-CN" altLang="en-US" u="sng">
                <a:solidFill>
                  <a:srgbClr val="C00000"/>
                </a:solidFill>
              </a:rPr>
              <a:t>主要资本主义国家</a:t>
            </a:r>
            <a:r>
              <a:rPr lang="zh-CN" altLang="en-US"/>
              <a:t>继续向世界各地大肆</a:t>
            </a:r>
            <a:r>
              <a:rPr lang="zh-CN" altLang="en-US" u="sng">
                <a:solidFill>
                  <a:srgbClr val="C00000"/>
                </a:solidFill>
              </a:rPr>
              <a:t>扩展</a:t>
            </a:r>
            <a:r>
              <a:rPr lang="zh-CN" altLang="en-US"/>
              <a:t>。</a:t>
            </a:r>
            <a:endParaRPr lang="zh-CN" altLang="en-US"/>
          </a:p>
          <a:p>
            <a:r>
              <a:rPr lang="zh-CN" altLang="en-US" u="sng">
                <a:solidFill>
                  <a:srgbClr val="C00000"/>
                </a:solidFill>
              </a:rPr>
              <a:t>19世纪末20世纪初，资本主义世界经济体系最终形成</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继续</a:t>
            </a:r>
            <a:endParaRPr lang="zh-CN" altLang="en-US"/>
          </a:p>
        </p:txBody>
      </p:sp>
      <p:sp>
        <p:nvSpPr>
          <p:cNvPr id="4" name="文本框 3" title=""/>
          <p:cNvSpPr txBox="1"/>
          <p:nvPr/>
        </p:nvSpPr>
        <p:spPr>
          <a:xfrm>
            <a:off x="5536565" y="4412615"/>
            <a:ext cx="5010785" cy="953135"/>
          </a:xfrm>
          <a:prstGeom prst="rect">
            <a:avLst/>
          </a:prstGeom>
          <a:noFill/>
        </p:spPr>
        <p:txBody>
          <a:bodyPr wrap="square" rtlCol="0">
            <a:spAutoFit/>
          </a:bodyPr>
          <a:lstStyle/>
          <a:p>
            <a:r>
              <a:rPr lang="zh-CN" altLang="en-US" sz="2800"/>
              <a:t>下页我们将进入第</a:t>
            </a:r>
            <a:r>
              <a:rPr lang="en-US" altLang="zh-CN" sz="2800"/>
              <a:t>11</a:t>
            </a:r>
            <a:r>
              <a:rPr lang="zh-CN" altLang="en-US" sz="2800"/>
              <a:t>课</a:t>
            </a:r>
            <a:endParaRPr lang="zh-CN" altLang="en-US" sz="2800"/>
          </a:p>
          <a:p>
            <a:r>
              <a:rPr lang="zh-CN" altLang="en-US" sz="2800"/>
              <a:t>马克思主义的诞生与传播</a:t>
            </a:r>
            <a:endParaRPr lang="zh-CN" altLang="en-US" sz="2800"/>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234315" y="1266825"/>
            <a:ext cx="11119485" cy="4910455"/>
          </a:xfrm>
        </p:spPr>
        <p:txBody>
          <a:bodyPr/>
          <a:lstStyle/>
          <a:p>
            <a:r>
              <a:rPr lang="zh-CN" altLang="en-US" u="sng">
                <a:solidFill>
                  <a:srgbClr val="FF0000"/>
                </a:solidFill>
              </a:rPr>
              <a:t>古代希腊</a:t>
            </a:r>
            <a:r>
              <a:rPr lang="zh-CN" altLang="en-US"/>
              <a:t>文明公元前2000纪诞生，克里特文明和迈锡尼文明公元</a:t>
            </a:r>
            <a:r>
              <a:rPr lang="zh-CN" altLang="en-US" u="sng">
                <a:solidFill>
                  <a:srgbClr val="C00000"/>
                </a:solidFill>
              </a:rPr>
              <a:t>前八至前六世纪</a:t>
            </a:r>
            <a:r>
              <a:rPr lang="zh-CN" altLang="en-US"/>
              <a:t>城邦逐渐发展起来</a:t>
            </a:r>
            <a:endParaRPr lang="zh-CN" altLang="en-US"/>
          </a:p>
          <a:p>
            <a:r>
              <a:rPr lang="zh-CN" altLang="en-US" u="sng">
                <a:solidFill>
                  <a:srgbClr val="FF0000"/>
                </a:solidFill>
              </a:rPr>
              <a:t>小国寡民</a:t>
            </a:r>
            <a:r>
              <a:rPr lang="zh-CN" altLang="en-US"/>
              <a:t>，公民直接参与国家管理。</a:t>
            </a:r>
            <a:endParaRPr lang="zh-CN" altLang="en-US"/>
          </a:p>
          <a:p>
            <a:r>
              <a:rPr lang="zh-CN" altLang="en-US" u="sng">
                <a:solidFill>
                  <a:srgbClr val="FF0000"/>
                </a:solidFill>
              </a:rPr>
              <a:t>斯巴达</a:t>
            </a:r>
            <a:r>
              <a:rPr lang="zh-CN" altLang="en-US"/>
              <a:t>是少数人掌握政权的寡头政治代表</a:t>
            </a:r>
            <a:endParaRPr lang="zh-CN" altLang="en-US"/>
          </a:p>
          <a:p>
            <a:r>
              <a:rPr lang="zh-CN" altLang="en-US" u="sng">
                <a:solidFill>
                  <a:srgbClr val="7030A0"/>
                </a:solidFill>
              </a:rPr>
              <a:t>雅典</a:t>
            </a:r>
            <a:r>
              <a:rPr lang="zh-CN" altLang="en-US"/>
              <a:t>是多数公民掌权的</a:t>
            </a:r>
            <a:r>
              <a:rPr lang="zh-CN" altLang="en-US" u="sng">
                <a:solidFill>
                  <a:srgbClr val="7030A0"/>
                </a:solidFill>
              </a:rPr>
              <a:t>民主政治</a:t>
            </a:r>
            <a:r>
              <a:rPr lang="zh-CN" altLang="en-US"/>
              <a:t>的典型</a:t>
            </a:r>
            <a:endParaRPr lang="zh-CN" altLang="en-US"/>
          </a:p>
          <a:p>
            <a:r>
              <a:rPr lang="zh-CN" altLang="en-US"/>
              <a:t>公元前五世纪至公元前四世纪上半叶，被称作古代希腊历史上的古典时代</a:t>
            </a:r>
            <a:endParaRPr lang="zh-CN" altLang="en-US"/>
          </a:p>
          <a:p>
            <a:r>
              <a:rPr lang="zh-CN" altLang="en-US"/>
              <a:t>神话悲喜剧，是世界文学的瑰宝。</a:t>
            </a:r>
            <a:endParaRPr lang="zh-CN" altLang="en-US"/>
          </a:p>
          <a:p>
            <a:r>
              <a:rPr lang="zh-CN" altLang="en-US" u="sng">
                <a:solidFill>
                  <a:srgbClr val="7030A0"/>
                </a:solidFill>
              </a:rPr>
              <a:t>希罗多德</a:t>
            </a:r>
            <a:r>
              <a:rPr lang="zh-CN" altLang="en-US"/>
              <a:t>首创历史一词是西方史学之父</a:t>
            </a:r>
            <a:endParaRPr lang="zh-CN" altLang="en-US"/>
          </a:p>
          <a:p>
            <a:r>
              <a:rPr lang="zh-CN" altLang="en-US" u="sng">
                <a:solidFill>
                  <a:srgbClr val="7030A0"/>
                </a:solidFill>
              </a:rPr>
              <a:t>修昔底德</a:t>
            </a:r>
            <a:r>
              <a:rPr lang="zh-CN" altLang="en-US"/>
              <a:t>，是政治史传统的奠基人</a:t>
            </a:r>
            <a:endParaRPr lang="zh-CN" altLang="en-US"/>
          </a:p>
          <a:p>
            <a:r>
              <a:rPr lang="zh-CN" altLang="en-US"/>
              <a:t>苏格拉底柏拉图和亚里士多德，奠定了西方哲学的基础</a:t>
            </a:r>
            <a:endParaRPr lang="zh-CN" altLang="en-US"/>
          </a:p>
          <a:p>
            <a:r>
              <a:rPr lang="zh-CN" altLang="en-US"/>
              <a:t>产生了欧洲最初的学校形式，奠定了分科教育的基础</a:t>
            </a:r>
            <a:endParaRPr lang="zh-CN" altLang="en-US"/>
          </a:p>
        </p:txBody>
      </p:sp>
      <p:sp>
        <p:nvSpPr>
          <p:cNvPr id="3" name="标题 2" title=""/>
          <p:cNvSpPr>
            <a:spLocks noGrp="1"/>
          </p:cNvSpPr>
          <p:nvPr>
            <p:ph type="title"/>
          </p:nvPr>
        </p:nvSpPr>
        <p:spPr/>
        <p:txBody>
          <a:bodyPr/>
          <a:lstStyle/>
          <a:p>
            <a:r>
              <a:rPr lang="zh-CN" altLang="en-US"/>
              <a:t>古代希腊文明</a:t>
            </a:r>
            <a:endParaRPr lang="zh-CN" altLang="en-US"/>
          </a:p>
        </p:txBody>
      </p:sp>
      <p:sp>
        <p:nvSpPr>
          <p:cNvPr id="4" name="文本框 3" title=""/>
          <p:cNvSpPr txBox="1"/>
          <p:nvPr/>
        </p:nvSpPr>
        <p:spPr>
          <a:xfrm>
            <a:off x="8567420" y="5196205"/>
            <a:ext cx="3355975" cy="645160"/>
          </a:xfrm>
          <a:prstGeom prst="rect">
            <a:avLst/>
          </a:prstGeom>
          <a:noFill/>
        </p:spPr>
        <p:txBody>
          <a:bodyPr wrap="square" rtlCol="0">
            <a:spAutoFit/>
          </a:bodyPr>
          <a:lstStyle/>
          <a:p>
            <a:r>
              <a:rPr lang="zh-CN" altLang="en-US"/>
              <a:t>下页我们将进入第</a:t>
            </a:r>
            <a:r>
              <a:rPr lang="en-US" altLang="zh-CN"/>
              <a:t>2</a:t>
            </a:r>
            <a:r>
              <a:rPr lang="zh-CN" altLang="en-US"/>
              <a:t>课</a:t>
            </a:r>
            <a:endParaRPr lang="zh-CN" altLang="en-US"/>
          </a:p>
          <a:p>
            <a:r>
              <a:rPr lang="zh-CN" altLang="en-US"/>
              <a:t>古代世界的帝国与文明的交流</a:t>
            </a:r>
            <a:endParaRPr lang="zh-CN" altLang="en-US"/>
          </a:p>
        </p:txBody>
      </p:sp>
    </p:spTree>
  </p:cSld>
  <p:clrMapOvr>
    <a:masterClrMapping/>
  </p:clrMapOvr>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91160" y="1266825"/>
            <a:ext cx="10962640" cy="4910455"/>
          </a:xfrm>
        </p:spPr>
        <p:txBody>
          <a:bodyPr/>
          <a:lstStyle/>
          <a:p>
            <a:r>
              <a:rPr lang="zh-CN" altLang="en-US"/>
              <a:t>随着</a:t>
            </a:r>
            <a:r>
              <a:rPr lang="zh-CN" altLang="en-US" u="sng">
                <a:solidFill>
                  <a:srgbClr val="C00000"/>
                </a:solidFill>
              </a:rPr>
              <a:t>资本主义大工业的建立和发展</a:t>
            </a:r>
            <a:r>
              <a:rPr lang="zh-CN" altLang="en-US"/>
              <a:t>，资本主义制度弊端逐渐显现</a:t>
            </a:r>
            <a:endParaRPr lang="zh-CN" altLang="en-US"/>
          </a:p>
          <a:p>
            <a:r>
              <a:rPr lang="zh-CN" altLang="en-US"/>
              <a:t>欧洲各地普遍出现了贫富分化严重，工人阶级苦难深重的状况。</a:t>
            </a:r>
            <a:endParaRPr lang="zh-CN" altLang="en-US"/>
          </a:p>
          <a:p>
            <a:r>
              <a:rPr lang="zh-CN" altLang="en-US"/>
              <a:t>为了改善劳动条件和生活状况，维护自己的权益，</a:t>
            </a:r>
            <a:r>
              <a:rPr lang="zh-CN" altLang="en-US" u="sng">
                <a:solidFill>
                  <a:srgbClr val="C00000"/>
                </a:solidFill>
              </a:rPr>
              <a:t>从捣毁机器到争取政治权力的变化</a:t>
            </a:r>
            <a:endParaRPr lang="zh-CN" altLang="en-US" u="sng">
              <a:solidFill>
                <a:srgbClr val="C00000"/>
              </a:solidFill>
            </a:endParaRPr>
          </a:p>
          <a:p>
            <a:r>
              <a:rPr lang="zh-CN" altLang="en-US" u="sng">
                <a:solidFill>
                  <a:srgbClr val="C00000"/>
                </a:solidFill>
              </a:rPr>
              <a:t>欧洲三大工人运动</a:t>
            </a:r>
            <a:r>
              <a:rPr lang="zh-CN" altLang="en-US"/>
              <a:t>19世纪三四十年代爆发了</a:t>
            </a:r>
            <a:r>
              <a:rPr lang="zh-CN" altLang="en-US" u="sng">
                <a:solidFill>
                  <a:srgbClr val="C00000"/>
                </a:solidFill>
              </a:rPr>
              <a:t>法国里昂工人起义</a:t>
            </a:r>
            <a:r>
              <a:rPr lang="zh-CN" altLang="en-US"/>
              <a:t>。英国争取普选权的</a:t>
            </a:r>
            <a:r>
              <a:rPr lang="zh-CN" altLang="en-US" u="sng">
                <a:solidFill>
                  <a:srgbClr val="C00000"/>
                </a:solidFill>
              </a:rPr>
              <a:t>宪章运动</a:t>
            </a:r>
            <a:r>
              <a:rPr lang="zh-CN" altLang="en-US"/>
              <a:t>。德意志</a:t>
            </a:r>
            <a:r>
              <a:rPr lang="zh-CN" altLang="en-US" u="sng">
                <a:solidFill>
                  <a:srgbClr val="C00000"/>
                </a:solidFill>
              </a:rPr>
              <a:t>西里西亚织工起义</a:t>
            </a:r>
            <a:endParaRPr lang="zh-CN" altLang="en-US" u="sng">
              <a:solidFill>
                <a:srgbClr val="C00000"/>
              </a:solidFill>
            </a:endParaRPr>
          </a:p>
          <a:p>
            <a:r>
              <a:rPr lang="zh-CN" altLang="en-US" u="sng">
                <a:solidFill>
                  <a:srgbClr val="C00000"/>
                </a:solidFill>
              </a:rPr>
              <a:t>工人阶级开始作为独立的政治力量登上历史舞台。</a:t>
            </a:r>
            <a:endParaRPr lang="zh-CN" altLang="en-US"/>
          </a:p>
          <a:p>
            <a:r>
              <a:rPr lang="zh-CN" altLang="en-US"/>
              <a:t>工人阶级</a:t>
            </a:r>
            <a:r>
              <a:rPr lang="zh-CN" altLang="en-US" u="sng">
                <a:solidFill>
                  <a:srgbClr val="C00000"/>
                </a:solidFill>
              </a:rPr>
              <a:t>迫切需要科学理论的指导</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早期工人运动与社会主义思想的萌芽</a:t>
            </a:r>
            <a:endParaRPr lang="zh-CN" altLang="en-US"/>
          </a:p>
        </p:txBody>
      </p:sp>
    </p:spTree>
  </p:cSld>
  <p:clrMapOvr>
    <a:masterClrMapping/>
  </p:clrMapOvr>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57505" y="1210945"/>
            <a:ext cx="11386820" cy="5043805"/>
          </a:xfrm>
        </p:spPr>
        <p:txBody>
          <a:bodyPr/>
          <a:lstStyle/>
          <a:p>
            <a:r>
              <a:rPr lang="zh-CN" altLang="en-US"/>
              <a:t>早期工人运动的发展</a:t>
            </a:r>
            <a:endParaRPr lang="zh-CN" altLang="en-US"/>
          </a:p>
          <a:p>
            <a:r>
              <a:rPr lang="zh-CN" altLang="en-US"/>
              <a:t>法国人圣西门傅立叶，英国欧文</a:t>
            </a:r>
            <a:r>
              <a:rPr lang="zh-CN" altLang="en-US" u="sng">
                <a:solidFill>
                  <a:srgbClr val="C00000"/>
                </a:solidFill>
              </a:rPr>
              <a:t>揭露和批判</a:t>
            </a:r>
            <a:r>
              <a:rPr lang="zh-CN" altLang="en-US"/>
              <a:t>资本主义制度的弊端</a:t>
            </a:r>
            <a:endParaRPr lang="zh-CN" altLang="en-US"/>
          </a:p>
          <a:p>
            <a:r>
              <a:rPr lang="zh-CN" altLang="en-US"/>
              <a:t>反对自由放任的竞争，主张</a:t>
            </a:r>
            <a:r>
              <a:rPr lang="zh-CN" altLang="en-US" u="sng">
                <a:solidFill>
                  <a:srgbClr val="C00000"/>
                </a:solidFill>
              </a:rPr>
              <a:t>建立合作，平等和谐的理想社会</a:t>
            </a:r>
            <a:r>
              <a:rPr lang="zh-CN" altLang="en-US"/>
              <a:t>。</a:t>
            </a:r>
            <a:endParaRPr lang="zh-CN" altLang="en-US"/>
          </a:p>
          <a:p>
            <a:r>
              <a:rPr lang="zh-CN" altLang="en-US" u="sng">
                <a:solidFill>
                  <a:srgbClr val="C00000"/>
                </a:solidFill>
              </a:rPr>
              <a:t>1824</a:t>
            </a:r>
            <a:r>
              <a:rPr lang="zh-CN" altLang="en-US"/>
              <a:t>年，欧文在美国印第安纳州建立</a:t>
            </a:r>
            <a:r>
              <a:rPr lang="zh-CN" altLang="en-US" u="sng">
                <a:solidFill>
                  <a:srgbClr val="C00000"/>
                </a:solidFill>
              </a:rPr>
              <a:t>新和谐公社</a:t>
            </a:r>
            <a:r>
              <a:rPr lang="zh-CN" altLang="en-US"/>
              <a:t>，尝试最终失败</a:t>
            </a:r>
            <a:endParaRPr lang="zh-CN" altLang="en-US"/>
          </a:p>
          <a:p>
            <a:r>
              <a:rPr lang="zh-CN" altLang="en-US"/>
              <a:t>没找到实现理想社会的</a:t>
            </a:r>
            <a:r>
              <a:rPr lang="zh-CN" altLang="en-US" u="sng">
                <a:solidFill>
                  <a:srgbClr val="C00000"/>
                </a:solidFill>
              </a:rPr>
              <a:t>现实力量和正确有效的途径</a:t>
            </a:r>
            <a:endParaRPr lang="zh-CN" altLang="en-US" u="sng">
              <a:solidFill>
                <a:srgbClr val="C00000"/>
              </a:solidFill>
            </a:endParaRPr>
          </a:p>
          <a:p>
            <a:r>
              <a:rPr lang="zh-CN" altLang="en-US"/>
              <a:t>被称为空想社会主义</a:t>
            </a:r>
            <a:endParaRPr lang="zh-CN" altLang="en-US"/>
          </a:p>
        </p:txBody>
      </p:sp>
      <p:sp>
        <p:nvSpPr>
          <p:cNvPr id="3" name="标题 2" title=""/>
          <p:cNvSpPr>
            <a:spLocks noGrp="1"/>
          </p:cNvSpPr>
          <p:nvPr>
            <p:ph type="title"/>
          </p:nvPr>
        </p:nvSpPr>
        <p:spPr/>
        <p:txBody>
          <a:bodyPr/>
          <a:lstStyle/>
          <a:p>
            <a:r>
              <a:rPr lang="zh-CN" altLang="en-US"/>
              <a:t>社会主义思想的萌芽</a:t>
            </a:r>
            <a:endParaRPr lang="zh-CN" altLang="en-US"/>
          </a:p>
        </p:txBody>
      </p:sp>
    </p:spTree>
  </p:cSld>
  <p:clrMapOvr>
    <a:masterClrMapping/>
  </p:clrMapOvr>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90525" y="1108710"/>
            <a:ext cx="11657330" cy="5068570"/>
          </a:xfrm>
        </p:spPr>
        <p:txBody>
          <a:bodyPr/>
          <a:lstStyle/>
          <a:p>
            <a:r>
              <a:rPr lang="zh-CN" altLang="en-US"/>
              <a:t>广泛吸收人类优秀思想成果，探讨工业革命后的社会变化，</a:t>
            </a:r>
            <a:r>
              <a:rPr lang="zh-CN" altLang="en-US" u="sng">
                <a:solidFill>
                  <a:srgbClr val="C00000"/>
                </a:solidFill>
              </a:rPr>
              <a:t>总结工人运动的经验</a:t>
            </a:r>
            <a:endParaRPr lang="zh-CN" altLang="en-US"/>
          </a:p>
          <a:p>
            <a:r>
              <a:rPr lang="zh-CN" altLang="en-US"/>
              <a:t>革命实践：</a:t>
            </a:r>
            <a:r>
              <a:rPr lang="zh-CN" altLang="en-US" u="sng">
                <a:solidFill>
                  <a:srgbClr val="C00000"/>
                </a:solidFill>
              </a:rPr>
              <a:t>马克思，恩格斯</a:t>
            </a:r>
            <a:r>
              <a:rPr lang="zh-CN" altLang="en-US"/>
              <a:t>先后建立共产主义通讯委员会和德意志工人协会，改组</a:t>
            </a:r>
            <a:r>
              <a:rPr lang="zh-CN" altLang="en-US" u="sng">
                <a:solidFill>
                  <a:srgbClr val="C00000"/>
                </a:solidFill>
              </a:rPr>
              <a:t>正义者同盟</a:t>
            </a:r>
            <a:r>
              <a:rPr lang="zh-CN" altLang="en-US"/>
              <a:t>，为共产主义者同盟，为同盟起草纲领即</a:t>
            </a:r>
            <a:r>
              <a:rPr lang="zh-CN" altLang="en-US" u="sng">
                <a:solidFill>
                  <a:srgbClr val="C00000"/>
                </a:solidFill>
              </a:rPr>
              <a:t>共产党宣言</a:t>
            </a:r>
            <a:endParaRPr lang="zh-CN" altLang="en-US" u="sng">
              <a:solidFill>
                <a:srgbClr val="C00000"/>
              </a:solidFill>
            </a:endParaRPr>
          </a:p>
          <a:p>
            <a:r>
              <a:rPr lang="zh-CN" altLang="en-US"/>
              <a:t>1848年，欧洲普遍发生革命，马克思，恩格斯回到德国</a:t>
            </a:r>
            <a:r>
              <a:rPr lang="zh-CN" altLang="en-US" u="sng">
                <a:solidFill>
                  <a:srgbClr val="C00000"/>
                </a:solidFill>
              </a:rPr>
              <a:t>创办报纸宣传革命，组织工人参加武装起义</a:t>
            </a:r>
            <a:endParaRPr lang="zh-CN" altLang="en-US" u="sng">
              <a:solidFill>
                <a:srgbClr val="C00000"/>
              </a:solidFill>
            </a:endParaRPr>
          </a:p>
          <a:p>
            <a:r>
              <a:rPr lang="zh-CN" altLang="en-US"/>
              <a:t>科学社会主义的基本原理，阐明社会发展的客观规律</a:t>
            </a:r>
            <a:endParaRPr lang="zh-CN" altLang="en-US"/>
          </a:p>
          <a:p>
            <a:r>
              <a:rPr lang="zh-CN" altLang="en-US"/>
              <a:t>剩余价值学说</a:t>
            </a:r>
            <a:r>
              <a:rPr lang="zh-CN" altLang="en-US" u="sng">
                <a:solidFill>
                  <a:srgbClr val="C00000"/>
                </a:solidFill>
              </a:rPr>
              <a:t>1867年出版资本论</a:t>
            </a:r>
            <a:r>
              <a:rPr lang="zh-CN" altLang="en-US"/>
              <a:t>，揭露了资本主义制度和资本家剥削的秘密</a:t>
            </a:r>
            <a:endParaRPr lang="zh-CN" altLang="en-US"/>
          </a:p>
          <a:p>
            <a:r>
              <a:rPr lang="zh-CN" altLang="en-US"/>
              <a:t>唯物史观揭示生产力与生产关系，经济基础与上层建筑在人类社会发展中的</a:t>
            </a:r>
            <a:r>
              <a:rPr lang="zh-CN" altLang="en-US" u="sng">
                <a:solidFill>
                  <a:srgbClr val="C00000"/>
                </a:solidFill>
              </a:rPr>
              <a:t>辩证关系</a:t>
            </a:r>
            <a:r>
              <a:rPr lang="zh-CN" altLang="en-US"/>
              <a:t>，提出</a:t>
            </a:r>
            <a:r>
              <a:rPr lang="zh-CN" altLang="en-US" u="sng">
                <a:solidFill>
                  <a:srgbClr val="C00000"/>
                </a:solidFill>
              </a:rPr>
              <a:t>人民群众</a:t>
            </a:r>
            <a:r>
              <a:rPr lang="zh-CN" altLang="en-US"/>
              <a:t>对历史发展的巨大作用</a:t>
            </a:r>
            <a:endParaRPr lang="zh-CN" altLang="en-US"/>
          </a:p>
        </p:txBody>
      </p:sp>
      <p:sp>
        <p:nvSpPr>
          <p:cNvPr id="3" name="标题 2" title=""/>
          <p:cNvSpPr>
            <a:spLocks noGrp="1"/>
          </p:cNvSpPr>
          <p:nvPr>
            <p:ph type="title"/>
          </p:nvPr>
        </p:nvSpPr>
        <p:spPr/>
        <p:txBody>
          <a:bodyPr/>
          <a:lstStyle/>
          <a:p>
            <a:r>
              <a:rPr lang="zh-CN" altLang="en-US"/>
              <a:t>马克思主义的诞生</a:t>
            </a:r>
            <a:endParaRPr lang="zh-CN" altLang="en-US"/>
          </a:p>
        </p:txBody>
      </p:sp>
    </p:spTree>
  </p:cSld>
  <p:clrMapOvr>
    <a:masterClrMapping/>
  </p:clrMapOvr>
  <p:transition/>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79730" y="1266190"/>
            <a:ext cx="11655425" cy="4911090"/>
          </a:xfrm>
        </p:spPr>
        <p:txBody>
          <a:bodyPr/>
          <a:lstStyle/>
          <a:p>
            <a:r>
              <a:rPr lang="zh-CN" altLang="en-US"/>
              <a:t>共产党宣言的发表肯定了资本主义的</a:t>
            </a:r>
            <a:r>
              <a:rPr lang="zh-CN" altLang="en-US" u="sng">
                <a:solidFill>
                  <a:srgbClr val="C00000"/>
                </a:solidFill>
              </a:rPr>
              <a:t>历史进步作用</a:t>
            </a:r>
            <a:endParaRPr lang="zh-CN" altLang="en-US" u="sng">
              <a:solidFill>
                <a:srgbClr val="C00000"/>
              </a:solidFill>
            </a:endParaRPr>
          </a:p>
          <a:p>
            <a:r>
              <a:rPr lang="zh-CN" altLang="en-US"/>
              <a:t>论证了资本主义</a:t>
            </a:r>
            <a:r>
              <a:rPr lang="zh-CN" altLang="en-US" u="sng">
                <a:solidFill>
                  <a:srgbClr val="C00000"/>
                </a:solidFill>
              </a:rPr>
              <a:t>必然灭亡</a:t>
            </a:r>
            <a:r>
              <a:rPr lang="zh-CN" altLang="en-US"/>
              <a:t>，共产主义</a:t>
            </a:r>
            <a:r>
              <a:rPr lang="zh-CN" altLang="en-US" u="sng">
                <a:solidFill>
                  <a:srgbClr val="C00000"/>
                </a:solidFill>
              </a:rPr>
              <a:t>必然胜利</a:t>
            </a:r>
            <a:r>
              <a:rPr lang="zh-CN" altLang="en-US"/>
              <a:t>的客观规律。</a:t>
            </a:r>
            <a:endParaRPr lang="zh-CN" altLang="en-US"/>
          </a:p>
          <a:p>
            <a:r>
              <a:rPr lang="zh-CN" altLang="en-US"/>
              <a:t>肯定</a:t>
            </a:r>
            <a:r>
              <a:rPr lang="zh-CN" altLang="en-US" u="sng">
                <a:solidFill>
                  <a:srgbClr val="C00000"/>
                </a:solidFill>
              </a:rPr>
              <a:t>阶级斗争</a:t>
            </a:r>
            <a:r>
              <a:rPr lang="zh-CN" altLang="en-US"/>
              <a:t>在阶级社会中</a:t>
            </a:r>
            <a:r>
              <a:rPr lang="zh-CN" altLang="en-US" u="sng">
                <a:solidFill>
                  <a:srgbClr val="C00000"/>
                </a:solidFill>
              </a:rPr>
              <a:t>推动历史发展</a:t>
            </a:r>
            <a:r>
              <a:rPr lang="zh-CN" altLang="en-US"/>
              <a:t>的作用，宣告无产阶级作为</a:t>
            </a:r>
            <a:r>
              <a:rPr lang="zh-CN" altLang="en-US" u="sng">
                <a:solidFill>
                  <a:srgbClr val="C00000"/>
                </a:solidFill>
              </a:rPr>
              <a:t>资本主义掘墓人和共产主义建设者的使命</a:t>
            </a:r>
            <a:endParaRPr lang="zh-CN" altLang="en-US" u="sng">
              <a:solidFill>
                <a:srgbClr val="C00000"/>
              </a:solidFill>
            </a:endParaRPr>
          </a:p>
          <a:p>
            <a:r>
              <a:rPr lang="zh-CN" altLang="en-US"/>
              <a:t>阐明共产党的性质、目的和策略原则。第一次较为完整系统的</a:t>
            </a:r>
            <a:r>
              <a:rPr lang="zh-CN" altLang="en-US" u="sng">
                <a:solidFill>
                  <a:srgbClr val="C00000"/>
                </a:solidFill>
              </a:rPr>
              <a:t>阐述了科学社会主义的基本原理，阐明了社会发展的客观规律，标志着马克思主义的诞生</a:t>
            </a:r>
            <a:endParaRPr lang="zh-CN" altLang="en-US"/>
          </a:p>
          <a:p>
            <a:r>
              <a:rPr lang="zh-CN" altLang="en-US"/>
              <a:t>马克思主义是科学的，人民的，实践的，不断发展的开放的理论</a:t>
            </a:r>
            <a:endParaRPr lang="zh-CN" altLang="en-US"/>
          </a:p>
          <a:p>
            <a:r>
              <a:rPr lang="zh-CN" altLang="en-US"/>
              <a:t>创造性的揭示了人类社会发展规律。</a:t>
            </a:r>
            <a:r>
              <a:rPr lang="zh-CN" altLang="en-US" u="sng">
                <a:solidFill>
                  <a:srgbClr val="C00000"/>
                </a:solidFill>
              </a:rPr>
              <a:t>第一次创立了人民实现自身解放的思想体系</a:t>
            </a:r>
            <a:endParaRPr lang="zh-CN" altLang="en-US" u="sng">
              <a:solidFill>
                <a:srgbClr val="C00000"/>
              </a:solidFill>
            </a:endParaRPr>
          </a:p>
          <a:p>
            <a:endParaRPr lang="zh-CN" altLang="en-US"/>
          </a:p>
        </p:txBody>
      </p:sp>
      <p:sp>
        <p:nvSpPr>
          <p:cNvPr id="3" name="标题 2" title=""/>
          <p:cNvSpPr>
            <a:spLocks noGrp="1"/>
          </p:cNvSpPr>
          <p:nvPr>
            <p:ph type="title"/>
          </p:nvPr>
        </p:nvSpPr>
        <p:spPr/>
        <p:txBody>
          <a:bodyPr/>
          <a:lstStyle/>
          <a:p>
            <a:r>
              <a:rPr lang="zh-CN" altLang="en-US"/>
              <a:t>继续</a:t>
            </a:r>
            <a:endParaRPr lang="zh-CN" altLang="en-US"/>
          </a:p>
        </p:txBody>
      </p:sp>
    </p:spTree>
  </p:cSld>
  <p:clrMapOvr>
    <a:masterClrMapping/>
  </p:clrMapOvr>
  <p:transition/>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14020" y="1379220"/>
            <a:ext cx="10939780" cy="4798060"/>
          </a:xfrm>
        </p:spPr>
        <p:txBody>
          <a:bodyPr/>
          <a:lstStyle/>
          <a:p>
            <a:r>
              <a:rPr lang="zh-CN" altLang="en-US">
                <a:sym typeface="+mn-ea"/>
              </a:rPr>
              <a:t>指引着</a:t>
            </a:r>
            <a:r>
              <a:rPr lang="zh-CN" altLang="en-US" u="sng">
                <a:solidFill>
                  <a:srgbClr val="C00000"/>
                </a:solidFill>
                <a:sym typeface="+mn-ea"/>
              </a:rPr>
              <a:t>人民改造世界的行动</a:t>
            </a:r>
            <a:r>
              <a:rPr lang="zh-CN" altLang="en-US">
                <a:sym typeface="+mn-ea"/>
              </a:rPr>
              <a:t>始终站在时代前沿。</a:t>
            </a:r>
            <a:endParaRPr lang="zh-CN" altLang="en-US"/>
          </a:p>
          <a:p>
            <a:r>
              <a:rPr lang="zh-CN" altLang="en-US">
                <a:sym typeface="+mn-ea"/>
              </a:rPr>
              <a:t>马克思主义成为西欧工人运动的指导思想</a:t>
            </a:r>
            <a:endParaRPr lang="zh-CN" altLang="en-US">
              <a:sym typeface="+mn-ea"/>
            </a:endParaRPr>
          </a:p>
          <a:p>
            <a:r>
              <a:rPr lang="zh-CN" altLang="en-US">
                <a:sym typeface="+mn-ea"/>
              </a:rPr>
              <a:t>在东欧和东南欧影响日益扩大</a:t>
            </a:r>
            <a:endParaRPr lang="zh-CN" altLang="en-US">
              <a:sym typeface="+mn-ea"/>
            </a:endParaRPr>
          </a:p>
          <a:p>
            <a:r>
              <a:rPr lang="zh-CN" altLang="en-US">
                <a:sym typeface="+mn-ea"/>
              </a:rPr>
              <a:t>在亚洲和美洲是工人运动和</a:t>
            </a:r>
            <a:r>
              <a:rPr lang="zh-CN" altLang="en-US" u="sng">
                <a:solidFill>
                  <a:srgbClr val="C00000"/>
                </a:solidFill>
                <a:sym typeface="+mn-ea"/>
              </a:rPr>
              <a:t>民族民主运动</a:t>
            </a:r>
            <a:r>
              <a:rPr lang="zh-CN" altLang="en-US">
                <a:sym typeface="+mn-ea"/>
              </a:rPr>
              <a:t>的重要思想武器。</a:t>
            </a:r>
            <a:endParaRPr lang="zh-CN" altLang="en-US">
              <a:sym typeface="+mn-ea"/>
            </a:endParaRPr>
          </a:p>
          <a:p>
            <a:r>
              <a:rPr lang="zh-CN" altLang="en-US">
                <a:sym typeface="+mn-ea"/>
              </a:rPr>
              <a:t>马克思主义政党在世界范围内建立和发展起来</a:t>
            </a:r>
            <a:endParaRPr lang="zh-CN" altLang="en-US">
              <a:sym typeface="+mn-ea"/>
            </a:endParaRPr>
          </a:p>
          <a:p>
            <a:r>
              <a:rPr lang="zh-CN" altLang="en-US">
                <a:sym typeface="+mn-ea"/>
              </a:rPr>
              <a:t>人民第一次成为自己命运的主人</a:t>
            </a:r>
            <a:endParaRPr lang="zh-CN" altLang="en-US">
              <a:sym typeface="+mn-ea"/>
            </a:endParaRPr>
          </a:p>
          <a:p>
            <a:r>
              <a:rPr lang="zh-CN" altLang="en-US">
                <a:sym typeface="+mn-ea"/>
              </a:rPr>
              <a:t>成为实现</a:t>
            </a:r>
            <a:r>
              <a:rPr lang="zh-CN" altLang="en-US" u="sng">
                <a:solidFill>
                  <a:srgbClr val="C00000"/>
                </a:solidFill>
                <a:sym typeface="+mn-ea"/>
              </a:rPr>
              <a:t>自身解放和全人类解放的根本政治力量</a:t>
            </a:r>
            <a:endParaRPr lang="zh-CN" altLang="en-US" u="sng">
              <a:solidFill>
                <a:srgbClr val="C00000"/>
              </a:solidFill>
            </a:endParaRPr>
          </a:p>
          <a:p>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继续</a:t>
            </a:r>
            <a:endParaRPr lang="zh-CN" altLang="en-US"/>
          </a:p>
        </p:txBody>
      </p:sp>
    </p:spTree>
  </p:cSld>
  <p:clrMapOvr>
    <a:masterClrMapping/>
  </p:clrMapOvr>
  <p:transition/>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24180" y="1107440"/>
            <a:ext cx="11398885" cy="5069840"/>
          </a:xfrm>
        </p:spPr>
        <p:txBody>
          <a:bodyPr/>
          <a:lstStyle/>
          <a:p>
            <a:r>
              <a:rPr lang="zh-CN" altLang="en-US"/>
              <a:t>第一国际成立</a:t>
            </a:r>
            <a:r>
              <a:rPr lang="zh-CN" altLang="en-US" u="sng">
                <a:solidFill>
                  <a:srgbClr val="C00000"/>
                </a:solidFill>
              </a:rPr>
              <a:t>1864</a:t>
            </a:r>
            <a:r>
              <a:rPr lang="zh-CN" altLang="en-US"/>
              <a:t>年国际工人协会在</a:t>
            </a:r>
            <a:r>
              <a:rPr lang="zh-CN" altLang="en-US" u="sng">
                <a:solidFill>
                  <a:srgbClr val="C00000"/>
                </a:solidFill>
              </a:rPr>
              <a:t>英国伦敦</a:t>
            </a:r>
            <a:r>
              <a:rPr lang="zh-CN" altLang="en-US"/>
              <a:t>成立，这就是</a:t>
            </a:r>
            <a:r>
              <a:rPr lang="zh-CN" altLang="en-US" u="sng">
                <a:solidFill>
                  <a:srgbClr val="C00000"/>
                </a:solidFill>
              </a:rPr>
              <a:t>历史上的第一国际</a:t>
            </a:r>
            <a:endParaRPr lang="zh-CN" altLang="en-US" u="sng">
              <a:solidFill>
                <a:srgbClr val="C00000"/>
              </a:solidFill>
            </a:endParaRPr>
          </a:p>
          <a:p>
            <a:r>
              <a:rPr lang="zh-CN" altLang="en-US"/>
              <a:t>推动了马克思主义的传播和国际工人运动</a:t>
            </a:r>
            <a:r>
              <a:rPr lang="zh-CN" altLang="en-US" u="sng">
                <a:solidFill>
                  <a:srgbClr val="C00000"/>
                </a:solidFill>
              </a:rPr>
              <a:t>进入新阶段</a:t>
            </a:r>
            <a:r>
              <a:rPr lang="zh-CN" altLang="en-US"/>
              <a:t>。</a:t>
            </a:r>
            <a:endParaRPr lang="zh-CN" altLang="en-US"/>
          </a:p>
          <a:p>
            <a:r>
              <a:rPr lang="zh-CN" altLang="en-US" u="sng">
                <a:solidFill>
                  <a:srgbClr val="C00000"/>
                </a:solidFill>
              </a:rPr>
              <a:t>巴黎公社背景1870年</a:t>
            </a:r>
            <a:r>
              <a:rPr lang="zh-CN" altLang="en-US"/>
              <a:t>，法国在普法战争中失败，社会矛盾激化。</a:t>
            </a:r>
            <a:r>
              <a:rPr lang="zh-CN" altLang="en-US" u="sng">
                <a:solidFill>
                  <a:srgbClr val="C00000"/>
                </a:solidFill>
              </a:rPr>
              <a:t>1871年</a:t>
            </a:r>
            <a:r>
              <a:rPr lang="en-US" altLang="zh-CN"/>
              <a:t>3</a:t>
            </a:r>
            <a:r>
              <a:rPr lang="zh-CN" altLang="en-US"/>
              <a:t>月，巴黎爆发工人武装起义，起义者建立了自己的政权</a:t>
            </a:r>
            <a:r>
              <a:rPr lang="en-US" altLang="zh-CN"/>
              <a:t>——</a:t>
            </a:r>
            <a:r>
              <a:rPr lang="zh-CN" altLang="en-US" u="sng">
                <a:solidFill>
                  <a:srgbClr val="C00000"/>
                </a:solidFill>
              </a:rPr>
              <a:t>巴黎公社</a:t>
            </a:r>
            <a:endParaRPr lang="zh-CN" altLang="en-US" u="sng">
              <a:solidFill>
                <a:srgbClr val="C00000"/>
              </a:solidFill>
            </a:endParaRPr>
          </a:p>
          <a:p>
            <a:r>
              <a:rPr lang="zh-CN" altLang="en-US"/>
              <a:t>打破旧的国家机器，</a:t>
            </a:r>
            <a:r>
              <a:rPr lang="zh-CN" altLang="en-US" u="sng">
                <a:solidFill>
                  <a:srgbClr val="C00000"/>
                </a:solidFill>
              </a:rPr>
              <a:t>建立立法与行政合一的行政机关和司法机构</a:t>
            </a:r>
            <a:r>
              <a:rPr lang="zh-CN" altLang="en-US"/>
              <a:t>，废除旧军队和旧警察代之以国民自卫军和治安委员会</a:t>
            </a:r>
            <a:r>
              <a:rPr lang="zh-CN" altLang="en-US" u="sng">
                <a:solidFill>
                  <a:srgbClr val="C00000"/>
                </a:solidFill>
              </a:rPr>
              <a:t>人民有权监督和罢免由选举产生的公职人员</a:t>
            </a:r>
            <a:r>
              <a:rPr lang="zh-CN" altLang="en-US"/>
              <a:t>，</a:t>
            </a:r>
            <a:endParaRPr lang="zh-CN" altLang="en-US"/>
          </a:p>
          <a:p>
            <a:r>
              <a:rPr lang="zh-CN" altLang="en-US"/>
              <a:t>公职人员工资不得超过熟练工人工资</a:t>
            </a:r>
            <a:endParaRPr lang="zh-CN" altLang="en-US"/>
          </a:p>
          <a:p>
            <a:r>
              <a:rPr lang="zh-CN" altLang="en-US" u="sng">
                <a:solidFill>
                  <a:srgbClr val="C00000"/>
                </a:solidFill>
              </a:rPr>
              <a:t>由工人合作社管理工厂</a:t>
            </a:r>
            <a:endParaRPr lang="zh-CN" altLang="en-US"/>
          </a:p>
          <a:p>
            <a:r>
              <a:rPr lang="zh-CN" altLang="en-US" u="sng">
                <a:solidFill>
                  <a:srgbClr val="C00000"/>
                </a:solidFill>
              </a:rPr>
              <a:t>实行八小时工作日</a:t>
            </a:r>
            <a:r>
              <a:rPr lang="en-US" altLang="zh-CN" u="sng">
                <a:solidFill>
                  <a:srgbClr val="C00000"/>
                </a:solidFill>
              </a:rPr>
              <a:t>——</a:t>
            </a:r>
            <a:r>
              <a:rPr lang="zh-CN" altLang="en-US"/>
              <a:t>触及资本主义私有制，具有明显的无产阶级性质</a:t>
            </a:r>
            <a:endParaRPr lang="zh-CN" altLang="en-US"/>
          </a:p>
          <a:p>
            <a:r>
              <a:rPr lang="zh-CN" altLang="en-US"/>
              <a:t>1871年5月28日，巴黎公社被法国资产阶级和德国联合扼杀</a:t>
            </a:r>
            <a:endParaRPr lang="zh-CN" altLang="en-US"/>
          </a:p>
          <a:p>
            <a:r>
              <a:rPr lang="zh-CN" altLang="en-US" u="sng">
                <a:solidFill>
                  <a:srgbClr val="C00000"/>
                </a:solidFill>
              </a:rPr>
              <a:t>无产阶级建立政权的第一次伟大尝试</a:t>
            </a:r>
            <a:r>
              <a:rPr lang="zh-CN" altLang="en-US"/>
              <a:t>，丰富了马克思主义的学说，为国际工人运动的发展提供了宝贵的经验和教训</a:t>
            </a:r>
            <a:endParaRPr lang="zh-CN" altLang="en-US"/>
          </a:p>
        </p:txBody>
      </p:sp>
      <p:sp>
        <p:nvSpPr>
          <p:cNvPr id="3" name="标题 2" title=""/>
          <p:cNvSpPr>
            <a:spLocks noGrp="1"/>
          </p:cNvSpPr>
          <p:nvPr>
            <p:ph type="title"/>
          </p:nvPr>
        </p:nvSpPr>
        <p:spPr/>
        <p:txBody>
          <a:bodyPr/>
          <a:lstStyle/>
          <a:p>
            <a:r>
              <a:rPr lang="zh-CN" altLang="en-US"/>
              <a:t>国际工人运动的发展</a:t>
            </a:r>
            <a:endParaRPr lang="zh-CN" altLang="en-US"/>
          </a:p>
        </p:txBody>
      </p:sp>
    </p:spTree>
  </p:cSld>
  <p:clrMapOvr>
    <a:masterClrMapping/>
  </p:clrMapOvr>
  <p:transition/>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57505" y="1367155"/>
            <a:ext cx="10996295" cy="4810125"/>
          </a:xfrm>
        </p:spPr>
        <p:txBody>
          <a:bodyPr/>
          <a:lstStyle/>
          <a:p>
            <a:r>
              <a:rPr lang="zh-CN" altLang="en-US"/>
              <a:t>第</a:t>
            </a:r>
            <a:r>
              <a:rPr lang="en-US" altLang="zh-CN"/>
              <a:t>12</a:t>
            </a:r>
            <a:r>
              <a:rPr lang="zh-CN" altLang="en-US"/>
              <a:t>课  资本主义世界殖民体系的形成</a:t>
            </a:r>
            <a:endParaRPr lang="zh-CN" altLang="en-US"/>
          </a:p>
          <a:p>
            <a:r>
              <a:rPr lang="zh-CN" altLang="en-US"/>
              <a:t>拉丁美洲的殖民地化</a:t>
            </a:r>
            <a:endParaRPr lang="zh-CN" altLang="en-US"/>
          </a:p>
          <a:p>
            <a:r>
              <a:rPr lang="zh-CN" altLang="en-US"/>
              <a:t>亚洲沦为殖民地半殖民地</a:t>
            </a:r>
            <a:endParaRPr lang="zh-CN" altLang="en-US"/>
          </a:p>
          <a:p>
            <a:r>
              <a:rPr lang="zh-CN" altLang="en-US"/>
              <a:t>西方列强瓜分非洲</a:t>
            </a:r>
            <a:endParaRPr lang="zh-CN" altLang="en-US"/>
          </a:p>
          <a:p>
            <a:r>
              <a:rPr lang="zh-CN" altLang="en-US" u="sng">
                <a:solidFill>
                  <a:srgbClr val="FF0000"/>
                </a:solidFill>
              </a:rPr>
              <a:t>19世纪末20世纪初</a:t>
            </a:r>
            <a:r>
              <a:rPr lang="zh-CN" altLang="en-US"/>
              <a:t>，亚洲的绝大部分地区已经沦为殖民地或半殖民地。</a:t>
            </a:r>
            <a:endParaRPr lang="zh-CN" altLang="en-US"/>
          </a:p>
          <a:p>
            <a:r>
              <a:rPr lang="zh-CN" altLang="en-US"/>
              <a:t>非洲的绝大部分地区沦为殖民地。</a:t>
            </a:r>
            <a:endParaRPr lang="zh-CN" altLang="en-US"/>
          </a:p>
          <a:p>
            <a:r>
              <a:rPr lang="zh-CN" altLang="en-US"/>
              <a:t>独立的拉丁美洲国家实际也成为依附于欧美国家的半殖民地，整个世界被瓜分完毕。</a:t>
            </a:r>
            <a:endParaRPr lang="zh-CN" altLang="en-US"/>
          </a:p>
          <a:p>
            <a:r>
              <a:rPr lang="zh-CN" altLang="en-US" u="sng">
                <a:solidFill>
                  <a:srgbClr val="C00000"/>
                </a:solidFill>
              </a:rPr>
              <a:t>资本主义世界殖民体系最终形成</a:t>
            </a:r>
            <a:r>
              <a:rPr lang="zh-CN" altLang="en-US"/>
              <a:t>，资本主义世界殖民体系的建立，是同资本主义发展到帝国主义阶段，联系在一起的</a:t>
            </a:r>
            <a:endParaRPr lang="zh-CN" altLang="en-US"/>
          </a:p>
          <a:p>
            <a:r>
              <a:rPr lang="zh-CN" altLang="en-US"/>
              <a:t>在向</a:t>
            </a:r>
            <a:r>
              <a:rPr lang="zh-CN" altLang="en-US" u="sng">
                <a:solidFill>
                  <a:srgbClr val="C00000"/>
                </a:solidFill>
              </a:rPr>
              <a:t>垄断资本主义的过渡中</a:t>
            </a:r>
            <a:r>
              <a:rPr lang="zh-CN" altLang="en-US"/>
              <a:t>，资本主义各国越来越要求独占更大的</a:t>
            </a:r>
            <a:r>
              <a:rPr lang="zh-CN" altLang="en-US" u="sng">
                <a:solidFill>
                  <a:srgbClr val="C00000"/>
                </a:solidFill>
              </a:rPr>
              <a:t>商品市场，原料产地和投资场所</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第六单元  世界殖民体系与亚非拉民族独立运动</a:t>
            </a:r>
            <a:endParaRPr lang="zh-CN" altLang="en-US"/>
          </a:p>
        </p:txBody>
      </p:sp>
    </p:spTree>
  </p:cSld>
  <p:clrMapOvr>
    <a:masterClrMapping/>
  </p:clrMapOvr>
  <p:transition/>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13385" y="1210945"/>
            <a:ext cx="10940415" cy="4966335"/>
          </a:xfrm>
        </p:spPr>
        <p:txBody>
          <a:bodyPr/>
          <a:lstStyle/>
          <a:p>
            <a:r>
              <a:rPr lang="zh-CN" altLang="en-US"/>
              <a:t>主要资本主义国家发展到</a:t>
            </a:r>
            <a:r>
              <a:rPr lang="zh-CN" altLang="en-US" u="sng">
                <a:solidFill>
                  <a:srgbClr val="C00000"/>
                </a:solidFill>
              </a:rPr>
              <a:t>帝国主义</a:t>
            </a:r>
            <a:r>
              <a:rPr lang="zh-CN" altLang="en-US"/>
              <a:t>阶段</a:t>
            </a:r>
            <a:endParaRPr lang="zh-CN" altLang="en-US"/>
          </a:p>
          <a:p>
            <a:r>
              <a:rPr lang="zh-CN" altLang="en-US"/>
              <a:t>帝国主义之间的</a:t>
            </a:r>
            <a:r>
              <a:rPr lang="zh-CN" altLang="en-US" u="sng">
                <a:solidFill>
                  <a:srgbClr val="C00000"/>
                </a:solidFill>
              </a:rPr>
              <a:t>扩张与争夺</a:t>
            </a:r>
            <a:r>
              <a:rPr lang="zh-CN" altLang="en-US"/>
              <a:t>的加剧孕育着</a:t>
            </a:r>
            <a:r>
              <a:rPr lang="zh-CN" altLang="en-US" u="sng">
                <a:solidFill>
                  <a:srgbClr val="C00000"/>
                </a:solidFill>
              </a:rPr>
              <a:t>新的更大的冲突</a:t>
            </a:r>
            <a:endParaRPr lang="zh-CN" altLang="en-US" u="sng">
              <a:solidFill>
                <a:srgbClr val="C00000"/>
              </a:solidFill>
            </a:endParaRPr>
          </a:p>
          <a:p>
            <a:r>
              <a:rPr lang="zh-CN" altLang="en-US"/>
              <a:t>世界上几乎所有的国家和地区都被卷入</a:t>
            </a:r>
            <a:r>
              <a:rPr lang="zh-CN" altLang="en-US" u="sng">
                <a:solidFill>
                  <a:srgbClr val="C00000"/>
                </a:solidFill>
              </a:rPr>
              <a:t>资本主义世界市场</a:t>
            </a:r>
            <a:r>
              <a:rPr lang="zh-CN" altLang="en-US"/>
              <a:t>当中</a:t>
            </a:r>
            <a:endParaRPr lang="zh-CN" altLang="en-US"/>
          </a:p>
          <a:p>
            <a:r>
              <a:rPr lang="zh-CN" altLang="en-US"/>
              <a:t>世界越来越紧密的连为一体，形成了人类历史上有少数资本主义国家奴役和控制世界上绝大部分土地和人口的</a:t>
            </a:r>
            <a:r>
              <a:rPr lang="zh-CN" altLang="en-US" u="sng">
                <a:solidFill>
                  <a:srgbClr val="C00000"/>
                </a:solidFill>
              </a:rPr>
              <a:t>极不合理的状态</a:t>
            </a:r>
            <a:endParaRPr lang="zh-CN" altLang="en-US" u="sng">
              <a:solidFill>
                <a:srgbClr val="C00000"/>
              </a:solidFill>
            </a:endParaRPr>
          </a:p>
          <a:p>
            <a:r>
              <a:rPr lang="zh-CN" altLang="en-US"/>
              <a:t>殖民统治和掠夺，</a:t>
            </a:r>
            <a:r>
              <a:rPr lang="zh-CN" altLang="en-US" u="sng">
                <a:solidFill>
                  <a:srgbClr val="C00000"/>
                </a:solidFill>
              </a:rPr>
              <a:t>给殖民地半殖民地人民带来深重的灾难，被压迫人民的反抗斗争不断高涨</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世界殖民体系的形成的影响</a:t>
            </a:r>
            <a:endParaRPr lang="zh-CN" altLang="en-US"/>
          </a:p>
        </p:txBody>
      </p:sp>
    </p:spTree>
  </p:cSld>
  <p:clrMapOvr>
    <a:masterClrMapping/>
  </p:clrMapOvr>
  <p:transition/>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603250" y="1356360"/>
            <a:ext cx="10515600" cy="4351338"/>
          </a:xfrm>
        </p:spPr>
        <p:txBody>
          <a:bodyPr/>
          <a:lstStyle/>
          <a:p>
            <a:r>
              <a:rPr lang="zh-CN" altLang="en-US"/>
              <a:t>第</a:t>
            </a:r>
            <a:r>
              <a:rPr lang="en-US" altLang="zh-CN"/>
              <a:t>14</a:t>
            </a:r>
            <a:r>
              <a:rPr lang="zh-CN" altLang="en-US"/>
              <a:t>课</a:t>
            </a:r>
            <a:endParaRPr lang="zh-CN" altLang="en-US"/>
          </a:p>
          <a:p>
            <a:r>
              <a:rPr lang="zh-CN" altLang="en-US"/>
              <a:t>第一次世界大战与战后国际秩序</a:t>
            </a:r>
            <a:endParaRPr lang="zh-CN" altLang="en-US"/>
          </a:p>
          <a:p>
            <a:r>
              <a:rPr lang="zh-CN" altLang="en-US"/>
              <a:t>第</a:t>
            </a:r>
            <a:r>
              <a:rPr lang="en-US" altLang="zh-CN"/>
              <a:t>15</a:t>
            </a:r>
            <a:r>
              <a:rPr lang="zh-CN" altLang="en-US"/>
              <a:t>课</a:t>
            </a:r>
            <a:endParaRPr lang="zh-CN" altLang="en-US"/>
          </a:p>
          <a:p>
            <a:r>
              <a:rPr lang="zh-CN" altLang="en-US"/>
              <a:t>十月革命的胜利与苏联的社会主义实践</a:t>
            </a:r>
            <a:endParaRPr lang="zh-CN" altLang="en-US"/>
          </a:p>
          <a:p>
            <a:r>
              <a:rPr lang="zh-CN" altLang="en-US"/>
              <a:t>第</a:t>
            </a:r>
            <a:r>
              <a:rPr lang="en-US" altLang="zh-CN"/>
              <a:t>17</a:t>
            </a:r>
            <a:r>
              <a:rPr lang="zh-CN" altLang="en-US"/>
              <a:t>课</a:t>
            </a:r>
            <a:endParaRPr lang="zh-CN" altLang="en-US"/>
          </a:p>
          <a:p>
            <a:r>
              <a:rPr lang="zh-CN" altLang="en-US"/>
              <a:t>第二次世界大战与战后国际秩序的形成</a:t>
            </a:r>
            <a:endParaRPr lang="zh-CN" altLang="en-US"/>
          </a:p>
        </p:txBody>
      </p:sp>
      <p:sp>
        <p:nvSpPr>
          <p:cNvPr id="3" name="标题 2" title=""/>
          <p:cNvSpPr>
            <a:spLocks noGrp="1"/>
          </p:cNvSpPr>
          <p:nvPr>
            <p:ph type="title"/>
          </p:nvPr>
        </p:nvSpPr>
        <p:spPr/>
        <p:txBody>
          <a:bodyPr>
            <a:normAutofit fontScale="90000"/>
          </a:bodyPr>
          <a:lstStyle/>
          <a:p>
            <a:r>
              <a:rPr lang="zh-CN" altLang="en-US"/>
              <a:t>第七单元  两次世界大战、十月革命与国际秩序的演变</a:t>
            </a:r>
            <a:endParaRPr lang="zh-CN" altLang="en-US"/>
          </a:p>
        </p:txBody>
      </p:sp>
    </p:spTree>
  </p:cSld>
  <p:clrMapOvr>
    <a:masterClrMapping/>
  </p:clrMapOvr>
  <p:transition/>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02590" y="1107440"/>
            <a:ext cx="11565890" cy="5069840"/>
          </a:xfrm>
        </p:spPr>
        <p:txBody>
          <a:bodyPr/>
          <a:lstStyle/>
          <a:p>
            <a:r>
              <a:rPr lang="zh-CN" altLang="en-US"/>
              <a:t>一战的背景：19世纪晚期至20世纪初，随着</a:t>
            </a:r>
            <a:r>
              <a:rPr lang="zh-CN" altLang="en-US" u="sng">
                <a:solidFill>
                  <a:srgbClr val="C00000"/>
                </a:solidFill>
              </a:rPr>
              <a:t>第二次工业革命</a:t>
            </a:r>
            <a:r>
              <a:rPr lang="zh-CN" altLang="en-US"/>
              <a:t>和</a:t>
            </a:r>
            <a:r>
              <a:rPr lang="zh-CN" altLang="en-US" u="sng">
                <a:solidFill>
                  <a:srgbClr val="C00000"/>
                </a:solidFill>
              </a:rPr>
              <a:t>垄断组织</a:t>
            </a:r>
            <a:r>
              <a:rPr lang="zh-CN" altLang="en-US"/>
              <a:t>的产生</a:t>
            </a:r>
            <a:endParaRPr lang="zh-CN" altLang="en-US"/>
          </a:p>
          <a:p>
            <a:r>
              <a:rPr lang="zh-CN" altLang="en-US"/>
              <a:t>主要资本主义国家发展到帝国主义阶段，帝国主义列强，</a:t>
            </a:r>
            <a:r>
              <a:rPr lang="zh-CN" altLang="en-US" u="sng">
                <a:solidFill>
                  <a:srgbClr val="C00000"/>
                </a:solidFill>
              </a:rPr>
              <a:t>掀起了瓜分世界的狂潮</a:t>
            </a:r>
            <a:endParaRPr lang="zh-CN" altLang="en-US" u="sng">
              <a:solidFill>
                <a:srgbClr val="C00000"/>
              </a:solidFill>
            </a:endParaRPr>
          </a:p>
          <a:p>
            <a:r>
              <a:rPr lang="zh-CN" altLang="en-US"/>
              <a:t>帝国主义，</a:t>
            </a:r>
            <a:r>
              <a:rPr lang="zh-CN" altLang="en-US" u="sng">
                <a:solidFill>
                  <a:srgbClr val="C00000"/>
                </a:solidFill>
              </a:rPr>
              <a:t>各国经济政治发展不平衡</a:t>
            </a:r>
            <a:r>
              <a:rPr lang="zh-CN" altLang="en-US"/>
              <a:t>导致他们的实力对比发生重大变化</a:t>
            </a:r>
            <a:endParaRPr lang="zh-CN" altLang="en-US"/>
          </a:p>
          <a:p>
            <a:r>
              <a:rPr lang="zh-CN" altLang="en-US"/>
              <a:t>各帝国主义国家间的矛盾激化，</a:t>
            </a:r>
            <a:r>
              <a:rPr lang="zh-CN" altLang="en-US">
                <a:solidFill>
                  <a:srgbClr val="00B0F0"/>
                </a:solidFill>
              </a:rPr>
              <a:t>英德矛盾</a:t>
            </a:r>
            <a:r>
              <a:rPr lang="en-US" altLang="zh-CN"/>
              <a:t>——</a:t>
            </a:r>
            <a:r>
              <a:rPr lang="zh-CN" altLang="en-US"/>
              <a:t>欧洲乃至世界的</a:t>
            </a:r>
            <a:r>
              <a:rPr lang="zh-CN" altLang="en-US">
                <a:solidFill>
                  <a:srgbClr val="00B0F0"/>
                </a:solidFill>
              </a:rPr>
              <a:t>领导地位</a:t>
            </a:r>
            <a:r>
              <a:rPr lang="zh-CN" altLang="en-US"/>
              <a:t>，</a:t>
            </a:r>
            <a:r>
              <a:rPr lang="zh-CN" altLang="en-US">
                <a:solidFill>
                  <a:srgbClr val="002060"/>
                </a:solidFill>
              </a:rPr>
              <a:t>法德矛盾</a:t>
            </a:r>
            <a:r>
              <a:rPr lang="en-US" altLang="zh-CN">
                <a:solidFill>
                  <a:srgbClr val="002060"/>
                </a:solidFill>
              </a:rPr>
              <a:t>-</a:t>
            </a:r>
            <a:r>
              <a:rPr lang="zh-CN" altLang="en-US" u="sng">
                <a:solidFill>
                  <a:srgbClr val="002060"/>
                </a:solidFill>
              </a:rPr>
              <a:t>领土争端</a:t>
            </a:r>
            <a:r>
              <a:rPr lang="zh-CN" altLang="en-US"/>
              <a:t>，</a:t>
            </a:r>
            <a:r>
              <a:rPr lang="zh-CN" altLang="en-US" u="sng">
                <a:solidFill>
                  <a:srgbClr val="7030A0"/>
                </a:solidFill>
              </a:rPr>
              <a:t>德俄矛盾</a:t>
            </a:r>
            <a:r>
              <a:rPr lang="en-US" altLang="zh-CN" u="sng">
                <a:solidFill>
                  <a:srgbClr val="7030A0"/>
                </a:solidFill>
              </a:rPr>
              <a:t>——</a:t>
            </a:r>
            <a:r>
              <a:rPr lang="zh-CN" altLang="en-US" u="sng">
                <a:solidFill>
                  <a:srgbClr val="7030A0"/>
                </a:solidFill>
              </a:rPr>
              <a:t>贸易摩擦，</a:t>
            </a:r>
            <a:r>
              <a:rPr lang="zh-CN" altLang="en-US"/>
              <a:t>奥匈与俄矛盾</a:t>
            </a:r>
            <a:r>
              <a:rPr lang="en-US" altLang="zh-CN"/>
              <a:t>——</a:t>
            </a:r>
            <a:r>
              <a:rPr lang="zh-CN" altLang="en-US"/>
              <a:t>巴尔干半岛、欧洲的火药桶</a:t>
            </a:r>
            <a:endParaRPr lang="zh-CN" altLang="en-US"/>
          </a:p>
          <a:p>
            <a:r>
              <a:rPr lang="zh-CN" altLang="en-US">
                <a:solidFill>
                  <a:srgbClr val="FF0000"/>
                </a:solidFill>
              </a:rPr>
              <a:t>重新瓜分殖民地争夺世界霸权</a:t>
            </a:r>
            <a:endParaRPr lang="zh-CN" altLang="en-US"/>
          </a:p>
          <a:p>
            <a:r>
              <a:rPr lang="zh-CN" altLang="en-US"/>
              <a:t>20世纪初，德国奥匈帝国意大利组成同盟国</a:t>
            </a:r>
            <a:endParaRPr lang="zh-CN" altLang="en-US"/>
          </a:p>
          <a:p>
            <a:r>
              <a:rPr lang="zh-CN" altLang="en-US"/>
              <a:t>英国法国俄国组成协约国</a:t>
            </a:r>
            <a:endParaRPr lang="zh-CN" altLang="en-US"/>
          </a:p>
          <a:p>
            <a:r>
              <a:rPr lang="zh-CN" altLang="en-US"/>
              <a:t>他们竞相</a:t>
            </a:r>
            <a:r>
              <a:rPr lang="zh-CN" altLang="en-US" u="sng">
                <a:solidFill>
                  <a:srgbClr val="FF0000"/>
                </a:solidFill>
              </a:rPr>
              <a:t>扩军备战国际局势日益紧张</a:t>
            </a:r>
            <a:endParaRPr lang="zh-CN" altLang="en-US" u="sng">
              <a:solidFill>
                <a:srgbClr val="FF0000"/>
              </a:solidFill>
            </a:endParaRPr>
          </a:p>
        </p:txBody>
      </p:sp>
      <p:sp>
        <p:nvSpPr>
          <p:cNvPr id="3" name="标题 2" title=""/>
          <p:cNvSpPr>
            <a:spLocks noGrp="1"/>
          </p:cNvSpPr>
          <p:nvPr>
            <p:ph type="title"/>
          </p:nvPr>
        </p:nvSpPr>
        <p:spPr/>
        <p:txBody>
          <a:bodyPr/>
          <a:lstStyle/>
          <a:p>
            <a:r>
              <a:rPr lang="zh-CN" altLang="en-US"/>
              <a:t>帝国主义与世界大战的酝酿</a:t>
            </a:r>
            <a:endParaRPr lang="zh-CN" altLang="en-US"/>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212090" y="1266825"/>
            <a:ext cx="11141710" cy="4910455"/>
          </a:xfrm>
        </p:spPr>
        <p:txBody>
          <a:bodyPr/>
          <a:lstStyle/>
          <a:p>
            <a:r>
              <a:rPr lang="zh-CN" altLang="en-US"/>
              <a:t>波斯帝国公元前六世纪</a:t>
            </a:r>
            <a:endParaRPr lang="zh-CN" altLang="en-US"/>
          </a:p>
          <a:p>
            <a:r>
              <a:rPr lang="zh-CN" altLang="en-US"/>
              <a:t>波斯人：</a:t>
            </a:r>
            <a:r>
              <a:rPr lang="zh-CN" altLang="en-US" u="sng">
                <a:solidFill>
                  <a:srgbClr val="7030A0"/>
                </a:solidFill>
              </a:rPr>
              <a:t>印欧人</a:t>
            </a:r>
            <a:r>
              <a:rPr lang="zh-CN" altLang="en-US"/>
              <a:t>迁徙到</a:t>
            </a:r>
            <a:r>
              <a:rPr lang="zh-CN" altLang="en-US" u="sng">
                <a:solidFill>
                  <a:srgbClr val="7030A0"/>
                </a:solidFill>
              </a:rPr>
              <a:t>伊朗高原</a:t>
            </a:r>
            <a:r>
              <a:rPr lang="zh-CN" altLang="en-US"/>
              <a:t>所形成，崛起于伊朗高原</a:t>
            </a:r>
            <a:endParaRPr lang="zh-CN" altLang="en-US"/>
          </a:p>
          <a:p>
            <a:r>
              <a:rPr lang="zh-CN" altLang="en-US"/>
              <a:t>通过</a:t>
            </a:r>
            <a:r>
              <a:rPr lang="zh-CN" altLang="en-US" u="sng">
                <a:solidFill>
                  <a:srgbClr val="7030A0"/>
                </a:solidFill>
              </a:rPr>
              <a:t>征服</a:t>
            </a:r>
            <a:r>
              <a:rPr lang="zh-CN" altLang="en-US"/>
              <a:t>建立了世界历史上第一个地跨亚非欧三大洲的帝国</a:t>
            </a:r>
            <a:endParaRPr lang="zh-CN" altLang="en-US"/>
          </a:p>
          <a:p>
            <a:r>
              <a:rPr lang="zh-CN" altLang="en-US"/>
              <a:t>中央</a:t>
            </a:r>
            <a:r>
              <a:rPr lang="zh-CN" altLang="en-US" u="sng">
                <a:solidFill>
                  <a:srgbClr val="7030A0"/>
                </a:solidFill>
              </a:rPr>
              <a:t>君主专制制度</a:t>
            </a:r>
            <a:r>
              <a:rPr lang="zh-CN" altLang="en-US"/>
              <a:t>。</a:t>
            </a:r>
            <a:endParaRPr lang="zh-CN" altLang="en-US"/>
          </a:p>
          <a:p>
            <a:r>
              <a:rPr lang="zh-CN" altLang="en-US"/>
              <a:t>国王是政权核心和最高主宰，</a:t>
            </a:r>
            <a:r>
              <a:rPr lang="zh-CN" altLang="en-US" u="sng">
                <a:solidFill>
                  <a:srgbClr val="7030A0"/>
                </a:solidFill>
              </a:rPr>
              <a:t>实行行省制</a:t>
            </a:r>
            <a:endParaRPr lang="zh-CN" altLang="en-US" u="sng">
              <a:solidFill>
                <a:srgbClr val="7030A0"/>
              </a:solidFill>
            </a:endParaRPr>
          </a:p>
          <a:p>
            <a:r>
              <a:rPr lang="zh-CN" altLang="en-US"/>
              <a:t>建立了比较完善的官僚体系和税收系统，由波斯人担任最重要的职务</a:t>
            </a:r>
            <a:endParaRPr lang="zh-CN" altLang="en-US"/>
          </a:p>
          <a:p>
            <a:r>
              <a:rPr lang="zh-CN" altLang="en-US"/>
              <a:t>数次入侵希腊在波斯帝国统治下，西亚和北非文明区首次被统一起来</a:t>
            </a:r>
            <a:endParaRPr lang="zh-CN" altLang="en-US"/>
          </a:p>
          <a:p>
            <a:r>
              <a:rPr lang="zh-CN" altLang="en-US"/>
              <a:t>西亚文明和希腊文明发生了深入广泛的交流。</a:t>
            </a:r>
            <a:endParaRPr lang="zh-CN" altLang="en-US"/>
          </a:p>
          <a:p>
            <a:r>
              <a:rPr lang="zh-CN" altLang="en-US" u="sng">
                <a:solidFill>
                  <a:srgbClr val="7030A0"/>
                </a:solidFill>
              </a:rPr>
              <a:t>公元前四世纪晚期被马其顿灭亡</a:t>
            </a:r>
            <a:endParaRPr lang="zh-CN" altLang="en-US" u="sng">
              <a:solidFill>
                <a:srgbClr val="7030A0"/>
              </a:solidFill>
            </a:endParaRPr>
          </a:p>
        </p:txBody>
      </p:sp>
      <p:sp>
        <p:nvSpPr>
          <p:cNvPr id="3" name="标题 2" title=""/>
          <p:cNvSpPr>
            <a:spLocks noGrp="1"/>
          </p:cNvSpPr>
          <p:nvPr>
            <p:ph type="title"/>
          </p:nvPr>
        </p:nvSpPr>
        <p:spPr/>
        <p:txBody>
          <a:bodyPr/>
          <a:lstStyle/>
          <a:p>
            <a:r>
              <a:rPr lang="zh-CN" altLang="en-US"/>
              <a:t>古代世界的帝国</a:t>
            </a:r>
            <a:endParaRPr lang="zh-CN" altLang="en-US"/>
          </a:p>
        </p:txBody>
      </p:sp>
    </p:spTree>
  </p:cSld>
  <p:clrMapOvr>
    <a:masterClrMapping/>
  </p:clrMapOvr>
  <p:transition/>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267970" y="1107440"/>
            <a:ext cx="11812905" cy="5069840"/>
          </a:xfrm>
        </p:spPr>
        <p:txBody>
          <a:bodyPr/>
          <a:lstStyle/>
          <a:p>
            <a:r>
              <a:rPr lang="zh-CN" altLang="en-US"/>
              <a:t>1914年6月28日，奥匈帝国皇储斐迪南大公及夫人在</a:t>
            </a:r>
            <a:r>
              <a:rPr lang="zh-CN" altLang="en-US" u="sng">
                <a:solidFill>
                  <a:srgbClr val="FF0000"/>
                </a:solidFill>
              </a:rPr>
              <a:t>萨拉热窝</a:t>
            </a:r>
            <a:endParaRPr lang="zh-CN" altLang="en-US" u="sng">
              <a:solidFill>
                <a:srgbClr val="FF0000"/>
              </a:solidFill>
            </a:endParaRPr>
          </a:p>
          <a:p>
            <a:r>
              <a:rPr lang="zh-CN" altLang="en-US"/>
              <a:t>被</a:t>
            </a:r>
            <a:r>
              <a:rPr lang="zh-CN" altLang="en-US" u="sng">
                <a:solidFill>
                  <a:srgbClr val="FF0000"/>
                </a:solidFill>
              </a:rPr>
              <a:t>塞尔维亚</a:t>
            </a:r>
            <a:r>
              <a:rPr lang="zh-CN" altLang="en-US"/>
              <a:t>青年</a:t>
            </a:r>
            <a:r>
              <a:rPr lang="zh-CN" altLang="en-US" u="sng">
                <a:solidFill>
                  <a:srgbClr val="FF0000"/>
                </a:solidFill>
              </a:rPr>
              <a:t>普林西普</a:t>
            </a:r>
            <a:r>
              <a:rPr lang="zh-CN" altLang="en-US"/>
              <a:t>枪杀</a:t>
            </a:r>
            <a:endParaRPr lang="zh-CN" altLang="en-US"/>
          </a:p>
          <a:p>
            <a:r>
              <a:rPr lang="zh-CN" altLang="en-US"/>
              <a:t>1914年7月28日，德国支持</a:t>
            </a:r>
            <a:r>
              <a:rPr lang="zh-CN" altLang="en-US" u="sng">
                <a:solidFill>
                  <a:srgbClr val="FF0000"/>
                </a:solidFill>
              </a:rPr>
              <a:t>奥匈帝国对塞尔维亚宣战</a:t>
            </a:r>
            <a:r>
              <a:rPr lang="zh-CN" altLang="en-US"/>
              <a:t>。</a:t>
            </a:r>
            <a:endParaRPr lang="zh-CN" altLang="en-US"/>
          </a:p>
          <a:p>
            <a:r>
              <a:rPr lang="zh-CN" altLang="en-US"/>
              <a:t>此后，德俄法英相继参战</a:t>
            </a:r>
            <a:endParaRPr lang="zh-CN" altLang="en-US"/>
          </a:p>
          <a:p>
            <a:r>
              <a:rPr lang="zh-CN" altLang="en-US" u="sng">
                <a:solidFill>
                  <a:srgbClr val="FF0000"/>
                </a:solidFill>
              </a:rPr>
              <a:t>是列强重新瓜分世界，争夺世界霸权的帝国主义之战</a:t>
            </a:r>
            <a:endParaRPr lang="zh-CN" altLang="en-US" u="sng">
              <a:solidFill>
                <a:srgbClr val="FF0000"/>
              </a:solidFill>
            </a:endParaRPr>
          </a:p>
        </p:txBody>
      </p:sp>
      <p:sp>
        <p:nvSpPr>
          <p:cNvPr id="3" name="标题 2" title=""/>
          <p:cNvSpPr>
            <a:spLocks noGrp="1"/>
          </p:cNvSpPr>
          <p:nvPr>
            <p:ph type="title"/>
          </p:nvPr>
        </p:nvSpPr>
        <p:spPr/>
        <p:txBody>
          <a:bodyPr/>
          <a:lstStyle/>
          <a:p>
            <a:r>
              <a:rPr lang="zh-CN" altLang="en-US"/>
              <a:t>一战的爆发</a:t>
            </a:r>
            <a:endParaRPr lang="zh-CN" altLang="en-US"/>
          </a:p>
        </p:txBody>
      </p:sp>
    </p:spTree>
  </p:cSld>
  <p:clrMapOvr>
    <a:masterClrMapping/>
  </p:clrMapOvr>
  <p:transition/>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24180" y="1200150"/>
            <a:ext cx="11556365" cy="4977130"/>
          </a:xfrm>
        </p:spPr>
        <p:txBody>
          <a:bodyPr/>
          <a:lstStyle/>
          <a:p>
            <a:r>
              <a:rPr lang="zh-CN" altLang="en-US"/>
              <a:t>第一阶段</a:t>
            </a:r>
            <a:r>
              <a:rPr lang="en-US" altLang="zh-CN"/>
              <a:t>1914</a:t>
            </a:r>
            <a:r>
              <a:rPr lang="zh-CN" altLang="en-US"/>
              <a:t>：德军进攻法国</a:t>
            </a:r>
            <a:r>
              <a:rPr lang="en-US" altLang="zh-CN"/>
              <a:t>9</a:t>
            </a:r>
            <a:r>
              <a:rPr lang="zh-CN" altLang="en-US"/>
              <a:t>月在</a:t>
            </a:r>
            <a:r>
              <a:rPr lang="zh-CN" altLang="en-US" u="sng">
                <a:solidFill>
                  <a:srgbClr val="FF0000"/>
                </a:solidFill>
              </a:rPr>
              <a:t>马恩河战役</a:t>
            </a:r>
            <a:r>
              <a:rPr lang="zh-CN" altLang="en-US"/>
              <a:t>中，</a:t>
            </a:r>
            <a:r>
              <a:rPr lang="zh-CN" altLang="en-US" u="sng">
                <a:solidFill>
                  <a:srgbClr val="FF0000"/>
                </a:solidFill>
              </a:rPr>
              <a:t>德军战败标志其速决战破产</a:t>
            </a:r>
            <a:endParaRPr lang="zh-CN" altLang="en-US" u="sng">
              <a:solidFill>
                <a:srgbClr val="FF0000"/>
              </a:solidFill>
            </a:endParaRPr>
          </a:p>
          <a:p>
            <a:r>
              <a:rPr lang="zh-CN" altLang="en-US"/>
              <a:t>日本对德宣战占领德国在</a:t>
            </a:r>
            <a:r>
              <a:rPr lang="zh-CN" altLang="en-US" u="sng">
                <a:solidFill>
                  <a:srgbClr val="FF0000"/>
                </a:solidFill>
              </a:rPr>
              <a:t>中国山东半岛</a:t>
            </a:r>
            <a:r>
              <a:rPr lang="zh-CN" altLang="en-US"/>
              <a:t>的租借地</a:t>
            </a:r>
            <a:endParaRPr lang="zh-CN" altLang="en-US"/>
          </a:p>
          <a:p>
            <a:r>
              <a:rPr lang="zh-CN" altLang="en-US"/>
              <a:t>第二阶段</a:t>
            </a:r>
            <a:r>
              <a:rPr lang="en-US" altLang="zh-CN"/>
              <a:t>1915-16</a:t>
            </a:r>
            <a:r>
              <a:rPr lang="zh-CN" altLang="en-US"/>
              <a:t>：意大利加入协约国一方作战相继发生。</a:t>
            </a:r>
            <a:r>
              <a:rPr lang="zh-CN" altLang="en-US">
                <a:solidFill>
                  <a:srgbClr val="C00000"/>
                </a:solidFill>
              </a:rPr>
              <a:t>凡尔登战役，索姆河战役，</a:t>
            </a:r>
            <a:r>
              <a:rPr lang="zh-CN" altLang="en-US"/>
              <a:t>日德兰海战双方伤亡惨重</a:t>
            </a:r>
            <a:endParaRPr lang="zh-CN" altLang="en-US"/>
          </a:p>
          <a:p>
            <a:r>
              <a:rPr lang="zh-CN" altLang="en-US"/>
              <a:t>1915年，日本向中国提出21条要求，</a:t>
            </a:r>
            <a:r>
              <a:rPr lang="zh-CN" altLang="en-US" u="sng">
                <a:solidFill>
                  <a:srgbClr val="C00000"/>
                </a:solidFill>
              </a:rPr>
              <a:t>德奥军队陷入东西两线作战的困境</a:t>
            </a:r>
            <a:r>
              <a:rPr lang="zh-CN" altLang="en-US"/>
              <a:t>。</a:t>
            </a:r>
            <a:endParaRPr lang="zh-CN" altLang="en-US"/>
          </a:p>
          <a:p>
            <a:r>
              <a:rPr lang="zh-CN" altLang="en-US"/>
              <a:t>第三阶段</a:t>
            </a:r>
            <a:r>
              <a:rPr lang="en-US" altLang="zh-CN"/>
              <a:t>1917-18</a:t>
            </a:r>
            <a:r>
              <a:rPr lang="zh-CN" altLang="en-US"/>
              <a:t>：1917年，美国和中国参加协约国一方作战，中国向德奥宣战，</a:t>
            </a:r>
            <a:r>
              <a:rPr lang="zh-CN" altLang="en-US" u="sng">
                <a:solidFill>
                  <a:srgbClr val="C00000"/>
                </a:solidFill>
              </a:rPr>
              <a:t>收回租界撤销领事裁判权，派华工出国支援协约国</a:t>
            </a:r>
            <a:r>
              <a:rPr lang="zh-CN" altLang="en-US"/>
              <a:t>等。</a:t>
            </a:r>
            <a:endParaRPr lang="zh-CN" altLang="en-US"/>
          </a:p>
          <a:p>
            <a:r>
              <a:rPr lang="zh-CN" altLang="en-US"/>
              <a:t>俄国在十月革命后于1918年退出战争</a:t>
            </a:r>
            <a:endParaRPr lang="zh-CN" altLang="en-US"/>
          </a:p>
          <a:p>
            <a:r>
              <a:rPr lang="zh-CN" altLang="en-US"/>
              <a:t>1918年11月11日，大战以同盟国的失败而结束</a:t>
            </a:r>
            <a:endParaRPr lang="zh-CN" altLang="en-US"/>
          </a:p>
          <a:p>
            <a:r>
              <a:rPr lang="zh-CN" altLang="en-US"/>
              <a:t>西线决定性战场</a:t>
            </a:r>
            <a:r>
              <a:rPr lang="en-US" altLang="zh-CN"/>
              <a:t>——</a:t>
            </a:r>
            <a:r>
              <a:rPr lang="zh-CN" altLang="en-US"/>
              <a:t>英法军队</a:t>
            </a:r>
            <a:r>
              <a:rPr lang="en-US" altLang="zh-CN"/>
              <a:t>-</a:t>
            </a:r>
            <a:r>
              <a:rPr lang="zh-CN" altLang="en-US"/>
              <a:t>德军</a:t>
            </a:r>
            <a:endParaRPr lang="zh-CN" altLang="en-US"/>
          </a:p>
          <a:p>
            <a:r>
              <a:rPr lang="zh-CN" altLang="en-US"/>
              <a:t>东线</a:t>
            </a:r>
            <a:r>
              <a:rPr lang="en-US" altLang="zh-CN"/>
              <a:t>——</a:t>
            </a:r>
            <a:r>
              <a:rPr lang="zh-CN" altLang="en-US"/>
              <a:t>德奥</a:t>
            </a:r>
            <a:r>
              <a:rPr lang="en-US" altLang="zh-CN"/>
              <a:t>-</a:t>
            </a:r>
            <a:r>
              <a:rPr lang="zh-CN" altLang="en-US"/>
              <a:t>俄</a:t>
            </a:r>
            <a:endParaRPr lang="zh-CN" altLang="en-US"/>
          </a:p>
          <a:p>
            <a:r>
              <a:rPr lang="zh-CN" altLang="en-US"/>
              <a:t>南线</a:t>
            </a:r>
            <a:r>
              <a:rPr lang="en-US" altLang="zh-CN"/>
              <a:t>——</a:t>
            </a:r>
            <a:r>
              <a:rPr lang="zh-CN" altLang="en-US"/>
              <a:t>奥</a:t>
            </a:r>
            <a:r>
              <a:rPr lang="en-US" altLang="zh-CN"/>
              <a:t>-</a:t>
            </a:r>
            <a:r>
              <a:rPr lang="zh-CN" altLang="en-US"/>
              <a:t>俄塞</a:t>
            </a:r>
            <a:endParaRPr lang="zh-CN" altLang="en-US"/>
          </a:p>
        </p:txBody>
      </p:sp>
      <p:sp>
        <p:nvSpPr>
          <p:cNvPr id="3" name="标题 2" title=""/>
          <p:cNvSpPr>
            <a:spLocks noGrp="1"/>
          </p:cNvSpPr>
          <p:nvPr>
            <p:ph type="title"/>
          </p:nvPr>
        </p:nvSpPr>
        <p:spPr/>
        <p:txBody>
          <a:bodyPr/>
          <a:lstStyle/>
          <a:p>
            <a:r>
              <a:rPr lang="zh-CN" altLang="en-US"/>
              <a:t>第一次世界大战</a:t>
            </a:r>
            <a:endParaRPr lang="zh-CN" altLang="en-US"/>
          </a:p>
        </p:txBody>
      </p:sp>
    </p:spTree>
  </p:cSld>
  <p:clrMapOvr>
    <a:masterClrMapping/>
  </p:clrMapOvr>
  <p:transition/>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p:txBody>
          <a:bodyPr/>
          <a:lstStyle/>
          <a:p>
            <a:r>
              <a:rPr lang="zh-CN" altLang="en-US" u="sng">
                <a:solidFill>
                  <a:srgbClr val="C00000"/>
                </a:solidFill>
              </a:rPr>
              <a:t>削弱了</a:t>
            </a:r>
            <a:r>
              <a:rPr lang="zh-CN" altLang="en-US"/>
              <a:t>帝国主义和殖民主义力量</a:t>
            </a:r>
            <a:endParaRPr lang="zh-CN" altLang="en-US"/>
          </a:p>
          <a:p>
            <a:r>
              <a:rPr lang="zh-CN" altLang="en-US" u="sng">
                <a:solidFill>
                  <a:srgbClr val="C00000"/>
                </a:solidFill>
              </a:rPr>
              <a:t>动摇了</a:t>
            </a:r>
            <a:r>
              <a:rPr lang="zh-CN" altLang="en-US"/>
              <a:t>欧洲的世界优势地位</a:t>
            </a:r>
            <a:endParaRPr lang="zh-CN" altLang="en-US"/>
          </a:p>
          <a:p>
            <a:r>
              <a:rPr lang="zh-CN" altLang="en-US" u="sng">
                <a:solidFill>
                  <a:srgbClr val="C00000"/>
                </a:solidFill>
              </a:rPr>
              <a:t>促进了</a:t>
            </a:r>
            <a:r>
              <a:rPr lang="zh-CN" altLang="en-US"/>
              <a:t>殖民地半殖民地国家的民族觉醒。</a:t>
            </a:r>
            <a:endParaRPr lang="zh-CN" altLang="en-US"/>
          </a:p>
          <a:p>
            <a:r>
              <a:rPr lang="zh-CN" altLang="en-US"/>
              <a:t>美国的参战和俄国十月革命的胜利</a:t>
            </a:r>
            <a:endParaRPr lang="zh-CN" altLang="en-US"/>
          </a:p>
          <a:p>
            <a:r>
              <a:rPr lang="zh-CN" altLang="en-US" u="sng">
                <a:solidFill>
                  <a:srgbClr val="C00000"/>
                </a:solidFill>
              </a:rPr>
              <a:t>开始改变</a:t>
            </a:r>
            <a:r>
              <a:rPr lang="zh-CN" altLang="en-US"/>
              <a:t>以欧洲为中心的国际格局</a:t>
            </a:r>
            <a:endParaRPr lang="zh-CN" altLang="en-US"/>
          </a:p>
          <a:p>
            <a:r>
              <a:rPr lang="zh-CN" altLang="en-US"/>
              <a:t>空前惨烈的战争，改变了人们的观念，战争要求和平的运动日益高涨</a:t>
            </a:r>
            <a:endParaRPr lang="zh-CN" altLang="en-US"/>
          </a:p>
        </p:txBody>
      </p:sp>
      <p:sp>
        <p:nvSpPr>
          <p:cNvPr id="3" name="标题 2" title=""/>
          <p:cNvSpPr>
            <a:spLocks noGrp="1"/>
          </p:cNvSpPr>
          <p:nvPr>
            <p:ph type="title"/>
          </p:nvPr>
        </p:nvSpPr>
        <p:spPr/>
        <p:txBody>
          <a:bodyPr/>
          <a:lstStyle/>
          <a:p>
            <a:r>
              <a:rPr lang="zh-CN" altLang="en-US"/>
              <a:t>第一次世界大战的影响</a:t>
            </a:r>
            <a:endParaRPr lang="zh-CN" altLang="en-US"/>
          </a:p>
        </p:txBody>
      </p:sp>
    </p:spTree>
  </p:cSld>
  <p:clrMapOvr>
    <a:masterClrMapping/>
  </p:clrMapOvr>
  <p:transition/>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35280" y="1108710"/>
            <a:ext cx="11477625" cy="5068570"/>
          </a:xfrm>
        </p:spPr>
        <p:txBody>
          <a:bodyPr/>
          <a:lstStyle/>
          <a:p>
            <a:r>
              <a:rPr lang="zh-CN" altLang="en-US" u="sng">
                <a:solidFill>
                  <a:srgbClr val="C00000"/>
                </a:solidFill>
              </a:rPr>
              <a:t>凡尔赛</a:t>
            </a:r>
            <a:r>
              <a:rPr lang="en-US" altLang="zh-CN" u="sng">
                <a:solidFill>
                  <a:srgbClr val="C00000"/>
                </a:solidFill>
              </a:rPr>
              <a:t>——</a:t>
            </a:r>
            <a:r>
              <a:rPr lang="zh-CN" altLang="en-US" u="sng">
                <a:solidFill>
                  <a:srgbClr val="C00000"/>
                </a:solidFill>
              </a:rPr>
              <a:t>华盛顿体系</a:t>
            </a:r>
            <a:endParaRPr lang="zh-CN" altLang="en-US"/>
          </a:p>
          <a:p>
            <a:r>
              <a:rPr lang="zh-CN" altLang="en-US"/>
              <a:t>战胜国在1919年和1921年至1922年，分别召开了</a:t>
            </a:r>
            <a:r>
              <a:rPr lang="zh-CN" altLang="en-US" u="sng">
                <a:solidFill>
                  <a:srgbClr val="C00000"/>
                </a:solidFill>
              </a:rPr>
              <a:t>巴黎和会和华盛顿会议</a:t>
            </a:r>
            <a:endParaRPr lang="zh-CN" altLang="en-US" u="sng">
              <a:solidFill>
                <a:srgbClr val="C00000"/>
              </a:solidFill>
            </a:endParaRPr>
          </a:p>
          <a:p>
            <a:r>
              <a:rPr lang="zh-CN" altLang="en-US"/>
              <a:t>缔结了</a:t>
            </a:r>
            <a:r>
              <a:rPr lang="zh-CN" altLang="en-US" u="sng">
                <a:solidFill>
                  <a:srgbClr val="C00000"/>
                </a:solidFill>
              </a:rPr>
              <a:t>以凡尔赛条约</a:t>
            </a:r>
            <a:r>
              <a:rPr lang="zh-CN" altLang="en-US"/>
              <a:t>和</a:t>
            </a:r>
            <a:r>
              <a:rPr lang="zh-CN" altLang="en-US" u="sng">
                <a:solidFill>
                  <a:srgbClr val="C00000"/>
                </a:solidFill>
              </a:rPr>
              <a:t>九国公约</a:t>
            </a:r>
            <a:r>
              <a:rPr lang="zh-CN" altLang="en-US"/>
              <a:t>为代表的一系列国际条约，在全球范围内建立了</a:t>
            </a:r>
            <a:r>
              <a:rPr lang="zh-CN" altLang="en-US" u="sng">
                <a:solidFill>
                  <a:srgbClr val="C00000"/>
                </a:solidFill>
              </a:rPr>
              <a:t>帝国主义的国际新秩序。</a:t>
            </a:r>
            <a:endParaRPr lang="zh-CN" altLang="en-US"/>
          </a:p>
          <a:p>
            <a:r>
              <a:rPr lang="zh-CN" altLang="en-US"/>
              <a:t>战败国德国及其盟国承担战争罪责，战败国向战胜国</a:t>
            </a:r>
            <a:r>
              <a:rPr lang="zh-CN" altLang="en-US" u="sng">
                <a:solidFill>
                  <a:srgbClr val="C00000"/>
                </a:solidFill>
              </a:rPr>
              <a:t>割地赔款，裁减军备</a:t>
            </a:r>
            <a:r>
              <a:rPr lang="zh-CN" altLang="en-US"/>
              <a:t>。</a:t>
            </a:r>
            <a:endParaRPr lang="zh-CN" altLang="en-US"/>
          </a:p>
          <a:p>
            <a:r>
              <a:rPr lang="zh-CN" altLang="en-US"/>
              <a:t>德国的海外殖民地被战胜国瓜分</a:t>
            </a:r>
            <a:endParaRPr lang="zh-CN" altLang="en-US"/>
          </a:p>
          <a:p>
            <a:r>
              <a:rPr lang="zh-CN" altLang="en-US"/>
              <a:t>承认波兰复国，</a:t>
            </a:r>
            <a:r>
              <a:rPr lang="zh-CN" altLang="en-US" u="sng">
                <a:solidFill>
                  <a:srgbClr val="C00000"/>
                </a:solidFill>
              </a:rPr>
              <a:t>承认捷克斯洛伐克和南斯拉夫</a:t>
            </a:r>
            <a:r>
              <a:rPr lang="zh-CN" altLang="en-US"/>
              <a:t>等</a:t>
            </a:r>
            <a:r>
              <a:rPr lang="zh-CN" altLang="en-US" u="sng">
                <a:solidFill>
                  <a:srgbClr val="C00000"/>
                </a:solidFill>
              </a:rPr>
              <a:t>国家独立</a:t>
            </a:r>
            <a:endParaRPr lang="zh-CN" altLang="en-US"/>
          </a:p>
          <a:p>
            <a:r>
              <a:rPr lang="zh-CN" altLang="en-US"/>
              <a:t>限制美国，英国，日本等国的海军军备</a:t>
            </a:r>
            <a:endParaRPr lang="zh-CN" altLang="en-US"/>
          </a:p>
          <a:p>
            <a:r>
              <a:rPr lang="zh-CN" altLang="en-US"/>
              <a:t>中国收回山东主权，但日本保留了诸多特权</a:t>
            </a:r>
            <a:endParaRPr lang="zh-CN" altLang="en-US"/>
          </a:p>
          <a:p>
            <a:r>
              <a:rPr lang="zh-CN" altLang="en-US"/>
              <a:t>列强同意将</a:t>
            </a:r>
            <a:r>
              <a:rPr lang="zh-CN" altLang="en-US" u="sng">
                <a:solidFill>
                  <a:srgbClr val="C00000"/>
                </a:solidFill>
              </a:rPr>
              <a:t>门户开放、机会均等</a:t>
            </a:r>
            <a:r>
              <a:rPr lang="zh-CN" altLang="en-US"/>
              <a:t>作为</a:t>
            </a:r>
            <a:r>
              <a:rPr lang="zh-CN" altLang="en-US" u="sng">
                <a:solidFill>
                  <a:srgbClr val="C00000"/>
                </a:solidFill>
              </a:rPr>
              <a:t>侵略</a:t>
            </a:r>
            <a:r>
              <a:rPr lang="zh-CN" altLang="en-US"/>
              <a:t>中国的</a:t>
            </a:r>
            <a:r>
              <a:rPr lang="zh-CN" altLang="en-US" u="sng">
                <a:solidFill>
                  <a:srgbClr val="C00000"/>
                </a:solidFill>
              </a:rPr>
              <a:t>共同原则</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一战后的国际秩序</a:t>
            </a:r>
            <a:endParaRPr lang="zh-CN" altLang="en-US"/>
          </a:p>
        </p:txBody>
      </p:sp>
    </p:spTree>
  </p:cSld>
  <p:clrMapOvr>
    <a:masterClrMapping/>
  </p:clrMapOvr>
  <p:transition/>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23850" y="1108710"/>
            <a:ext cx="11611610" cy="4886960"/>
          </a:xfrm>
        </p:spPr>
        <p:txBody>
          <a:bodyPr/>
          <a:lstStyle/>
          <a:p>
            <a:r>
              <a:rPr lang="zh-CN" altLang="en-US"/>
              <a:t>国联是凡尔赛华盛顿体系的</a:t>
            </a:r>
            <a:r>
              <a:rPr lang="zh-CN" altLang="en-US" u="sng">
                <a:solidFill>
                  <a:srgbClr val="C00000"/>
                </a:solidFill>
              </a:rPr>
              <a:t>重要组成部分</a:t>
            </a:r>
            <a:endParaRPr lang="zh-CN" altLang="en-US" u="sng">
              <a:solidFill>
                <a:srgbClr val="C00000"/>
              </a:solidFill>
            </a:endParaRPr>
          </a:p>
          <a:p>
            <a:r>
              <a:rPr lang="zh-CN" altLang="en-US"/>
              <a:t>是</a:t>
            </a:r>
            <a:r>
              <a:rPr lang="zh-CN" altLang="en-US" u="sng">
                <a:solidFill>
                  <a:srgbClr val="C00000"/>
                </a:solidFill>
              </a:rPr>
              <a:t>第一个</a:t>
            </a:r>
            <a:r>
              <a:rPr lang="zh-CN" altLang="en-US"/>
              <a:t>由主权国家组成的</a:t>
            </a:r>
            <a:r>
              <a:rPr lang="zh-CN" altLang="en-US" u="sng">
                <a:solidFill>
                  <a:srgbClr val="C00000"/>
                </a:solidFill>
              </a:rPr>
              <a:t>世界性国际组织</a:t>
            </a:r>
            <a:endParaRPr lang="zh-CN" altLang="en-US" u="sng">
              <a:solidFill>
                <a:srgbClr val="C00000"/>
              </a:solidFill>
            </a:endParaRPr>
          </a:p>
          <a:p>
            <a:r>
              <a:rPr lang="zh-CN" altLang="en-US"/>
              <a:t>促进国际合作和实现世界和平与安全</a:t>
            </a:r>
            <a:endParaRPr lang="zh-CN" altLang="en-US"/>
          </a:p>
          <a:p>
            <a:r>
              <a:rPr lang="zh-CN" altLang="en-US"/>
              <a:t>国联缺乏普遍性和权威性，国联形成决议的</a:t>
            </a:r>
            <a:r>
              <a:rPr lang="zh-CN" altLang="en-US" u="sng">
                <a:solidFill>
                  <a:srgbClr val="C00000"/>
                </a:solidFill>
              </a:rPr>
              <a:t>全体一致</a:t>
            </a:r>
            <a:r>
              <a:rPr lang="zh-CN" altLang="en-US"/>
              <a:t>原则</a:t>
            </a:r>
            <a:endParaRPr lang="zh-CN" altLang="en-US"/>
          </a:p>
          <a:p>
            <a:r>
              <a:rPr lang="zh-CN" altLang="en-US"/>
              <a:t>使其</a:t>
            </a:r>
            <a:r>
              <a:rPr lang="zh-CN" altLang="en-US" u="sng">
                <a:solidFill>
                  <a:srgbClr val="C00000"/>
                </a:solidFill>
              </a:rPr>
              <a:t>失去</a:t>
            </a:r>
            <a:r>
              <a:rPr lang="zh-CN" altLang="en-US"/>
              <a:t>了对侵略行为采取任何有效行动的可能性。</a:t>
            </a:r>
            <a:endParaRPr lang="zh-CN" altLang="en-US"/>
          </a:p>
          <a:p>
            <a:r>
              <a:rPr lang="zh-CN" altLang="en-US" u="sng">
                <a:solidFill>
                  <a:srgbClr val="C00000"/>
                </a:solidFill>
              </a:rPr>
              <a:t>英法</a:t>
            </a:r>
            <a:r>
              <a:rPr lang="zh-CN" altLang="en-US"/>
              <a:t>将国联作为维护自己</a:t>
            </a:r>
            <a:r>
              <a:rPr lang="zh-CN" altLang="en-US" u="sng">
                <a:solidFill>
                  <a:srgbClr val="C00000"/>
                </a:solidFill>
              </a:rPr>
              <a:t>既得利益操纵国际事务的工具</a:t>
            </a:r>
            <a:r>
              <a:rPr lang="zh-CN" altLang="en-US"/>
              <a:t>。</a:t>
            </a:r>
            <a:endParaRPr lang="zh-CN" altLang="en-US"/>
          </a:p>
          <a:p>
            <a:r>
              <a:rPr lang="zh-CN" altLang="en-US"/>
              <a:t>国联在制裁侵略，保卫世界和平方面没有发挥应有的作用</a:t>
            </a:r>
            <a:endParaRPr lang="zh-CN" altLang="en-US"/>
          </a:p>
        </p:txBody>
      </p:sp>
      <p:sp>
        <p:nvSpPr>
          <p:cNvPr id="3" name="标题 2" title=""/>
          <p:cNvSpPr>
            <a:spLocks noGrp="1"/>
          </p:cNvSpPr>
          <p:nvPr>
            <p:ph type="title"/>
          </p:nvPr>
        </p:nvSpPr>
        <p:spPr/>
        <p:txBody>
          <a:bodyPr/>
          <a:lstStyle/>
          <a:p>
            <a:r>
              <a:rPr lang="zh-CN" altLang="en-US"/>
              <a:t>国际联盟</a:t>
            </a:r>
            <a:r>
              <a:rPr lang="en-US" altLang="zh-CN"/>
              <a:t>+</a:t>
            </a:r>
            <a:r>
              <a:rPr lang="zh-CN" altLang="en-US"/>
              <a:t>评价</a:t>
            </a:r>
            <a:endParaRPr lang="zh-CN" altLang="en-US"/>
          </a:p>
        </p:txBody>
      </p:sp>
      <p:sp>
        <p:nvSpPr>
          <p:cNvPr id="4" name="文本框 3" title=""/>
          <p:cNvSpPr txBox="1"/>
          <p:nvPr/>
        </p:nvSpPr>
        <p:spPr>
          <a:xfrm>
            <a:off x="2987040" y="4670425"/>
            <a:ext cx="8689975" cy="1198880"/>
          </a:xfrm>
          <a:prstGeom prst="rect">
            <a:avLst/>
          </a:prstGeom>
          <a:noFill/>
        </p:spPr>
        <p:txBody>
          <a:bodyPr wrap="square" rtlCol="0">
            <a:spAutoFit/>
          </a:bodyPr>
          <a:lstStyle/>
          <a:p>
            <a:r>
              <a:rPr lang="zh-CN" altLang="en-US" sz="3600"/>
              <a:t>下页我们将进入第</a:t>
            </a:r>
            <a:r>
              <a:rPr lang="en-US" altLang="zh-CN" sz="3600"/>
              <a:t>15</a:t>
            </a:r>
            <a:r>
              <a:rPr lang="zh-CN" altLang="en-US" sz="3600"/>
              <a:t>课</a:t>
            </a:r>
            <a:endParaRPr lang="zh-CN" altLang="en-US" sz="3600"/>
          </a:p>
          <a:p>
            <a:r>
              <a:rPr lang="zh-CN" altLang="en-US" sz="3600"/>
              <a:t>十月革命的胜利与苏联的社会主义实践</a:t>
            </a:r>
            <a:endParaRPr lang="zh-CN" altLang="en-US" sz="3600"/>
          </a:p>
        </p:txBody>
      </p:sp>
    </p:spTree>
  </p:cSld>
  <p:clrMapOvr>
    <a:masterClrMapping/>
  </p:clrMapOvr>
  <p:transition/>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69900" y="1282065"/>
            <a:ext cx="10794365" cy="4805680"/>
          </a:xfrm>
        </p:spPr>
        <p:txBody>
          <a:bodyPr/>
          <a:lstStyle/>
          <a:p>
            <a:r>
              <a:rPr lang="zh-CN" altLang="en-US"/>
              <a:t>第一次世界大战爆发的原因</a:t>
            </a:r>
            <a:r>
              <a:rPr lang="zh-CN" altLang="en-US" u="sng">
                <a:solidFill>
                  <a:srgbClr val="C00000"/>
                </a:solidFill>
              </a:rPr>
              <a:t>从唯物史观的角度看</a:t>
            </a:r>
            <a:endParaRPr lang="zh-CN" altLang="en-US" u="sng">
              <a:solidFill>
                <a:srgbClr val="C00000"/>
              </a:solidFill>
            </a:endParaRPr>
          </a:p>
          <a:p>
            <a:r>
              <a:rPr lang="zh-CN" altLang="en-US"/>
              <a:t>根本原因：主要资本主义国家之间政治经济发展的不平衡</a:t>
            </a:r>
            <a:endParaRPr lang="zh-CN" altLang="en-US"/>
          </a:p>
          <a:p>
            <a:r>
              <a:rPr lang="zh-CN" altLang="en-US"/>
              <a:t>引起列强对世界市场殖民地和霸权争夺的矛盾</a:t>
            </a:r>
            <a:endParaRPr lang="zh-CN" altLang="en-US"/>
          </a:p>
          <a:p>
            <a:r>
              <a:rPr lang="zh-CN" altLang="en-US"/>
              <a:t>军事上：列强的矛盾日益尖锐，在欧洲出现了两大敌对的军事集团，他们的</a:t>
            </a:r>
            <a:r>
              <a:rPr lang="zh-CN" altLang="en-US" u="sng">
                <a:solidFill>
                  <a:srgbClr val="C00000"/>
                </a:solidFill>
              </a:rPr>
              <a:t>对峙推动了世界大战的爆发</a:t>
            </a:r>
            <a:endParaRPr lang="zh-CN" altLang="en-US" u="sng">
              <a:solidFill>
                <a:srgbClr val="C00000"/>
              </a:solidFill>
            </a:endParaRPr>
          </a:p>
          <a:p>
            <a:r>
              <a:rPr lang="zh-CN" altLang="en-US"/>
              <a:t>导火索</a:t>
            </a:r>
            <a:r>
              <a:rPr lang="zh-CN" altLang="en-US" u="sng">
                <a:solidFill>
                  <a:srgbClr val="C00000"/>
                </a:solidFill>
              </a:rPr>
              <a:t>萨拉热窝事件</a:t>
            </a:r>
            <a:r>
              <a:rPr lang="zh-CN" altLang="en-US"/>
              <a:t>引发两大敌对的军事集团主要成员国相继宣战，导致第一次世界大战全面爆发。</a:t>
            </a:r>
            <a:endParaRPr lang="zh-CN" altLang="en-US"/>
          </a:p>
          <a:p>
            <a:r>
              <a:rPr lang="zh-CN" altLang="en-US"/>
              <a:t>物质上：20世纪初</a:t>
            </a:r>
            <a:r>
              <a:rPr lang="zh-CN" altLang="en-US" u="sng">
                <a:solidFill>
                  <a:srgbClr val="C00000"/>
                </a:solidFill>
              </a:rPr>
              <a:t>生产力的迅速发展和科技的快速进步</a:t>
            </a:r>
            <a:r>
              <a:rPr lang="zh-CN" altLang="en-US"/>
              <a:t>为世界大战的爆发提供了</a:t>
            </a:r>
            <a:r>
              <a:rPr lang="zh-CN" altLang="en-US" u="sng">
                <a:solidFill>
                  <a:srgbClr val="C00000"/>
                </a:solidFill>
              </a:rPr>
              <a:t>必要的物质和技术基础</a:t>
            </a:r>
            <a:endParaRPr lang="zh-CN" altLang="en-US"/>
          </a:p>
          <a:p>
            <a:r>
              <a:rPr lang="zh-CN" altLang="en-US"/>
              <a:t>意识形态上：</a:t>
            </a:r>
            <a:r>
              <a:rPr lang="zh-CN" altLang="en-US" u="sng">
                <a:solidFill>
                  <a:srgbClr val="C00000"/>
                </a:solidFill>
              </a:rPr>
              <a:t>军国主义和极端民族主义的泛滥，</a:t>
            </a:r>
            <a:r>
              <a:rPr lang="zh-CN" altLang="en-US"/>
              <a:t>使两大军事集团相互仇视，推动了战争的爆发</a:t>
            </a:r>
            <a:endParaRPr lang="zh-CN" altLang="en-US"/>
          </a:p>
          <a:p>
            <a:endParaRPr lang="zh-CN" altLang="en-US"/>
          </a:p>
        </p:txBody>
      </p:sp>
      <p:sp>
        <p:nvSpPr>
          <p:cNvPr id="3" name="标题 2" title=""/>
          <p:cNvSpPr>
            <a:spLocks noGrp="1"/>
          </p:cNvSpPr>
          <p:nvPr>
            <p:ph type="title"/>
          </p:nvPr>
        </p:nvSpPr>
        <p:spPr/>
        <p:txBody>
          <a:bodyPr/>
          <a:lstStyle/>
          <a:p>
            <a:r>
              <a:rPr lang="zh-CN" altLang="en-US"/>
              <a:t>拓展</a:t>
            </a:r>
            <a:endParaRPr lang="zh-CN" altLang="en-US"/>
          </a:p>
        </p:txBody>
      </p:sp>
    </p:spTree>
  </p:cSld>
  <p:clrMapOvr>
    <a:masterClrMapping/>
  </p:clrMapOvr>
  <p:transition/>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267970" y="1308735"/>
            <a:ext cx="11790680" cy="4868545"/>
          </a:xfrm>
        </p:spPr>
        <p:txBody>
          <a:bodyPr/>
          <a:lstStyle/>
          <a:p>
            <a:r>
              <a:rPr lang="zh-CN" altLang="en-US">
                <a:sym typeface="+mn-ea"/>
              </a:rPr>
              <a:t>对凡尔赛华盛顿体系的评价</a:t>
            </a:r>
            <a:r>
              <a:rPr lang="zh-CN" altLang="en-US" u="sng">
                <a:solidFill>
                  <a:srgbClr val="C00000"/>
                </a:solidFill>
                <a:sym typeface="+mn-ea"/>
              </a:rPr>
              <a:t>从唯物史观角度</a:t>
            </a:r>
            <a:endParaRPr lang="zh-CN" altLang="en-US"/>
          </a:p>
          <a:p>
            <a:r>
              <a:rPr lang="zh-CN" altLang="en-US">
                <a:sym typeface="+mn-ea"/>
              </a:rPr>
              <a:t>一定程度上缓和了帝国主义国家之间的矛盾，创造了相对和平的国际环境，资本主义经济获得了高速发展</a:t>
            </a:r>
            <a:endParaRPr lang="zh-CN" altLang="en-US">
              <a:sym typeface="+mn-ea"/>
            </a:endParaRPr>
          </a:p>
          <a:p>
            <a:r>
              <a:rPr lang="zh-CN" altLang="en-US">
                <a:sym typeface="+mn-ea"/>
              </a:rPr>
              <a:t>大多数欧洲国家的领土基本上</a:t>
            </a:r>
            <a:r>
              <a:rPr lang="zh-CN" altLang="en-US" u="sng">
                <a:solidFill>
                  <a:srgbClr val="C00000"/>
                </a:solidFill>
                <a:sym typeface="+mn-ea"/>
              </a:rPr>
              <a:t>在民族自决</a:t>
            </a:r>
            <a:r>
              <a:rPr lang="zh-CN" altLang="en-US">
                <a:sym typeface="+mn-ea"/>
              </a:rPr>
              <a:t>的基础上重新划定这一状况，至今保持不变</a:t>
            </a:r>
            <a:endParaRPr lang="zh-CN" altLang="en-US"/>
          </a:p>
          <a:p>
            <a:r>
              <a:rPr lang="zh-CN" altLang="en-US">
                <a:sym typeface="+mn-ea"/>
              </a:rPr>
              <a:t>用</a:t>
            </a:r>
            <a:r>
              <a:rPr lang="zh-CN" altLang="en-US" u="sng">
                <a:solidFill>
                  <a:srgbClr val="C00000"/>
                </a:solidFill>
                <a:sym typeface="+mn-ea"/>
              </a:rPr>
              <a:t>召开国际会议</a:t>
            </a:r>
            <a:r>
              <a:rPr lang="zh-CN" altLang="en-US">
                <a:sym typeface="+mn-ea"/>
              </a:rPr>
              <a:t>的方式来解决国际争端。成立常设国际机构，</a:t>
            </a:r>
            <a:r>
              <a:rPr lang="zh-CN" altLang="en-US" u="sng">
                <a:solidFill>
                  <a:srgbClr val="C00000"/>
                </a:solidFill>
                <a:sym typeface="+mn-ea"/>
              </a:rPr>
              <a:t>是一种历史的进步，对以后国际关系发展都有重大影响</a:t>
            </a:r>
            <a:endParaRPr lang="zh-CN" altLang="en-US" u="sng">
              <a:solidFill>
                <a:srgbClr val="C00000"/>
              </a:solidFill>
            </a:endParaRPr>
          </a:p>
          <a:p>
            <a:r>
              <a:rPr lang="zh-CN" altLang="en-US">
                <a:sym typeface="+mn-ea"/>
              </a:rPr>
              <a:t>牺牲弱小民族利益反映了</a:t>
            </a:r>
            <a:r>
              <a:rPr lang="zh-CN" altLang="en-US" u="sng">
                <a:solidFill>
                  <a:srgbClr val="C00000"/>
                </a:solidFill>
                <a:sym typeface="+mn-ea"/>
              </a:rPr>
              <a:t>大国强权政治</a:t>
            </a:r>
            <a:r>
              <a:rPr lang="zh-CN" altLang="en-US">
                <a:sym typeface="+mn-ea"/>
              </a:rPr>
              <a:t>具有</a:t>
            </a:r>
            <a:r>
              <a:rPr lang="zh-CN" altLang="en-US" u="sng">
                <a:solidFill>
                  <a:srgbClr val="C00000"/>
                </a:solidFill>
                <a:sym typeface="+mn-ea"/>
              </a:rPr>
              <a:t>鲜明的帝国主义</a:t>
            </a:r>
            <a:r>
              <a:rPr lang="zh-CN" altLang="en-US">
                <a:sym typeface="+mn-ea"/>
              </a:rPr>
              <a:t>特征。</a:t>
            </a:r>
            <a:endParaRPr lang="zh-CN" altLang="en-US">
              <a:sym typeface="+mn-ea"/>
            </a:endParaRPr>
          </a:p>
          <a:p>
            <a:r>
              <a:rPr lang="zh-CN" altLang="en-US">
                <a:sym typeface="+mn-ea"/>
              </a:rPr>
              <a:t>该体系建立在战胜国对战败国掠夺的基础上，</a:t>
            </a:r>
            <a:r>
              <a:rPr lang="zh-CN" altLang="en-US" u="sng">
                <a:solidFill>
                  <a:srgbClr val="C00000"/>
                </a:solidFill>
                <a:sym typeface="+mn-ea"/>
              </a:rPr>
              <a:t>必然导致战胜国与战败国矛盾的加剧</a:t>
            </a:r>
            <a:endParaRPr lang="zh-CN" altLang="en-US" u="sng">
              <a:solidFill>
                <a:srgbClr val="C00000"/>
              </a:solidFill>
            </a:endParaRPr>
          </a:p>
          <a:p>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拓展</a:t>
            </a:r>
            <a:endParaRPr lang="zh-CN" altLang="en-US"/>
          </a:p>
        </p:txBody>
      </p:sp>
    </p:spTree>
  </p:cSld>
  <p:clrMapOvr>
    <a:masterClrMapping/>
  </p:clrMapOvr>
  <p:transition/>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35915" y="1108075"/>
            <a:ext cx="11543030" cy="5069205"/>
          </a:xfrm>
        </p:spPr>
        <p:txBody>
          <a:bodyPr/>
          <a:lstStyle/>
          <a:p>
            <a:r>
              <a:rPr lang="zh-CN" altLang="en-US" u="sng">
                <a:solidFill>
                  <a:srgbClr val="002060"/>
                </a:solidFill>
              </a:rPr>
              <a:t>俄国资本主义经济不断发展</a:t>
            </a:r>
            <a:r>
              <a:rPr lang="zh-CN" altLang="en-US"/>
              <a:t>。</a:t>
            </a:r>
            <a:r>
              <a:rPr lang="zh-CN" altLang="en-US" u="sng">
                <a:solidFill>
                  <a:srgbClr val="C00000"/>
                </a:solidFill>
              </a:rPr>
              <a:t>沙皇专制统治持续强化</a:t>
            </a:r>
            <a:r>
              <a:rPr lang="zh-CN" altLang="en-US"/>
              <a:t>社会矛盾日益尖锐，工业的发展造就俄国第一代产业工人</a:t>
            </a:r>
            <a:endParaRPr lang="zh-CN" altLang="en-US"/>
          </a:p>
          <a:p>
            <a:r>
              <a:rPr lang="zh-CN" altLang="en-US"/>
              <a:t>1898年，俄国</a:t>
            </a:r>
            <a:r>
              <a:rPr lang="zh-CN" altLang="en-US" u="sng">
                <a:solidFill>
                  <a:srgbClr val="002060"/>
                </a:solidFill>
              </a:rPr>
              <a:t>社会民主工党</a:t>
            </a:r>
            <a:r>
              <a:rPr lang="zh-CN" altLang="en-US"/>
              <a:t>宣告成立，展开有组织的工人运动。</a:t>
            </a:r>
            <a:endParaRPr lang="zh-CN" altLang="en-US"/>
          </a:p>
          <a:p>
            <a:r>
              <a:rPr lang="zh-CN" altLang="en-US"/>
              <a:t>1900年，</a:t>
            </a:r>
            <a:r>
              <a:rPr lang="zh-CN" altLang="en-US" u="sng">
                <a:solidFill>
                  <a:srgbClr val="002060"/>
                </a:solidFill>
              </a:rPr>
              <a:t>列宁创办火星报</a:t>
            </a:r>
            <a:r>
              <a:rPr lang="zh-CN" altLang="en-US"/>
              <a:t>，宣传马克思主义</a:t>
            </a:r>
            <a:endParaRPr lang="zh-CN" altLang="en-US"/>
          </a:p>
          <a:p>
            <a:r>
              <a:rPr lang="zh-CN" altLang="en-US"/>
              <a:t>1903年，</a:t>
            </a:r>
            <a:r>
              <a:rPr lang="zh-CN" altLang="en-US" u="sng">
                <a:solidFill>
                  <a:srgbClr val="7030A0"/>
                </a:solidFill>
              </a:rPr>
              <a:t>俄国社会民主工党举行第二次代表大会，标志着布尔什维克党的建立</a:t>
            </a:r>
            <a:endParaRPr lang="zh-CN" altLang="en-US" u="sng">
              <a:solidFill>
                <a:srgbClr val="7030A0"/>
              </a:solidFill>
            </a:endParaRPr>
          </a:p>
          <a:p>
            <a:r>
              <a:rPr lang="zh-CN" altLang="en-US">
                <a:solidFill>
                  <a:srgbClr val="7030A0"/>
                </a:solidFill>
              </a:rPr>
              <a:t>指导</a:t>
            </a:r>
            <a:r>
              <a:rPr lang="zh-CN" altLang="en-US"/>
              <a:t>思想是</a:t>
            </a:r>
            <a:r>
              <a:rPr lang="zh-CN" altLang="en-US" u="sng">
                <a:solidFill>
                  <a:srgbClr val="7030A0"/>
                </a:solidFill>
              </a:rPr>
              <a:t>布尔什维主义，也就是列宁主义</a:t>
            </a:r>
            <a:endParaRPr lang="zh-CN" altLang="en-US" u="sng">
              <a:solidFill>
                <a:srgbClr val="7030A0"/>
              </a:solidFill>
            </a:endParaRPr>
          </a:p>
          <a:p>
            <a:r>
              <a:rPr lang="zh-CN" altLang="en-US" u="sng">
                <a:solidFill>
                  <a:srgbClr val="00B0F0"/>
                </a:solidFill>
              </a:rPr>
              <a:t>帝国主义</a:t>
            </a:r>
            <a:r>
              <a:rPr lang="zh-CN" altLang="en-US"/>
              <a:t>是</a:t>
            </a:r>
            <a:r>
              <a:rPr lang="zh-CN" altLang="en-US" u="sng">
                <a:solidFill>
                  <a:srgbClr val="00B0F0"/>
                </a:solidFill>
              </a:rPr>
              <a:t>资本主义发展的最高阶段</a:t>
            </a:r>
            <a:r>
              <a:rPr lang="zh-CN" altLang="en-US"/>
              <a:t>，俄国是帝国主义链条中最薄弱的一环</a:t>
            </a:r>
            <a:endParaRPr lang="zh-CN" altLang="en-US"/>
          </a:p>
          <a:p>
            <a:r>
              <a:rPr lang="zh-CN" altLang="en-US"/>
              <a:t>社会主义可能首先在少数甚至单独一个资本主义国家内获得胜利。</a:t>
            </a:r>
            <a:endParaRPr lang="zh-CN" altLang="en-US"/>
          </a:p>
          <a:p>
            <a:r>
              <a:rPr lang="zh-CN" altLang="en-US"/>
              <a:t>工人阶级要</a:t>
            </a:r>
            <a:r>
              <a:rPr lang="zh-CN" altLang="en-US">
                <a:solidFill>
                  <a:srgbClr val="92D050"/>
                </a:solidFill>
              </a:rPr>
              <a:t>以暴力推翻资产阶级政权</a:t>
            </a:r>
            <a:r>
              <a:rPr lang="zh-CN" altLang="en-US"/>
              <a:t>，</a:t>
            </a:r>
            <a:r>
              <a:rPr lang="zh-CN" altLang="en-US" u="sng">
                <a:solidFill>
                  <a:srgbClr val="92D050"/>
                </a:solidFill>
              </a:rPr>
              <a:t>建立无产阶级专政</a:t>
            </a:r>
            <a:r>
              <a:rPr lang="zh-CN" altLang="en-US"/>
              <a:t>，是马克思主义基本原理与俄国革命具体实际结合的产物</a:t>
            </a:r>
            <a:endParaRPr lang="zh-CN" altLang="en-US"/>
          </a:p>
          <a:p>
            <a:r>
              <a:rPr lang="zh-CN" altLang="en-US"/>
              <a:t>创造性的提出</a:t>
            </a:r>
            <a:r>
              <a:rPr lang="zh-CN" altLang="en-US" u="sng">
                <a:solidFill>
                  <a:srgbClr val="C00000"/>
                </a:solidFill>
              </a:rPr>
              <a:t>社会主义可能在一国或多国首先取得胜利等理论</a:t>
            </a:r>
            <a:endParaRPr lang="zh-CN" altLang="en-US" u="sng">
              <a:solidFill>
                <a:srgbClr val="C00000"/>
              </a:solidFill>
            </a:endParaRPr>
          </a:p>
          <a:p>
            <a:r>
              <a:rPr lang="zh-CN" altLang="en-US"/>
              <a:t>为帝国主义时代的无产阶级革命提供思想武器</a:t>
            </a:r>
            <a:endParaRPr lang="zh-CN" altLang="en-US"/>
          </a:p>
        </p:txBody>
      </p:sp>
      <p:sp>
        <p:nvSpPr>
          <p:cNvPr id="3" name="标题 2" title=""/>
          <p:cNvSpPr>
            <a:spLocks noGrp="1"/>
          </p:cNvSpPr>
          <p:nvPr>
            <p:ph type="title"/>
          </p:nvPr>
        </p:nvSpPr>
        <p:spPr/>
        <p:txBody>
          <a:bodyPr/>
          <a:lstStyle/>
          <a:p>
            <a:r>
              <a:rPr lang="zh-CN" altLang="en-US"/>
              <a:t>列宁主义的形成</a:t>
            </a:r>
            <a:endParaRPr lang="zh-CN" altLang="en-US"/>
          </a:p>
        </p:txBody>
      </p:sp>
    </p:spTree>
  </p:cSld>
  <p:clrMapOvr>
    <a:masterClrMapping/>
  </p:clrMapOvr>
  <p:transition/>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20320" y="1264920"/>
            <a:ext cx="12347575" cy="4912360"/>
          </a:xfrm>
        </p:spPr>
        <p:txBody>
          <a:bodyPr/>
          <a:lstStyle/>
          <a:p>
            <a:r>
              <a:rPr lang="zh-CN" altLang="en-US"/>
              <a:t>十月革命建立了世界上第一个社会主义国家，</a:t>
            </a:r>
            <a:r>
              <a:rPr lang="zh-CN" altLang="en-US" u="sng">
                <a:solidFill>
                  <a:srgbClr val="C00000"/>
                </a:solidFill>
              </a:rPr>
              <a:t>开辟了人类历史的新时代</a:t>
            </a:r>
            <a:endParaRPr lang="zh-CN" altLang="en-US" u="sng">
              <a:solidFill>
                <a:srgbClr val="C00000"/>
              </a:solidFill>
            </a:endParaRPr>
          </a:p>
          <a:p>
            <a:r>
              <a:rPr lang="zh-CN" altLang="en-US" u="sng">
                <a:solidFill>
                  <a:srgbClr val="C00000"/>
                </a:solidFill>
              </a:rPr>
              <a:t>二月革命：</a:t>
            </a:r>
            <a:r>
              <a:rPr lang="zh-CN" altLang="en-US"/>
              <a:t>推翻沙皇统治形成</a:t>
            </a:r>
            <a:r>
              <a:rPr lang="zh-CN" altLang="en-US" u="sng">
                <a:solidFill>
                  <a:srgbClr val="C00000"/>
                </a:solidFill>
              </a:rPr>
              <a:t>资产阶级临时政府</a:t>
            </a:r>
            <a:r>
              <a:rPr lang="zh-CN" altLang="en-US"/>
              <a:t>和</a:t>
            </a:r>
            <a:r>
              <a:rPr lang="zh-CN" altLang="en-US" u="sng">
                <a:solidFill>
                  <a:srgbClr val="C00000"/>
                </a:solidFill>
              </a:rPr>
              <a:t>工兵代表苏维埃</a:t>
            </a:r>
            <a:r>
              <a:rPr lang="zh-CN" altLang="en-US"/>
              <a:t>两个政权并存的局面</a:t>
            </a:r>
            <a:endParaRPr lang="zh-CN" altLang="en-US"/>
          </a:p>
          <a:p>
            <a:r>
              <a:rPr lang="zh-CN" altLang="en-US"/>
              <a:t>临时政府掌握政权，继续帝国主义战争，并镇压人民的反抗。</a:t>
            </a:r>
            <a:endParaRPr lang="zh-CN" altLang="en-US"/>
          </a:p>
          <a:p>
            <a:r>
              <a:rPr lang="zh-CN" altLang="en-US"/>
              <a:t>1917年</a:t>
            </a:r>
            <a:r>
              <a:rPr lang="en-US" altLang="zh-CN"/>
              <a:t>4</a:t>
            </a:r>
            <a:r>
              <a:rPr lang="zh-CN" altLang="en-US"/>
              <a:t>月，列宁提出将俄国革命</a:t>
            </a:r>
            <a:r>
              <a:rPr lang="zh-CN" altLang="en-US" u="sng">
                <a:solidFill>
                  <a:srgbClr val="C00000"/>
                </a:solidFill>
              </a:rPr>
              <a:t>从资产阶级民主革命向社会主义革命推进</a:t>
            </a:r>
            <a:r>
              <a:rPr lang="zh-CN" altLang="en-US"/>
              <a:t>的战略和策略</a:t>
            </a:r>
            <a:endParaRPr lang="zh-CN" altLang="en-US"/>
          </a:p>
          <a:p>
            <a:r>
              <a:rPr lang="zh-CN" altLang="en-US"/>
              <a:t>1917年11月7日，</a:t>
            </a:r>
            <a:r>
              <a:rPr lang="zh-CN" altLang="en-US" u="sng">
                <a:solidFill>
                  <a:srgbClr val="C00000"/>
                </a:solidFill>
              </a:rPr>
              <a:t>革命武装</a:t>
            </a:r>
            <a:r>
              <a:rPr lang="zh-CN" altLang="en-US"/>
              <a:t>占领临时政府所在地</a:t>
            </a:r>
            <a:r>
              <a:rPr lang="zh-CN" altLang="en-US" u="sng">
                <a:solidFill>
                  <a:srgbClr val="C00000"/>
                </a:solidFill>
              </a:rPr>
              <a:t>冬宫</a:t>
            </a:r>
            <a:r>
              <a:rPr lang="zh-CN" altLang="en-US"/>
              <a:t>。</a:t>
            </a:r>
            <a:endParaRPr lang="zh-CN" altLang="en-US"/>
          </a:p>
          <a:p>
            <a:r>
              <a:rPr lang="zh-CN" altLang="en-US"/>
              <a:t>1917年11月8日，全俄工兵代表苏维埃第二次代表大会宣布推翻临时政府</a:t>
            </a:r>
            <a:endParaRPr lang="zh-CN" altLang="en-US"/>
          </a:p>
          <a:p>
            <a:r>
              <a:rPr lang="zh-CN" altLang="en-US" u="sng">
                <a:solidFill>
                  <a:srgbClr val="C00000"/>
                </a:solidFill>
              </a:rPr>
              <a:t>成立布尔什维克党领导的苏维埃政权</a:t>
            </a:r>
            <a:endParaRPr lang="zh-CN" altLang="en-US" u="sng">
              <a:solidFill>
                <a:srgbClr val="C00000"/>
              </a:solidFill>
            </a:endParaRPr>
          </a:p>
          <a:p>
            <a:r>
              <a:rPr lang="zh-CN" altLang="en-US"/>
              <a:t>列宁当选为人民委员会主席</a:t>
            </a:r>
            <a:endParaRPr lang="zh-CN" altLang="en-US"/>
          </a:p>
          <a:p>
            <a:r>
              <a:rPr lang="zh-CN" altLang="en-US"/>
              <a:t>标志着</a:t>
            </a:r>
            <a:r>
              <a:rPr lang="zh-CN" altLang="en-US" u="sng">
                <a:solidFill>
                  <a:srgbClr val="C00000"/>
                </a:solidFill>
              </a:rPr>
              <a:t>苏维埃政权</a:t>
            </a:r>
            <a:r>
              <a:rPr lang="zh-CN" altLang="en-US"/>
              <a:t>在俄国正式建立，</a:t>
            </a:r>
            <a:r>
              <a:rPr lang="zh-CN" altLang="en-US" u="sng">
                <a:solidFill>
                  <a:srgbClr val="C00000"/>
                </a:solidFill>
              </a:rPr>
              <a:t>宣告世界上第一个社会主义国家的诞生</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十月革命的胜利</a:t>
            </a:r>
            <a:endParaRPr lang="zh-CN" altLang="en-US"/>
          </a:p>
        </p:txBody>
      </p:sp>
    </p:spTree>
  </p:cSld>
  <p:clrMapOvr>
    <a:masterClrMapping/>
  </p:clrMapOvr>
  <p:transition/>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592455" y="1457325"/>
            <a:ext cx="11264265" cy="4719955"/>
          </a:xfrm>
        </p:spPr>
        <p:txBody>
          <a:bodyPr/>
          <a:lstStyle/>
          <a:p>
            <a:r>
              <a:rPr lang="zh-CN" altLang="en-US"/>
              <a:t>是俄国与世界历史进程中的划时代事件。</a:t>
            </a:r>
            <a:endParaRPr lang="zh-CN" altLang="en-US"/>
          </a:p>
          <a:p>
            <a:r>
              <a:rPr lang="zh-CN" altLang="en-US"/>
              <a:t>十月革命建立了人类历史上第一个无产阶级领导的国家</a:t>
            </a:r>
            <a:endParaRPr lang="zh-CN" altLang="en-US"/>
          </a:p>
          <a:p>
            <a:r>
              <a:rPr lang="zh-CN" altLang="en-US"/>
              <a:t>打破了资本主义一统天下的世界格局实现了社会主义从</a:t>
            </a:r>
            <a:r>
              <a:rPr lang="zh-CN" altLang="en-US" u="sng">
                <a:solidFill>
                  <a:srgbClr val="C00000"/>
                </a:solidFill>
              </a:rPr>
              <a:t>理想到现实</a:t>
            </a:r>
            <a:r>
              <a:rPr lang="zh-CN" altLang="en-US"/>
              <a:t>的伟大飞跃</a:t>
            </a:r>
            <a:endParaRPr lang="zh-CN" altLang="en-US"/>
          </a:p>
          <a:p>
            <a:r>
              <a:rPr lang="zh-CN" altLang="en-US"/>
              <a:t>开辟了人类探索社会主义道路的</a:t>
            </a:r>
            <a:r>
              <a:rPr lang="zh-CN" altLang="en-US" u="sng">
                <a:solidFill>
                  <a:srgbClr val="C00000"/>
                </a:solidFill>
              </a:rPr>
              <a:t>新纪元。</a:t>
            </a:r>
            <a:endParaRPr lang="zh-CN" altLang="en-US"/>
          </a:p>
          <a:p>
            <a:r>
              <a:rPr lang="zh-CN" altLang="en-US"/>
              <a:t>十月革命沉重打击了帝国主义对世界的统治</a:t>
            </a:r>
            <a:endParaRPr lang="zh-CN" altLang="en-US"/>
          </a:p>
          <a:p>
            <a:r>
              <a:rPr lang="zh-CN" altLang="en-US"/>
              <a:t>极大的鼓舞了殖民地半殖民地人民的解放斗争</a:t>
            </a:r>
            <a:endParaRPr lang="zh-CN" altLang="en-US"/>
          </a:p>
          <a:p>
            <a:r>
              <a:rPr lang="zh-CN" altLang="en-US"/>
              <a:t>改变了20世纪的世界格局，资本主义和社会主义两种社会制度的并存与竞争</a:t>
            </a:r>
            <a:endParaRPr lang="zh-CN" altLang="en-US"/>
          </a:p>
          <a:p>
            <a:r>
              <a:rPr lang="zh-CN" altLang="en-US"/>
              <a:t>成为世界历史的重要内容。</a:t>
            </a:r>
            <a:endParaRPr lang="zh-CN" altLang="en-US"/>
          </a:p>
          <a:p>
            <a:r>
              <a:rPr lang="zh-CN" altLang="en-US"/>
              <a:t>十月革命后，苏俄提出了</a:t>
            </a:r>
            <a:r>
              <a:rPr lang="zh-CN" altLang="en-US" u="sng">
                <a:solidFill>
                  <a:srgbClr val="C00000"/>
                </a:solidFill>
              </a:rPr>
              <a:t>不兼并不赔偿的原则</a:t>
            </a:r>
            <a:r>
              <a:rPr lang="zh-CN" altLang="en-US"/>
              <a:t>，宣布侵略战争为反人类罪</a:t>
            </a:r>
            <a:endParaRPr lang="zh-CN" altLang="en-US"/>
          </a:p>
          <a:p>
            <a:r>
              <a:rPr lang="zh-CN" altLang="en-US"/>
              <a:t>为国际法开辟了新的发展</a:t>
            </a:r>
            <a:endParaRPr lang="zh-CN" altLang="en-US"/>
          </a:p>
        </p:txBody>
      </p:sp>
      <p:sp>
        <p:nvSpPr>
          <p:cNvPr id="3" name="标题 2" title=""/>
          <p:cNvSpPr>
            <a:spLocks noGrp="1"/>
          </p:cNvSpPr>
          <p:nvPr>
            <p:ph type="title"/>
          </p:nvPr>
        </p:nvSpPr>
        <p:spPr/>
        <p:txBody>
          <a:bodyPr/>
          <a:lstStyle/>
          <a:p>
            <a:r>
              <a:rPr lang="zh-CN" altLang="en-US"/>
              <a:t>十月革命胜利的意义</a:t>
            </a:r>
            <a:endParaRPr lang="zh-CN" altLang="en-US"/>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90525" y="1333500"/>
            <a:ext cx="10963275" cy="4843780"/>
          </a:xfrm>
        </p:spPr>
        <p:txBody>
          <a:bodyPr/>
          <a:lstStyle/>
          <a:p>
            <a:r>
              <a:rPr lang="zh-CN" altLang="en-US"/>
              <a:t>公元前四世纪晚期</a:t>
            </a:r>
            <a:r>
              <a:rPr lang="zh-CN" altLang="en-US" u="sng">
                <a:solidFill>
                  <a:srgbClr val="7030A0"/>
                </a:solidFill>
              </a:rPr>
              <a:t>兴起于巴尔干半岛</a:t>
            </a:r>
            <a:r>
              <a:rPr lang="zh-CN" altLang="en-US"/>
              <a:t>的马其顿灭掉波斯帝国</a:t>
            </a:r>
            <a:endParaRPr lang="zh-CN" altLang="en-US"/>
          </a:p>
          <a:p>
            <a:r>
              <a:rPr lang="zh-CN" altLang="en-US"/>
              <a:t>建立起地跨亚非欧三洲的帝国</a:t>
            </a:r>
            <a:endParaRPr lang="zh-CN" altLang="en-US"/>
          </a:p>
          <a:p>
            <a:r>
              <a:rPr lang="zh-CN" altLang="en-US"/>
              <a:t>中央继承波斯帝国的基本制度宣布</a:t>
            </a:r>
            <a:r>
              <a:rPr lang="zh-CN" altLang="en-US" u="sng">
                <a:solidFill>
                  <a:srgbClr val="7030A0"/>
                </a:solidFill>
              </a:rPr>
              <a:t>君权神授</a:t>
            </a:r>
            <a:endParaRPr lang="zh-CN" altLang="en-US"/>
          </a:p>
          <a:p>
            <a:r>
              <a:rPr lang="zh-CN" altLang="en-US"/>
              <a:t>实行行省制</a:t>
            </a:r>
            <a:endParaRPr lang="zh-CN" altLang="en-US"/>
          </a:p>
          <a:p>
            <a:r>
              <a:rPr lang="zh-CN" altLang="en-US"/>
              <a:t>任用马其顿和希腊人担任主要职务，</a:t>
            </a:r>
            <a:r>
              <a:rPr lang="zh-CN" altLang="en-US" u="sng">
                <a:solidFill>
                  <a:srgbClr val="7030A0"/>
                </a:solidFill>
              </a:rPr>
              <a:t>推广希腊文化</a:t>
            </a:r>
            <a:endParaRPr lang="zh-CN" altLang="en-US" u="sng">
              <a:solidFill>
                <a:srgbClr val="7030A0"/>
              </a:solidFill>
            </a:endParaRPr>
          </a:p>
          <a:p>
            <a:r>
              <a:rPr lang="zh-CN" altLang="en-US"/>
              <a:t>以希腊文化为主导，融合埃及和西亚文化，公元前323年，亚历山大在巴比伦身染疫病去世，帝国分裂为三个主要国家，被统称为</a:t>
            </a:r>
            <a:r>
              <a:rPr lang="zh-CN" altLang="en-US" u="sng">
                <a:solidFill>
                  <a:srgbClr val="7030A0"/>
                </a:solidFill>
              </a:rPr>
              <a:t>希腊化世界</a:t>
            </a:r>
            <a:r>
              <a:rPr lang="zh-CN" altLang="en-US"/>
              <a:t>。</a:t>
            </a:r>
            <a:endParaRPr lang="zh-CN" altLang="en-US"/>
          </a:p>
          <a:p>
            <a:r>
              <a:rPr lang="zh-CN" altLang="en-US"/>
              <a:t>从亚历山大远征到罗马，最终征服托勒密，埃及之间大约300年被称为</a:t>
            </a:r>
            <a:r>
              <a:rPr lang="zh-CN" altLang="en-US" u="sng">
                <a:solidFill>
                  <a:srgbClr val="7030A0"/>
                </a:solidFill>
              </a:rPr>
              <a:t>希腊化时代</a:t>
            </a:r>
            <a:endParaRPr lang="zh-CN" altLang="en-US" u="sng">
              <a:solidFill>
                <a:srgbClr val="7030A0"/>
              </a:solidFill>
            </a:endParaRPr>
          </a:p>
          <a:p>
            <a:r>
              <a:rPr lang="zh-CN" altLang="en-US"/>
              <a:t>亚历山大死后，</a:t>
            </a:r>
            <a:r>
              <a:rPr lang="zh-CN" altLang="en-US" u="sng">
                <a:solidFill>
                  <a:srgbClr val="7030A0"/>
                </a:solidFill>
              </a:rPr>
              <a:t>帝国分裂为三个希腊化国家</a:t>
            </a:r>
            <a:endParaRPr lang="zh-CN" altLang="en-US" u="sng">
              <a:solidFill>
                <a:srgbClr val="7030A0"/>
              </a:solidFill>
            </a:endParaRPr>
          </a:p>
        </p:txBody>
      </p:sp>
      <p:sp>
        <p:nvSpPr>
          <p:cNvPr id="3" name="标题 2" title=""/>
          <p:cNvSpPr>
            <a:spLocks noGrp="1"/>
          </p:cNvSpPr>
          <p:nvPr>
            <p:ph type="title"/>
          </p:nvPr>
        </p:nvSpPr>
        <p:spPr/>
        <p:txBody>
          <a:bodyPr/>
          <a:lstStyle/>
          <a:p>
            <a:r>
              <a:rPr lang="zh-CN" altLang="en-US"/>
              <a:t>亚历山大帝国</a:t>
            </a:r>
            <a:endParaRPr lang="zh-CN" altLang="en-US"/>
          </a:p>
        </p:txBody>
      </p:sp>
    </p:spTree>
  </p:cSld>
  <p:clrMapOvr>
    <a:masterClrMapping/>
  </p:clrMapOvr>
  <p:transition/>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47675" y="1196340"/>
            <a:ext cx="11821795" cy="4980940"/>
          </a:xfrm>
        </p:spPr>
        <p:txBody>
          <a:bodyPr/>
          <a:lstStyle/>
          <a:p>
            <a:r>
              <a:rPr lang="zh-CN" altLang="en-US"/>
              <a:t>战时共产主义政策：十月革命胜利后，国内外的敌对势力联合起来，企图扼杀苏</a:t>
            </a:r>
            <a:endParaRPr lang="zh-CN" altLang="en-US"/>
          </a:p>
          <a:p>
            <a:r>
              <a:rPr lang="zh-CN" altLang="en-US"/>
              <a:t>维埃政权 1918年夏，国内战争开始后，要把有限的力量集中起来，保证战争的</a:t>
            </a:r>
            <a:endParaRPr lang="zh-CN" altLang="en-US"/>
          </a:p>
          <a:p>
            <a:r>
              <a:rPr lang="zh-CN" altLang="en-US"/>
              <a:t>胜利。最重要的是</a:t>
            </a:r>
            <a:r>
              <a:rPr lang="zh-CN" altLang="en-US" u="sng">
                <a:solidFill>
                  <a:srgbClr val="C00000"/>
                </a:solidFill>
              </a:rPr>
              <a:t>实行余粮收集制</a:t>
            </a:r>
            <a:r>
              <a:rPr lang="zh-CN" altLang="en-US"/>
              <a:t>，将农民手中储口粮，种子粮以外的一切余粮</a:t>
            </a:r>
            <a:endParaRPr lang="zh-CN" altLang="en-US"/>
          </a:p>
          <a:p>
            <a:r>
              <a:rPr lang="zh-CN" altLang="en-US"/>
              <a:t>收集到国家手中，排斥商品和货币，</a:t>
            </a:r>
            <a:r>
              <a:rPr lang="zh-CN" altLang="en-US" u="sng">
                <a:solidFill>
                  <a:srgbClr val="C00000"/>
                </a:solidFill>
              </a:rPr>
              <a:t>直接向社会主义过渡</a:t>
            </a:r>
            <a:r>
              <a:rPr lang="zh-CN" altLang="en-US"/>
              <a:t>，保证前线的粮食供应</a:t>
            </a:r>
            <a:endParaRPr lang="zh-CN" altLang="en-US"/>
          </a:p>
          <a:p>
            <a:r>
              <a:rPr lang="zh-CN" altLang="en-US"/>
              <a:t>缓解城市饥荒，</a:t>
            </a:r>
            <a:r>
              <a:rPr lang="zh-CN" altLang="en-US" u="sng">
                <a:solidFill>
                  <a:srgbClr val="C00000"/>
                </a:solidFill>
              </a:rPr>
              <a:t>严重损害农民的利益</a:t>
            </a:r>
            <a:r>
              <a:rPr lang="zh-CN" altLang="en-US"/>
              <a:t>，导致战后的经济和政治危机</a:t>
            </a:r>
            <a:endParaRPr lang="zh-CN" altLang="en-US"/>
          </a:p>
          <a:p>
            <a:r>
              <a:rPr lang="zh-CN" altLang="en-US"/>
              <a:t>新经济政策：战后出现经济危机和政治危机。1921年</a:t>
            </a:r>
            <a:r>
              <a:rPr lang="en-US" altLang="zh-CN"/>
              <a:t>3</a:t>
            </a:r>
            <a:r>
              <a:rPr lang="zh-CN" altLang="en-US"/>
              <a:t>月，</a:t>
            </a:r>
            <a:r>
              <a:rPr lang="zh-CN" altLang="en-US" u="sng">
                <a:solidFill>
                  <a:srgbClr val="C00000"/>
                </a:solidFill>
              </a:rPr>
              <a:t>调整国家与农民的关系</a:t>
            </a:r>
            <a:endParaRPr lang="zh-CN" altLang="en-US" u="sng">
              <a:solidFill>
                <a:srgbClr val="C00000"/>
              </a:solidFill>
            </a:endParaRPr>
          </a:p>
          <a:p>
            <a:r>
              <a:rPr lang="zh-CN" altLang="en-US"/>
              <a:t>通过</a:t>
            </a:r>
            <a:r>
              <a:rPr lang="zh-CN" altLang="en-US" u="sng">
                <a:solidFill>
                  <a:srgbClr val="C00000"/>
                </a:solidFill>
              </a:rPr>
              <a:t>粮食税</a:t>
            </a:r>
            <a:r>
              <a:rPr lang="zh-CN" altLang="en-US"/>
              <a:t>等市场机制，建立工农联盟，</a:t>
            </a:r>
            <a:r>
              <a:rPr lang="zh-CN" altLang="en-US" u="sng">
                <a:solidFill>
                  <a:srgbClr val="C00000"/>
                </a:solidFill>
              </a:rPr>
              <a:t>允许私营企业有一定程度的发展</a:t>
            </a:r>
            <a:r>
              <a:rPr lang="zh-CN" altLang="en-US"/>
              <a:t>，以</a:t>
            </a:r>
            <a:r>
              <a:rPr lang="zh-CN" altLang="en-US" u="sng">
                <a:solidFill>
                  <a:srgbClr val="C00000"/>
                </a:solidFill>
              </a:rPr>
              <a:t>租让制</a:t>
            </a:r>
            <a:endParaRPr lang="zh-CN" altLang="en-US" u="sng">
              <a:solidFill>
                <a:srgbClr val="C00000"/>
              </a:solidFill>
            </a:endParaRPr>
          </a:p>
          <a:p>
            <a:r>
              <a:rPr lang="zh-CN" altLang="en-US"/>
              <a:t>等形式在一些经济部门引入外国资本，利用商品和货币逐渐向社会主义过渡</a:t>
            </a:r>
            <a:endParaRPr lang="zh-CN" altLang="en-US"/>
          </a:p>
          <a:p>
            <a:r>
              <a:rPr lang="zh-CN" altLang="en-US" u="sng">
                <a:solidFill>
                  <a:srgbClr val="C00000"/>
                </a:solidFill>
              </a:rPr>
              <a:t>稳定和恢复了国民经济，巩固了苏维埃政权，继承和发展了马克思主义，是一条向社会主义过渡的正确途径</a:t>
            </a:r>
            <a:endParaRPr lang="zh-CN" altLang="en-US" u="sng">
              <a:solidFill>
                <a:srgbClr val="C00000"/>
              </a:solidFill>
            </a:endParaRPr>
          </a:p>
          <a:p>
            <a:r>
              <a:rPr lang="zh-CN" altLang="en-US"/>
              <a:t>1922年12月，苏维埃社会主义共和国联盟成立，简称苏联</a:t>
            </a:r>
            <a:endParaRPr lang="zh-CN" altLang="en-US"/>
          </a:p>
        </p:txBody>
      </p:sp>
      <p:sp>
        <p:nvSpPr>
          <p:cNvPr id="3" name="标题 2" title=""/>
          <p:cNvSpPr>
            <a:spLocks noGrp="1"/>
          </p:cNvSpPr>
          <p:nvPr>
            <p:ph type="title"/>
          </p:nvPr>
        </p:nvSpPr>
        <p:spPr/>
        <p:txBody>
          <a:bodyPr/>
          <a:lstStyle/>
          <a:p>
            <a:r>
              <a:rPr lang="zh-CN" altLang="en-US"/>
              <a:t>苏联建设社会主义的实践</a:t>
            </a:r>
            <a:endParaRPr lang="zh-CN" altLang="en-US"/>
          </a:p>
        </p:txBody>
      </p:sp>
    </p:spTree>
  </p:cSld>
  <p:clrMapOvr>
    <a:masterClrMapping/>
  </p:clrMapOvr>
  <p:transition/>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79730" y="1199515"/>
            <a:ext cx="11622405" cy="5312410"/>
          </a:xfrm>
        </p:spPr>
        <p:txBody>
          <a:bodyPr/>
          <a:lstStyle/>
          <a:p>
            <a:r>
              <a:rPr lang="zh-CN" altLang="en-US"/>
              <a:t>在斯大林领导下，苏联先后实施</a:t>
            </a:r>
            <a:r>
              <a:rPr lang="zh-CN" altLang="en-US" u="sng">
                <a:solidFill>
                  <a:srgbClr val="C00000"/>
                </a:solidFill>
              </a:rPr>
              <a:t>社会主义工业化和农业集体化</a:t>
            </a:r>
            <a:r>
              <a:rPr lang="zh-CN" altLang="en-US"/>
              <a:t>，经过两个五年计划</a:t>
            </a:r>
            <a:endParaRPr lang="zh-CN" altLang="en-US"/>
          </a:p>
          <a:p>
            <a:r>
              <a:rPr lang="zh-CN" altLang="en-US"/>
              <a:t>1937年实现工业化，主要工业部门的产量跃居欧洲首位，世界第二。</a:t>
            </a:r>
            <a:endParaRPr lang="zh-CN" altLang="en-US"/>
          </a:p>
          <a:p>
            <a:r>
              <a:rPr lang="zh-CN" altLang="en-US"/>
              <a:t>斯大林领导的建设，社会主义的体制机制后，被称为</a:t>
            </a:r>
            <a:r>
              <a:rPr lang="zh-CN" altLang="en-US" u="sng">
                <a:solidFill>
                  <a:srgbClr val="C00000"/>
                </a:solidFill>
              </a:rPr>
              <a:t>苏联模式</a:t>
            </a:r>
            <a:endParaRPr lang="zh-CN" altLang="en-US" u="sng">
              <a:solidFill>
                <a:srgbClr val="C00000"/>
              </a:solidFill>
            </a:endParaRPr>
          </a:p>
          <a:p>
            <a:r>
              <a:rPr lang="zh-CN" altLang="en-US"/>
              <a:t>生产资料公有制</a:t>
            </a:r>
            <a:r>
              <a:rPr lang="zh-CN" altLang="en-US" u="sng">
                <a:solidFill>
                  <a:srgbClr val="C00000"/>
                </a:solidFill>
              </a:rPr>
              <a:t>实行自上而下的指令行计划体制</a:t>
            </a:r>
            <a:endParaRPr lang="zh-CN" altLang="en-US" u="sng">
              <a:solidFill>
                <a:srgbClr val="C00000"/>
              </a:solidFill>
            </a:endParaRPr>
          </a:p>
          <a:p>
            <a:r>
              <a:rPr lang="zh-CN" altLang="en-US"/>
              <a:t>权力高度集中，个人崇拜行政干预的手段，对学术文化领域进行管理和控制</a:t>
            </a:r>
            <a:endParaRPr lang="zh-CN" altLang="en-US"/>
          </a:p>
          <a:p>
            <a:r>
              <a:rPr lang="zh-CN" altLang="en-US"/>
              <a:t>使苏联在较短时间内实现工业化，奠定了工业强国的基础，为后来取得</a:t>
            </a:r>
            <a:r>
              <a:rPr lang="zh-CN" altLang="en-US" u="sng">
                <a:solidFill>
                  <a:srgbClr val="C00000"/>
                </a:solidFill>
              </a:rPr>
              <a:t>卫国战争</a:t>
            </a:r>
            <a:r>
              <a:rPr lang="zh-CN" altLang="en-US"/>
              <a:t>胜利创造物质条件，为苏联赢得巨大国际声誉</a:t>
            </a:r>
            <a:endParaRPr lang="zh-CN" altLang="en-US"/>
          </a:p>
          <a:p>
            <a:r>
              <a:rPr lang="zh-CN" altLang="en-US" u="sng">
                <a:solidFill>
                  <a:srgbClr val="C00000"/>
                </a:solidFill>
              </a:rPr>
              <a:t>排斥市场经济，</a:t>
            </a:r>
            <a:r>
              <a:rPr lang="zh-CN" altLang="en-US"/>
              <a:t>片面发展重工业，导致国民经济比例失调，农业和轻工业长期落后，消费水平相对较低，影响了苏联的发展</a:t>
            </a:r>
            <a:endParaRPr lang="zh-CN" altLang="en-US"/>
          </a:p>
        </p:txBody>
      </p:sp>
      <p:sp>
        <p:nvSpPr>
          <p:cNvPr id="3" name="标题 2" title=""/>
          <p:cNvSpPr>
            <a:spLocks noGrp="1"/>
          </p:cNvSpPr>
          <p:nvPr>
            <p:ph type="title"/>
          </p:nvPr>
        </p:nvSpPr>
        <p:spPr/>
        <p:txBody>
          <a:bodyPr/>
          <a:lstStyle/>
          <a:p>
            <a:r>
              <a:rPr lang="zh-CN" altLang="en-US"/>
              <a:t>斯大林时期</a:t>
            </a:r>
            <a:endParaRPr lang="zh-CN" altLang="en-US"/>
          </a:p>
        </p:txBody>
      </p:sp>
      <p:sp>
        <p:nvSpPr>
          <p:cNvPr id="4" name="文本框 3" title=""/>
          <p:cNvSpPr txBox="1"/>
          <p:nvPr/>
        </p:nvSpPr>
        <p:spPr>
          <a:xfrm>
            <a:off x="6285865" y="5207000"/>
            <a:ext cx="4765040" cy="1198880"/>
          </a:xfrm>
          <a:prstGeom prst="rect">
            <a:avLst/>
          </a:prstGeom>
          <a:noFill/>
        </p:spPr>
        <p:txBody>
          <a:bodyPr wrap="square" rtlCol="0">
            <a:spAutoFit/>
          </a:bodyPr>
          <a:lstStyle/>
          <a:p>
            <a:r>
              <a:rPr lang="zh-CN" altLang="en-US" sz="2400"/>
              <a:t>下页我们将进入第</a:t>
            </a:r>
            <a:r>
              <a:rPr lang="en-US" altLang="zh-CN" sz="2400"/>
              <a:t>17</a:t>
            </a:r>
            <a:r>
              <a:rPr lang="zh-CN" altLang="en-US" sz="2400"/>
              <a:t>课</a:t>
            </a:r>
            <a:endParaRPr lang="zh-CN" altLang="en-US" sz="2400"/>
          </a:p>
          <a:p>
            <a:r>
              <a:rPr lang="zh-CN" altLang="en-US" sz="2400"/>
              <a:t>第二次世界大战与战后国际秩序的形成</a:t>
            </a:r>
            <a:endParaRPr lang="zh-CN" altLang="en-US" sz="2400"/>
          </a:p>
        </p:txBody>
      </p:sp>
    </p:spTree>
  </p:cSld>
  <p:clrMapOvr>
    <a:masterClrMapping/>
  </p:clrMapOvr>
  <p:transition/>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68935" y="1177290"/>
            <a:ext cx="11678285" cy="4999990"/>
          </a:xfrm>
        </p:spPr>
        <p:txBody>
          <a:bodyPr/>
          <a:lstStyle/>
          <a:p>
            <a:r>
              <a:rPr lang="zh-CN" altLang="en-US"/>
              <a:t>法西斯主义是帝国主义的</a:t>
            </a:r>
            <a:r>
              <a:rPr lang="zh-CN" altLang="en-US" u="sng">
                <a:solidFill>
                  <a:srgbClr val="C00000"/>
                </a:solidFill>
              </a:rPr>
              <a:t>变种和极端形式。</a:t>
            </a:r>
            <a:endParaRPr lang="zh-CN" altLang="en-US"/>
          </a:p>
          <a:p>
            <a:r>
              <a:rPr lang="zh-CN" altLang="en-US"/>
              <a:t>法西斯国家的侵略扩张和英法等国的</a:t>
            </a:r>
            <a:r>
              <a:rPr lang="zh-CN" altLang="en-US" u="sng">
                <a:solidFill>
                  <a:srgbClr val="C00000"/>
                </a:solidFill>
              </a:rPr>
              <a:t>绥靖政策</a:t>
            </a:r>
            <a:r>
              <a:rPr lang="zh-CN" altLang="en-US"/>
              <a:t>使大战的阴霾再次笼罩世界</a:t>
            </a:r>
            <a:endParaRPr lang="zh-CN" altLang="en-US"/>
          </a:p>
          <a:p>
            <a:r>
              <a:rPr lang="zh-CN" altLang="en-US"/>
              <a:t>意大利1919年</a:t>
            </a:r>
            <a:r>
              <a:rPr lang="zh-CN" altLang="en-US" u="sng">
                <a:solidFill>
                  <a:srgbClr val="C00000"/>
                </a:solidFill>
              </a:rPr>
              <a:t>墨索里尼</a:t>
            </a:r>
            <a:r>
              <a:rPr lang="zh-CN" altLang="en-US"/>
              <a:t>成立战斗的</a:t>
            </a:r>
            <a:r>
              <a:rPr lang="zh-CN" altLang="en-US" u="sng">
                <a:solidFill>
                  <a:srgbClr val="C00000"/>
                </a:solidFill>
              </a:rPr>
              <a:t>意大利法西斯</a:t>
            </a:r>
            <a:r>
              <a:rPr lang="zh-CN" altLang="en-US"/>
              <a:t>是世界上</a:t>
            </a:r>
            <a:r>
              <a:rPr lang="zh-CN" altLang="en-US" u="sng">
                <a:solidFill>
                  <a:srgbClr val="C00000"/>
                </a:solidFill>
              </a:rPr>
              <a:t>第一个</a:t>
            </a:r>
            <a:r>
              <a:rPr lang="zh-CN" altLang="en-US"/>
              <a:t>法西斯主义政党。1922年，墨索里尼建立</a:t>
            </a:r>
            <a:r>
              <a:rPr lang="zh-CN" altLang="en-US" u="sng">
                <a:solidFill>
                  <a:srgbClr val="C00000"/>
                </a:solidFill>
              </a:rPr>
              <a:t>法西斯政权德国</a:t>
            </a:r>
            <a:r>
              <a:rPr lang="zh-CN" altLang="en-US"/>
              <a:t>。1919年，</a:t>
            </a:r>
            <a:r>
              <a:rPr lang="zh-CN" altLang="en-US" u="sng">
                <a:solidFill>
                  <a:srgbClr val="C00000"/>
                </a:solidFill>
              </a:rPr>
              <a:t>希特勒</a:t>
            </a:r>
            <a:r>
              <a:rPr lang="zh-CN" altLang="en-US"/>
              <a:t>加入德意志工人党。</a:t>
            </a:r>
            <a:endParaRPr lang="zh-CN" altLang="en-US"/>
          </a:p>
          <a:p>
            <a:r>
              <a:rPr lang="zh-CN" altLang="en-US"/>
              <a:t>1920年，德意志工人党改名为</a:t>
            </a:r>
            <a:r>
              <a:rPr lang="zh-CN" altLang="en-US" u="sng">
                <a:solidFill>
                  <a:srgbClr val="C00000"/>
                </a:solidFill>
              </a:rPr>
              <a:t>民族社会主义德意志工人党</a:t>
            </a:r>
            <a:r>
              <a:rPr lang="zh-CN" altLang="en-US"/>
              <a:t>，简称</a:t>
            </a:r>
            <a:r>
              <a:rPr lang="zh-CN" altLang="en-US" u="sng">
                <a:solidFill>
                  <a:srgbClr val="C00000"/>
                </a:solidFill>
              </a:rPr>
              <a:t>纳粹党</a:t>
            </a:r>
            <a:endParaRPr lang="zh-CN" altLang="en-US"/>
          </a:p>
          <a:p>
            <a:r>
              <a:rPr lang="zh-CN" altLang="en-US"/>
              <a:t>是德国法西斯运动的开始</a:t>
            </a:r>
            <a:endParaRPr lang="zh-CN" altLang="en-US"/>
          </a:p>
          <a:p>
            <a:r>
              <a:rPr lang="zh-CN" altLang="en-US"/>
              <a:t>日本1921年</a:t>
            </a:r>
            <a:r>
              <a:rPr lang="zh-CN" altLang="en-US" u="sng">
                <a:solidFill>
                  <a:srgbClr val="C00000"/>
                </a:solidFill>
              </a:rPr>
              <a:t>冈村宁次、东条英机</a:t>
            </a:r>
            <a:r>
              <a:rPr lang="zh-CN" altLang="en-US"/>
              <a:t>等日本军人订立密约</a:t>
            </a:r>
            <a:endParaRPr lang="zh-CN" altLang="en-US"/>
          </a:p>
          <a:p>
            <a:r>
              <a:rPr lang="zh-CN" altLang="en-US"/>
              <a:t>是日本</a:t>
            </a:r>
            <a:r>
              <a:rPr lang="zh-CN" altLang="en-US" u="sng">
                <a:solidFill>
                  <a:srgbClr val="C00000"/>
                </a:solidFill>
              </a:rPr>
              <a:t>军部法西斯运动的开始</a:t>
            </a:r>
            <a:endParaRPr lang="zh-CN" altLang="en-US" u="sng">
              <a:solidFill>
                <a:srgbClr val="C00000"/>
              </a:solidFill>
            </a:endParaRPr>
          </a:p>
          <a:p>
            <a:r>
              <a:rPr lang="zh-CN" altLang="en-US"/>
              <a:t>以</a:t>
            </a:r>
            <a:r>
              <a:rPr lang="zh-CN" altLang="en-US" u="sng">
                <a:solidFill>
                  <a:srgbClr val="C00000"/>
                </a:solidFill>
              </a:rPr>
              <a:t>极端民主主义</a:t>
            </a:r>
            <a:r>
              <a:rPr lang="zh-CN" altLang="en-US"/>
              <a:t>为基本特征，反对自由主义和共产主义</a:t>
            </a:r>
            <a:endParaRPr lang="zh-CN" altLang="en-US"/>
          </a:p>
          <a:p>
            <a:r>
              <a:rPr lang="zh-CN" altLang="en-US"/>
              <a:t>对内</a:t>
            </a:r>
            <a:r>
              <a:rPr lang="zh-CN" altLang="en-US" u="sng">
                <a:solidFill>
                  <a:srgbClr val="C00000"/>
                </a:solidFill>
              </a:rPr>
              <a:t>实行恐怖独裁统治</a:t>
            </a:r>
            <a:endParaRPr lang="zh-CN" altLang="en-US" u="sng">
              <a:solidFill>
                <a:srgbClr val="C00000"/>
              </a:solidFill>
            </a:endParaRPr>
          </a:p>
          <a:p>
            <a:r>
              <a:rPr lang="zh-CN" altLang="en-US"/>
              <a:t>对外</a:t>
            </a:r>
            <a:r>
              <a:rPr lang="zh-CN" altLang="en-US" u="sng">
                <a:solidFill>
                  <a:srgbClr val="C00000"/>
                </a:solidFill>
              </a:rPr>
              <a:t>侵略扩张</a:t>
            </a:r>
            <a:r>
              <a:rPr lang="zh-CN" altLang="en-US"/>
              <a:t>发动战争争霸世界，本质是帝国主义的变种和极端形式</a:t>
            </a:r>
            <a:endParaRPr lang="zh-CN" altLang="en-US"/>
          </a:p>
        </p:txBody>
      </p:sp>
      <p:sp>
        <p:nvSpPr>
          <p:cNvPr id="3" name="标题 2" title=""/>
          <p:cNvSpPr>
            <a:spLocks noGrp="1"/>
          </p:cNvSpPr>
          <p:nvPr>
            <p:ph type="title"/>
          </p:nvPr>
        </p:nvSpPr>
        <p:spPr/>
        <p:txBody>
          <a:bodyPr/>
          <a:lstStyle/>
          <a:p>
            <a:r>
              <a:rPr lang="zh-CN" altLang="en-US"/>
              <a:t>法西斯主义与亚欧策源地的形成</a:t>
            </a:r>
            <a:endParaRPr lang="zh-CN" altLang="en-US"/>
          </a:p>
        </p:txBody>
      </p:sp>
    </p:spTree>
  </p:cSld>
  <p:clrMapOvr>
    <a:masterClrMapping/>
  </p:clrMapOvr>
  <p:transition/>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257175" y="1108710"/>
            <a:ext cx="11656060" cy="5068570"/>
          </a:xfrm>
        </p:spPr>
        <p:txBody>
          <a:bodyPr/>
          <a:lstStyle/>
          <a:p>
            <a:r>
              <a:rPr lang="zh-CN" altLang="en-US"/>
              <a:t>亚洲世界经济大危机重创日本经济</a:t>
            </a:r>
            <a:endParaRPr lang="zh-CN" altLang="en-US"/>
          </a:p>
          <a:p>
            <a:r>
              <a:rPr lang="zh-CN" altLang="en-US"/>
              <a:t>日本法西斯分子</a:t>
            </a:r>
            <a:r>
              <a:rPr lang="zh-CN" altLang="en-US" u="sng">
                <a:solidFill>
                  <a:srgbClr val="C00000"/>
                </a:solidFill>
              </a:rPr>
              <a:t>妄图把中国东北</a:t>
            </a:r>
            <a:r>
              <a:rPr lang="zh-CN" altLang="en-US"/>
              <a:t>变成日本独占的</a:t>
            </a:r>
            <a:r>
              <a:rPr lang="zh-CN" altLang="en-US" u="sng">
                <a:solidFill>
                  <a:srgbClr val="C00000"/>
                </a:solidFill>
              </a:rPr>
              <a:t>海外市场和殖民地</a:t>
            </a:r>
            <a:r>
              <a:rPr lang="zh-CN" altLang="en-US"/>
              <a:t>，继而征服中国最终征服世界。</a:t>
            </a:r>
            <a:endParaRPr lang="zh-CN" altLang="en-US"/>
          </a:p>
          <a:p>
            <a:r>
              <a:rPr lang="zh-CN" altLang="en-US"/>
              <a:t>1931年，日本军队发动九一八事变，侵占中国东北。</a:t>
            </a:r>
            <a:endParaRPr lang="zh-CN" altLang="en-US"/>
          </a:p>
          <a:p>
            <a:r>
              <a:rPr lang="zh-CN" altLang="en-US"/>
              <a:t>1936年，日本建立</a:t>
            </a:r>
            <a:r>
              <a:rPr lang="zh-CN" altLang="en-US" u="sng">
                <a:solidFill>
                  <a:srgbClr val="C00000"/>
                </a:solidFill>
              </a:rPr>
              <a:t>军事法西斯专政</a:t>
            </a:r>
            <a:r>
              <a:rPr lang="zh-CN" altLang="en-US"/>
              <a:t>，</a:t>
            </a:r>
            <a:r>
              <a:rPr lang="zh-CN" altLang="en-US" u="sng">
                <a:solidFill>
                  <a:srgbClr val="C00000"/>
                </a:solidFill>
              </a:rPr>
              <a:t>以扩大对外侵略为基本国策</a:t>
            </a:r>
            <a:endParaRPr lang="zh-CN" altLang="en-US"/>
          </a:p>
          <a:p>
            <a:r>
              <a:rPr lang="zh-CN" altLang="en-US"/>
              <a:t>欧洲经济危机使德国经济陷入低谷，社会各阶层对政府失去信任。</a:t>
            </a:r>
            <a:endParaRPr lang="zh-CN" altLang="en-US"/>
          </a:p>
          <a:p>
            <a:r>
              <a:rPr lang="zh-CN" altLang="en-US"/>
              <a:t>法西斯势力崛起，</a:t>
            </a:r>
            <a:r>
              <a:rPr lang="zh-CN" altLang="en-US" u="sng">
                <a:solidFill>
                  <a:srgbClr val="C00000"/>
                </a:solidFill>
              </a:rPr>
              <a:t>纳粹党</a:t>
            </a:r>
            <a:r>
              <a:rPr lang="zh-CN" altLang="en-US"/>
              <a:t>煽动民族复仇主义得到广泛支持。</a:t>
            </a:r>
            <a:endParaRPr lang="zh-CN" altLang="en-US"/>
          </a:p>
          <a:p>
            <a:pPr algn="l"/>
            <a:r>
              <a:rPr lang="zh-CN" altLang="en-US"/>
              <a:t>1933年，</a:t>
            </a:r>
            <a:r>
              <a:rPr lang="zh-CN" altLang="en-US" u="sng">
                <a:solidFill>
                  <a:srgbClr val="C00000"/>
                </a:solidFill>
              </a:rPr>
              <a:t>纳粹党撰取德国政权</a:t>
            </a:r>
            <a:r>
              <a:rPr lang="zh-CN" altLang="en-US"/>
              <a:t>，建立法西斯独裁统治，积极扩军备战。</a:t>
            </a:r>
            <a:endParaRPr lang="zh-CN" altLang="en-US"/>
          </a:p>
          <a:p>
            <a:pPr algn="l"/>
            <a:r>
              <a:rPr lang="zh-CN" altLang="en-US"/>
              <a:t>1935年，</a:t>
            </a:r>
            <a:r>
              <a:rPr lang="zh-CN" altLang="en-US" u="sng">
                <a:solidFill>
                  <a:srgbClr val="C00000"/>
                </a:solidFill>
              </a:rPr>
              <a:t>意大利入</a:t>
            </a:r>
            <a:r>
              <a:rPr lang="zh-CN" altLang="en-US" u="sng">
                <a:solidFill>
                  <a:srgbClr val="C00000"/>
                </a:solidFill>
                <a:sym typeface="+mn-ea"/>
              </a:rPr>
              <a:t>侵</a:t>
            </a:r>
            <a:r>
              <a:rPr lang="zh-CN" altLang="en-US" u="sng">
                <a:solidFill>
                  <a:srgbClr val="C00000"/>
                </a:solidFill>
              </a:rPr>
              <a:t>埃塞俄比亚</a:t>
            </a:r>
            <a:endParaRPr lang="zh-CN" altLang="en-US" u="sng">
              <a:solidFill>
                <a:srgbClr val="C00000"/>
              </a:solidFill>
            </a:endParaRPr>
          </a:p>
          <a:p>
            <a:pPr algn="l"/>
            <a:r>
              <a:rPr lang="zh-CN" altLang="en-US"/>
              <a:t>1936年意大利和德国结成</a:t>
            </a:r>
            <a:r>
              <a:rPr lang="zh-CN" altLang="en-US" u="sng">
                <a:solidFill>
                  <a:srgbClr val="C00000"/>
                </a:solidFill>
              </a:rPr>
              <a:t>轴心国</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亚欧战争策源地的形成</a:t>
            </a:r>
            <a:endParaRPr lang="zh-CN" altLang="en-US"/>
          </a:p>
        </p:txBody>
      </p:sp>
    </p:spTree>
  </p:cSld>
  <p:clrMapOvr>
    <a:masterClrMapping/>
  </p:clrMapOvr>
  <p:transition/>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92125" y="1333500"/>
            <a:ext cx="10861675" cy="4843780"/>
          </a:xfrm>
        </p:spPr>
        <p:txBody>
          <a:bodyPr/>
          <a:lstStyle/>
          <a:p>
            <a:r>
              <a:rPr lang="zh-CN" altLang="en-US"/>
              <a:t>1938年，德国吞并奥地利，并对捷克斯洛法克提出领土要求</a:t>
            </a:r>
            <a:endParaRPr lang="zh-CN" altLang="en-US"/>
          </a:p>
          <a:p>
            <a:r>
              <a:rPr lang="zh-CN" altLang="en-US"/>
              <a:t>英法与德意</a:t>
            </a:r>
            <a:r>
              <a:rPr lang="zh-CN" altLang="en-US" u="sng">
                <a:solidFill>
                  <a:srgbClr val="C00000"/>
                </a:solidFill>
              </a:rPr>
              <a:t>签订慕尼黑协定</a:t>
            </a:r>
            <a:endParaRPr lang="zh-CN" altLang="en-US" u="sng">
              <a:solidFill>
                <a:srgbClr val="C00000"/>
              </a:solidFill>
            </a:endParaRPr>
          </a:p>
          <a:p>
            <a:r>
              <a:rPr lang="zh-CN" altLang="en-US"/>
              <a:t>把苏台德等地区割让给德国</a:t>
            </a:r>
            <a:endParaRPr lang="zh-CN" altLang="en-US"/>
          </a:p>
          <a:p>
            <a:r>
              <a:rPr lang="zh-CN" altLang="en-US" u="sng">
                <a:solidFill>
                  <a:srgbClr val="C00000"/>
                </a:solidFill>
              </a:rPr>
              <a:t>更加助长了法西斯国家的侵略野心</a:t>
            </a:r>
            <a:endParaRPr lang="zh-CN" altLang="en-US" u="sng">
              <a:solidFill>
                <a:srgbClr val="C00000"/>
              </a:solidFill>
            </a:endParaRPr>
          </a:p>
          <a:p>
            <a:r>
              <a:rPr lang="zh-CN" altLang="en-US"/>
              <a:t>加速了二战的爆发</a:t>
            </a:r>
            <a:endParaRPr lang="zh-CN" altLang="en-US"/>
          </a:p>
        </p:txBody>
      </p:sp>
      <p:sp>
        <p:nvSpPr>
          <p:cNvPr id="3" name="标题 2" title=""/>
          <p:cNvSpPr>
            <a:spLocks noGrp="1"/>
          </p:cNvSpPr>
          <p:nvPr>
            <p:ph type="title"/>
          </p:nvPr>
        </p:nvSpPr>
        <p:spPr/>
        <p:txBody>
          <a:bodyPr/>
          <a:lstStyle/>
          <a:p>
            <a:r>
              <a:rPr lang="zh-CN" altLang="en-US"/>
              <a:t>绥靖政策</a:t>
            </a:r>
            <a:endParaRPr lang="zh-CN" altLang="en-US"/>
          </a:p>
        </p:txBody>
      </p:sp>
    </p:spTree>
  </p:cSld>
  <p:clrMapOvr>
    <a:masterClrMapping/>
  </p:clrMapOvr>
  <p:transition/>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133985" y="1108075"/>
            <a:ext cx="12000865" cy="5069205"/>
          </a:xfrm>
        </p:spPr>
        <p:txBody>
          <a:bodyPr/>
          <a:lstStyle/>
          <a:p>
            <a:r>
              <a:rPr lang="zh-CN" altLang="en-US"/>
              <a:t>1931年，日本制造</a:t>
            </a:r>
            <a:r>
              <a:rPr lang="zh-CN" altLang="en-US" u="sng">
                <a:solidFill>
                  <a:srgbClr val="C00000"/>
                </a:solidFill>
              </a:rPr>
              <a:t>九一八事</a:t>
            </a:r>
            <a:r>
              <a:rPr lang="zh-CN" altLang="en-US"/>
              <a:t>变发动侵华战争，拉开二战序幕。</a:t>
            </a:r>
            <a:endParaRPr lang="zh-CN" altLang="en-US"/>
          </a:p>
          <a:p>
            <a:r>
              <a:rPr lang="zh-CN" altLang="en-US"/>
              <a:t>中国人民开始局部抗战。1937年7月7日，日本制造</a:t>
            </a:r>
            <a:r>
              <a:rPr lang="zh-CN" altLang="en-US" u="sng">
                <a:solidFill>
                  <a:srgbClr val="C00000"/>
                </a:solidFill>
              </a:rPr>
              <a:t>七七事变</a:t>
            </a:r>
            <a:r>
              <a:rPr lang="zh-CN" altLang="en-US"/>
              <a:t>发动全面侵华战争</a:t>
            </a:r>
            <a:endParaRPr lang="zh-CN" altLang="en-US"/>
          </a:p>
          <a:p>
            <a:r>
              <a:rPr lang="zh-CN" altLang="en-US"/>
              <a:t>中国开始</a:t>
            </a:r>
            <a:r>
              <a:rPr lang="zh-CN" altLang="en-US" u="sng">
                <a:solidFill>
                  <a:srgbClr val="C00000"/>
                </a:solidFill>
              </a:rPr>
              <a:t>全民族抗战</a:t>
            </a:r>
            <a:r>
              <a:rPr lang="zh-CN" altLang="en-US"/>
              <a:t>，也成为二战在</a:t>
            </a:r>
            <a:r>
              <a:rPr lang="zh-CN" altLang="en-US" u="sng">
                <a:solidFill>
                  <a:srgbClr val="C00000"/>
                </a:solidFill>
              </a:rPr>
              <a:t>亚洲爆发</a:t>
            </a:r>
            <a:r>
              <a:rPr lang="zh-CN" altLang="en-US"/>
              <a:t>的标志。</a:t>
            </a:r>
            <a:endParaRPr lang="zh-CN" altLang="en-US"/>
          </a:p>
          <a:p>
            <a:r>
              <a:rPr lang="zh-CN" altLang="en-US"/>
              <a:t>中华民族结成</a:t>
            </a:r>
            <a:r>
              <a:rPr lang="zh-CN" altLang="en-US" u="sng">
                <a:solidFill>
                  <a:srgbClr val="C00000"/>
                </a:solidFill>
              </a:rPr>
              <a:t>抗日民族统一战线</a:t>
            </a:r>
            <a:r>
              <a:rPr lang="zh-CN" altLang="en-US"/>
              <a:t>，团结抗日，开辟对日本法西斯持久作战的</a:t>
            </a:r>
            <a:r>
              <a:rPr lang="zh-CN" altLang="en-US" u="sng">
                <a:solidFill>
                  <a:srgbClr val="C00000"/>
                </a:solidFill>
              </a:rPr>
              <a:t>东方主战场</a:t>
            </a:r>
            <a:endParaRPr lang="zh-CN" altLang="en-US" u="sng">
              <a:solidFill>
                <a:srgbClr val="C00000"/>
              </a:solidFill>
            </a:endParaRPr>
          </a:p>
          <a:p>
            <a:r>
              <a:rPr lang="zh-CN" altLang="en-US"/>
              <a:t>1939年</a:t>
            </a:r>
            <a:r>
              <a:rPr lang="en-US" altLang="zh-CN"/>
              <a:t>9</a:t>
            </a:r>
            <a:r>
              <a:rPr lang="zh-CN" altLang="en-US"/>
              <a:t>月德国以</a:t>
            </a:r>
            <a:r>
              <a:rPr lang="zh-CN" altLang="en-US" u="sng">
                <a:solidFill>
                  <a:srgbClr val="C00000"/>
                </a:solidFill>
              </a:rPr>
              <a:t>闪击战突袭波兰</a:t>
            </a:r>
            <a:endParaRPr lang="zh-CN" altLang="en-US" u="sng">
              <a:solidFill>
                <a:srgbClr val="C00000"/>
              </a:solidFill>
            </a:endParaRPr>
          </a:p>
          <a:p>
            <a:r>
              <a:rPr lang="zh-CN" altLang="en-US"/>
              <a:t>英法被迫对德宣战二战全面爆发。1941年</a:t>
            </a:r>
            <a:r>
              <a:rPr lang="en-US" altLang="zh-CN"/>
              <a:t>6</a:t>
            </a:r>
            <a:r>
              <a:rPr lang="zh-CN" altLang="en-US"/>
              <a:t>月，德国入侵苏联，</a:t>
            </a:r>
            <a:r>
              <a:rPr lang="zh-CN" altLang="en-US" u="sng">
                <a:solidFill>
                  <a:srgbClr val="C00000"/>
                </a:solidFill>
              </a:rPr>
              <a:t>苏联战场成为抵抗纳粹德国的主战场</a:t>
            </a:r>
            <a:r>
              <a:rPr lang="zh-CN" altLang="en-US"/>
              <a:t>。</a:t>
            </a:r>
            <a:r>
              <a:rPr lang="zh-CN" altLang="en-US" u="sng">
                <a:solidFill>
                  <a:srgbClr val="C00000"/>
                </a:solidFill>
              </a:rPr>
              <a:t>斯大林格勒战役是第二次世界大战的转折点</a:t>
            </a:r>
            <a:endParaRPr lang="zh-CN" altLang="en-US" u="sng">
              <a:solidFill>
                <a:srgbClr val="C00000"/>
              </a:solidFill>
            </a:endParaRPr>
          </a:p>
          <a:p>
            <a:r>
              <a:rPr lang="zh-CN" altLang="en-US"/>
              <a:t>1941年12月，日本挑起太平洋战争，美国对日宣战，二战发展到全球阶段。</a:t>
            </a:r>
            <a:endParaRPr lang="zh-CN" altLang="en-US"/>
          </a:p>
          <a:p>
            <a:r>
              <a:rPr lang="zh-CN" altLang="en-US"/>
              <a:t>1942年</a:t>
            </a:r>
            <a:r>
              <a:rPr lang="en-US" altLang="zh-CN"/>
              <a:t>1</a:t>
            </a:r>
            <a:r>
              <a:rPr lang="zh-CN" altLang="en-US"/>
              <a:t>月，以美英苏中为首的26个国家</a:t>
            </a:r>
            <a:r>
              <a:rPr lang="zh-CN" altLang="en-US" u="sng">
                <a:solidFill>
                  <a:srgbClr val="C00000"/>
                </a:solidFill>
              </a:rPr>
              <a:t>签署联合国家宣言</a:t>
            </a:r>
            <a:r>
              <a:rPr lang="zh-CN" altLang="en-US"/>
              <a:t>，</a:t>
            </a:r>
            <a:r>
              <a:rPr lang="zh-CN" altLang="en-US">
                <a:solidFill>
                  <a:srgbClr val="FF0000"/>
                </a:solidFill>
              </a:rPr>
              <a:t>建立世界反法西斯同盟</a:t>
            </a:r>
            <a:r>
              <a:rPr lang="zh-CN" altLang="en-US"/>
              <a:t>。</a:t>
            </a:r>
            <a:endParaRPr lang="zh-CN" altLang="en-US"/>
          </a:p>
          <a:p>
            <a:r>
              <a:rPr lang="zh-CN" altLang="en-US"/>
              <a:t>同盟国家协同作战</a:t>
            </a:r>
            <a:r>
              <a:rPr lang="zh-CN" altLang="en-US" u="sng">
                <a:solidFill>
                  <a:srgbClr val="FF0000"/>
                </a:solidFill>
              </a:rPr>
              <a:t>1945年5月8日德国投降</a:t>
            </a:r>
            <a:r>
              <a:rPr lang="zh-CN" altLang="en-US"/>
              <a:t>，</a:t>
            </a:r>
            <a:r>
              <a:rPr lang="zh-CN" altLang="en-US" u="sng">
                <a:solidFill>
                  <a:srgbClr val="FF0000"/>
                </a:solidFill>
              </a:rPr>
              <a:t>9月2日日本签署无条件投降书</a:t>
            </a:r>
            <a:r>
              <a:rPr lang="zh-CN" altLang="en-US"/>
              <a:t>二战结束</a:t>
            </a:r>
            <a:endParaRPr lang="zh-CN" altLang="en-US"/>
          </a:p>
        </p:txBody>
      </p:sp>
      <p:sp>
        <p:nvSpPr>
          <p:cNvPr id="3" name="标题 2" title=""/>
          <p:cNvSpPr>
            <a:spLocks noGrp="1"/>
          </p:cNvSpPr>
          <p:nvPr>
            <p:ph type="title"/>
          </p:nvPr>
        </p:nvSpPr>
        <p:spPr/>
        <p:txBody>
          <a:bodyPr/>
          <a:lstStyle/>
          <a:p>
            <a:r>
              <a:rPr lang="zh-CN" altLang="en-US"/>
              <a:t>第二次世界大战</a:t>
            </a:r>
            <a:endParaRPr lang="zh-CN" altLang="en-US"/>
          </a:p>
        </p:txBody>
      </p:sp>
    </p:spTree>
  </p:cSld>
  <p:clrMapOvr>
    <a:masterClrMapping/>
  </p:clrMapOvr>
  <p:transition/>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57505" y="1234440"/>
            <a:ext cx="11611610" cy="4942840"/>
          </a:xfrm>
        </p:spPr>
        <p:txBody>
          <a:bodyPr/>
          <a:lstStyle/>
          <a:p>
            <a:r>
              <a:rPr lang="zh-CN" altLang="en-US"/>
              <a:t>这场世界反法西斯战争沉重</a:t>
            </a:r>
            <a:r>
              <a:rPr lang="zh-CN" altLang="en-US" u="sng">
                <a:solidFill>
                  <a:srgbClr val="FF0000"/>
                </a:solidFill>
              </a:rPr>
              <a:t>打击了</a:t>
            </a:r>
            <a:r>
              <a:rPr lang="zh-CN" altLang="en-US"/>
              <a:t>侵略者和一切非正义力量</a:t>
            </a:r>
            <a:endParaRPr lang="zh-CN" altLang="en-US"/>
          </a:p>
          <a:p>
            <a:r>
              <a:rPr lang="zh-CN" altLang="en-US"/>
              <a:t>有力的</a:t>
            </a:r>
            <a:r>
              <a:rPr lang="zh-CN" altLang="en-US" u="sng">
                <a:solidFill>
                  <a:srgbClr val="FF0000"/>
                </a:solidFill>
              </a:rPr>
              <a:t>维护了</a:t>
            </a:r>
            <a:r>
              <a:rPr lang="zh-CN" altLang="en-US"/>
              <a:t>世界和平，彰显了人类正义。</a:t>
            </a:r>
            <a:endParaRPr lang="zh-CN" altLang="en-US"/>
          </a:p>
          <a:p>
            <a:r>
              <a:rPr lang="zh-CN" altLang="en-US"/>
              <a:t>中国抗日战争是世界反法西斯战争的重要组成部分</a:t>
            </a:r>
            <a:endParaRPr lang="zh-CN" altLang="en-US"/>
          </a:p>
          <a:p>
            <a:r>
              <a:rPr lang="zh-CN" altLang="en-US"/>
              <a:t>中国战场是世界反法西斯战争的东方主战场</a:t>
            </a:r>
            <a:endParaRPr lang="zh-CN" altLang="en-US"/>
          </a:p>
          <a:p>
            <a:r>
              <a:rPr lang="zh-CN" altLang="en-US"/>
              <a:t>中国抗战为赢得世界反法西斯战争的胜利做出了重大贡献</a:t>
            </a:r>
            <a:endParaRPr lang="zh-CN" altLang="en-US"/>
          </a:p>
        </p:txBody>
      </p:sp>
      <p:sp>
        <p:nvSpPr>
          <p:cNvPr id="3" name="标题 2" title=""/>
          <p:cNvSpPr>
            <a:spLocks noGrp="1"/>
          </p:cNvSpPr>
          <p:nvPr>
            <p:ph type="title"/>
          </p:nvPr>
        </p:nvSpPr>
        <p:spPr/>
        <p:txBody>
          <a:bodyPr/>
          <a:lstStyle/>
          <a:p>
            <a:r>
              <a:rPr lang="zh-CN" altLang="en-US"/>
              <a:t>认识</a:t>
            </a:r>
            <a:endParaRPr lang="zh-CN" altLang="en-US"/>
          </a:p>
        </p:txBody>
      </p:sp>
    </p:spTree>
  </p:cSld>
  <p:clrMapOvr>
    <a:masterClrMapping/>
  </p:clrMapOvr>
  <p:transition/>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224790" y="1107440"/>
            <a:ext cx="11722100" cy="5281930"/>
          </a:xfrm>
        </p:spPr>
        <p:txBody>
          <a:bodyPr/>
          <a:lstStyle/>
          <a:p>
            <a:r>
              <a:rPr lang="zh-CN" altLang="en-US"/>
              <a:t>第二次世界大战中后期</a:t>
            </a:r>
            <a:r>
              <a:rPr lang="zh-CN" altLang="en-US" u="sng">
                <a:solidFill>
                  <a:srgbClr val="FF0000"/>
                </a:solidFill>
              </a:rPr>
              <a:t>反法西斯同盟国的首脑</a:t>
            </a:r>
            <a:r>
              <a:rPr lang="zh-CN" altLang="en-US"/>
              <a:t>相继在</a:t>
            </a:r>
            <a:r>
              <a:rPr lang="zh-CN" altLang="en-US" u="sng">
                <a:solidFill>
                  <a:srgbClr val="002060"/>
                </a:solidFill>
              </a:rPr>
              <a:t>开罗德黑兰雅尔塔和波茨坦</a:t>
            </a:r>
            <a:r>
              <a:rPr lang="zh-CN" altLang="en-US"/>
              <a:t>等</a:t>
            </a:r>
            <a:endParaRPr lang="zh-CN" altLang="en-US"/>
          </a:p>
          <a:p>
            <a:r>
              <a:rPr lang="zh-CN" altLang="en-US"/>
              <a:t>召开会议，缔结了一系列条约和协定，建立了战后国际秩序，史称</a:t>
            </a:r>
            <a:r>
              <a:rPr lang="zh-CN" altLang="en-US" u="sng">
                <a:solidFill>
                  <a:srgbClr val="002060"/>
                </a:solidFill>
              </a:rPr>
              <a:t>雅尔塔体系</a:t>
            </a:r>
            <a:endParaRPr lang="zh-CN" altLang="en-US" u="sng">
              <a:solidFill>
                <a:srgbClr val="002060"/>
              </a:solidFill>
            </a:endParaRPr>
          </a:p>
          <a:p>
            <a:r>
              <a:rPr lang="zh-CN" altLang="en-US"/>
              <a:t>德国由美苏英法分区占领，日本由美国单独占领，日本领土限制在四个岛屿及若干</a:t>
            </a:r>
            <a:endParaRPr lang="zh-CN" altLang="en-US"/>
          </a:p>
          <a:p>
            <a:r>
              <a:rPr lang="zh-CN" altLang="en-US"/>
              <a:t>个小岛</a:t>
            </a:r>
            <a:r>
              <a:rPr lang="zh-CN" altLang="en-US" u="sng">
                <a:solidFill>
                  <a:srgbClr val="002060"/>
                </a:solidFill>
              </a:rPr>
              <a:t>退出</a:t>
            </a:r>
            <a:r>
              <a:rPr lang="zh-CN" altLang="en-US"/>
              <a:t>第一次世界大战以来，在太平洋区域所占的一切岛屿以及日本窃取于中</a:t>
            </a:r>
            <a:endParaRPr lang="zh-CN" altLang="en-US"/>
          </a:p>
          <a:p>
            <a:r>
              <a:rPr lang="zh-CN" altLang="en-US"/>
              <a:t>国的领土，如东北地区，台湾及其附属岛屿，澎湖列岛等，归还中国，承认</a:t>
            </a:r>
            <a:r>
              <a:rPr lang="zh-CN" altLang="en-US" u="sng">
                <a:solidFill>
                  <a:srgbClr val="002060"/>
                </a:solidFill>
              </a:rPr>
              <a:t>朝鲜最终独立</a:t>
            </a:r>
            <a:endParaRPr lang="zh-CN" altLang="en-US"/>
          </a:p>
          <a:p>
            <a:r>
              <a:rPr lang="zh-CN" altLang="en-US"/>
              <a:t>审判战犯</a:t>
            </a:r>
            <a:r>
              <a:rPr lang="zh-CN" altLang="en-US" u="sng">
                <a:solidFill>
                  <a:srgbClr val="002060"/>
                </a:solidFill>
              </a:rPr>
              <a:t>肃清法西斯主义和军国主义</a:t>
            </a:r>
            <a:r>
              <a:rPr lang="zh-CN" altLang="en-US"/>
              <a:t>对德日意的殖民地及国联的委任统治地，</a:t>
            </a:r>
            <a:r>
              <a:rPr lang="zh-CN" altLang="en-US" u="sng">
                <a:solidFill>
                  <a:srgbClr val="002060"/>
                </a:solidFill>
              </a:rPr>
              <a:t>实行托管</a:t>
            </a:r>
            <a:r>
              <a:rPr lang="zh-CN" altLang="en-US"/>
              <a:t>，原则上</a:t>
            </a:r>
            <a:r>
              <a:rPr lang="zh-CN" altLang="en-US" u="sng">
                <a:solidFill>
                  <a:srgbClr val="002060"/>
                </a:solidFill>
              </a:rPr>
              <a:t>承认被压迫民族的独立权利</a:t>
            </a:r>
            <a:r>
              <a:rPr lang="zh-CN" altLang="en-US"/>
              <a:t>，美苏英划分势力范围</a:t>
            </a:r>
            <a:endParaRPr lang="zh-CN" altLang="en-US"/>
          </a:p>
          <a:p>
            <a:r>
              <a:rPr lang="zh-CN" altLang="en-US"/>
              <a:t>成立联合国以建立和维护世界和平为主要目标，提倡不同社会制度国家之间的共处与合作</a:t>
            </a:r>
            <a:endParaRPr lang="zh-CN" altLang="en-US"/>
          </a:p>
          <a:p>
            <a:r>
              <a:rPr lang="zh-CN" altLang="en-US"/>
              <a:t>是大国相互妥协的产物，带有</a:t>
            </a:r>
            <a:r>
              <a:rPr lang="zh-CN" altLang="en-US" u="sng">
                <a:solidFill>
                  <a:srgbClr val="002060"/>
                </a:solidFill>
              </a:rPr>
              <a:t>明显的强权政治色彩，严重损害了一些国家的利益</a:t>
            </a:r>
            <a:endParaRPr lang="zh-CN" altLang="en-US" u="sng">
              <a:solidFill>
                <a:srgbClr val="002060"/>
              </a:solidFill>
            </a:endParaRPr>
          </a:p>
        </p:txBody>
      </p:sp>
      <p:sp>
        <p:nvSpPr>
          <p:cNvPr id="3" name="标题 2" title=""/>
          <p:cNvSpPr>
            <a:spLocks noGrp="1"/>
          </p:cNvSpPr>
          <p:nvPr>
            <p:ph type="title"/>
          </p:nvPr>
        </p:nvSpPr>
        <p:spPr/>
        <p:txBody>
          <a:bodyPr/>
          <a:lstStyle/>
          <a:p>
            <a:r>
              <a:rPr lang="zh-CN" altLang="en-US"/>
              <a:t>战后国际秩序的建立</a:t>
            </a:r>
            <a:endParaRPr lang="zh-CN" altLang="en-US"/>
          </a:p>
        </p:txBody>
      </p:sp>
    </p:spTree>
  </p:cSld>
  <p:clrMapOvr>
    <a:masterClrMapping/>
  </p:clrMapOvr>
  <p:transition/>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24485" y="1256030"/>
            <a:ext cx="11632565" cy="4921250"/>
          </a:xfrm>
        </p:spPr>
        <p:txBody>
          <a:bodyPr/>
          <a:lstStyle/>
          <a:p>
            <a:r>
              <a:rPr lang="zh-CN" altLang="en-US"/>
              <a:t>1945年10月24日成立</a:t>
            </a:r>
            <a:endParaRPr lang="zh-CN" altLang="en-US"/>
          </a:p>
          <a:p>
            <a:r>
              <a:rPr lang="zh-CN" altLang="en-US"/>
              <a:t>是主权国家组成的国际组织，体现了二战后的国际政治秩序</a:t>
            </a:r>
            <a:endParaRPr lang="zh-CN" altLang="en-US"/>
          </a:p>
          <a:p>
            <a:r>
              <a:rPr lang="zh-CN" altLang="en-US"/>
              <a:t>维护国际和平与安全，加强国际合作，促进全球经济社会发展</a:t>
            </a:r>
            <a:endParaRPr lang="zh-CN" altLang="en-US"/>
          </a:p>
          <a:p>
            <a:r>
              <a:rPr lang="zh-CN" altLang="en-US"/>
              <a:t>将制裁侵略的权力集中于</a:t>
            </a:r>
            <a:r>
              <a:rPr lang="zh-CN" altLang="en-US" u="sng">
                <a:solidFill>
                  <a:srgbClr val="002060"/>
                </a:solidFill>
              </a:rPr>
              <a:t>安理会</a:t>
            </a:r>
            <a:r>
              <a:rPr lang="zh-CN" altLang="en-US"/>
              <a:t>实行，形成</a:t>
            </a:r>
            <a:r>
              <a:rPr lang="zh-CN" altLang="en-US" u="sng">
                <a:solidFill>
                  <a:srgbClr val="C00000"/>
                </a:solidFill>
              </a:rPr>
              <a:t>实质性事项的决议需要五个常任理事国一致同意的大国一致原则</a:t>
            </a:r>
            <a:r>
              <a:rPr lang="zh-CN" altLang="en-US"/>
              <a:t>，使和平解决争端和制裁侵略具有</a:t>
            </a:r>
            <a:r>
              <a:rPr lang="zh-CN" altLang="en-US" u="sng">
                <a:solidFill>
                  <a:srgbClr val="C00000"/>
                </a:solidFill>
              </a:rPr>
              <a:t>更强的可操作性</a:t>
            </a:r>
            <a:endParaRPr lang="zh-CN" altLang="en-US" u="sng">
              <a:solidFill>
                <a:srgbClr val="C00000"/>
              </a:solidFill>
            </a:endParaRPr>
          </a:p>
          <a:p>
            <a:r>
              <a:rPr lang="zh-CN" altLang="en-US"/>
              <a:t>欧洲在二战中遭受致命打击，各国的国力受到严重消耗</a:t>
            </a:r>
            <a:endParaRPr lang="zh-CN" altLang="en-US"/>
          </a:p>
          <a:p>
            <a:r>
              <a:rPr lang="zh-CN" altLang="en-US"/>
              <a:t>美国成为世界第一经济，政治和军事强国</a:t>
            </a:r>
            <a:endParaRPr lang="zh-CN" altLang="en-US"/>
          </a:p>
          <a:p>
            <a:r>
              <a:rPr lang="zh-CN" altLang="en-US"/>
              <a:t>苏联军事和政治强大，特别是由于他在战争中的巨大贡献而赢得很高的威望。</a:t>
            </a:r>
            <a:endParaRPr lang="zh-CN" altLang="en-US"/>
          </a:p>
          <a:p>
            <a:r>
              <a:rPr lang="zh-CN" altLang="en-US"/>
              <a:t>第二次世界大战成为国际格局从</a:t>
            </a:r>
            <a:r>
              <a:rPr lang="zh-CN" altLang="en-US" u="sng">
                <a:solidFill>
                  <a:srgbClr val="C00000"/>
                </a:solidFill>
              </a:rPr>
              <a:t>欧洲中心走向美苏对峙的两极格局</a:t>
            </a:r>
            <a:r>
              <a:rPr lang="zh-CN" altLang="en-US"/>
              <a:t>的真正转折点</a:t>
            </a:r>
            <a:endParaRPr lang="zh-CN" altLang="en-US"/>
          </a:p>
        </p:txBody>
      </p:sp>
      <p:sp>
        <p:nvSpPr>
          <p:cNvPr id="3" name="标题 2" title=""/>
          <p:cNvSpPr>
            <a:spLocks noGrp="1"/>
          </p:cNvSpPr>
          <p:nvPr>
            <p:ph type="title"/>
          </p:nvPr>
        </p:nvSpPr>
        <p:spPr/>
        <p:txBody>
          <a:bodyPr/>
          <a:lstStyle/>
          <a:p>
            <a:r>
              <a:rPr lang="zh-CN" altLang="en-US"/>
              <a:t>成立联合国</a:t>
            </a:r>
            <a:r>
              <a:rPr lang="en-US" altLang="zh-CN"/>
              <a:t>+</a:t>
            </a:r>
            <a:r>
              <a:rPr lang="zh-CN" altLang="en-US"/>
              <a:t>国际格局的变化</a:t>
            </a:r>
            <a:endParaRPr lang="zh-CN" altLang="en-US"/>
          </a:p>
        </p:txBody>
      </p:sp>
    </p:spTree>
  </p:cSld>
  <p:clrMapOvr>
    <a:masterClrMapping/>
  </p:clrMapOvr>
  <p:transition/>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p:txBody>
          <a:bodyPr/>
          <a:lstStyle/>
          <a:p>
            <a:r>
              <a:rPr lang="zh-CN" altLang="en-US"/>
              <a:t>第</a:t>
            </a:r>
            <a:r>
              <a:rPr lang="en-US" altLang="zh-CN"/>
              <a:t>18</a:t>
            </a:r>
            <a:r>
              <a:rPr lang="zh-CN" altLang="en-US"/>
              <a:t>课</a:t>
            </a:r>
            <a:endParaRPr lang="zh-CN" altLang="en-US"/>
          </a:p>
          <a:p>
            <a:r>
              <a:rPr lang="zh-CN" altLang="en-US"/>
              <a:t>冷战与国际格局的演变</a:t>
            </a:r>
            <a:endParaRPr lang="zh-CN" altLang="en-US"/>
          </a:p>
          <a:p>
            <a:r>
              <a:rPr lang="zh-CN" altLang="en-US"/>
              <a:t>第</a:t>
            </a:r>
            <a:r>
              <a:rPr lang="en-US" altLang="zh-CN"/>
              <a:t>19</a:t>
            </a:r>
            <a:r>
              <a:rPr lang="zh-CN" altLang="en-US"/>
              <a:t>课</a:t>
            </a:r>
            <a:endParaRPr lang="zh-CN" altLang="en-US"/>
          </a:p>
          <a:p>
            <a:r>
              <a:rPr lang="zh-CN" altLang="en-US"/>
              <a:t>资本主义国家的新变化</a:t>
            </a:r>
            <a:endParaRPr lang="zh-CN" altLang="en-US"/>
          </a:p>
          <a:p>
            <a:r>
              <a:rPr lang="zh-CN" altLang="en-US"/>
              <a:t>第</a:t>
            </a:r>
            <a:r>
              <a:rPr lang="en-US" altLang="zh-CN"/>
              <a:t>20</a:t>
            </a:r>
            <a:r>
              <a:rPr lang="zh-CN" altLang="en-US"/>
              <a:t>课</a:t>
            </a:r>
            <a:endParaRPr lang="zh-CN" altLang="en-US"/>
          </a:p>
          <a:p>
            <a:r>
              <a:rPr lang="zh-CN" altLang="en-US"/>
              <a:t>社会主义国家的发展与变化</a:t>
            </a:r>
            <a:endParaRPr lang="zh-CN" altLang="en-US"/>
          </a:p>
        </p:txBody>
      </p:sp>
      <p:sp>
        <p:nvSpPr>
          <p:cNvPr id="3" name="标题 2" title=""/>
          <p:cNvSpPr>
            <a:spLocks noGrp="1"/>
          </p:cNvSpPr>
          <p:nvPr>
            <p:ph type="title"/>
          </p:nvPr>
        </p:nvSpPr>
        <p:spPr/>
        <p:txBody>
          <a:bodyPr/>
          <a:lstStyle/>
          <a:p>
            <a:r>
              <a:rPr lang="zh-CN" altLang="en-US"/>
              <a:t>第八单元  </a:t>
            </a:r>
            <a:r>
              <a:rPr lang="en-US" altLang="zh-CN"/>
              <a:t>20</a:t>
            </a:r>
            <a:r>
              <a:rPr lang="zh-CN" altLang="en-US"/>
              <a:t>世纪下半叶世界的新变化</a:t>
            </a:r>
            <a:endParaRPr lang="zh-CN" altLang="en-US"/>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01625" y="1252855"/>
            <a:ext cx="11454765" cy="5224145"/>
          </a:xfrm>
        </p:spPr>
        <p:txBody>
          <a:bodyPr/>
          <a:lstStyle/>
          <a:p>
            <a:r>
              <a:rPr lang="zh-CN" altLang="en-US"/>
              <a:t>罗马帝国首先征服意大利，间接扩张成为地跨亚非欧三洲的帝国</a:t>
            </a:r>
            <a:endParaRPr lang="zh-CN" altLang="en-US"/>
          </a:p>
          <a:p>
            <a:r>
              <a:rPr lang="zh-CN" altLang="en-US"/>
              <a:t>把整个地中海变成其内海</a:t>
            </a:r>
            <a:endParaRPr lang="zh-CN" altLang="en-US"/>
          </a:p>
          <a:p>
            <a:r>
              <a:rPr lang="zh-CN" altLang="en-US"/>
              <a:t>由共和国</a:t>
            </a:r>
            <a:r>
              <a:rPr lang="zh-CN" altLang="en-US" u="sng">
                <a:solidFill>
                  <a:srgbClr val="7030A0"/>
                </a:solidFill>
              </a:rPr>
              <a:t>贵族寡头政治</a:t>
            </a:r>
            <a:r>
              <a:rPr lang="zh-CN" altLang="en-US"/>
              <a:t>到帝国君主独裁的</a:t>
            </a:r>
            <a:r>
              <a:rPr lang="zh-CN" altLang="en-US" u="sng">
                <a:solidFill>
                  <a:srgbClr val="7030A0"/>
                </a:solidFill>
              </a:rPr>
              <a:t>专制政治奴隶制</a:t>
            </a:r>
            <a:r>
              <a:rPr lang="zh-CN" altLang="en-US"/>
              <a:t>，迅速发展起来。</a:t>
            </a:r>
            <a:endParaRPr lang="zh-CN" altLang="en-US"/>
          </a:p>
          <a:p>
            <a:r>
              <a:rPr lang="zh-CN" altLang="en-US"/>
              <a:t>帝国在1至2世纪空前繁荣，</a:t>
            </a:r>
            <a:r>
              <a:rPr lang="en-US" altLang="zh-CN"/>
              <a:t>1</a:t>
            </a:r>
            <a:r>
              <a:rPr lang="zh-CN" altLang="en-US"/>
              <a:t>世纪</a:t>
            </a:r>
            <a:r>
              <a:rPr lang="zh-CN" altLang="en-US" u="sng">
                <a:solidFill>
                  <a:srgbClr val="7030A0"/>
                </a:solidFill>
              </a:rPr>
              <a:t>基督教</a:t>
            </a:r>
            <a:r>
              <a:rPr lang="zh-CN" altLang="en-US"/>
              <a:t>产生于巴勒斯坦</a:t>
            </a:r>
            <a:endParaRPr lang="zh-CN" altLang="en-US"/>
          </a:p>
          <a:p>
            <a:r>
              <a:rPr lang="zh-CN" altLang="en-US" u="sng">
                <a:solidFill>
                  <a:srgbClr val="7030A0"/>
                </a:solidFill>
              </a:rPr>
              <a:t>到</a:t>
            </a:r>
            <a:r>
              <a:rPr lang="en-US" altLang="zh-CN" u="sng">
                <a:solidFill>
                  <a:srgbClr val="7030A0"/>
                </a:solidFill>
              </a:rPr>
              <a:t>4</a:t>
            </a:r>
            <a:r>
              <a:rPr lang="zh-CN" altLang="en-US" u="sng">
                <a:solidFill>
                  <a:srgbClr val="7030A0"/>
                </a:solidFill>
              </a:rPr>
              <a:t>世纪末成为罗马帝国国教</a:t>
            </a:r>
            <a:endParaRPr lang="zh-CN" altLang="en-US"/>
          </a:p>
          <a:p>
            <a:r>
              <a:rPr lang="zh-CN" altLang="en-US"/>
              <a:t>古希腊、罗马文化是欧洲文化的源头，古罗马继承并发展了古希腊文化，在法律，文学，史学，建筑和立法等领域多有建树</a:t>
            </a:r>
            <a:endParaRPr lang="zh-CN" altLang="en-US"/>
          </a:p>
          <a:p>
            <a:r>
              <a:rPr lang="en-US" altLang="zh-CN"/>
              <a:t>4</a:t>
            </a:r>
            <a:r>
              <a:rPr lang="zh-CN" altLang="en-US"/>
              <a:t>世纪末，帝国分裂为东西两部分。</a:t>
            </a:r>
            <a:endParaRPr lang="zh-CN" altLang="en-US"/>
          </a:p>
          <a:p>
            <a:r>
              <a:rPr lang="en-US" altLang="zh-CN"/>
              <a:t>5</a:t>
            </a:r>
            <a:r>
              <a:rPr lang="zh-CN" altLang="en-US"/>
              <a:t>世纪后期</a:t>
            </a:r>
            <a:r>
              <a:rPr lang="zh-CN" altLang="en-US" u="sng">
                <a:solidFill>
                  <a:srgbClr val="7030A0"/>
                </a:solidFill>
              </a:rPr>
              <a:t>（476年），西罗马帝国灭亡</a:t>
            </a:r>
            <a:endParaRPr lang="zh-CN" altLang="en-US" u="sng">
              <a:solidFill>
                <a:srgbClr val="7030A0"/>
              </a:solidFill>
            </a:endParaRPr>
          </a:p>
        </p:txBody>
      </p:sp>
      <p:sp>
        <p:nvSpPr>
          <p:cNvPr id="3" name="标题 2" title=""/>
          <p:cNvSpPr>
            <a:spLocks noGrp="1"/>
          </p:cNvSpPr>
          <p:nvPr>
            <p:ph type="title"/>
          </p:nvPr>
        </p:nvSpPr>
        <p:spPr/>
        <p:txBody>
          <a:bodyPr/>
          <a:lstStyle/>
          <a:p>
            <a:r>
              <a:rPr lang="zh-CN" altLang="en-US"/>
              <a:t>罗马帝国</a:t>
            </a:r>
            <a:endParaRPr lang="zh-CN" altLang="en-US"/>
          </a:p>
        </p:txBody>
      </p:sp>
    </p:spTree>
  </p:cSld>
  <p:clrMapOvr>
    <a:masterClrMapping/>
  </p:clrMapOvr>
  <p:transition/>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24485" y="1107440"/>
            <a:ext cx="11744325" cy="5069840"/>
          </a:xfrm>
        </p:spPr>
        <p:txBody>
          <a:bodyPr/>
          <a:lstStyle/>
          <a:p>
            <a:r>
              <a:rPr lang="zh-CN" altLang="en-US"/>
              <a:t>冷战含义：20世纪40年代中后期至80年代末90年代初</a:t>
            </a:r>
            <a:endParaRPr lang="zh-CN" altLang="en-US"/>
          </a:p>
          <a:p>
            <a:r>
              <a:rPr lang="zh-CN" altLang="en-US"/>
              <a:t>以</a:t>
            </a:r>
            <a:r>
              <a:rPr lang="zh-CN" altLang="en-US" u="sng">
                <a:solidFill>
                  <a:srgbClr val="FF0000"/>
                </a:solidFill>
              </a:rPr>
              <a:t>美苏为首</a:t>
            </a:r>
            <a:r>
              <a:rPr lang="zh-CN" altLang="en-US"/>
              <a:t>的两大集团之间逐步形成的</a:t>
            </a:r>
            <a:r>
              <a:rPr lang="zh-CN" altLang="en-US" u="sng">
                <a:solidFill>
                  <a:srgbClr val="FF0000"/>
                </a:solidFill>
              </a:rPr>
              <a:t>既非战争又非和平</a:t>
            </a:r>
            <a:r>
              <a:rPr lang="zh-CN" altLang="en-US"/>
              <a:t>的</a:t>
            </a:r>
            <a:r>
              <a:rPr lang="zh-CN" altLang="en-US" u="sng">
                <a:solidFill>
                  <a:srgbClr val="C00000"/>
                </a:solidFill>
              </a:rPr>
              <a:t>长期对峙与竞争状态</a:t>
            </a:r>
            <a:endParaRPr lang="zh-CN" altLang="en-US" u="sng">
              <a:solidFill>
                <a:srgbClr val="C00000"/>
              </a:solidFill>
            </a:endParaRPr>
          </a:p>
          <a:p>
            <a:r>
              <a:rPr lang="zh-CN" altLang="en-US"/>
              <a:t>美国和苏联是两个社会制度完全不同的超级大国。</a:t>
            </a:r>
            <a:endParaRPr lang="zh-CN" altLang="en-US"/>
          </a:p>
          <a:p>
            <a:r>
              <a:rPr lang="zh-CN" altLang="en-US"/>
              <a:t>二战结束后，美国与苏联</a:t>
            </a:r>
            <a:r>
              <a:rPr lang="zh-CN" altLang="en-US" u="sng">
                <a:solidFill>
                  <a:srgbClr val="C00000"/>
                </a:solidFill>
              </a:rPr>
              <a:t>战时同盟</a:t>
            </a:r>
            <a:r>
              <a:rPr lang="zh-CN" altLang="en-US"/>
              <a:t>的基础不复存在</a:t>
            </a:r>
            <a:endParaRPr lang="zh-CN" altLang="en-US"/>
          </a:p>
          <a:p>
            <a:r>
              <a:rPr lang="zh-CN" altLang="en-US"/>
              <a:t>战后两国的</a:t>
            </a:r>
            <a:r>
              <a:rPr lang="zh-CN" altLang="en-US" u="sng">
                <a:solidFill>
                  <a:srgbClr val="C00000"/>
                </a:solidFill>
              </a:rPr>
              <a:t>国家利益存在严重冲突，意识形态也尖锐对立</a:t>
            </a:r>
            <a:endParaRPr lang="zh-CN" altLang="en-US" u="sng">
              <a:solidFill>
                <a:srgbClr val="C00000"/>
              </a:solidFill>
            </a:endParaRPr>
          </a:p>
          <a:p>
            <a:r>
              <a:rPr lang="zh-CN" altLang="en-US"/>
              <a:t>美国杜鲁门主义</a:t>
            </a:r>
            <a:endParaRPr lang="zh-CN" altLang="en-US"/>
          </a:p>
          <a:p>
            <a:r>
              <a:rPr lang="zh-CN" altLang="en-US"/>
              <a:t>1947年</a:t>
            </a:r>
            <a:r>
              <a:rPr lang="en-US" altLang="zh-CN"/>
              <a:t>3</a:t>
            </a:r>
            <a:r>
              <a:rPr lang="zh-CN" altLang="en-US"/>
              <a:t>月，美国总统杜鲁门发表的演说，</a:t>
            </a:r>
            <a:r>
              <a:rPr lang="zh-CN" altLang="en-US" u="sng">
                <a:solidFill>
                  <a:srgbClr val="C00000"/>
                </a:solidFill>
              </a:rPr>
              <a:t>这是美国对苏联发动冷战的标志</a:t>
            </a:r>
            <a:r>
              <a:rPr lang="zh-CN" altLang="en-US"/>
              <a:t>。</a:t>
            </a:r>
            <a:endParaRPr lang="zh-CN" altLang="en-US"/>
          </a:p>
          <a:p>
            <a:r>
              <a:rPr lang="zh-CN" altLang="en-US" u="sng">
                <a:solidFill>
                  <a:srgbClr val="7030A0"/>
                </a:solidFill>
              </a:rPr>
              <a:t>马歇尔计划巩固了</a:t>
            </a:r>
            <a:r>
              <a:rPr lang="zh-CN" altLang="en-US"/>
              <a:t>西欧的资本主义制度</a:t>
            </a:r>
            <a:endParaRPr lang="zh-CN" altLang="en-US"/>
          </a:p>
          <a:p>
            <a:r>
              <a:rPr lang="zh-CN" altLang="en-US"/>
              <a:t>北约1949年</a:t>
            </a:r>
            <a:r>
              <a:rPr lang="en-US" altLang="zh-CN"/>
              <a:t>4</a:t>
            </a:r>
            <a:r>
              <a:rPr lang="zh-CN" altLang="en-US"/>
              <a:t>月，美国和英法等国成立</a:t>
            </a:r>
            <a:r>
              <a:rPr lang="zh-CN" altLang="en-US" u="sng">
                <a:solidFill>
                  <a:srgbClr val="7030A0"/>
                </a:solidFill>
              </a:rPr>
              <a:t>北大西洋公约组织</a:t>
            </a:r>
            <a:endParaRPr lang="zh-CN" altLang="en-US" u="sng">
              <a:solidFill>
                <a:srgbClr val="7030A0"/>
              </a:solidFill>
            </a:endParaRPr>
          </a:p>
        </p:txBody>
      </p:sp>
      <p:sp>
        <p:nvSpPr>
          <p:cNvPr id="3" name="标题 2" title=""/>
          <p:cNvSpPr>
            <a:spLocks noGrp="1"/>
          </p:cNvSpPr>
          <p:nvPr>
            <p:ph type="title"/>
          </p:nvPr>
        </p:nvSpPr>
        <p:spPr>
          <a:xfrm>
            <a:off x="838094" y="506094"/>
            <a:ext cx="10515600" cy="601345"/>
          </a:xfrm>
        </p:spPr>
        <p:txBody>
          <a:bodyPr/>
          <a:lstStyle/>
          <a:p>
            <a:r>
              <a:rPr lang="zh-CN" altLang="en-US"/>
              <a:t>冷战与两极格局</a:t>
            </a:r>
            <a:endParaRPr lang="zh-CN" altLang="en-US"/>
          </a:p>
        </p:txBody>
      </p:sp>
    </p:spTree>
  </p:cSld>
  <p:clrMapOvr>
    <a:masterClrMapping/>
  </p:clrMapOvr>
  <p:transition/>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35280" y="1210945"/>
            <a:ext cx="11913235" cy="4966335"/>
          </a:xfrm>
        </p:spPr>
        <p:txBody>
          <a:bodyPr/>
          <a:lstStyle/>
          <a:p>
            <a:r>
              <a:rPr lang="zh-CN" altLang="en-US"/>
              <a:t>苏联</a:t>
            </a:r>
            <a:r>
              <a:rPr lang="zh-CN" altLang="en-US" u="sng">
                <a:solidFill>
                  <a:srgbClr val="7030A0"/>
                </a:solidFill>
              </a:rPr>
              <a:t>共产党和工人党</a:t>
            </a:r>
            <a:r>
              <a:rPr lang="zh-CN" altLang="en-US"/>
              <a:t>情报局1947年</a:t>
            </a:r>
            <a:r>
              <a:rPr lang="en-US" altLang="zh-CN"/>
              <a:t>9</a:t>
            </a:r>
            <a:r>
              <a:rPr lang="zh-CN" altLang="en-US"/>
              <a:t>月由波兰和苏联等东欧国家成立</a:t>
            </a:r>
            <a:endParaRPr lang="zh-CN" altLang="en-US"/>
          </a:p>
          <a:p>
            <a:r>
              <a:rPr lang="zh-CN" altLang="en-US"/>
              <a:t>宣布世界已经分裂为两个敌对的阵营</a:t>
            </a:r>
            <a:endParaRPr lang="zh-CN" altLang="en-US"/>
          </a:p>
          <a:p>
            <a:r>
              <a:rPr lang="zh-CN" altLang="en-US" u="sng">
                <a:solidFill>
                  <a:srgbClr val="C00000"/>
                </a:solidFill>
              </a:rPr>
              <a:t>经济互助委员</a:t>
            </a:r>
            <a:r>
              <a:rPr lang="zh-CN" altLang="en-US"/>
              <a:t>会由苏联与东欧各国成立形成了</a:t>
            </a:r>
            <a:r>
              <a:rPr lang="zh-CN" altLang="en-US" u="sng">
                <a:solidFill>
                  <a:srgbClr val="C00000"/>
                </a:solidFill>
              </a:rPr>
              <a:t>以苏联计划经济模式为主导</a:t>
            </a:r>
            <a:r>
              <a:rPr lang="zh-CN" altLang="en-US"/>
              <a:t>的经济体系</a:t>
            </a:r>
            <a:endParaRPr lang="zh-CN" altLang="en-US"/>
          </a:p>
          <a:p>
            <a:r>
              <a:rPr lang="zh-CN" altLang="en-US"/>
              <a:t>1955年，苏联成立包括民主德国和其他东欧国家在内</a:t>
            </a:r>
            <a:r>
              <a:rPr lang="zh-CN" altLang="en-US" u="sng">
                <a:solidFill>
                  <a:srgbClr val="C00000"/>
                </a:solidFill>
              </a:rPr>
              <a:t>华沙条约组织</a:t>
            </a:r>
            <a:endParaRPr lang="zh-CN" altLang="en-US" u="sng">
              <a:solidFill>
                <a:srgbClr val="C00000"/>
              </a:solidFill>
            </a:endParaRPr>
          </a:p>
          <a:p>
            <a:r>
              <a:rPr lang="zh-CN" altLang="en-US" u="sng">
                <a:solidFill>
                  <a:srgbClr val="C00000"/>
                </a:solidFill>
              </a:rPr>
              <a:t>两极格局正式形成</a:t>
            </a:r>
            <a:endParaRPr lang="zh-CN" altLang="en-US" u="sng">
              <a:solidFill>
                <a:srgbClr val="C00000"/>
              </a:solidFill>
            </a:endParaRPr>
          </a:p>
          <a:p>
            <a:r>
              <a:rPr lang="zh-CN" altLang="en-US" u="sng">
                <a:solidFill>
                  <a:srgbClr val="C00000"/>
                </a:solidFill>
              </a:rPr>
              <a:t>1948</a:t>
            </a:r>
            <a:r>
              <a:rPr lang="zh-CN" altLang="en-US"/>
              <a:t>年发生的</a:t>
            </a:r>
            <a:r>
              <a:rPr lang="zh-CN" altLang="en-US" u="sng">
                <a:solidFill>
                  <a:srgbClr val="C00000"/>
                </a:solidFill>
              </a:rPr>
              <a:t>第一次柏林危机</a:t>
            </a:r>
            <a:r>
              <a:rPr lang="zh-CN" altLang="en-US"/>
              <a:t>，直接导致德国分裂</a:t>
            </a:r>
            <a:endParaRPr lang="zh-CN" altLang="en-US"/>
          </a:p>
          <a:p>
            <a:r>
              <a:rPr lang="zh-CN" altLang="en-US"/>
              <a:t>20世纪50年代中期美苏全面冷战对峙，两极格局正式形成</a:t>
            </a:r>
            <a:endParaRPr lang="zh-CN" altLang="en-US"/>
          </a:p>
          <a:p>
            <a:r>
              <a:rPr lang="zh-CN" altLang="en-US"/>
              <a:t>两极格局是</a:t>
            </a:r>
            <a:r>
              <a:rPr lang="zh-CN" altLang="en-US" u="sng">
                <a:solidFill>
                  <a:srgbClr val="C00000"/>
                </a:solidFill>
              </a:rPr>
              <a:t>不对称和不完全的</a:t>
            </a:r>
            <a:r>
              <a:rPr lang="zh-CN" altLang="en-US"/>
              <a:t>。</a:t>
            </a:r>
            <a:endParaRPr lang="zh-CN" altLang="en-US"/>
          </a:p>
          <a:p>
            <a:r>
              <a:rPr lang="zh-CN" altLang="en-US"/>
              <a:t>美国及其盟国的总体实力</a:t>
            </a:r>
            <a:r>
              <a:rPr lang="zh-CN" altLang="en-US" u="sng">
                <a:solidFill>
                  <a:srgbClr val="C00000"/>
                </a:solidFill>
              </a:rPr>
              <a:t>始终强于</a:t>
            </a:r>
            <a:r>
              <a:rPr lang="zh-CN" altLang="en-US"/>
              <a:t>苏联及其盟国</a:t>
            </a:r>
            <a:endParaRPr lang="zh-CN" altLang="en-US"/>
          </a:p>
          <a:p>
            <a:r>
              <a:rPr lang="zh-CN" altLang="en-US"/>
              <a:t>有些国家处于两大阵营之外，如</a:t>
            </a:r>
            <a:r>
              <a:rPr lang="zh-CN" altLang="en-US" u="sng">
                <a:solidFill>
                  <a:srgbClr val="C00000"/>
                </a:solidFill>
              </a:rPr>
              <a:t>印度，印度尼西亚</a:t>
            </a:r>
            <a:r>
              <a:rPr lang="zh-CN" altLang="en-US"/>
              <a:t>等</a:t>
            </a:r>
            <a:endParaRPr lang="zh-CN" altLang="en-US"/>
          </a:p>
        </p:txBody>
      </p:sp>
      <p:sp>
        <p:nvSpPr>
          <p:cNvPr id="3" name="标题 2" title=""/>
          <p:cNvSpPr>
            <a:spLocks noGrp="1"/>
          </p:cNvSpPr>
          <p:nvPr>
            <p:ph type="title"/>
          </p:nvPr>
        </p:nvSpPr>
        <p:spPr/>
        <p:txBody>
          <a:bodyPr/>
          <a:lstStyle/>
          <a:p>
            <a:r>
              <a:rPr lang="zh-CN" altLang="en-US"/>
              <a:t>继续</a:t>
            </a:r>
            <a:endParaRPr lang="zh-CN" altLang="en-US"/>
          </a:p>
        </p:txBody>
      </p:sp>
    </p:spTree>
  </p:cSld>
  <p:clrMapOvr>
    <a:masterClrMapping/>
  </p:clrMapOvr>
  <p:transition/>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69265" y="1253490"/>
            <a:ext cx="11410315" cy="5200650"/>
          </a:xfrm>
        </p:spPr>
        <p:txBody>
          <a:bodyPr/>
          <a:lstStyle/>
          <a:p>
            <a:r>
              <a:rPr lang="zh-CN" altLang="en-US"/>
              <a:t>二十世纪五十至六十年代初，</a:t>
            </a:r>
            <a:r>
              <a:rPr lang="zh-CN" altLang="en-US" u="sng">
                <a:solidFill>
                  <a:srgbClr val="C00000"/>
                </a:solidFill>
              </a:rPr>
              <a:t>激烈对抗</a:t>
            </a:r>
            <a:r>
              <a:rPr lang="zh-CN" altLang="en-US"/>
              <a:t>，发生了</a:t>
            </a:r>
            <a:r>
              <a:rPr lang="zh-CN" altLang="en-US" u="sng">
                <a:solidFill>
                  <a:srgbClr val="C00000"/>
                </a:solidFill>
              </a:rPr>
              <a:t>第二次柏林危机（1958）和古巴导弹危机（1962）带来</a:t>
            </a:r>
            <a:r>
              <a:rPr lang="zh-CN" altLang="en-US"/>
              <a:t>战争特别是核战争</a:t>
            </a:r>
            <a:r>
              <a:rPr lang="zh-CN" altLang="en-US" u="sng">
                <a:solidFill>
                  <a:srgbClr val="C00000"/>
                </a:solidFill>
              </a:rPr>
              <a:t>风险</a:t>
            </a:r>
            <a:endParaRPr lang="zh-CN" altLang="en-US"/>
          </a:p>
          <a:p>
            <a:r>
              <a:rPr lang="zh-CN" altLang="en-US"/>
              <a:t>20世纪60至80年代初，</a:t>
            </a:r>
            <a:r>
              <a:rPr lang="zh-CN" altLang="en-US" u="sng">
                <a:solidFill>
                  <a:srgbClr val="C00000"/>
                </a:solidFill>
              </a:rPr>
              <a:t>日趋紧张</a:t>
            </a:r>
            <a:r>
              <a:rPr lang="zh-CN" altLang="en-US"/>
              <a:t>，</a:t>
            </a:r>
            <a:r>
              <a:rPr lang="zh-CN" altLang="en-US" u="sng">
                <a:solidFill>
                  <a:srgbClr val="C00000"/>
                </a:solidFill>
              </a:rPr>
              <a:t>1979年苏联入侵阿富汗</a:t>
            </a:r>
            <a:endParaRPr lang="zh-CN" altLang="en-US" u="sng">
              <a:solidFill>
                <a:srgbClr val="C00000"/>
              </a:solidFill>
            </a:endParaRPr>
          </a:p>
          <a:p>
            <a:r>
              <a:rPr lang="zh-CN" altLang="en-US"/>
              <a:t>加强对苏联遏制，大搞军备竞赛，实施战略防御计划，企图拖垮苏联</a:t>
            </a:r>
            <a:endParaRPr lang="zh-CN" altLang="en-US"/>
          </a:p>
          <a:p>
            <a:r>
              <a:rPr lang="zh-CN" altLang="en-US"/>
              <a:t>1985年后走向缓和，</a:t>
            </a:r>
            <a:r>
              <a:rPr lang="zh-CN" altLang="en-US" u="sng">
                <a:solidFill>
                  <a:srgbClr val="C00000"/>
                </a:solidFill>
              </a:rPr>
              <a:t>建立多层次对话机制。</a:t>
            </a:r>
            <a:endParaRPr lang="zh-CN" altLang="en-US" u="sng">
              <a:solidFill>
                <a:srgbClr val="C00000"/>
              </a:solidFill>
            </a:endParaRPr>
          </a:p>
          <a:p>
            <a:r>
              <a:rPr lang="zh-CN" altLang="en-US" u="sng">
                <a:solidFill>
                  <a:srgbClr val="C00000"/>
                </a:solidFill>
              </a:rPr>
              <a:t>1987年，美苏签订关于消除两国中程和中短程导弹条约</a:t>
            </a:r>
            <a:r>
              <a:rPr lang="zh-CN" altLang="en-US"/>
              <a:t>；</a:t>
            </a:r>
            <a:r>
              <a:rPr lang="zh-CN" altLang="en-US" u="sng">
                <a:solidFill>
                  <a:srgbClr val="C00000"/>
                </a:solidFill>
              </a:rPr>
              <a:t>1991年，两国签订美苏关于削减和限制进攻型战略武器条约</a:t>
            </a:r>
            <a:endParaRPr lang="zh-CN" altLang="en-US" u="sng">
              <a:solidFill>
                <a:srgbClr val="C00000"/>
              </a:solidFill>
            </a:endParaRPr>
          </a:p>
          <a:p>
            <a:r>
              <a:rPr lang="zh-CN" altLang="en-US"/>
              <a:t>苏联从阿富汗撤军，宣布不再干涉东欧事务，</a:t>
            </a:r>
            <a:r>
              <a:rPr lang="zh-CN" altLang="en-US" u="sng">
                <a:solidFill>
                  <a:srgbClr val="C00000"/>
                </a:solidFill>
              </a:rPr>
              <a:t>同意两德统一</a:t>
            </a:r>
            <a:endParaRPr lang="zh-CN" altLang="en-US"/>
          </a:p>
          <a:p>
            <a:r>
              <a:rPr lang="zh-CN" altLang="en-US" u="sng">
                <a:solidFill>
                  <a:srgbClr val="FF0000"/>
                </a:solidFill>
              </a:rPr>
              <a:t>1979年，中美两国正式建立外交关系。</a:t>
            </a:r>
            <a:endParaRPr lang="zh-CN" altLang="en-US" u="sng">
              <a:solidFill>
                <a:srgbClr val="FF0000"/>
              </a:solidFill>
            </a:endParaRPr>
          </a:p>
          <a:p>
            <a:r>
              <a:rPr lang="zh-CN" altLang="en-US" u="sng">
                <a:solidFill>
                  <a:srgbClr val="FF0000"/>
                </a:solidFill>
              </a:rPr>
              <a:t>1989年，苏联与中国关系也实现了正常化</a:t>
            </a:r>
            <a:endParaRPr lang="zh-CN" altLang="en-US" u="sng">
              <a:solidFill>
                <a:srgbClr val="FF0000"/>
              </a:solidFill>
            </a:endParaRPr>
          </a:p>
        </p:txBody>
      </p:sp>
      <p:sp>
        <p:nvSpPr>
          <p:cNvPr id="3" name="标题 2" title=""/>
          <p:cNvSpPr>
            <a:spLocks noGrp="1"/>
          </p:cNvSpPr>
          <p:nvPr>
            <p:ph type="title"/>
          </p:nvPr>
        </p:nvSpPr>
        <p:spPr/>
        <p:txBody>
          <a:bodyPr/>
          <a:lstStyle/>
          <a:p>
            <a:r>
              <a:rPr lang="zh-CN" altLang="en-US"/>
              <a:t>冷战的发展与多极力量的成长</a:t>
            </a:r>
            <a:endParaRPr lang="zh-CN" altLang="en-US"/>
          </a:p>
        </p:txBody>
      </p:sp>
    </p:spTree>
  </p:cSld>
  <p:clrMapOvr>
    <a:masterClrMapping/>
  </p:clrMapOvr>
  <p:transition/>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02590" y="1198880"/>
            <a:ext cx="11510645" cy="4978400"/>
          </a:xfrm>
        </p:spPr>
        <p:txBody>
          <a:bodyPr/>
          <a:lstStyle/>
          <a:p>
            <a:r>
              <a:rPr lang="zh-CN" altLang="en-US"/>
              <a:t>西欧和日本逐渐成为重要的国际力量</a:t>
            </a:r>
            <a:endParaRPr lang="zh-CN" altLang="en-US"/>
          </a:p>
          <a:p>
            <a:r>
              <a:rPr lang="zh-CN" altLang="en-US" u="sng">
                <a:solidFill>
                  <a:srgbClr val="FF0000"/>
                </a:solidFill>
              </a:rPr>
              <a:t>欧洲共同体的成立和发展</a:t>
            </a:r>
            <a:r>
              <a:rPr lang="zh-CN" altLang="en-US"/>
              <a:t>，</a:t>
            </a:r>
            <a:r>
              <a:rPr lang="zh-CN" altLang="en-US" u="sng">
                <a:solidFill>
                  <a:srgbClr val="FF0000"/>
                </a:solidFill>
              </a:rPr>
              <a:t>日本经济起飞及其要成为政治大国的追求</a:t>
            </a:r>
            <a:endParaRPr lang="zh-CN" altLang="en-US" u="sng">
              <a:solidFill>
                <a:srgbClr val="FF0000"/>
              </a:solidFill>
            </a:endParaRPr>
          </a:p>
          <a:p>
            <a:r>
              <a:rPr lang="zh-CN" altLang="en-US"/>
              <a:t>社会主义阵营开始瓦解，苏联的</a:t>
            </a:r>
            <a:r>
              <a:rPr lang="zh-CN" altLang="en-US" u="sng">
                <a:solidFill>
                  <a:srgbClr val="FF0000"/>
                </a:solidFill>
              </a:rPr>
              <a:t>大国主义和民族利己主义</a:t>
            </a:r>
            <a:r>
              <a:rPr lang="zh-CN" altLang="en-US"/>
              <a:t>，东欧国家反对苏联控制的斗争，</a:t>
            </a:r>
            <a:r>
              <a:rPr lang="zh-CN" altLang="en-US" u="sng">
                <a:solidFill>
                  <a:srgbClr val="FF0000"/>
                </a:solidFill>
              </a:rPr>
              <a:t>中苏关系的破裂</a:t>
            </a:r>
            <a:endParaRPr lang="zh-CN" altLang="en-US"/>
          </a:p>
          <a:p>
            <a:r>
              <a:rPr lang="zh-CN" altLang="en-US" u="sng">
                <a:solidFill>
                  <a:srgbClr val="FF0000"/>
                </a:solidFill>
              </a:rPr>
              <a:t>中国崛起</a:t>
            </a:r>
            <a:r>
              <a:rPr lang="zh-CN" altLang="en-US"/>
              <a:t>。拥有两弹一星。恢复在联合国的合法席位。美国总统尼克松正式访华等大事件为标志</a:t>
            </a:r>
            <a:endParaRPr lang="zh-CN" altLang="en-US"/>
          </a:p>
          <a:p>
            <a:r>
              <a:rPr lang="zh-CN" altLang="en-US"/>
              <a:t>第三世界兴起。</a:t>
            </a:r>
            <a:r>
              <a:rPr lang="zh-CN" altLang="en-US" u="sng">
                <a:solidFill>
                  <a:srgbClr val="FF0000"/>
                </a:solidFill>
              </a:rPr>
              <a:t>1955年万隆会议</a:t>
            </a:r>
            <a:r>
              <a:rPr lang="zh-CN" altLang="en-US"/>
              <a:t>第一次没有西方殖民国家参加</a:t>
            </a:r>
            <a:endParaRPr lang="zh-CN" altLang="en-US"/>
          </a:p>
          <a:p>
            <a:r>
              <a:rPr lang="zh-CN" altLang="en-US"/>
              <a:t>即在此基础上形成的</a:t>
            </a:r>
            <a:r>
              <a:rPr lang="zh-CN" altLang="en-US" u="sng">
                <a:solidFill>
                  <a:srgbClr val="FF0000"/>
                </a:solidFill>
              </a:rPr>
              <a:t>不结盟运动</a:t>
            </a:r>
            <a:r>
              <a:rPr lang="zh-CN" altLang="en-US"/>
              <a:t>，</a:t>
            </a:r>
            <a:r>
              <a:rPr lang="zh-CN" altLang="en-US" u="sng">
                <a:solidFill>
                  <a:srgbClr val="FF0000"/>
                </a:solidFill>
              </a:rPr>
              <a:t>是发展中国家以独立的政治力量登上国际政治舞台的重要标志</a:t>
            </a:r>
            <a:endParaRPr lang="zh-CN" altLang="en-US" u="sng">
              <a:solidFill>
                <a:srgbClr val="FF0000"/>
              </a:solidFill>
            </a:endParaRPr>
          </a:p>
          <a:p>
            <a:r>
              <a:rPr lang="zh-CN" altLang="en-US"/>
              <a:t>国际关系的这些变化，对美苏两极格局造成了有力冲击</a:t>
            </a:r>
            <a:endParaRPr lang="zh-CN" altLang="en-US"/>
          </a:p>
        </p:txBody>
      </p:sp>
      <p:sp>
        <p:nvSpPr>
          <p:cNvPr id="3" name="标题 2" title=""/>
          <p:cNvSpPr>
            <a:spLocks noGrp="1"/>
          </p:cNvSpPr>
          <p:nvPr>
            <p:ph type="title"/>
          </p:nvPr>
        </p:nvSpPr>
        <p:spPr/>
        <p:txBody>
          <a:bodyPr/>
          <a:lstStyle/>
          <a:p>
            <a:r>
              <a:rPr lang="zh-CN" altLang="en-US"/>
              <a:t>多极力量的成长</a:t>
            </a:r>
            <a:r>
              <a:rPr lang="en-US" altLang="zh-CN"/>
              <a:t>{20</a:t>
            </a:r>
            <a:r>
              <a:rPr lang="zh-CN" altLang="en-US"/>
              <a:t>世纪</a:t>
            </a:r>
            <a:r>
              <a:rPr lang="en-US" altLang="zh-CN"/>
              <a:t>50-80</a:t>
            </a:r>
            <a:r>
              <a:rPr lang="zh-CN" altLang="en-US"/>
              <a:t>年代</a:t>
            </a:r>
            <a:r>
              <a:rPr lang="en-US" altLang="zh-CN"/>
              <a:t>}</a:t>
            </a:r>
            <a:endParaRPr lang="en-US" altLang="zh-CN"/>
          </a:p>
        </p:txBody>
      </p:sp>
    </p:spTree>
  </p:cSld>
  <p:clrMapOvr>
    <a:masterClrMapping/>
  </p:clrMapOvr>
  <p:transition/>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01625" y="1108710"/>
            <a:ext cx="11667490" cy="5302885"/>
          </a:xfrm>
        </p:spPr>
        <p:txBody>
          <a:bodyPr/>
          <a:lstStyle/>
          <a:p>
            <a:r>
              <a:rPr lang="zh-CN" altLang="en-US"/>
              <a:t>苏联放任西方对东欧的</a:t>
            </a:r>
            <a:r>
              <a:rPr lang="zh-CN" altLang="en-US" u="sng">
                <a:solidFill>
                  <a:srgbClr val="FF0000"/>
                </a:solidFill>
              </a:rPr>
              <a:t>和平演变攻势</a:t>
            </a:r>
            <a:endParaRPr lang="zh-CN" altLang="en-US" u="sng">
              <a:solidFill>
                <a:srgbClr val="FF0000"/>
              </a:solidFill>
            </a:endParaRPr>
          </a:p>
          <a:p>
            <a:r>
              <a:rPr lang="zh-CN" altLang="en-US"/>
              <a:t>苏联国内改革背离了社会主义方向，放弃共产党的领导地位。</a:t>
            </a:r>
            <a:endParaRPr lang="zh-CN" altLang="en-US"/>
          </a:p>
          <a:p>
            <a:r>
              <a:rPr lang="zh-CN" altLang="en-US"/>
              <a:t>1991年，苏联解体，苏联解体两极格局崩溃</a:t>
            </a:r>
            <a:endParaRPr lang="zh-CN" altLang="en-US"/>
          </a:p>
          <a:p>
            <a:r>
              <a:rPr lang="zh-CN" altLang="en-US"/>
              <a:t>持续近半个世纪的冷战随之结束，两极格局中出现的</a:t>
            </a:r>
            <a:r>
              <a:rPr lang="zh-CN" altLang="en-US" u="sng">
                <a:solidFill>
                  <a:srgbClr val="FF0000"/>
                </a:solidFill>
              </a:rPr>
              <a:t>世界多极化趋势不可逆转</a:t>
            </a:r>
            <a:endParaRPr lang="zh-CN" altLang="en-US" u="sng">
              <a:solidFill>
                <a:srgbClr val="FF0000"/>
              </a:solidFill>
            </a:endParaRPr>
          </a:p>
        </p:txBody>
      </p:sp>
      <p:sp>
        <p:nvSpPr>
          <p:cNvPr id="3" name="标题 2" title=""/>
          <p:cNvSpPr>
            <a:spLocks noGrp="1"/>
          </p:cNvSpPr>
          <p:nvPr>
            <p:ph type="title"/>
          </p:nvPr>
        </p:nvSpPr>
        <p:spPr/>
        <p:txBody>
          <a:bodyPr/>
          <a:lstStyle/>
          <a:p>
            <a:r>
              <a:rPr lang="zh-CN" altLang="en-US"/>
              <a:t>两极格局的瓦解</a:t>
            </a:r>
            <a:endParaRPr lang="zh-CN" altLang="en-US"/>
          </a:p>
        </p:txBody>
      </p:sp>
      <p:sp>
        <p:nvSpPr>
          <p:cNvPr id="4" name="文本框 3" title=""/>
          <p:cNvSpPr txBox="1"/>
          <p:nvPr/>
        </p:nvSpPr>
        <p:spPr>
          <a:xfrm>
            <a:off x="5558790" y="4312285"/>
            <a:ext cx="5379720" cy="1198880"/>
          </a:xfrm>
          <a:prstGeom prst="rect">
            <a:avLst/>
          </a:prstGeom>
          <a:noFill/>
        </p:spPr>
        <p:txBody>
          <a:bodyPr wrap="square" rtlCol="0">
            <a:spAutoFit/>
          </a:bodyPr>
          <a:lstStyle/>
          <a:p>
            <a:r>
              <a:rPr lang="zh-CN" altLang="en-US" sz="3600"/>
              <a:t>下页我们将进入第</a:t>
            </a:r>
            <a:r>
              <a:rPr lang="en-US" altLang="zh-CN" sz="3600"/>
              <a:t>19</a:t>
            </a:r>
            <a:r>
              <a:rPr lang="zh-CN" altLang="en-US" sz="3600"/>
              <a:t>课</a:t>
            </a:r>
            <a:endParaRPr lang="zh-CN" altLang="en-US" sz="3600"/>
          </a:p>
          <a:p>
            <a:r>
              <a:rPr lang="zh-CN" altLang="en-US" sz="3600"/>
              <a:t>资本主义国家的新变化</a:t>
            </a:r>
            <a:endParaRPr lang="zh-CN" altLang="en-US" sz="3600"/>
          </a:p>
        </p:txBody>
      </p:sp>
    </p:spTree>
  </p:cSld>
  <p:clrMapOvr>
    <a:masterClrMapping/>
  </p:clrMapOvr>
  <p:transition/>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24815" y="1108075"/>
            <a:ext cx="11566525" cy="5069205"/>
          </a:xfrm>
        </p:spPr>
        <p:txBody>
          <a:bodyPr/>
          <a:lstStyle/>
          <a:p>
            <a:r>
              <a:rPr lang="zh-CN" altLang="en-US"/>
              <a:t>国家对经济的干预背景：</a:t>
            </a:r>
            <a:endParaRPr lang="zh-CN" altLang="en-US"/>
          </a:p>
          <a:p>
            <a:r>
              <a:rPr lang="zh-CN" altLang="en-US"/>
              <a:t>经济危机充分暴露了</a:t>
            </a:r>
            <a:r>
              <a:rPr lang="zh-CN" altLang="en-US" u="sng">
                <a:solidFill>
                  <a:srgbClr val="FF0000"/>
                </a:solidFill>
              </a:rPr>
              <a:t>自由放任和资本主义的弊病</a:t>
            </a:r>
            <a:r>
              <a:rPr lang="zh-CN" altLang="en-US"/>
              <a:t>，二战的生死存亡教训</a:t>
            </a:r>
            <a:endParaRPr lang="zh-CN" altLang="en-US"/>
          </a:p>
          <a:p>
            <a:r>
              <a:rPr lang="zh-CN" altLang="en-US"/>
              <a:t>社会主义对资本主义的冲击和影响，</a:t>
            </a:r>
            <a:r>
              <a:rPr lang="zh-CN" altLang="en-US" u="sng">
                <a:solidFill>
                  <a:srgbClr val="FF0000"/>
                </a:solidFill>
              </a:rPr>
              <a:t>以市场经济为基础，以强化国家干预为核心</a:t>
            </a:r>
            <a:r>
              <a:rPr lang="zh-CN" altLang="en-US"/>
              <a:t>，</a:t>
            </a:r>
            <a:r>
              <a:rPr lang="zh-CN" altLang="en-US">
                <a:solidFill>
                  <a:srgbClr val="C00000"/>
                </a:solidFill>
              </a:rPr>
              <a:t>实质是资本主义生产关系的局部调整</a:t>
            </a:r>
            <a:endParaRPr lang="zh-CN" altLang="en-US">
              <a:solidFill>
                <a:srgbClr val="C00000"/>
              </a:solidFill>
            </a:endParaRPr>
          </a:p>
          <a:p>
            <a:r>
              <a:rPr lang="zh-CN" altLang="en-US"/>
              <a:t>加大政府在公共事业领域的开支，增加就业机会，刺激消费需求，制定经济发展计划，促进经济协调发展，利用信贷，利率，税收等</a:t>
            </a:r>
            <a:r>
              <a:rPr lang="zh-CN" altLang="en-US" u="sng">
                <a:solidFill>
                  <a:srgbClr val="C00000"/>
                </a:solidFill>
              </a:rPr>
              <a:t>经济杠杆</a:t>
            </a:r>
            <a:r>
              <a:rPr lang="zh-CN" altLang="en-US"/>
              <a:t>实施</a:t>
            </a:r>
            <a:r>
              <a:rPr lang="zh-CN" altLang="en-US" u="sng">
                <a:solidFill>
                  <a:srgbClr val="C00000"/>
                </a:solidFill>
              </a:rPr>
              <a:t>宏观调控</a:t>
            </a:r>
            <a:r>
              <a:rPr lang="zh-CN" altLang="en-US"/>
              <a:t>等</a:t>
            </a:r>
            <a:endParaRPr lang="zh-CN" altLang="en-US"/>
          </a:p>
          <a:p>
            <a:r>
              <a:rPr lang="zh-CN" altLang="en-US"/>
              <a:t>取得一定成效，经济增长一度较快</a:t>
            </a:r>
            <a:endParaRPr lang="zh-CN" altLang="en-US"/>
          </a:p>
          <a:p>
            <a:r>
              <a:rPr lang="zh-CN" altLang="en-US"/>
              <a:t>20世纪70年代，主要资本主义国家出现不同程度的</a:t>
            </a:r>
            <a:r>
              <a:rPr lang="zh-CN" altLang="en-US" u="sng">
                <a:solidFill>
                  <a:srgbClr val="C00000"/>
                </a:solidFill>
              </a:rPr>
              <a:t>滞胀现象</a:t>
            </a:r>
            <a:endParaRPr lang="zh-CN" altLang="en-US" u="sng">
              <a:solidFill>
                <a:srgbClr val="C00000"/>
              </a:solidFill>
            </a:endParaRPr>
          </a:p>
          <a:p>
            <a:r>
              <a:rPr lang="zh-CN" altLang="en-US"/>
              <a:t>表现为</a:t>
            </a:r>
            <a:r>
              <a:rPr lang="zh-CN" altLang="en-US" u="sng">
                <a:solidFill>
                  <a:srgbClr val="C00000"/>
                </a:solidFill>
              </a:rPr>
              <a:t>经济增长停滞</a:t>
            </a:r>
            <a:r>
              <a:rPr lang="zh-CN" altLang="en-US"/>
              <a:t>，</a:t>
            </a:r>
            <a:r>
              <a:rPr lang="zh-CN" altLang="en-US" u="sng">
                <a:solidFill>
                  <a:srgbClr val="C00000"/>
                </a:solidFill>
              </a:rPr>
              <a:t>通货膨胀严重</a:t>
            </a:r>
            <a:endParaRPr lang="zh-CN" altLang="en-US" u="sng">
              <a:solidFill>
                <a:srgbClr val="C00000"/>
              </a:solidFill>
            </a:endParaRPr>
          </a:p>
          <a:p>
            <a:r>
              <a:rPr lang="zh-CN" altLang="en-US"/>
              <a:t>各国再次实施调整，</a:t>
            </a:r>
            <a:r>
              <a:rPr lang="zh-CN" altLang="en-US" u="sng">
                <a:solidFill>
                  <a:srgbClr val="C00000"/>
                </a:solidFill>
              </a:rPr>
              <a:t>适当减少政府对经济的干预</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国家的宏观调控</a:t>
            </a:r>
            <a:endParaRPr lang="zh-CN" altLang="en-US"/>
          </a:p>
        </p:txBody>
      </p:sp>
    </p:spTree>
  </p:cSld>
  <p:clrMapOvr>
    <a:masterClrMapping/>
  </p:clrMapOvr>
  <p:transition/>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402590" y="1188720"/>
            <a:ext cx="11622405" cy="4988560"/>
          </a:xfrm>
        </p:spPr>
        <p:txBody>
          <a:bodyPr/>
          <a:lstStyle/>
          <a:p>
            <a:r>
              <a:rPr lang="zh-CN" altLang="en-US"/>
              <a:t>建立国际货币基金组织，世界银行，关税与贸易总协定等国际经济组织</a:t>
            </a:r>
            <a:endParaRPr lang="zh-CN" altLang="en-US"/>
          </a:p>
          <a:p>
            <a:r>
              <a:rPr lang="zh-CN" altLang="en-US"/>
              <a:t>加强在金融投资和贸易等领域的国际协调</a:t>
            </a:r>
            <a:endParaRPr lang="zh-CN" altLang="en-US"/>
          </a:p>
          <a:p>
            <a:r>
              <a:rPr lang="zh-CN" altLang="en-US"/>
              <a:t>通过大国相对平等的协商，</a:t>
            </a:r>
            <a:r>
              <a:rPr lang="zh-CN" altLang="en-US" u="sng">
                <a:solidFill>
                  <a:srgbClr val="C00000"/>
                </a:solidFill>
              </a:rPr>
              <a:t>采取市场干预行动，协调利益，维护经济秩序</a:t>
            </a:r>
            <a:endParaRPr lang="zh-CN" altLang="en-US" u="sng">
              <a:solidFill>
                <a:srgbClr val="C00000"/>
              </a:solidFill>
            </a:endParaRPr>
          </a:p>
          <a:p>
            <a:r>
              <a:rPr lang="zh-CN" altLang="en-US"/>
              <a:t>20世纪70年代初，美国政府宣布</a:t>
            </a:r>
            <a:r>
              <a:rPr lang="zh-CN" altLang="en-US" u="sng">
                <a:solidFill>
                  <a:srgbClr val="C00000"/>
                </a:solidFill>
              </a:rPr>
              <a:t>停止美元兑换黄金</a:t>
            </a:r>
            <a:r>
              <a:rPr lang="zh-CN" altLang="en-US"/>
              <a:t>。</a:t>
            </a:r>
            <a:r>
              <a:rPr lang="zh-CN" altLang="en-US" u="sng">
                <a:solidFill>
                  <a:srgbClr val="C00000"/>
                </a:solidFill>
              </a:rPr>
              <a:t>布雷顿森林体系走向瓦解</a:t>
            </a:r>
            <a:endParaRPr lang="zh-CN" altLang="en-US" u="sng">
              <a:solidFill>
                <a:srgbClr val="C00000"/>
              </a:solidFill>
            </a:endParaRPr>
          </a:p>
          <a:p>
            <a:r>
              <a:rPr lang="zh-CN" altLang="en-US"/>
              <a:t>国际货币基金组织，向会员国</a:t>
            </a:r>
            <a:r>
              <a:rPr lang="zh-CN" altLang="en-US" u="sng">
                <a:solidFill>
                  <a:srgbClr val="C00000"/>
                </a:solidFill>
              </a:rPr>
              <a:t>发放短期贷款</a:t>
            </a:r>
            <a:r>
              <a:rPr lang="zh-CN" altLang="en-US"/>
              <a:t>用于进行国际收支调整。</a:t>
            </a:r>
            <a:endParaRPr lang="zh-CN" altLang="en-US"/>
          </a:p>
          <a:p>
            <a:r>
              <a:rPr lang="zh-CN" altLang="en-US"/>
              <a:t>世界银行向会员国发放</a:t>
            </a:r>
            <a:r>
              <a:rPr lang="zh-CN" altLang="en-US" u="sng">
                <a:solidFill>
                  <a:srgbClr val="C00000"/>
                </a:solidFill>
              </a:rPr>
              <a:t>中长期贷款</a:t>
            </a:r>
            <a:r>
              <a:rPr lang="zh-CN" altLang="en-US"/>
              <a:t>主要投向基础设施，能源开发，农业公用事业，文教卫生等</a:t>
            </a:r>
            <a:r>
              <a:rPr lang="zh-CN" altLang="en-US">
                <a:solidFill>
                  <a:srgbClr val="C00000"/>
                </a:solidFill>
              </a:rPr>
              <a:t>用于恢复和发展经济。</a:t>
            </a:r>
            <a:endParaRPr lang="zh-CN" altLang="en-US">
              <a:solidFill>
                <a:srgbClr val="C00000"/>
              </a:solidFill>
            </a:endParaRPr>
          </a:p>
          <a:p>
            <a:r>
              <a:rPr lang="zh-CN" altLang="en-US"/>
              <a:t>世界银行成立初期贷款对象集中</a:t>
            </a:r>
            <a:r>
              <a:rPr lang="zh-CN" altLang="en-US" u="sng">
                <a:solidFill>
                  <a:srgbClr val="C00000"/>
                </a:solidFill>
              </a:rPr>
              <a:t>在西欧国家</a:t>
            </a:r>
            <a:r>
              <a:rPr lang="zh-CN" altLang="en-US"/>
              <a:t>，后来重点转向</a:t>
            </a:r>
            <a:r>
              <a:rPr lang="zh-CN" altLang="en-US" u="sng">
                <a:solidFill>
                  <a:srgbClr val="C00000"/>
                </a:solidFill>
              </a:rPr>
              <a:t>发展中国家</a:t>
            </a:r>
            <a:endParaRPr lang="zh-CN" altLang="en-US" u="sng">
              <a:solidFill>
                <a:srgbClr val="C00000"/>
              </a:solidFill>
            </a:endParaRPr>
          </a:p>
        </p:txBody>
      </p:sp>
      <p:sp>
        <p:nvSpPr>
          <p:cNvPr id="3" name="标题 2" title=""/>
          <p:cNvSpPr>
            <a:spLocks noGrp="1"/>
          </p:cNvSpPr>
          <p:nvPr>
            <p:ph type="title"/>
          </p:nvPr>
        </p:nvSpPr>
        <p:spPr/>
        <p:txBody>
          <a:bodyPr/>
          <a:lstStyle/>
          <a:p>
            <a:r>
              <a:rPr lang="zh-CN" altLang="en-US"/>
              <a:t>继续</a:t>
            </a:r>
            <a:endParaRPr lang="zh-CN" altLang="en-US"/>
          </a:p>
        </p:txBody>
      </p:sp>
    </p:spTree>
  </p:cSld>
  <p:clrMapOvr>
    <a:masterClrMapping/>
  </p:clrMapOvr>
  <p:transition/>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24485" y="1107440"/>
            <a:ext cx="11688445" cy="5069840"/>
          </a:xfrm>
        </p:spPr>
        <p:txBody>
          <a:bodyPr/>
          <a:lstStyle/>
          <a:p>
            <a:r>
              <a:rPr lang="zh-CN" altLang="en-US"/>
              <a:t>20世纪科学理论取得重大突破，相对论，量子论，系统论，信息论，控制论等</a:t>
            </a:r>
            <a:r>
              <a:rPr lang="zh-CN" altLang="en-US" u="sng">
                <a:solidFill>
                  <a:srgbClr val="C00000"/>
                </a:solidFill>
              </a:rPr>
              <a:t>为技术革命进一步提供了理论支持</a:t>
            </a:r>
            <a:r>
              <a:rPr lang="zh-CN" altLang="en-US"/>
              <a:t>。</a:t>
            </a:r>
            <a:endParaRPr lang="zh-CN" altLang="en-US"/>
          </a:p>
          <a:p>
            <a:r>
              <a:rPr lang="zh-CN" altLang="en-US"/>
              <a:t>两次世界大战期间，科学技术也获得了一定发展，原子能的开发利用，电子计算机的发明和互联网的建立空间，技术和海洋技术的迅速发展，各种新材料的出现，生物工程技术的突破等</a:t>
            </a:r>
            <a:endParaRPr lang="zh-CN" altLang="en-US"/>
          </a:p>
          <a:p>
            <a:r>
              <a:rPr lang="zh-CN" altLang="en-US"/>
              <a:t>社会发展进入信息时代，劳动方式日益自动化和智能化，</a:t>
            </a:r>
            <a:r>
              <a:rPr lang="zh-CN" altLang="en-US" u="sng">
                <a:solidFill>
                  <a:srgbClr val="C00000"/>
                </a:solidFill>
              </a:rPr>
              <a:t>极大地提高了社会生产力</a:t>
            </a:r>
            <a:endParaRPr lang="zh-CN" altLang="en-US" u="sng">
              <a:solidFill>
                <a:srgbClr val="C00000"/>
              </a:solidFill>
            </a:endParaRPr>
          </a:p>
          <a:p>
            <a:r>
              <a:rPr lang="zh-CN" altLang="en-US"/>
              <a:t>计算机：</a:t>
            </a:r>
            <a:r>
              <a:rPr lang="zh-CN" altLang="en-US" u="sng">
                <a:solidFill>
                  <a:srgbClr val="C00000"/>
                </a:solidFill>
              </a:rPr>
              <a:t>1946年美国</a:t>
            </a:r>
            <a:r>
              <a:rPr lang="zh-CN" altLang="en-US"/>
              <a:t>研制出世界上</a:t>
            </a:r>
            <a:r>
              <a:rPr lang="zh-CN" altLang="en-US" u="sng">
                <a:solidFill>
                  <a:srgbClr val="C00000"/>
                </a:solidFill>
              </a:rPr>
              <a:t>第一台电子计算机</a:t>
            </a:r>
            <a:r>
              <a:rPr lang="zh-CN" altLang="en-US" u="sng">
                <a:solidFill>
                  <a:srgbClr val="002060"/>
                </a:solidFill>
              </a:rPr>
              <a:t>埃尼阿克</a:t>
            </a:r>
            <a:r>
              <a:rPr lang="zh-CN" altLang="en-US"/>
              <a:t>，开启了电子计算机时代。</a:t>
            </a:r>
            <a:endParaRPr lang="zh-CN" altLang="en-US"/>
          </a:p>
          <a:p>
            <a:r>
              <a:rPr lang="zh-CN" altLang="en-US"/>
              <a:t>20世纪60年代，商业贸易领域开始使用计算机处理商务文件</a:t>
            </a:r>
            <a:endParaRPr lang="zh-CN" altLang="en-US"/>
          </a:p>
        </p:txBody>
      </p:sp>
      <p:sp>
        <p:nvSpPr>
          <p:cNvPr id="3" name="标题 2" title=""/>
          <p:cNvSpPr>
            <a:spLocks noGrp="1"/>
          </p:cNvSpPr>
          <p:nvPr>
            <p:ph type="title"/>
          </p:nvPr>
        </p:nvSpPr>
        <p:spPr/>
        <p:txBody>
          <a:bodyPr/>
          <a:lstStyle/>
          <a:p>
            <a:r>
              <a:rPr lang="zh-CN" altLang="en-US"/>
              <a:t>科学技术的新发展</a:t>
            </a:r>
            <a:endParaRPr lang="zh-CN" altLang="en-US"/>
          </a:p>
        </p:txBody>
      </p:sp>
    </p:spTree>
  </p:cSld>
  <p:clrMapOvr>
    <a:masterClrMapping/>
  </p:clrMapOvr>
  <p:transition/>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79730" y="1108710"/>
            <a:ext cx="11666855" cy="5068570"/>
          </a:xfrm>
        </p:spPr>
        <p:txBody>
          <a:bodyPr/>
          <a:lstStyle/>
          <a:p>
            <a:r>
              <a:rPr lang="zh-CN" altLang="en-US"/>
              <a:t>互联网</a:t>
            </a:r>
            <a:r>
              <a:rPr lang="zh-CN" altLang="en-US">
                <a:solidFill>
                  <a:srgbClr val="002060"/>
                </a:solidFill>
              </a:rPr>
              <a:t>1969年</a:t>
            </a:r>
            <a:r>
              <a:rPr lang="zh-CN" altLang="en-US"/>
              <a:t>美国国防部建立起军用网络，后来演化为互联网</a:t>
            </a:r>
            <a:endParaRPr lang="zh-CN" altLang="en-US"/>
          </a:p>
          <a:p>
            <a:r>
              <a:rPr lang="zh-CN" altLang="en-US"/>
              <a:t>并于20世纪90年代实现商业化，遍布全球。</a:t>
            </a:r>
            <a:endParaRPr lang="zh-CN" altLang="en-US"/>
          </a:p>
          <a:p>
            <a:r>
              <a:rPr lang="zh-CN" altLang="en-US"/>
              <a:t>21世纪以来，</a:t>
            </a:r>
            <a:r>
              <a:rPr lang="zh-CN" altLang="en-US" u="sng">
                <a:solidFill>
                  <a:srgbClr val="002060"/>
                </a:solidFill>
              </a:rPr>
              <a:t>互联网金融</a:t>
            </a:r>
            <a:r>
              <a:rPr lang="zh-CN" altLang="en-US"/>
              <a:t>已逐渐成为人们生产生活密不可分的一部分</a:t>
            </a:r>
            <a:endParaRPr lang="zh-CN" altLang="en-US"/>
          </a:p>
          <a:p>
            <a:r>
              <a:rPr lang="zh-CN" altLang="en-US"/>
              <a:t>空间技术，</a:t>
            </a:r>
            <a:r>
              <a:rPr lang="zh-CN" altLang="en-US" u="sng">
                <a:solidFill>
                  <a:srgbClr val="002060"/>
                </a:solidFill>
              </a:rPr>
              <a:t>1957年苏联发射世界上第一颗人造地球卫星</a:t>
            </a:r>
            <a:endParaRPr lang="zh-CN" altLang="en-US" u="sng">
              <a:solidFill>
                <a:srgbClr val="002060"/>
              </a:solidFill>
            </a:endParaRPr>
          </a:p>
          <a:p>
            <a:r>
              <a:rPr lang="zh-CN" altLang="en-US"/>
              <a:t>多国成功发射大量航天器，在太空中建立了严密的</a:t>
            </a:r>
            <a:r>
              <a:rPr lang="zh-CN" altLang="en-US" u="sng">
                <a:solidFill>
                  <a:srgbClr val="002060"/>
                </a:solidFill>
              </a:rPr>
              <a:t>地球测控网</a:t>
            </a:r>
            <a:endParaRPr lang="zh-CN" altLang="en-US" u="sng">
              <a:solidFill>
                <a:srgbClr val="002060"/>
              </a:solidFill>
            </a:endParaRPr>
          </a:p>
          <a:p>
            <a:r>
              <a:rPr lang="zh-CN" altLang="en-US"/>
              <a:t>海洋技术20世纪60年代，</a:t>
            </a:r>
            <a:r>
              <a:rPr lang="zh-CN" altLang="en-US" u="sng">
                <a:solidFill>
                  <a:srgbClr val="002060"/>
                </a:solidFill>
              </a:rPr>
              <a:t>美国</a:t>
            </a:r>
            <a:r>
              <a:rPr lang="zh-CN" altLang="en-US"/>
              <a:t>深潜器</a:t>
            </a:r>
            <a:r>
              <a:rPr lang="zh-CN" altLang="en-US" u="sng">
                <a:solidFill>
                  <a:srgbClr val="002060"/>
                </a:solidFill>
              </a:rPr>
              <a:t>首次</a:t>
            </a:r>
            <a:r>
              <a:rPr lang="zh-CN" altLang="en-US"/>
              <a:t>潜入世界大洋中最深的</a:t>
            </a:r>
            <a:r>
              <a:rPr lang="zh-CN" altLang="en-US" u="sng">
                <a:solidFill>
                  <a:srgbClr val="002060"/>
                </a:solidFill>
              </a:rPr>
              <a:t>马里亚纳海沟</a:t>
            </a:r>
            <a:endParaRPr lang="zh-CN" altLang="en-US"/>
          </a:p>
          <a:p>
            <a:r>
              <a:rPr lang="zh-CN" altLang="en-US"/>
              <a:t>2020年，中国的</a:t>
            </a:r>
            <a:r>
              <a:rPr lang="zh-CN" altLang="en-US" u="sng">
                <a:solidFill>
                  <a:srgbClr val="002060"/>
                </a:solidFill>
              </a:rPr>
              <a:t>奋斗者号</a:t>
            </a:r>
            <a:r>
              <a:rPr lang="zh-CN" altLang="en-US"/>
              <a:t>载人潜水器在</a:t>
            </a:r>
            <a:r>
              <a:rPr lang="zh-CN" altLang="en-US" u="sng">
                <a:solidFill>
                  <a:srgbClr val="002060"/>
                </a:solidFill>
              </a:rPr>
              <a:t>马里亚纳海沟成功坐底</a:t>
            </a:r>
            <a:endParaRPr lang="zh-CN" altLang="en-US" u="sng">
              <a:solidFill>
                <a:srgbClr val="002060"/>
              </a:solidFill>
            </a:endParaRPr>
          </a:p>
          <a:p>
            <a:r>
              <a:rPr lang="zh-CN" altLang="en-US"/>
              <a:t>高分子材料，纳米材料，生态环境材料，生物医用材料等新材料被广泛应用</a:t>
            </a:r>
            <a:endParaRPr lang="zh-CN" altLang="en-US"/>
          </a:p>
        </p:txBody>
      </p:sp>
      <p:sp>
        <p:nvSpPr>
          <p:cNvPr id="3" name="标题 2" title=""/>
          <p:cNvSpPr>
            <a:spLocks noGrp="1"/>
          </p:cNvSpPr>
          <p:nvPr>
            <p:ph type="title"/>
          </p:nvPr>
        </p:nvSpPr>
        <p:spPr/>
        <p:txBody>
          <a:bodyPr/>
          <a:lstStyle/>
          <a:p>
            <a:r>
              <a:rPr lang="zh-CN" altLang="en-US"/>
              <a:t>选择性接上</a:t>
            </a:r>
            <a:endParaRPr lang="zh-CN" altLang="en-US"/>
          </a:p>
        </p:txBody>
      </p:sp>
    </p:spTree>
  </p:cSld>
  <p:clrMapOvr>
    <a:masterClrMapping/>
  </p:clrMapOvr>
  <p:transition/>
  <p:timing/>
</p:sld>
</file>

<file path=ppt/slides/slide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内容占位符 1" title=""/>
          <p:cNvSpPr>
            <a:spLocks noGrp="1"/>
          </p:cNvSpPr>
          <p:nvPr>
            <p:ph idx="1"/>
          </p:nvPr>
        </p:nvSpPr>
        <p:spPr>
          <a:xfrm>
            <a:off x="357505" y="1108075"/>
            <a:ext cx="11701145" cy="5069205"/>
          </a:xfrm>
        </p:spPr>
        <p:txBody>
          <a:bodyPr/>
          <a:lstStyle/>
          <a:p>
            <a:r>
              <a:rPr lang="zh-CN" altLang="en-US"/>
              <a:t>科学技术的新发展带来社会生产力的提高</a:t>
            </a:r>
            <a:endParaRPr lang="zh-CN" altLang="en-US"/>
          </a:p>
          <a:p>
            <a:r>
              <a:rPr lang="zh-CN" altLang="en-US"/>
              <a:t>资本主义国家的社会结构出现了新变化，产业结构变化，农业和工业的就业人口所占比重逐渐下降，从事服务业的人口所占比重增加</a:t>
            </a:r>
            <a:endParaRPr lang="zh-CN" altLang="en-US"/>
          </a:p>
          <a:p>
            <a:r>
              <a:rPr lang="zh-CN" altLang="en-US"/>
              <a:t>中间阶层人数增加，中间阶层一般不拥生产资料，但有较高的收入，可观的生活资产</a:t>
            </a:r>
            <a:endParaRPr lang="zh-CN" altLang="en-US"/>
          </a:p>
          <a:p>
            <a:r>
              <a:rPr lang="zh-CN" altLang="en-US" u="sng">
                <a:solidFill>
                  <a:srgbClr val="002060"/>
                </a:solidFill>
              </a:rPr>
              <a:t>社会结构多层次化</a:t>
            </a:r>
            <a:r>
              <a:rPr lang="zh-CN" altLang="en-US"/>
              <a:t>现象是</a:t>
            </a:r>
            <a:r>
              <a:rPr lang="zh-CN" altLang="en-US" u="sng">
                <a:solidFill>
                  <a:srgbClr val="002060"/>
                </a:solidFill>
              </a:rPr>
              <a:t>资本主义生产力发展在生产关系上的反映</a:t>
            </a:r>
            <a:endParaRPr lang="zh-CN" altLang="en-US" u="sng">
              <a:solidFill>
                <a:srgbClr val="002060"/>
              </a:solidFill>
            </a:endParaRPr>
          </a:p>
          <a:p>
            <a:r>
              <a:rPr lang="zh-CN" altLang="en-US" u="sng">
                <a:solidFill>
                  <a:srgbClr val="002060"/>
                </a:solidFill>
              </a:rPr>
              <a:t>有利于缓解社会矛盾</a:t>
            </a:r>
            <a:endParaRPr lang="zh-CN" altLang="en-US" u="sng">
              <a:solidFill>
                <a:srgbClr val="002060"/>
              </a:solidFill>
            </a:endParaRPr>
          </a:p>
        </p:txBody>
      </p:sp>
      <p:sp>
        <p:nvSpPr>
          <p:cNvPr id="3" name="标题 2" title=""/>
          <p:cNvSpPr>
            <a:spLocks noGrp="1"/>
          </p:cNvSpPr>
          <p:nvPr>
            <p:ph type="title"/>
          </p:nvPr>
        </p:nvSpPr>
        <p:spPr/>
        <p:txBody>
          <a:bodyPr/>
          <a:lstStyle/>
          <a:p>
            <a:r>
              <a:rPr lang="zh-CN" altLang="en-US"/>
              <a:t>社会结构的新变化</a:t>
            </a:r>
            <a:endParaRPr lang="zh-CN" altLang="en-US"/>
          </a:p>
        </p:txBody>
      </p:sp>
    </p:spTree>
  </p:cSld>
  <p:clrMapOvr>
    <a:masterClrMapping/>
  </p:clrMapOvr>
  <p:transition/>
  <p:timing/>
</p:sld>
</file>

<file path=ppt/tags/tag1.xml><?xml version="1.0" encoding="utf-8"?>
<p:tagLst xmlns:p="http://schemas.openxmlformats.org/presentationml/2006/main">
  <p:tag name="KSO_WM_BEAUTIFY_FLAG" val="#wm#"/>
  <p:tag name="KSO_WM_DIAGRAM_GROUP_CODE" val="r1-1"/>
  <p:tag name="KSO_WM_TAG_VERSION" val="1.0"/>
  <p:tag name="KSO_WM_TEMPLATE_CATEGORY" val="custom"/>
  <p:tag name="KSO_WM_TEMPLATE_INDEX" val="2"/>
  <p:tag name="KSO_WM_UNIT_COMPATIBLE" val="0"/>
  <p:tag name="KSO_WM_UNIT_HIGHLIGHT" val="0"/>
  <p:tag name="KSO_WM_UNIT_ID" val="custom2_11*i*3"/>
  <p:tag name="KSO_WM_UNIT_INDEX" val="3"/>
  <p:tag name="KSO_WM_UNIT_LAYERLEVEL" val="1"/>
  <p:tag name="KSO_WM_UNIT_TYPE" val="i"/>
</p:tagLst>
</file>

<file path=ppt/tags/tag10.xml><?xml version="1.0" encoding="utf-8"?>
<p:tagLst xmlns:p="http://schemas.openxmlformats.org/presentationml/2006/main">
  <p:tag name="KSO_WM_BEAUTIFY_FLAG" val="#wm#"/>
  <p:tag name="KSO_WM_DIAGRAM_GROUP_CODE" val="r1-1"/>
  <p:tag name="KSO_WM_TAG_VERSION" val="1.0"/>
  <p:tag name="KSO_WM_TEMPLATE_CATEGORY" val="custom"/>
  <p:tag name="KSO_WM_TEMPLATE_INDEX" val="2"/>
  <p:tag name="KSO_WM_UNIT_COMPATIBLE" val="0"/>
  <p:tag name="KSO_WM_UNIT_HIGHLIGHT" val="0"/>
  <p:tag name="KSO_WM_UNIT_ID" val="custom2_11*i*3"/>
  <p:tag name="KSO_WM_UNIT_INDEX" val="3"/>
  <p:tag name="KSO_WM_UNIT_LAYERLEVEL" val="1"/>
  <p:tag name="KSO_WM_UNIT_TYPE" val="i"/>
</p:tagLst>
</file>

<file path=ppt/tags/tag11.xml><?xml version="1.0" encoding="utf-8"?>
<p:tagLst xmlns:p="http://schemas.openxmlformats.org/presentationml/2006/main">
  <p:tag name="KSO_WM_TAG_VERSION" val="1.0"/>
  <p:tag name="KSO_WM_TEMPLATE_CATEGORY" val="custom"/>
  <p:tag name="KSO_WM_TEMPLATE_INDEX" val="2"/>
</p:tagLst>
</file>

<file path=ppt/tags/tag12.xml><?xml version="1.0" encoding="utf-8"?>
<p:tagLst xmlns:p="http://schemas.openxmlformats.org/presentationml/2006/main">
  <p:tag name="KSO_WM_TAG_VERSION" val="1.0"/>
  <p:tag name="KSO_WM_TEMPLATE_CATEGORY" val="custom"/>
  <p:tag name="KSO_WM_TEMPLATE_INDEX" val="2"/>
</p:tagLst>
</file>

<file path=ppt/tags/tag13.xml><?xml version="1.0" encoding="utf-8"?>
<p:tagLst xmlns:p="http://schemas.openxmlformats.org/presentationml/2006/main">
  <p:tag name="KSO_WM_BEAUTIFY_FLAG" val="#wm#"/>
  <p:tag name="KSO_WM_COMBINE_RELATE_SLIDE_ID" val="background20181944_1"/>
  <p:tag name="KSO_WM_TAG_VERSION" val="1.0"/>
  <p:tag name="KSO_WM_TEMPLATE_CATEGORY" val="custom"/>
  <p:tag name="KSO_WM_TEMPLATE_INDEX" val="2"/>
  <p:tag name="KSO_WM_TEMPLATE_SUBCATEGORY" val="combine"/>
  <p:tag name="KSO_WM_TEMPLATE_THUMBS_INDEX" val="1、4、5、6、12、13、17、22、28、29、"/>
</p:tagLst>
</file>

<file path=ppt/tags/tag14.xml><?xml version="1.0" encoding="utf-8"?>
<p:tagLst xmlns:p="http://schemas.openxmlformats.org/presentationml/2006/main">
  <p:tag name="AS_OS" val="Unix 3.10 unknown"/>
  <p:tag name="AS_RELEASE_DATE" val="2023.03.31"/>
  <p:tag name="AS_TITLE" val="Aspose.Slides for Java"/>
  <p:tag name="AS_VERSION" val="23.3"/>
</p:tagLst>
</file>

<file path=ppt/tags/tag2.xml><?xml version="1.0" encoding="utf-8"?>
<p:tagLst xmlns:p="http://schemas.openxmlformats.org/presentationml/2006/main">
  <p:tag name="KSO_WM_BEAUTIFY_FLAG" val="#wm#"/>
  <p:tag name="KSO_WM_DIAGRAM_GROUP_CODE" val="r1-1"/>
  <p:tag name="KSO_WM_TAG_VERSION" val="1.0"/>
  <p:tag name="KSO_WM_TEMPLATE_CATEGORY" val="custom"/>
  <p:tag name="KSO_WM_TEMPLATE_INDEX" val="2"/>
  <p:tag name="KSO_WM_UNIT_COMPATIBLE" val="0"/>
  <p:tag name="KSO_WM_UNIT_HIGHLIGHT" val="0"/>
  <p:tag name="KSO_WM_UNIT_ID" val="custom2_11*i*3"/>
  <p:tag name="KSO_WM_UNIT_INDEX" val="3"/>
  <p:tag name="KSO_WM_UNIT_LAYERLEVEL" val="1"/>
  <p:tag name="KSO_WM_UNIT_TYPE" val="i"/>
</p:tagLst>
</file>

<file path=ppt/tags/tag3.xml><?xml version="1.0" encoding="utf-8"?>
<p:tagLst xmlns:p="http://schemas.openxmlformats.org/presentationml/2006/main">
  <p:tag name="KSO_WM_BEAUTIFY_FLAG" val="#wm#"/>
  <p:tag name="KSO_WM_DIAGRAM_GROUP_CODE" val="r1-1"/>
  <p:tag name="KSO_WM_TAG_VERSION" val="1.0"/>
  <p:tag name="KSO_WM_TEMPLATE_CATEGORY" val="custom"/>
  <p:tag name="KSO_WM_TEMPLATE_INDEX" val="2"/>
  <p:tag name="KSO_WM_UNIT_COMPATIBLE" val="0"/>
  <p:tag name="KSO_WM_UNIT_HIGHLIGHT" val="0"/>
  <p:tag name="KSO_WM_UNIT_ID" val="custom2_11*i*3"/>
  <p:tag name="KSO_WM_UNIT_INDEX" val="3"/>
  <p:tag name="KSO_WM_UNIT_LAYERLEVEL" val="1"/>
  <p:tag name="KSO_WM_UNIT_TYPE" val="i"/>
</p:tagLst>
</file>

<file path=ppt/tags/tag4.xml><?xml version="1.0" encoding="utf-8"?>
<p:tagLst xmlns:p="http://schemas.openxmlformats.org/presentationml/2006/main">
  <p:tag name="KSO_WM_BEAUTIFY_FLAG" val="#wm#"/>
  <p:tag name="KSO_WM_DIAGRAM_GROUP_CODE" val="r1-1"/>
  <p:tag name="KSO_WM_TAG_VERSION" val="1.0"/>
  <p:tag name="KSO_WM_TEMPLATE_CATEGORY" val="custom"/>
  <p:tag name="KSO_WM_TEMPLATE_INDEX" val="2"/>
  <p:tag name="KSO_WM_UNIT_COMPATIBLE" val="0"/>
  <p:tag name="KSO_WM_UNIT_HIGHLIGHT" val="0"/>
  <p:tag name="KSO_WM_UNIT_ID" val="custom2_11*r_i*1_1"/>
  <p:tag name="KSO_WM_UNIT_INDEX" val="1_1"/>
  <p:tag name="KSO_WM_UNIT_LAYERLEVEL" val="1_1"/>
  <p:tag name="KSO_WM_UNIT_TYPE" val="r_i"/>
</p:tagLst>
</file>

<file path=ppt/tags/tag5.xml><?xml version="1.0" encoding="utf-8"?>
<p:tagLst xmlns:p="http://schemas.openxmlformats.org/presentationml/2006/main">
  <p:tag name="KSO_WM_BEAUTIFY_FLAG" val="#wm#"/>
  <p:tag name="KSO_WM_DIAGRAM_GROUP_CODE" val="r1-1"/>
  <p:tag name="KSO_WM_TAG_VERSION" val="1.0"/>
  <p:tag name="KSO_WM_TEMPLATE_CATEGORY" val="custom"/>
  <p:tag name="KSO_WM_TEMPLATE_INDEX" val="2"/>
  <p:tag name="KSO_WM_UNIT_COMPATIBLE" val="0"/>
  <p:tag name="KSO_WM_UNIT_HIGHLIGHT" val="0"/>
  <p:tag name="KSO_WM_UNIT_ID" val="custom2_11*i*3"/>
  <p:tag name="KSO_WM_UNIT_INDEX" val="3"/>
  <p:tag name="KSO_WM_UNIT_LAYERLEVEL" val="1"/>
  <p:tag name="KSO_WM_UNIT_TYPE" val="i"/>
</p:tagLst>
</file>

<file path=ppt/tags/tag6.xml><?xml version="1.0" encoding="utf-8"?>
<p:tagLst xmlns:p="http://schemas.openxmlformats.org/presentationml/2006/main">
  <p:tag name="KSO_WM_BEAUTIFY_FLAG" val="#wm#"/>
  <p:tag name="KSO_WM_DIAGRAM_GROUP_CODE" val="m1-4"/>
  <p:tag name="KSO_WM_TAG_VERSION" val="1.0"/>
  <p:tag name="KSO_WM_TEMPLATE_CATEGORY" val="custom"/>
  <p:tag name="KSO_WM_TEMPLATE_INDEX" val="2"/>
  <p:tag name="KSO_WM_UNIT_COMPATIBLE" val="0"/>
  <p:tag name="KSO_WM_UNIT_HIGHLIGHT" val="0"/>
  <p:tag name="KSO_WM_UNIT_ID" val="custom2_10*m_h_i*1_1_1"/>
  <p:tag name="KSO_WM_UNIT_INDEX" val="1_1_1"/>
  <p:tag name="KSO_WM_UNIT_LAYERLEVEL" val="1_1_1"/>
  <p:tag name="KSO_WM_UNIT_TYPE" val="m_h_i"/>
</p:tagLst>
</file>

<file path=ppt/tags/tag7.xml><?xml version="1.0" encoding="utf-8"?>
<p:tagLst xmlns:p="http://schemas.openxmlformats.org/presentationml/2006/main">
  <p:tag name="KSO_WM_BEAUTIFY_FLAG" val="#wm#"/>
  <p:tag name="KSO_WM_DIAGRAM_GROUP_CODE" val="m1-4"/>
  <p:tag name="KSO_WM_TAG_VERSION" val="1.0"/>
  <p:tag name="KSO_WM_TEMPLATE_CATEGORY" val="custom"/>
  <p:tag name="KSO_WM_TEMPLATE_INDEX" val="2"/>
  <p:tag name="KSO_WM_UNIT_COMPATIBLE" val="0"/>
  <p:tag name="KSO_WM_UNIT_HIGHLIGHT" val="0"/>
  <p:tag name="KSO_WM_UNIT_ID" val="custom2_10*m_h_i*1_2_1"/>
  <p:tag name="KSO_WM_UNIT_INDEX" val="1_2_1"/>
  <p:tag name="KSO_WM_UNIT_LAYERLEVEL" val="1_1_1"/>
  <p:tag name="KSO_WM_UNIT_TYPE" val="m_h_i"/>
</p:tagLst>
</file>

<file path=ppt/tags/tag8.xml><?xml version="1.0" encoding="utf-8"?>
<p:tagLst xmlns:p="http://schemas.openxmlformats.org/presentationml/2006/main">
  <p:tag name="KSO_WM_BEAUTIFY_FLAG" val="#wm#"/>
  <p:tag name="KSO_WM_DIAGRAM_GROUP_CODE" val="m1-4"/>
  <p:tag name="KSO_WM_TAG_VERSION" val="1.0"/>
  <p:tag name="KSO_WM_TEMPLATE_CATEGORY" val="custom"/>
  <p:tag name="KSO_WM_TEMPLATE_INDEX" val="2"/>
  <p:tag name="KSO_WM_UNIT_COMPATIBLE" val="0"/>
  <p:tag name="KSO_WM_UNIT_HIGHLIGHT" val="0"/>
  <p:tag name="KSO_WM_UNIT_ID" val="custom2_10*m_h_i*1_3_1"/>
  <p:tag name="KSO_WM_UNIT_INDEX" val="1_3_1"/>
  <p:tag name="KSO_WM_UNIT_LAYERLEVEL" val="1_1_1"/>
  <p:tag name="KSO_WM_UNIT_TYPE" val="m_h_i"/>
</p:tagLst>
</file>

<file path=ppt/tags/tag9.xml><?xml version="1.0" encoding="utf-8"?>
<p:tagLst xmlns:p="http://schemas.openxmlformats.org/presentationml/2006/main">
  <p:tag name="KSO_WM_BEAUTIFY_FLAG" val="#wm#"/>
  <p:tag name="KSO_WM_DIAGRAM_GROUP_CODE" val="m1-4"/>
  <p:tag name="KSO_WM_TAG_VERSION" val="1.0"/>
  <p:tag name="KSO_WM_TEMPLATE_CATEGORY" val="custom"/>
  <p:tag name="KSO_WM_TEMPLATE_INDEX" val="2"/>
  <p:tag name="KSO_WM_UNIT_COMPATIBLE" val="0"/>
  <p:tag name="KSO_WM_UNIT_HIGHLIGHT" val="0"/>
  <p:tag name="KSO_WM_UNIT_ID" val="custom2_10*m_h_i*1_4_1"/>
  <p:tag name="KSO_WM_UNIT_INDEX" val="1_4_1"/>
  <p:tag name="KSO_WM_UNIT_LAYERLEVEL" val="1_1_1"/>
  <p:tag name="KSO_WM_UNIT_TYPE" val="m_h_i"/>
</p:tagLst>
</file>

<file path=ppt/theme/theme1.xml><?xml version="1.0" encoding="utf-8"?>
<a:theme xmlns:r="http://schemas.openxmlformats.org/officeDocument/2006/relationships" xmlns:a="http://schemas.openxmlformats.org/drawingml/2006/main" name="black and white">
  <a:themeElements>
    <a:clrScheme name="112701">
      <a:dk1>
        <a:sysClr val="windowText" lastClr="000000"/>
      </a:dk1>
      <a:lt1>
        <a:sysClr val="window" lastClr="FFFFFF"/>
      </a:lt1>
      <a:dk2>
        <a:srgbClr val="262626"/>
      </a:dk2>
      <a:lt2>
        <a:srgbClr val="EEECE1"/>
      </a:lt2>
      <a:accent1>
        <a:srgbClr val="FFFFFF"/>
      </a:accent1>
      <a:accent2>
        <a:srgbClr val="1B1E1F"/>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黑体"/>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黑体"/>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charset="0"/>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charset="0"/>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987</Paragraphs>
  <Slides>117</Slides>
  <Notes>0</Notes>
  <TotalTime>0</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117</vt:i4>
      </vt:variant>
    </vt:vector>
  </HeadingPairs>
  <TitlesOfParts>
    <vt:vector baseType="lpstr" size="123">
      <vt:lpstr>Arial</vt:lpstr>
      <vt:lpstr>黑体</vt:lpstr>
      <vt:lpstr>微软雅黑</vt:lpstr>
      <vt:lpstr>Calibri</vt:lpstr>
      <vt:lpstr>Calibri Light</vt:lpstr>
      <vt:lpstr>black and white</vt:lpstr>
      <vt:lpstr>中外历史纲要下</vt:lpstr>
      <vt:lpstr>人类文明的产生</vt:lpstr>
      <vt:lpstr>古代文明的多元特点</vt:lpstr>
      <vt:lpstr>古埃及文明</vt:lpstr>
      <vt:lpstr>古代印度文明</vt:lpstr>
      <vt:lpstr>古代希腊文明</vt:lpstr>
      <vt:lpstr>古代世界的帝国</vt:lpstr>
      <vt:lpstr>亚历山大帝国</vt:lpstr>
      <vt:lpstr>罗马帝国</vt:lpstr>
      <vt:lpstr>选择性</vt:lpstr>
      <vt:lpstr>文明的交流</vt:lpstr>
      <vt:lpstr>第二单元   中古时期的世界</vt:lpstr>
      <vt:lpstr>西欧封建社会</vt:lpstr>
      <vt:lpstr>庄园与农奴制度</vt:lpstr>
      <vt:lpstr>选择性</vt:lpstr>
      <vt:lpstr>中古西欧的王权、城市与教会</vt:lpstr>
      <vt:lpstr>教会专权</vt:lpstr>
      <vt:lpstr>选择性</vt:lpstr>
      <vt:lpstr>拜占庭和俄罗斯</vt:lpstr>
      <vt:lpstr>俄罗斯</vt:lpstr>
      <vt:lpstr>阿拉伯帝国</vt:lpstr>
      <vt:lpstr>奥斯曼土耳其帝国</vt:lpstr>
      <vt:lpstr>南亚与东亚的国家</vt:lpstr>
      <vt:lpstr>朝鲜</vt:lpstr>
      <vt:lpstr>古代非洲与美洲</vt:lpstr>
      <vt:lpstr>第三单元   走向整体的世界</vt:lpstr>
      <vt:lpstr>新航路开辟的动因和条件</vt:lpstr>
      <vt:lpstr>新航路的开辟</vt:lpstr>
      <vt:lpstr>其他航路的开辟</vt:lpstr>
      <vt:lpstr>人口迁移</vt:lpstr>
      <vt:lpstr>物种交换和疾病传播</vt:lpstr>
      <vt:lpstr>商品的世界性流动</vt:lpstr>
      <vt:lpstr>商品世界性流动的影响</vt:lpstr>
      <vt:lpstr>早期殖民扩张</vt:lpstr>
      <vt:lpstr>对欧洲</vt:lpstr>
      <vt:lpstr>选择性</vt:lpstr>
      <vt:lpstr>资本主义制度的确立</vt:lpstr>
      <vt:lpstr>文艺复兴</vt:lpstr>
      <vt:lpstr>继续</vt:lpstr>
      <vt:lpstr>宗教改革</vt:lpstr>
      <vt:lpstr>近代科学的兴起</vt:lpstr>
      <vt:lpstr>选择性</vt:lpstr>
      <vt:lpstr>启蒙运动</vt:lpstr>
      <vt:lpstr>继续</vt:lpstr>
      <vt:lpstr>英国和美国资产阶级革命</vt:lpstr>
      <vt:lpstr>法国资产阶级革命</vt:lpstr>
      <vt:lpstr>资本主义制度的确立</vt:lpstr>
      <vt:lpstr>继续</vt:lpstr>
      <vt:lpstr>资本主义的扩张</vt:lpstr>
      <vt:lpstr>继续</vt:lpstr>
      <vt:lpstr>对资本主义制度的评价</vt:lpstr>
      <vt:lpstr>第五单元  工业革命与马克思主义的诞生</vt:lpstr>
      <vt:lpstr>工业革命的背景</vt:lpstr>
      <vt:lpstr>选择性</vt:lpstr>
      <vt:lpstr>工业革命的进程</vt:lpstr>
      <vt:lpstr>第二次工业革命</vt:lpstr>
      <vt:lpstr>第二次工业革命的显著特征</vt:lpstr>
      <vt:lpstr>工业革命的影响</vt:lpstr>
      <vt:lpstr>继续</vt:lpstr>
      <vt:lpstr>早期工人运动与社会主义思想的萌芽</vt:lpstr>
      <vt:lpstr>社会主义思想的萌芽</vt:lpstr>
      <vt:lpstr>马克思主义的诞生</vt:lpstr>
      <vt:lpstr>继续</vt:lpstr>
      <vt:lpstr>继续</vt:lpstr>
      <vt:lpstr>国际工人运动的发展</vt:lpstr>
      <vt:lpstr>第六单元  世界殖民体系与亚非拉民族独立运动</vt:lpstr>
      <vt:lpstr>世界殖民体系的形成的影响</vt:lpstr>
      <vt:lpstr>第七单元  两次世界大战、十月革命与国际秩序的演变</vt:lpstr>
      <vt:lpstr>帝国主义与世界大战的酝酿</vt:lpstr>
      <vt:lpstr>一战的爆发</vt:lpstr>
      <vt:lpstr>第一次世界大战</vt:lpstr>
      <vt:lpstr>第一次世界大战的影响</vt:lpstr>
      <vt:lpstr>一战后的国际秩序</vt:lpstr>
      <vt:lpstr>国际联盟+评价</vt:lpstr>
      <vt:lpstr>拓展</vt:lpstr>
      <vt:lpstr>拓展</vt:lpstr>
      <vt:lpstr>列宁主义的形成</vt:lpstr>
      <vt:lpstr>十月革命的胜利</vt:lpstr>
      <vt:lpstr>十月革命胜利的意义</vt:lpstr>
      <vt:lpstr>苏联建设社会主义的实践</vt:lpstr>
      <vt:lpstr>斯大林时期</vt:lpstr>
      <vt:lpstr>法西斯主义与亚欧策源地的形成</vt:lpstr>
      <vt:lpstr>亚欧战争策源地的形成</vt:lpstr>
      <vt:lpstr>绥靖政策</vt:lpstr>
      <vt:lpstr>第二次世界大战</vt:lpstr>
      <vt:lpstr>认识</vt:lpstr>
      <vt:lpstr>战后国际秩序的建立</vt:lpstr>
      <vt:lpstr>成立联合国+国际格局的变化</vt:lpstr>
      <vt:lpstr>第八单元  20世纪下半叶世界的新变化</vt:lpstr>
      <vt:lpstr>冷战与两极格局</vt:lpstr>
      <vt:lpstr>继续</vt:lpstr>
      <vt:lpstr>冷战的发展与多极力量的成长</vt:lpstr>
      <vt:lpstr>多极力量的成长{20世纪50-80年代}</vt:lpstr>
      <vt:lpstr>两极格局的瓦解</vt:lpstr>
      <vt:lpstr>国家的宏观调控</vt:lpstr>
      <vt:lpstr>继续</vt:lpstr>
      <vt:lpstr>科学技术的新发展</vt:lpstr>
      <vt:lpstr>选择性接上</vt:lpstr>
      <vt:lpstr>社会结构的新变化</vt:lpstr>
      <vt:lpstr>福利国家</vt:lpstr>
      <vt:lpstr>社会运动</vt:lpstr>
      <vt:lpstr>资本主义国家新变化的局限性</vt:lpstr>
      <vt:lpstr>苏联的发展、改革与解体</vt:lpstr>
      <vt:lpstr>苏联的改革</vt:lpstr>
      <vt:lpstr>东欧的社会主义建设、改革和剧变</vt:lpstr>
      <vt:lpstr>中国社会主义发展</vt:lpstr>
      <vt:lpstr>第九单元   当代世界的发展与主要趋势</vt:lpstr>
      <vt:lpstr>世界多极化发展趋势</vt:lpstr>
      <vt:lpstr>继续</vt:lpstr>
      <vt:lpstr>经济全球化进程加快</vt:lpstr>
      <vt:lpstr>继续</vt:lpstr>
      <vt:lpstr>社会信息化和文化多样性</vt:lpstr>
      <vt:lpstr>选择性</vt:lpstr>
      <vt:lpstr>对世界和平与发展的追求</vt:lpstr>
      <vt:lpstr>人类发展面临的问题+选择性</vt:lpstr>
      <vt:lpstr>推动构建人类命运共同体</vt:lpstr>
      <vt:lpstr>全球治理的中国方案</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2024-10-01T20:09:20.585</cp:lastPrinted>
  <dcterms:created xsi:type="dcterms:W3CDTF">2024-10-01T20:09:20Z</dcterms:created>
  <dcterms:modified xsi:type="dcterms:W3CDTF">2024-10-01T12:09:20Z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