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722" r:id="rId1"/>
  </p:sldMasterIdLst>
  <p:notesMasterIdLst>
    <p:notesMasterId r:id="rId2"/>
  </p:notesMasterIdLst>
  <p:sldIdLst>
    <p:sldId id="256" r:id="rId3"/>
    <p:sldId id="258" r:id="rId4"/>
    <p:sldId id="262" r:id="rId5"/>
    <p:sldId id="339" r:id="rId6"/>
    <p:sldId id="340" r:id="rId7"/>
    <p:sldId id="322" r:id="rId8"/>
    <p:sldId id="341" r:id="rId9"/>
    <p:sldId id="259" r:id="rId10"/>
    <p:sldId id="342" r:id="rId11"/>
    <p:sldId id="324" r:id="rId12"/>
    <p:sldId id="327" r:id="rId13"/>
    <p:sldId id="266" r:id="rId14"/>
    <p:sldId id="343" r:id="rId15"/>
    <p:sldId id="344" r:id="rId16"/>
    <p:sldId id="313" r:id="rId17"/>
    <p:sldId id="330" r:id="rId18"/>
    <p:sldId id="345" r:id="rId19"/>
    <p:sldId id="329" r:id="rId20"/>
    <p:sldId id="346" r:id="rId21"/>
    <p:sldId id="299" r:id="rId22"/>
    <p:sldId id="321" r:id="rId23"/>
    <p:sldId id="347" r:id="rId24"/>
    <p:sldId id="348" r:id="rId25"/>
    <p:sldId id="349" r:id="rId26"/>
    <p:sldId id="297" r:id="rId27"/>
    <p:sldId id="318" r:id="rId28"/>
    <p:sldId id="272" r:id="rId29"/>
    <p:sldId id="274" r:id="rId30"/>
    <p:sldId id="291" r:id="rId31"/>
    <p:sldId id="337" r:id="rId32"/>
    <p:sldId id="350" r:id="rId33"/>
    <p:sldId id="351" r:id="rId34"/>
    <p:sldId id="273" r:id="rId35"/>
    <p:sldId id="277" r:id="rId36"/>
    <p:sldId id="293" r:id="rId37"/>
    <p:sldId id="294" r:id="rId38"/>
    <p:sldId id="338" r:id="rId39"/>
    <p:sldId id="352" r:id="rId40"/>
    <p:sldId id="295" r:id="rId41"/>
    <p:sldId id="354" r:id="rId42"/>
    <p:sldId id="355" r:id="rId43"/>
    <p:sldId id="353" r:id="rId44"/>
  </p:sldIdLst>
  <p:sldSz cx="12192000" cy="6858000"/>
  <p:notesSz cx="6858000" cy="9144000"/>
  <p:custDataLst>
    <p:tags r:id="rId45"/>
  </p:custDataLst>
  <p:defaultTextStyle>
    <a:defPPr>
      <a:defRPr lang="zh-CN"/>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微软雅黑" pitchFamily="34"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70" autoAdjust="0"/>
  </p:normalViewPr>
  <p:slideViewPr>
    <p:cSldViewPr>
      <p:cViewPr varScale="1">
        <p:scale>
          <a:sx n="109" d="100"/>
          <a:sy n="109" d="100"/>
        </p:scale>
        <p:origin x="0" y="0"/>
      </p:cViewPr>
    </p:cSldViewPr>
  </p:slideViewPr>
  <p:notesViewPr>
    <p:cSldViewPr>
      <p:cViewPr>
        <p:scale>
          <a:sx n="66" d="100"/>
          <a:sy n="66"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tags" Target="tags/tag1.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p:bgPr>
    </p:bg>
    <p:spTree>
      <p:nvGrpSpPr>
        <p:cNvPr id="1" name=""/>
        <p:cNvGrpSpPr/>
        <p:nvPr/>
      </p:nvGrpSpPr>
      <p:grpSpPr/>
      <p:sp>
        <p:nvSpPr>
          <p:cNvPr id="10242" name="页眉占位符 1"/>
          <p:cNvSpPr>
            <a:spLocks noGrp="1"/>
          </p:cNvSpPr>
          <p:nvPr>
            <p:ph type="hdr" sz="quarter"/>
          </p:nvPr>
        </p:nvSpPr>
        <p:spPr>
          <a:xfrm>
            <a:off x="0" y="0"/>
            <a:ext cx="2971800" cy="458788"/>
          </a:xfrm>
          <a:prstGeom prst="rect">
            <a:avLst/>
          </a:prstGeom>
        </p:spPr>
        <p:txBody>
          <a:bodyPr rtlCol="0">
            <a:noAutofit/>
          </a:bodyPr>
          <a:lstStyle>
            <a:defPPr>
              <a:defRPr lang="zh-CN"/>
            </a:defPPr>
            <a:lvl1pPr marL="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lang="zh-CN" altLang="en-US" sz="1800" b="0" i="0" u="none" kern="1200" baseline="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lvl="0" indent="0" eaLnBrk="1" hangingPunct="1"/>
            <a:endParaRPr lang="zh-CN" altLang="en-US" sz="1200">
              <a:latin typeface="等线" pitchFamily="2" charset="-122"/>
              <a:ea typeface="等线" pitchFamily="2" charset="-122"/>
            </a:endParaRPr>
          </a:p>
        </p:txBody>
      </p:sp>
      <p:sp>
        <p:nvSpPr>
          <p:cNvPr id="10243" name="日期占位符 2"/>
          <p:cNvSpPr>
            <a:spLocks noGrp="1"/>
          </p:cNvSpPr>
          <p:nvPr>
            <p:ph type="dt" idx="1"/>
          </p:nvPr>
        </p:nvSpPr>
        <p:spPr>
          <a:xfrm>
            <a:off x="3884613" y="0"/>
            <a:ext cx="2971800" cy="458788"/>
          </a:xfrm>
          <a:prstGeom prst="rect">
            <a:avLst/>
          </a:prstGeom>
        </p:spPr>
        <p:txBody>
          <a:bodyPr rtlCol="0">
            <a:noAutofit/>
          </a:bodyPr>
          <a:lstStyle>
            <a:defPPr>
              <a:defRPr lang="zh-CN"/>
            </a:defPPr>
            <a:lvl1pPr marL="0" indent="0" algn="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048DE12B-6A26-431A-BD1B-6C878DDE506C}" type="datetime1">
              <a:rPr lang="zh-CN" altLang="en-US" sz="1200">
                <a:latin typeface="等线" pitchFamily="2" charset="-122"/>
                <a:ea typeface="等线" pitchFamily="2" charset="-122"/>
              </a:rPr>
              <a:t>*</a:t>
            </a:fld>
            <a:endParaRPr lang="zh-CN" altLang="en-US" sz="1200">
              <a:latin typeface="等线" pitchFamily="2" charset="-122"/>
              <a:ea typeface="等线" pitchFamily="2" charset="-122"/>
            </a:endParaRPr>
          </a:p>
        </p:txBody>
      </p:sp>
      <p:sp>
        <p:nvSpPr>
          <p:cNvPr id="1024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miter lim="800000"/>
          </a:ln>
        </p:spPr>
      </p:sp>
      <p:sp>
        <p:nvSpPr>
          <p:cNvPr id="10245" name="备注占位符 4"/>
          <p:cNvSpPr>
            <a:spLocks noGrp="1"/>
          </p:cNvSpPr>
          <p:nvPr>
            <p:ph type="body" sz="quarter" idx="3"/>
          </p:nvPr>
        </p:nvSpPr>
        <p:spPr>
          <a:xfrm>
            <a:off x="685800" y="4400550"/>
            <a:ext cx="5486400" cy="3600450"/>
          </a:xfrm>
          <a:prstGeom prst="rect">
            <a:avLst/>
          </a:prstGeom>
        </p:spPr>
        <p:txBody>
          <a:bodyPr rtlCol="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lvl="0"/>
            <a:r>
              <a:t>单击此处编辑母版文本样式</a:t>
            </a:r>
          </a:p>
          <a:p>
            <a:pPr lvl="1"/>
            <a:r>
              <a:t>二级</a:t>
            </a:r>
          </a:p>
          <a:p>
            <a:pPr lvl="2"/>
            <a:r>
              <a:t>三级</a:t>
            </a:r>
          </a:p>
          <a:p>
            <a:pPr lvl="3"/>
            <a:r>
              <a:t>四级</a:t>
            </a:r>
          </a:p>
          <a:p>
            <a:pPr lvl="4"/>
            <a:r>
              <a:t>五级</a:t>
            </a:r>
          </a:p>
        </p:txBody>
      </p:sp>
      <p:sp>
        <p:nvSpPr>
          <p:cNvPr id="10246" name="页脚占位符 5"/>
          <p:cNvSpPr>
            <a:spLocks noGrp="1"/>
          </p:cNvSpPr>
          <p:nvPr>
            <p:ph type="ftr" sz="quarter" idx="4"/>
          </p:nvPr>
        </p:nvSpPr>
        <p:spPr>
          <a:xfrm>
            <a:off x="0" y="8685213"/>
            <a:ext cx="2971800" cy="458787"/>
          </a:xfrm>
          <a:prstGeom prst="rect">
            <a:avLst/>
          </a:prstGeom>
        </p:spPr>
        <p:txBody>
          <a:bodyPr rtlCol="0" anchor="b" anchorCtr="0">
            <a:noAutofit/>
          </a:bodyPr>
          <a:lstStyle>
            <a:defPPr>
              <a:defRPr lang="zh-CN"/>
            </a:defPPr>
            <a:lvl1pPr marL="0" indent="0" algn="l"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eaLnBrk="1" hangingPunct="1"/>
            <a:endParaRPr lang="zh-CN" altLang="en-US" sz="1200">
              <a:latin typeface="等线" pitchFamily="2" charset="-122"/>
              <a:ea typeface="等线" pitchFamily="2" charset="-122"/>
            </a:endParaRPr>
          </a:p>
        </p:txBody>
      </p:sp>
      <p:sp>
        <p:nvSpPr>
          <p:cNvPr id="10247" name="灯片编号占位符 6"/>
          <p:cNvSpPr>
            <a:spLocks noGrp="1"/>
          </p:cNvSpPr>
          <p:nvPr>
            <p:ph type="sldNum" sz="quarter" idx="5"/>
          </p:nvPr>
        </p:nvSpPr>
        <p:spPr>
          <a:xfrm>
            <a:off x="3884613" y="8685213"/>
            <a:ext cx="2971800" cy="458787"/>
          </a:xfrm>
          <a:prstGeom prst="rect">
            <a:avLst/>
          </a:prstGeom>
        </p:spPr>
        <p:txBody>
          <a:bodyPr rtlCol="0" anchor="b" anchorCtr="0">
            <a:noAutofit/>
          </a:bodyPr>
          <a:lstStyle>
            <a:defPPr>
              <a:defRPr lang="zh-CN"/>
            </a:defPPr>
            <a:lvl1pPr marL="0" indent="0" algn="r" defTabSz="914400" rtl="0" eaLnBrk="1" fontAlgn="auto" hangingPunct="1">
              <a:lnSpc>
                <a:spcPct val="100000"/>
              </a:lnSpc>
              <a:spcBef>
                <a:spcPct val="0"/>
              </a:spcBef>
              <a:spcAft>
                <a:spcPct val="0"/>
              </a:spcAft>
              <a:buClrTx/>
              <a:buSzTx/>
              <a:buFontTx/>
              <a:buNone/>
              <a:defRPr kumimoji="0" lang="zh-CN" altLang="en-US" sz="1200" b="0" i="0" u="none" baseline="0">
                <a:solidFill>
                  <a:schemeClr val="tx1"/>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656D6F13-F1D0-45AA-8BD9-87B000A00E18}" type="slidenum">
              <a:rPr lang="zh-CN" altLang="en-US" sz="1200">
                <a:latin typeface="等线" pitchFamily="2" charset="-122"/>
                <a:ea typeface="等线" pitchFamily="2" charset="-122"/>
              </a:rPr>
              <a:t>*</a:t>
            </a:fld>
            <a:endParaRPr lang="zh-CN" altLang="en-US" sz="1200">
              <a:latin typeface="等线" pitchFamily="2" charset="-122"/>
              <a:ea typeface="等线" pitchFamily="2" charset="-122"/>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2290" name="幻灯片图像占位符 1"/>
          <p:cNvSpPr>
            <a:spLocks noGrp="1" noRot="1" noChangeAspect="1" noTextEdit="1"/>
          </p:cNvSpPr>
          <p:nvPr>
            <p:ph type="sldImg" idx="2"/>
          </p:nvPr>
        </p:nvSpPr>
        <p:spPr>
          <a:xfrm>
            <a:off x="685800" y="1143000"/>
            <a:ext cx="5486400" cy="3086100"/>
          </a:xfrm>
          <a:noFill/>
          <a:ln w="12700">
            <a:miter lim="800000"/>
          </a:ln>
        </p:spPr>
      </p:sp>
      <p:sp>
        <p:nvSpPr>
          <p:cNvPr id="1229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12292"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602C04A4-9BCE-4280-A5C5-BD016DE30BFC}" type="slidenum">
              <a:rPr lang="zh-CN" altLang="en-US" sz="1200">
                <a:latin typeface="等线" pitchFamily="2" charset="-122"/>
                <a:ea typeface="等线" pitchFamily="2" charset="-122"/>
              </a:rPr>
              <a:t>1</a:t>
            </a:fld>
            <a:endParaRPr lang="zh-CN" altLang="en-US" sz="1200">
              <a:latin typeface="等线" pitchFamily="2" charset="-122"/>
              <a:ea typeface="等线"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0722" name="幻灯片图像占位符 1"/>
          <p:cNvSpPr>
            <a:spLocks noGrp="1" noRot="1" noChangeAspect="1" noTextEdit="1"/>
          </p:cNvSpPr>
          <p:nvPr>
            <p:ph type="sldImg" idx="2"/>
          </p:nvPr>
        </p:nvSpPr>
        <p:spPr>
          <a:xfrm>
            <a:off x="685800" y="1143000"/>
            <a:ext cx="5486400" cy="3086100"/>
          </a:xfrm>
          <a:noFill/>
          <a:ln w="12700">
            <a:miter lim="800000"/>
          </a:ln>
        </p:spPr>
      </p:sp>
      <p:sp>
        <p:nvSpPr>
          <p:cNvPr id="3072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3072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EDDF6580-0547-4925-A3A4-FCF2105D4D95}" type="slidenum">
              <a:rPr lang="zh-CN" altLang="en-US" sz="1200">
                <a:latin typeface="等线" pitchFamily="2" charset="-122"/>
                <a:ea typeface="等线" pitchFamily="2" charset="-122"/>
              </a:rPr>
              <a:t>10</a:t>
            </a:fld>
            <a:endParaRPr lang="zh-CN" altLang="en-US" sz="1200">
              <a:latin typeface="等线" pitchFamily="2" charset="-122"/>
              <a:ea typeface="等线"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2770" name="幻灯片图像占位符 1"/>
          <p:cNvSpPr>
            <a:spLocks noGrp="1" noRot="1" noChangeAspect="1" noTextEdit="1"/>
          </p:cNvSpPr>
          <p:nvPr>
            <p:ph type="sldImg" idx="2"/>
          </p:nvPr>
        </p:nvSpPr>
        <p:spPr>
          <a:xfrm>
            <a:off x="685800" y="1143000"/>
            <a:ext cx="5486400" cy="3086100"/>
          </a:xfrm>
          <a:noFill/>
          <a:ln w="12700">
            <a:miter lim="800000"/>
          </a:ln>
        </p:spPr>
      </p:sp>
      <p:sp>
        <p:nvSpPr>
          <p:cNvPr id="3277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3277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704FD9F4-5A3E-4858-A37E-E0E549912C2E}" type="slidenum">
              <a:rPr lang="zh-CN" altLang="en-US" sz="1200">
                <a:latin typeface="等线" pitchFamily="2" charset="-122"/>
                <a:ea typeface="等线" pitchFamily="2" charset="-122"/>
              </a:rPr>
              <a:t>11</a:t>
            </a:fld>
            <a:endParaRPr lang="zh-CN" altLang="en-US" sz="1200">
              <a:latin typeface="等线" pitchFamily="2" charset="-122"/>
              <a:ea typeface="等线"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4818" name="幻灯片图像占位符 1"/>
          <p:cNvSpPr>
            <a:spLocks noGrp="1" noRot="1" noChangeAspect="1" noTextEdit="1"/>
          </p:cNvSpPr>
          <p:nvPr>
            <p:ph type="sldImg" idx="2"/>
          </p:nvPr>
        </p:nvSpPr>
        <p:spPr>
          <a:xfrm>
            <a:off x="685800" y="1143000"/>
            <a:ext cx="5486400" cy="3086100"/>
          </a:xfrm>
          <a:noFill/>
          <a:ln w="12700">
            <a:miter lim="800000"/>
          </a:ln>
        </p:spPr>
      </p:sp>
      <p:sp>
        <p:nvSpPr>
          <p:cNvPr id="3481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34820"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169524BD-B54C-4A5A-B401-693C7A5F95D4}" type="slidenum">
              <a:rPr lang="zh-CN" altLang="en-US" sz="1200">
                <a:latin typeface="等线" pitchFamily="2" charset="-122"/>
                <a:ea typeface="等线" pitchFamily="2" charset="-122"/>
              </a:rPr>
              <a:t>12</a:t>
            </a:fld>
            <a:endParaRPr lang="zh-CN" altLang="en-US" sz="1200">
              <a:latin typeface="等线" pitchFamily="2" charset="-122"/>
              <a:ea typeface="等线"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6866" name="幻灯片图像占位符 1"/>
          <p:cNvSpPr>
            <a:spLocks noGrp="1" noRot="1" noChangeAspect="1" noTextEdit="1"/>
          </p:cNvSpPr>
          <p:nvPr>
            <p:ph type="sldImg" idx="2"/>
          </p:nvPr>
        </p:nvSpPr>
        <p:spPr>
          <a:xfrm>
            <a:off x="685800" y="1143000"/>
            <a:ext cx="5486400" cy="3086100"/>
          </a:xfrm>
          <a:noFill/>
          <a:ln w="12700">
            <a:miter lim="800000"/>
          </a:ln>
        </p:spPr>
      </p:sp>
      <p:sp>
        <p:nvSpPr>
          <p:cNvPr id="3686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36868"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FCDDC274-48AC-4086-B211-40789E452FB5}" type="slidenum">
              <a:rPr lang="zh-CN" altLang="en-US" sz="1200">
                <a:latin typeface="等线" pitchFamily="2" charset="-122"/>
                <a:ea typeface="等线" pitchFamily="2" charset="-122"/>
              </a:rPr>
              <a:t>13</a:t>
            </a:fld>
            <a:endParaRPr lang="zh-CN" altLang="en-US" sz="1200">
              <a:latin typeface="等线" pitchFamily="2" charset="-122"/>
              <a:ea typeface="等线"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8914" name="幻灯片图像占位符 1"/>
          <p:cNvSpPr>
            <a:spLocks noGrp="1" noRot="1" noChangeAspect="1" noTextEdit="1"/>
          </p:cNvSpPr>
          <p:nvPr>
            <p:ph type="sldImg" idx="2"/>
          </p:nvPr>
        </p:nvSpPr>
        <p:spPr>
          <a:xfrm>
            <a:off x="685800" y="1143000"/>
            <a:ext cx="5486400" cy="3086100"/>
          </a:xfrm>
          <a:noFill/>
          <a:ln w="12700">
            <a:miter lim="800000"/>
          </a:ln>
        </p:spPr>
      </p:sp>
      <p:sp>
        <p:nvSpPr>
          <p:cNvPr id="3891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38916"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12085ED1-8E52-4F54-9B82-733B71A701D1}" type="slidenum">
              <a:rPr lang="zh-CN" altLang="en-US" sz="1200">
                <a:latin typeface="等线" pitchFamily="2" charset="-122"/>
                <a:ea typeface="等线" pitchFamily="2" charset="-122"/>
              </a:rPr>
              <a:t>14</a:t>
            </a:fld>
            <a:endParaRPr lang="zh-CN" altLang="en-US" sz="1200">
              <a:latin typeface="等线" pitchFamily="2" charset="-122"/>
              <a:ea typeface="等线"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0962" name="幻灯片图像占位符 1"/>
          <p:cNvSpPr>
            <a:spLocks noGrp="1" noRot="1" noChangeAspect="1" noTextEdit="1"/>
          </p:cNvSpPr>
          <p:nvPr>
            <p:ph type="sldImg" idx="2"/>
          </p:nvPr>
        </p:nvSpPr>
        <p:spPr>
          <a:xfrm>
            <a:off x="685800" y="1143000"/>
            <a:ext cx="5486400" cy="3086100"/>
          </a:xfrm>
          <a:noFill/>
          <a:ln w="12700">
            <a:miter lim="800000"/>
          </a:ln>
        </p:spPr>
      </p:sp>
      <p:sp>
        <p:nvSpPr>
          <p:cNvPr id="4096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4096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B1546120-ECF2-4D90-BEA5-2F434148527C}" type="slidenum">
              <a:rPr lang="zh-CN" altLang="en-US" sz="1200">
                <a:latin typeface="等线" pitchFamily="2" charset="-122"/>
                <a:ea typeface="等线" pitchFamily="2" charset="-122"/>
              </a:rPr>
              <a:t>15</a:t>
            </a:fld>
            <a:endParaRPr lang="zh-CN" altLang="en-US" sz="1200">
              <a:latin typeface="等线" pitchFamily="2" charset="-122"/>
              <a:ea typeface="等线"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3010" name="幻灯片图像占位符 1"/>
          <p:cNvSpPr>
            <a:spLocks noGrp="1" noRot="1" noChangeAspect="1" noTextEdit="1"/>
          </p:cNvSpPr>
          <p:nvPr>
            <p:ph type="sldImg" idx="2"/>
          </p:nvPr>
        </p:nvSpPr>
        <p:spPr>
          <a:xfrm>
            <a:off x="685800" y="1143000"/>
            <a:ext cx="5486400" cy="3086100"/>
          </a:xfrm>
          <a:noFill/>
          <a:ln w="12700">
            <a:miter lim="800000"/>
          </a:ln>
        </p:spPr>
      </p:sp>
      <p:sp>
        <p:nvSpPr>
          <p:cNvPr id="4301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4301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B0084DAC-FACB-44C4-BE23-79E1B8701E31}" type="slidenum">
              <a:rPr lang="zh-CN" altLang="en-US" sz="1200">
                <a:latin typeface="等线" pitchFamily="2" charset="-122"/>
                <a:ea typeface="等线" pitchFamily="2" charset="-122"/>
              </a:rPr>
              <a:t>16</a:t>
            </a:fld>
            <a:endParaRPr lang="zh-CN" altLang="en-US" sz="1200">
              <a:latin typeface="等线" pitchFamily="2" charset="-122"/>
              <a:ea typeface="等线"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5058" name="幻灯片图像占位符 1"/>
          <p:cNvSpPr>
            <a:spLocks noGrp="1" noRot="1" noChangeAspect="1" noTextEdit="1"/>
          </p:cNvSpPr>
          <p:nvPr>
            <p:ph type="sldImg" idx="2"/>
          </p:nvPr>
        </p:nvSpPr>
        <p:spPr>
          <a:xfrm>
            <a:off x="685800" y="1143000"/>
            <a:ext cx="5486400" cy="3086100"/>
          </a:xfrm>
          <a:noFill/>
          <a:ln w="12700">
            <a:miter lim="800000"/>
          </a:ln>
        </p:spPr>
      </p:sp>
      <p:sp>
        <p:nvSpPr>
          <p:cNvPr id="4505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4506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D07814E8-2A33-446D-88F1-6FD309F535A7}" type="slidenum">
              <a:rPr lang="zh-CN" altLang="en-US" sz="1200">
                <a:latin typeface="等线" pitchFamily="2" charset="-122"/>
                <a:ea typeface="等线" pitchFamily="2" charset="-122"/>
              </a:rPr>
              <a:t>17</a:t>
            </a:fld>
            <a:endParaRPr lang="zh-CN" altLang="en-US" sz="1200">
              <a:latin typeface="等线" pitchFamily="2" charset="-122"/>
              <a:ea typeface="等线"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7106" name="幻灯片图像占位符 1"/>
          <p:cNvSpPr>
            <a:spLocks noGrp="1" noRot="1" noChangeAspect="1" noTextEdit="1"/>
          </p:cNvSpPr>
          <p:nvPr>
            <p:ph type="sldImg" idx="2"/>
          </p:nvPr>
        </p:nvSpPr>
        <p:spPr>
          <a:xfrm>
            <a:off x="685800" y="1143000"/>
            <a:ext cx="5486400" cy="3086100"/>
          </a:xfrm>
          <a:noFill/>
          <a:ln w="12700">
            <a:miter lim="800000"/>
          </a:ln>
        </p:spPr>
      </p:sp>
      <p:sp>
        <p:nvSpPr>
          <p:cNvPr id="4710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4710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81F65C55-0664-4F70-9D70-86CDD35669CE}" type="slidenum">
              <a:rPr lang="zh-CN" altLang="en-US" sz="1200">
                <a:latin typeface="等线" pitchFamily="2" charset="-122"/>
                <a:ea typeface="等线" pitchFamily="2" charset="-122"/>
              </a:rPr>
              <a:t>18</a:t>
            </a:fld>
            <a:endParaRPr lang="zh-CN" altLang="en-US" sz="1200">
              <a:latin typeface="等线" pitchFamily="2" charset="-122"/>
              <a:ea typeface="等线"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9154" name="幻灯片图像占位符 1"/>
          <p:cNvSpPr>
            <a:spLocks noGrp="1" noRot="1" noChangeAspect="1" noTextEdit="1"/>
          </p:cNvSpPr>
          <p:nvPr>
            <p:ph type="sldImg" idx="2"/>
          </p:nvPr>
        </p:nvSpPr>
        <p:spPr>
          <a:xfrm>
            <a:off x="685800" y="1143000"/>
            <a:ext cx="5486400" cy="3086100"/>
          </a:xfrm>
          <a:noFill/>
          <a:ln w="12700">
            <a:miter lim="800000"/>
          </a:ln>
        </p:spPr>
      </p:sp>
      <p:sp>
        <p:nvSpPr>
          <p:cNvPr id="4915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4915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F707E2F4-06E9-4703-AA3C-4CBBFA603EB5}" type="slidenum">
              <a:rPr lang="zh-CN" altLang="en-US" sz="1200">
                <a:latin typeface="等线" pitchFamily="2" charset="-122"/>
                <a:ea typeface="等线" pitchFamily="2" charset="-122"/>
              </a:rPr>
              <a:t>19</a:t>
            </a:fld>
            <a:endParaRPr lang="zh-CN" altLang="en-US" sz="1200">
              <a:latin typeface="等线" pitchFamily="2" charset="-122"/>
              <a:ea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4338" name="幻灯片图像占位符 1"/>
          <p:cNvSpPr>
            <a:spLocks noGrp="1" noRot="1" noChangeAspect="1" noTextEdit="1"/>
          </p:cNvSpPr>
          <p:nvPr>
            <p:ph type="sldImg" idx="2"/>
          </p:nvPr>
        </p:nvSpPr>
        <p:spPr>
          <a:xfrm>
            <a:off x="685800" y="1143000"/>
            <a:ext cx="5486400" cy="3086100"/>
          </a:xfrm>
          <a:noFill/>
          <a:ln w="12700">
            <a:miter lim="800000"/>
          </a:ln>
        </p:spPr>
      </p:sp>
      <p:sp>
        <p:nvSpPr>
          <p:cNvPr id="1433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14340"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BF8C656F-19B0-4046-AA05-2B0761D3A8CC}" type="slidenum">
              <a:rPr lang="zh-CN" altLang="en-US" sz="1200">
                <a:latin typeface="等线" pitchFamily="2" charset="-122"/>
                <a:ea typeface="等线" pitchFamily="2" charset="-122"/>
              </a:rPr>
              <a:t>2</a:t>
            </a:fld>
            <a:endParaRPr lang="zh-CN" altLang="en-US" sz="1200">
              <a:latin typeface="等线" pitchFamily="2" charset="-122"/>
              <a:ea typeface="等线"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51202" name="幻灯片图像占位符 1"/>
          <p:cNvSpPr>
            <a:spLocks noGrp="1" noRot="1" noChangeAspect="1" noTextEdit="1"/>
          </p:cNvSpPr>
          <p:nvPr>
            <p:ph type="sldImg" idx="2"/>
          </p:nvPr>
        </p:nvSpPr>
        <p:spPr>
          <a:xfrm>
            <a:off x="685800" y="1143000"/>
            <a:ext cx="5486400" cy="3086100"/>
          </a:xfrm>
          <a:noFill/>
          <a:ln w="12700">
            <a:miter lim="800000"/>
          </a:ln>
        </p:spPr>
      </p:sp>
      <p:sp>
        <p:nvSpPr>
          <p:cNvPr id="5120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51204"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7C76BCF9-C2D4-4F6C-94EF-5F3F37B14091}" type="slidenum">
              <a:rPr lang="zh-CN" altLang="en-US" sz="1200">
                <a:latin typeface="等线" pitchFamily="2" charset="-122"/>
                <a:ea typeface="等线" pitchFamily="2" charset="-122"/>
              </a:rPr>
              <a:t>20</a:t>
            </a:fld>
            <a:endParaRPr lang="zh-CN" altLang="en-US" sz="1200">
              <a:latin typeface="等线" pitchFamily="2" charset="-122"/>
              <a:ea typeface="等线"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53250" name="幻灯片图像占位符 1"/>
          <p:cNvSpPr>
            <a:spLocks noGrp="1" noRot="1" noChangeAspect="1" noTextEdit="1"/>
          </p:cNvSpPr>
          <p:nvPr>
            <p:ph type="sldImg" idx="2"/>
          </p:nvPr>
        </p:nvSpPr>
        <p:spPr>
          <a:xfrm>
            <a:off x="685800" y="1143000"/>
            <a:ext cx="5486400" cy="3086100"/>
          </a:xfrm>
          <a:noFill/>
          <a:ln w="12700">
            <a:miter lim="800000"/>
          </a:ln>
        </p:spPr>
      </p:sp>
      <p:sp>
        <p:nvSpPr>
          <p:cNvPr id="5325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5325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037EFE81-60E1-40BE-A43E-65D41D4683AF}" type="slidenum">
              <a:rPr lang="zh-CN" altLang="en-US" sz="1200">
                <a:latin typeface="等线" pitchFamily="2" charset="-122"/>
                <a:ea typeface="等线" pitchFamily="2" charset="-122"/>
              </a:rPr>
              <a:t>21</a:t>
            </a:fld>
            <a:endParaRPr lang="zh-CN" altLang="en-US" sz="1200">
              <a:latin typeface="等线" pitchFamily="2" charset="-122"/>
              <a:ea typeface="等线"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55298" name="幻灯片图像占位符 1"/>
          <p:cNvSpPr>
            <a:spLocks noGrp="1" noRot="1" noChangeAspect="1" noTextEdit="1"/>
          </p:cNvSpPr>
          <p:nvPr>
            <p:ph type="sldImg" idx="2"/>
          </p:nvPr>
        </p:nvSpPr>
        <p:spPr>
          <a:xfrm>
            <a:off x="685800" y="1143000"/>
            <a:ext cx="5486400" cy="3086100"/>
          </a:xfrm>
          <a:noFill/>
          <a:ln w="12700">
            <a:miter lim="800000"/>
          </a:ln>
        </p:spPr>
      </p:sp>
      <p:sp>
        <p:nvSpPr>
          <p:cNvPr id="5529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5530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52C3B5B2-0374-498C-9707-D3C7EE986012}" type="slidenum">
              <a:rPr lang="zh-CN" altLang="en-US" sz="1200">
                <a:latin typeface="等线" pitchFamily="2" charset="-122"/>
                <a:ea typeface="等线" pitchFamily="2" charset="-122"/>
              </a:rPr>
              <a:t>22</a:t>
            </a:fld>
            <a:endParaRPr lang="zh-CN" altLang="en-US" sz="1200">
              <a:latin typeface="等线" pitchFamily="2" charset="-122"/>
              <a:ea typeface="等线"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57346" name="幻灯片图像占位符 1"/>
          <p:cNvSpPr>
            <a:spLocks noGrp="1" noRot="1" noChangeAspect="1" noTextEdit="1"/>
          </p:cNvSpPr>
          <p:nvPr>
            <p:ph type="sldImg" idx="2"/>
          </p:nvPr>
        </p:nvSpPr>
        <p:spPr>
          <a:xfrm>
            <a:off x="685800" y="1143000"/>
            <a:ext cx="5486400" cy="3086100"/>
          </a:xfrm>
          <a:noFill/>
          <a:ln w="12700">
            <a:miter lim="800000"/>
          </a:ln>
        </p:spPr>
      </p:sp>
      <p:sp>
        <p:nvSpPr>
          <p:cNvPr id="5734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5734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B73B68A9-8B02-4F30-BBCD-06D6A7B24958}" type="slidenum">
              <a:rPr lang="zh-CN" altLang="en-US" sz="1200">
                <a:latin typeface="等线" pitchFamily="2" charset="-122"/>
                <a:ea typeface="等线" pitchFamily="2" charset="-122"/>
              </a:rPr>
              <a:t>23</a:t>
            </a:fld>
            <a:endParaRPr lang="zh-CN" altLang="en-US" sz="1200">
              <a:latin typeface="等线" pitchFamily="2" charset="-122"/>
              <a:ea typeface="等线"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59394" name="幻灯片图像占位符 1"/>
          <p:cNvSpPr>
            <a:spLocks noGrp="1" noRot="1" noChangeAspect="1" noTextEdit="1"/>
          </p:cNvSpPr>
          <p:nvPr>
            <p:ph type="sldImg" idx="2"/>
          </p:nvPr>
        </p:nvSpPr>
        <p:spPr>
          <a:xfrm>
            <a:off x="685800" y="1143000"/>
            <a:ext cx="5486400" cy="3086100"/>
          </a:xfrm>
          <a:noFill/>
          <a:ln w="12700">
            <a:miter lim="800000"/>
          </a:ln>
        </p:spPr>
      </p:sp>
      <p:sp>
        <p:nvSpPr>
          <p:cNvPr id="5939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5939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7138A00C-7CED-4911-B111-54A00B16ECC3}" type="slidenum">
              <a:rPr lang="zh-CN" altLang="en-US" sz="1200">
                <a:latin typeface="等线" pitchFamily="2" charset="-122"/>
                <a:ea typeface="等线" pitchFamily="2" charset="-122"/>
              </a:rPr>
              <a:t>24</a:t>
            </a:fld>
            <a:endParaRPr lang="zh-CN" altLang="en-US" sz="1200">
              <a:latin typeface="等线" pitchFamily="2" charset="-122"/>
              <a:ea typeface="等线"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42" name="幻灯片图像占位符 1"/>
          <p:cNvSpPr>
            <a:spLocks noGrp="1" noRot="1" noChangeAspect="1" noTextEdit="1"/>
          </p:cNvSpPr>
          <p:nvPr>
            <p:ph type="sldImg" idx="2"/>
          </p:nvPr>
        </p:nvSpPr>
        <p:spPr>
          <a:xfrm>
            <a:off x="685800" y="1143000"/>
            <a:ext cx="5486400" cy="3086100"/>
          </a:xfrm>
          <a:noFill/>
          <a:ln w="12700">
            <a:miter lim="800000"/>
          </a:ln>
        </p:spPr>
      </p:sp>
      <p:sp>
        <p:nvSpPr>
          <p:cNvPr id="6144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61444"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C4C15F2B-734F-4C4D-A15A-B5812B4A3AAB}" type="slidenum">
              <a:rPr lang="zh-CN" altLang="en-US" sz="1200">
                <a:latin typeface="等线" pitchFamily="2" charset="-122"/>
                <a:ea typeface="等线" pitchFamily="2" charset="-122"/>
              </a:rPr>
              <a:t>25</a:t>
            </a:fld>
            <a:endParaRPr lang="zh-CN" altLang="en-US" sz="1200">
              <a:latin typeface="等线" pitchFamily="2" charset="-122"/>
              <a:ea typeface="等线"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3490" name="幻灯片图像占位符 1"/>
          <p:cNvSpPr>
            <a:spLocks noGrp="1" noRot="1" noChangeAspect="1" noTextEdit="1"/>
          </p:cNvSpPr>
          <p:nvPr>
            <p:ph type="sldImg" idx="2"/>
          </p:nvPr>
        </p:nvSpPr>
        <p:spPr>
          <a:xfrm>
            <a:off x="685800" y="1143000"/>
            <a:ext cx="5486400" cy="3086100"/>
          </a:xfrm>
          <a:noFill/>
          <a:ln w="12700">
            <a:miter lim="800000"/>
          </a:ln>
        </p:spPr>
      </p:sp>
      <p:sp>
        <p:nvSpPr>
          <p:cNvPr id="6349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63492"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76D0A538-5C8C-4149-A551-6F0E021E49E8}" type="slidenum">
              <a:rPr lang="zh-CN" altLang="en-US" sz="1200">
                <a:latin typeface="等线" pitchFamily="2" charset="-122"/>
                <a:ea typeface="等线" pitchFamily="2" charset="-122"/>
              </a:rPr>
              <a:t>26</a:t>
            </a:fld>
            <a:endParaRPr lang="zh-CN" altLang="en-US" sz="1200">
              <a:latin typeface="等线" pitchFamily="2" charset="-122"/>
              <a:ea typeface="等线"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5538" name="幻灯片图像占位符 1"/>
          <p:cNvSpPr>
            <a:spLocks noGrp="1" noRot="1" noChangeAspect="1" noTextEdit="1"/>
          </p:cNvSpPr>
          <p:nvPr>
            <p:ph type="sldImg" idx="2"/>
          </p:nvPr>
        </p:nvSpPr>
        <p:spPr>
          <a:xfrm>
            <a:off x="685800" y="1143000"/>
            <a:ext cx="5486400" cy="3086100"/>
          </a:xfrm>
          <a:noFill/>
          <a:ln w="12700">
            <a:miter lim="800000"/>
          </a:ln>
        </p:spPr>
      </p:sp>
      <p:sp>
        <p:nvSpPr>
          <p:cNvPr id="6553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65540"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AF41FF61-9E47-4240-ADD1-3DC7C6904E14}" type="slidenum">
              <a:rPr lang="zh-CN" altLang="en-US" sz="1200">
                <a:latin typeface="等线" pitchFamily="2" charset="-122"/>
                <a:ea typeface="等线" pitchFamily="2" charset="-122"/>
              </a:rPr>
              <a:t>27</a:t>
            </a:fld>
            <a:endParaRPr lang="zh-CN" altLang="en-US" sz="1200">
              <a:latin typeface="等线" pitchFamily="2" charset="-122"/>
              <a:ea typeface="等线"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7586" name="幻灯片图像占位符 1"/>
          <p:cNvSpPr>
            <a:spLocks noGrp="1" noRot="1" noChangeAspect="1" noTextEdit="1"/>
          </p:cNvSpPr>
          <p:nvPr>
            <p:ph type="sldImg" idx="2"/>
          </p:nvPr>
        </p:nvSpPr>
        <p:spPr>
          <a:xfrm>
            <a:off x="685800" y="1143000"/>
            <a:ext cx="5486400" cy="3086100"/>
          </a:xfrm>
          <a:noFill/>
          <a:ln w="12700">
            <a:miter lim="800000"/>
          </a:ln>
        </p:spPr>
      </p:sp>
      <p:sp>
        <p:nvSpPr>
          <p:cNvPr id="6758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67588"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94994FE4-B200-4945-A350-8D9F44E28203}" type="slidenum">
              <a:rPr lang="zh-CN" altLang="en-US" sz="1200">
                <a:latin typeface="等线" pitchFamily="2" charset="-122"/>
                <a:ea typeface="等线" pitchFamily="2" charset="-122"/>
              </a:rPr>
              <a:t>28</a:t>
            </a:fld>
            <a:endParaRPr lang="zh-CN" altLang="en-US" sz="1200">
              <a:latin typeface="等线" pitchFamily="2" charset="-122"/>
              <a:ea typeface="等线"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9634" name="幻灯片图像占位符 1"/>
          <p:cNvSpPr>
            <a:spLocks noGrp="1" noRot="1" noChangeAspect="1" noTextEdit="1"/>
          </p:cNvSpPr>
          <p:nvPr>
            <p:ph type="sldImg" idx="2"/>
          </p:nvPr>
        </p:nvSpPr>
        <p:spPr>
          <a:xfrm>
            <a:off x="685800" y="1143000"/>
            <a:ext cx="5486400" cy="3086100"/>
          </a:xfrm>
          <a:noFill/>
          <a:ln w="12700">
            <a:miter lim="800000"/>
          </a:ln>
        </p:spPr>
      </p:sp>
      <p:sp>
        <p:nvSpPr>
          <p:cNvPr id="6963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69636"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29182831-5948-481C-8026-570FD313D07A}" type="slidenum">
              <a:rPr lang="zh-CN" altLang="en-US" sz="1200">
                <a:latin typeface="等线" pitchFamily="2" charset="-122"/>
                <a:ea typeface="等线" pitchFamily="2" charset="-122"/>
              </a:rPr>
              <a:t>29</a:t>
            </a:fld>
            <a:endParaRPr lang="zh-CN" altLang="en-US" sz="1200">
              <a:latin typeface="等线" pitchFamily="2" charset="-122"/>
              <a:ea typeface="等线"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6386" name="幻灯片图像占位符 1"/>
          <p:cNvSpPr>
            <a:spLocks noGrp="1" noRot="1" noChangeAspect="1" noTextEdit="1"/>
          </p:cNvSpPr>
          <p:nvPr>
            <p:ph type="sldImg" idx="2"/>
          </p:nvPr>
        </p:nvSpPr>
        <p:spPr>
          <a:xfrm>
            <a:off x="685800" y="1143000"/>
            <a:ext cx="5486400" cy="3086100"/>
          </a:xfrm>
          <a:noFill/>
          <a:ln w="12700">
            <a:miter lim="800000"/>
          </a:ln>
        </p:spPr>
      </p:sp>
      <p:sp>
        <p:nvSpPr>
          <p:cNvPr id="1638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16388"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E76145D7-FC22-4CD4-BAA1-0E6795275027}" type="slidenum">
              <a:rPr lang="zh-CN" altLang="en-US" sz="1200">
                <a:latin typeface="等线" pitchFamily="2" charset="-122"/>
                <a:ea typeface="等线" pitchFamily="2" charset="-122"/>
              </a:rPr>
              <a:t>3</a:t>
            </a:fld>
            <a:endParaRPr lang="zh-CN" altLang="en-US" sz="1200">
              <a:latin typeface="等线" pitchFamily="2" charset="-122"/>
              <a:ea typeface="等线"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1682" name="幻灯片图像占位符 1"/>
          <p:cNvSpPr>
            <a:spLocks noGrp="1" noRot="1" noChangeAspect="1" noTextEdit="1"/>
          </p:cNvSpPr>
          <p:nvPr>
            <p:ph type="sldImg" idx="2"/>
          </p:nvPr>
        </p:nvSpPr>
        <p:spPr>
          <a:xfrm>
            <a:off x="685800" y="1143000"/>
            <a:ext cx="5486400" cy="3086100"/>
          </a:xfrm>
          <a:noFill/>
          <a:ln w="12700">
            <a:miter lim="800000"/>
          </a:ln>
        </p:spPr>
      </p:sp>
      <p:sp>
        <p:nvSpPr>
          <p:cNvPr id="7168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71684"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AE05ABF3-34CE-4BF1-854C-119330592932}" type="slidenum">
              <a:rPr lang="zh-CN" altLang="en-US" sz="1200">
                <a:latin typeface="等线" pitchFamily="2" charset="-122"/>
                <a:ea typeface="等线" pitchFamily="2" charset="-122"/>
              </a:rPr>
              <a:t>30</a:t>
            </a:fld>
            <a:endParaRPr lang="zh-CN" altLang="en-US" sz="1200">
              <a:latin typeface="等线" pitchFamily="2" charset="-122"/>
              <a:ea typeface="等线"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3730" name="幻灯片图像占位符 1"/>
          <p:cNvSpPr>
            <a:spLocks noGrp="1" noRot="1" noChangeAspect="1" noTextEdit="1"/>
          </p:cNvSpPr>
          <p:nvPr>
            <p:ph type="sldImg" idx="2"/>
          </p:nvPr>
        </p:nvSpPr>
        <p:spPr>
          <a:xfrm>
            <a:off x="685800" y="1143000"/>
            <a:ext cx="5486400" cy="3086100"/>
          </a:xfrm>
          <a:noFill/>
          <a:ln w="12700">
            <a:miter lim="800000"/>
          </a:ln>
        </p:spPr>
      </p:sp>
      <p:sp>
        <p:nvSpPr>
          <p:cNvPr id="7373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73732"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30B91BC7-492B-454A-BF89-805DEB56638F}" type="slidenum">
              <a:rPr lang="zh-CN" altLang="en-US" sz="1200">
                <a:latin typeface="等线" pitchFamily="2" charset="-122"/>
                <a:ea typeface="等线" pitchFamily="2" charset="-122"/>
              </a:rPr>
              <a:t>31</a:t>
            </a:fld>
            <a:endParaRPr lang="zh-CN" altLang="en-US" sz="1200">
              <a:latin typeface="等线" pitchFamily="2" charset="-122"/>
              <a:ea typeface="等线"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5778" name="幻灯片图像占位符 1"/>
          <p:cNvSpPr>
            <a:spLocks noGrp="1" noRot="1" noChangeAspect="1" noTextEdit="1"/>
          </p:cNvSpPr>
          <p:nvPr>
            <p:ph type="sldImg" idx="2"/>
          </p:nvPr>
        </p:nvSpPr>
        <p:spPr>
          <a:xfrm>
            <a:off x="685800" y="1143000"/>
            <a:ext cx="5486400" cy="3086100"/>
          </a:xfrm>
          <a:noFill/>
          <a:ln w="12700">
            <a:miter lim="800000"/>
          </a:ln>
        </p:spPr>
      </p:sp>
      <p:sp>
        <p:nvSpPr>
          <p:cNvPr id="7577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75780"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76F70EB6-2074-43FF-97FC-70065E06E86D}" type="slidenum">
              <a:rPr lang="zh-CN" altLang="en-US" sz="1200">
                <a:latin typeface="等线" pitchFamily="2" charset="-122"/>
                <a:ea typeface="等线" pitchFamily="2" charset="-122"/>
              </a:rPr>
              <a:t>32</a:t>
            </a:fld>
            <a:endParaRPr lang="zh-CN" altLang="en-US" sz="1200">
              <a:latin typeface="等线" pitchFamily="2" charset="-122"/>
              <a:ea typeface="等线"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7826" name="幻灯片图像占位符 1"/>
          <p:cNvSpPr>
            <a:spLocks noGrp="1" noRot="1" noChangeAspect="1" noTextEdit="1"/>
          </p:cNvSpPr>
          <p:nvPr>
            <p:ph type="sldImg" idx="2"/>
          </p:nvPr>
        </p:nvSpPr>
        <p:spPr>
          <a:xfrm>
            <a:off x="685800" y="1143000"/>
            <a:ext cx="5486400" cy="3086100"/>
          </a:xfrm>
          <a:noFill/>
          <a:ln w="12700">
            <a:miter lim="800000"/>
          </a:ln>
        </p:spPr>
      </p:sp>
      <p:sp>
        <p:nvSpPr>
          <p:cNvPr id="7782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77828"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5C468E79-4EA6-44C0-8800-B9B9C5D76B68}" type="slidenum">
              <a:rPr lang="zh-CN" altLang="en-US" sz="1200">
                <a:latin typeface="等线" pitchFamily="2" charset="-122"/>
                <a:ea typeface="等线" pitchFamily="2" charset="-122"/>
              </a:rPr>
              <a:t>33</a:t>
            </a:fld>
            <a:endParaRPr lang="zh-CN" altLang="en-US" sz="1200">
              <a:latin typeface="等线" pitchFamily="2" charset="-122"/>
              <a:ea typeface="等线"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79874" name="幻灯片图像占位符 1"/>
          <p:cNvSpPr>
            <a:spLocks noGrp="1" noRot="1" noChangeAspect="1" noTextEdit="1"/>
          </p:cNvSpPr>
          <p:nvPr>
            <p:ph type="sldImg" idx="2"/>
          </p:nvPr>
        </p:nvSpPr>
        <p:spPr>
          <a:xfrm>
            <a:off x="685800" y="1143000"/>
            <a:ext cx="5486400" cy="3086100"/>
          </a:xfrm>
          <a:noFill/>
          <a:ln w="12700">
            <a:miter lim="800000"/>
          </a:ln>
        </p:spPr>
      </p:sp>
      <p:sp>
        <p:nvSpPr>
          <p:cNvPr id="7987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79876"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0C35A99A-152C-4766-B9AB-B2C47CBE7E12}" type="slidenum">
              <a:rPr lang="zh-CN" altLang="en-US" sz="1200">
                <a:latin typeface="等线" pitchFamily="2" charset="-122"/>
                <a:ea typeface="等线" pitchFamily="2" charset="-122"/>
              </a:rPr>
              <a:t>34</a:t>
            </a:fld>
            <a:endParaRPr lang="zh-CN" altLang="en-US" sz="1200">
              <a:latin typeface="等线" pitchFamily="2" charset="-122"/>
              <a:ea typeface="等线"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1922" name="幻灯片图像占位符 1"/>
          <p:cNvSpPr>
            <a:spLocks noGrp="1" noRot="1" noChangeAspect="1" noTextEdit="1"/>
          </p:cNvSpPr>
          <p:nvPr>
            <p:ph type="sldImg" idx="2"/>
          </p:nvPr>
        </p:nvSpPr>
        <p:spPr>
          <a:xfrm>
            <a:off x="685800" y="1143000"/>
            <a:ext cx="5486400" cy="3086100"/>
          </a:xfrm>
          <a:noFill/>
          <a:ln w="12700">
            <a:miter lim="800000"/>
          </a:ln>
        </p:spPr>
      </p:sp>
      <p:sp>
        <p:nvSpPr>
          <p:cNvPr id="8192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81924"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93A483B1-E010-4D06-BAD6-72D928EBF136}" type="slidenum">
              <a:rPr lang="zh-CN" altLang="en-US" sz="1200">
                <a:latin typeface="等线" pitchFamily="2" charset="-122"/>
                <a:ea typeface="等线" pitchFamily="2" charset="-122"/>
              </a:rPr>
              <a:t>35</a:t>
            </a:fld>
            <a:endParaRPr lang="zh-CN" altLang="en-US" sz="1200">
              <a:latin typeface="等线" pitchFamily="2" charset="-122"/>
              <a:ea typeface="等线"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3970" name="幻灯片图像占位符 1"/>
          <p:cNvSpPr>
            <a:spLocks noGrp="1" noRot="1" noChangeAspect="1" noTextEdit="1"/>
          </p:cNvSpPr>
          <p:nvPr>
            <p:ph type="sldImg" idx="2"/>
          </p:nvPr>
        </p:nvSpPr>
        <p:spPr>
          <a:xfrm>
            <a:off x="685800" y="1143000"/>
            <a:ext cx="5486400" cy="3086100"/>
          </a:xfrm>
          <a:noFill/>
          <a:ln w="12700">
            <a:miter lim="800000"/>
          </a:ln>
        </p:spPr>
      </p:sp>
      <p:sp>
        <p:nvSpPr>
          <p:cNvPr id="8397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83972"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87A67E43-BC0A-49EB-9A23-CDC7CA894264}" type="slidenum">
              <a:rPr lang="zh-CN" altLang="en-US" sz="1200">
                <a:latin typeface="等线" pitchFamily="2" charset="-122"/>
                <a:ea typeface="等线" pitchFamily="2" charset="-122"/>
              </a:rPr>
              <a:t>36</a:t>
            </a:fld>
            <a:endParaRPr lang="zh-CN" altLang="en-US" sz="1200">
              <a:latin typeface="等线" pitchFamily="2" charset="-122"/>
              <a:ea typeface="等线"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6018" name="幻灯片图像占位符 1"/>
          <p:cNvSpPr>
            <a:spLocks noGrp="1" noRot="1" noChangeAspect="1" noTextEdit="1"/>
          </p:cNvSpPr>
          <p:nvPr>
            <p:ph type="sldImg" idx="2"/>
          </p:nvPr>
        </p:nvSpPr>
        <p:spPr>
          <a:xfrm>
            <a:off x="685800" y="1143000"/>
            <a:ext cx="5486400" cy="3086100"/>
          </a:xfrm>
          <a:noFill/>
          <a:ln w="12700">
            <a:miter lim="800000"/>
          </a:ln>
        </p:spPr>
      </p:sp>
      <p:sp>
        <p:nvSpPr>
          <p:cNvPr id="8601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86020"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DDDEEBC7-3D8B-4FA7-9639-74D1FEE8E5CC}" type="slidenum">
              <a:rPr lang="zh-CN" altLang="en-US" sz="1200">
                <a:latin typeface="等线" pitchFamily="2" charset="-122"/>
                <a:ea typeface="等线" pitchFamily="2" charset="-122"/>
              </a:rPr>
              <a:t>37</a:t>
            </a:fld>
            <a:endParaRPr lang="zh-CN" altLang="en-US" sz="1200">
              <a:latin typeface="等线" pitchFamily="2" charset="-122"/>
              <a:ea typeface="等线"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88066" name="幻灯片图像占位符 1"/>
          <p:cNvSpPr>
            <a:spLocks noGrp="1" noRot="1" noChangeAspect="1" noTextEdit="1"/>
          </p:cNvSpPr>
          <p:nvPr>
            <p:ph type="sldImg" idx="2"/>
          </p:nvPr>
        </p:nvSpPr>
        <p:spPr>
          <a:xfrm>
            <a:off x="685800" y="1143000"/>
            <a:ext cx="5486400" cy="3086100"/>
          </a:xfrm>
          <a:noFill/>
          <a:ln w="12700">
            <a:miter lim="800000"/>
          </a:ln>
        </p:spPr>
      </p:sp>
      <p:sp>
        <p:nvSpPr>
          <p:cNvPr id="8806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88068"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979B676E-4CCB-4244-B391-E80CCEB98437}" type="slidenum">
              <a:rPr lang="zh-CN" altLang="en-US" sz="1200">
                <a:latin typeface="等线" pitchFamily="2" charset="-122"/>
                <a:ea typeface="等线" pitchFamily="2" charset="-122"/>
              </a:rPr>
              <a:t>38</a:t>
            </a:fld>
            <a:endParaRPr lang="zh-CN" altLang="en-US" sz="1200">
              <a:latin typeface="等线" pitchFamily="2" charset="-122"/>
              <a:ea typeface="等线"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90114" name="幻灯片图像占位符 1"/>
          <p:cNvSpPr>
            <a:spLocks noGrp="1" noRot="1" noChangeAspect="1" noTextEdit="1"/>
          </p:cNvSpPr>
          <p:nvPr>
            <p:ph type="sldImg" idx="2"/>
          </p:nvPr>
        </p:nvSpPr>
        <p:spPr>
          <a:xfrm>
            <a:off x="685800" y="1143000"/>
            <a:ext cx="5486400" cy="3086100"/>
          </a:xfrm>
          <a:noFill/>
          <a:ln w="12700">
            <a:miter lim="800000"/>
          </a:ln>
        </p:spPr>
      </p:sp>
      <p:sp>
        <p:nvSpPr>
          <p:cNvPr id="9011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90116"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13F374E9-641D-4A57-82CA-B7081C3B607F}" type="slidenum">
              <a:rPr lang="zh-CN" altLang="en-US" sz="1200">
                <a:latin typeface="等线" pitchFamily="2" charset="-122"/>
                <a:ea typeface="等线" pitchFamily="2" charset="-122"/>
              </a:rPr>
              <a:t>39</a:t>
            </a:fld>
            <a:endParaRPr lang="zh-CN" altLang="en-US" sz="1200">
              <a:latin typeface="等线" pitchFamily="2" charset="-122"/>
              <a:ea typeface="等线"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8434" name="幻灯片图像占位符 1"/>
          <p:cNvSpPr>
            <a:spLocks noGrp="1" noRot="1" noChangeAspect="1" noTextEdit="1"/>
          </p:cNvSpPr>
          <p:nvPr>
            <p:ph type="sldImg" idx="2"/>
          </p:nvPr>
        </p:nvSpPr>
        <p:spPr>
          <a:xfrm>
            <a:off x="685800" y="1143000"/>
            <a:ext cx="5486400" cy="3086100"/>
          </a:xfrm>
          <a:noFill/>
          <a:ln w="12700">
            <a:miter lim="800000"/>
          </a:ln>
        </p:spPr>
      </p:sp>
      <p:sp>
        <p:nvSpPr>
          <p:cNvPr id="1843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18436"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2B12B8DC-05F7-46EE-A368-173A2212F33B}" type="slidenum">
              <a:rPr lang="zh-CN" altLang="en-US" sz="1200">
                <a:latin typeface="等线" pitchFamily="2" charset="-122"/>
                <a:ea typeface="等线" pitchFamily="2" charset="-122"/>
              </a:rPr>
              <a:t>4</a:t>
            </a:fld>
            <a:endParaRPr lang="zh-CN" altLang="en-US" sz="1200">
              <a:latin typeface="等线" pitchFamily="2" charset="-122"/>
              <a:ea typeface="等线"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92162" name="幻灯片图像占位符 1"/>
          <p:cNvSpPr>
            <a:spLocks noGrp="1" noRot="1" noChangeAspect="1" noTextEdit="1"/>
          </p:cNvSpPr>
          <p:nvPr>
            <p:ph type="sldImg" idx="2"/>
          </p:nvPr>
        </p:nvSpPr>
        <p:spPr>
          <a:xfrm>
            <a:off x="685800" y="1143000"/>
            <a:ext cx="5486400" cy="3086100"/>
          </a:xfrm>
          <a:noFill/>
          <a:ln w="12700">
            <a:miter lim="800000"/>
          </a:ln>
        </p:spPr>
      </p:sp>
      <p:sp>
        <p:nvSpPr>
          <p:cNvPr id="9216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92164"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DD1768A2-D164-47F8-8823-2BF7BFD49E6B}" type="slidenum">
              <a:rPr lang="zh-CN" altLang="en-US" sz="1200">
                <a:latin typeface="等线" pitchFamily="2" charset="-122"/>
                <a:ea typeface="等线" pitchFamily="2" charset="-122"/>
              </a:rPr>
              <a:t>40</a:t>
            </a:fld>
            <a:endParaRPr lang="zh-CN" altLang="en-US" sz="1200">
              <a:latin typeface="等线" pitchFamily="2" charset="-122"/>
              <a:ea typeface="等线"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94210" name="幻灯片图像占位符 1"/>
          <p:cNvSpPr>
            <a:spLocks noGrp="1" noRot="1" noChangeAspect="1" noTextEdit="1"/>
          </p:cNvSpPr>
          <p:nvPr>
            <p:ph type="sldImg" idx="2"/>
          </p:nvPr>
        </p:nvSpPr>
        <p:spPr>
          <a:xfrm>
            <a:off x="685800" y="1143000"/>
            <a:ext cx="5486400" cy="3086100"/>
          </a:xfrm>
          <a:noFill/>
          <a:ln w="12700">
            <a:miter lim="800000"/>
          </a:ln>
        </p:spPr>
      </p:sp>
      <p:sp>
        <p:nvSpPr>
          <p:cNvPr id="9421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94212"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80BCAA96-9257-4524-9664-6DF88B607B11}" type="slidenum">
              <a:rPr lang="zh-CN" altLang="en-US" sz="1200">
                <a:latin typeface="等线" pitchFamily="2" charset="-122"/>
                <a:ea typeface="等线" pitchFamily="2" charset="-122"/>
              </a:rPr>
              <a:t>41</a:t>
            </a:fld>
            <a:endParaRPr lang="zh-CN" altLang="en-US" sz="1200">
              <a:latin typeface="等线" pitchFamily="2" charset="-122"/>
              <a:ea typeface="等线"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96258" name="幻灯片图像占位符 1"/>
          <p:cNvSpPr>
            <a:spLocks noGrp="1" noRot="1" noChangeAspect="1" noTextEdit="1"/>
          </p:cNvSpPr>
          <p:nvPr>
            <p:ph type="sldImg" idx="2"/>
          </p:nvPr>
        </p:nvSpPr>
        <p:spPr>
          <a:xfrm>
            <a:off x="685800" y="1143000"/>
            <a:ext cx="5486400" cy="3086100"/>
          </a:xfrm>
          <a:noFill/>
          <a:ln w="12700">
            <a:miter lim="800000"/>
          </a:ln>
        </p:spPr>
      </p:sp>
      <p:sp>
        <p:nvSpPr>
          <p:cNvPr id="9625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96260"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48D8D3EF-26A1-4B37-B362-BFA885A24ABB}" type="slidenum">
              <a:rPr lang="zh-CN" altLang="en-US" sz="1200">
                <a:latin typeface="等线" pitchFamily="2" charset="-122"/>
                <a:ea typeface="等线" pitchFamily="2" charset="-122"/>
              </a:rPr>
              <a:t>42</a:t>
            </a:fld>
            <a:endParaRPr lang="zh-CN" altLang="en-US" sz="1200">
              <a:latin typeface="等线" pitchFamily="2" charset="-122"/>
              <a:ea typeface="等线"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0482" name="幻灯片图像占位符 1"/>
          <p:cNvSpPr>
            <a:spLocks noGrp="1" noRot="1" noChangeAspect="1" noTextEdit="1"/>
          </p:cNvSpPr>
          <p:nvPr>
            <p:ph type="sldImg" idx="2"/>
          </p:nvPr>
        </p:nvSpPr>
        <p:spPr>
          <a:xfrm>
            <a:off x="685800" y="1143000"/>
            <a:ext cx="5486400" cy="3086100"/>
          </a:xfrm>
          <a:noFill/>
          <a:ln w="12700">
            <a:miter lim="800000"/>
          </a:ln>
        </p:spPr>
      </p:sp>
      <p:sp>
        <p:nvSpPr>
          <p:cNvPr id="20483"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endParaRPr lang="zh-CN" altLang="en-US"/>
          </a:p>
        </p:txBody>
      </p:sp>
      <p:sp>
        <p:nvSpPr>
          <p:cNvPr id="20484" name="灯片编号占位符 3"/>
          <p:cNvSpPr txBox="1">
            <a:spLocks noGrp="1"/>
          </p:cNvSpPr>
          <p:nvPr>
            <p:ph type="sldNum"/>
          </p:nvPr>
        </p:nvSpPr>
        <p:spPr>
          <a:xfrm>
            <a:off x="3884613" y="8685213"/>
            <a:ext cx="2971800" cy="458787"/>
          </a:xfrm>
          <a:prstGeom prst="rect">
            <a:avLst/>
          </a:prstGeom>
          <a:noFill/>
        </p:spPr>
        <p:txBody>
          <a:bodyPr rtlCol="0"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4B01F1B7-68E2-451D-954D-A7C31F3777B7}" type="slidenum">
              <a:rPr lang="zh-CN" altLang="en-US" sz="1200">
                <a:latin typeface="等线" pitchFamily="2" charset="-122"/>
                <a:ea typeface="等线" pitchFamily="2" charset="-122"/>
              </a:rPr>
              <a:t>5</a:t>
            </a:fld>
            <a:endParaRPr lang="zh-CN" altLang="en-US" sz="1200">
              <a:latin typeface="等线" pitchFamily="2" charset="-122"/>
              <a:ea typeface="等线"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2530" name="幻灯片图像占位符 1"/>
          <p:cNvSpPr>
            <a:spLocks noGrp="1" noRot="1" noChangeAspect="1" noTextEdit="1"/>
          </p:cNvSpPr>
          <p:nvPr>
            <p:ph type="sldImg" idx="2"/>
          </p:nvPr>
        </p:nvSpPr>
        <p:spPr>
          <a:xfrm>
            <a:off x="685800" y="1143000"/>
            <a:ext cx="5486400" cy="3086100"/>
          </a:xfrm>
          <a:noFill/>
          <a:ln w="12700">
            <a:miter lim="800000"/>
          </a:ln>
        </p:spPr>
      </p:sp>
      <p:sp>
        <p:nvSpPr>
          <p:cNvPr id="22531"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22532"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4A4AAD35-6ABB-4A81-AD4D-954625B27CA9}" type="slidenum">
              <a:rPr lang="zh-CN" altLang="en-US" sz="1200">
                <a:latin typeface="等线" pitchFamily="2" charset="-122"/>
                <a:ea typeface="等线" pitchFamily="2" charset="-122"/>
              </a:rPr>
              <a:t>6</a:t>
            </a:fld>
            <a:endParaRPr lang="zh-CN" altLang="en-US" sz="1200">
              <a:latin typeface="等线" pitchFamily="2" charset="-122"/>
              <a:ea typeface="等线"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4578" name="幻灯片图像占位符 1"/>
          <p:cNvSpPr>
            <a:spLocks noGrp="1" noRot="1" noChangeAspect="1" noTextEdit="1"/>
          </p:cNvSpPr>
          <p:nvPr>
            <p:ph type="sldImg" idx="2"/>
          </p:nvPr>
        </p:nvSpPr>
        <p:spPr>
          <a:xfrm>
            <a:off x="685800" y="1143000"/>
            <a:ext cx="5486400" cy="3086100"/>
          </a:xfrm>
          <a:noFill/>
          <a:ln w="12700">
            <a:miter lim="800000"/>
          </a:ln>
        </p:spPr>
      </p:sp>
      <p:sp>
        <p:nvSpPr>
          <p:cNvPr id="24579"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24580"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2A118539-B7AC-4A88-A65E-50BFCAD68545}" type="slidenum">
              <a:rPr lang="zh-CN" altLang="en-US" sz="1200">
                <a:latin typeface="等线" pitchFamily="2" charset="-122"/>
                <a:ea typeface="等线" pitchFamily="2" charset="-122"/>
              </a:rPr>
              <a:t>7</a:t>
            </a:fld>
            <a:endParaRPr lang="zh-CN" altLang="en-US" sz="1200">
              <a:latin typeface="等线" pitchFamily="2" charset="-122"/>
              <a:ea typeface="等线"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6626" name="幻灯片图像占位符 1"/>
          <p:cNvSpPr>
            <a:spLocks noGrp="1" noRot="1" noChangeAspect="1" noTextEdit="1"/>
          </p:cNvSpPr>
          <p:nvPr>
            <p:ph type="sldImg" idx="2"/>
          </p:nvPr>
        </p:nvSpPr>
        <p:spPr>
          <a:xfrm>
            <a:off x="685800" y="1143000"/>
            <a:ext cx="5486400" cy="3086100"/>
          </a:xfrm>
          <a:noFill/>
          <a:ln w="12700">
            <a:miter lim="800000"/>
          </a:ln>
        </p:spPr>
      </p:sp>
      <p:sp>
        <p:nvSpPr>
          <p:cNvPr id="26627"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26628"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E4FE140E-FD00-48DA-B3DD-A925BE5EE446}" type="slidenum">
              <a:rPr lang="zh-CN" altLang="en-US" sz="1200">
                <a:latin typeface="等线" pitchFamily="2" charset="-122"/>
                <a:ea typeface="等线" pitchFamily="2" charset="-122"/>
              </a:rPr>
              <a:t>8</a:t>
            </a:fld>
            <a:endParaRPr lang="zh-CN" altLang="en-US" sz="1200">
              <a:latin typeface="等线" pitchFamily="2" charset="-122"/>
              <a:ea typeface="等线"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8674" name="幻灯片图像占位符 1"/>
          <p:cNvSpPr>
            <a:spLocks noGrp="1" noRot="1" noChangeAspect="1" noTextEdit="1"/>
          </p:cNvSpPr>
          <p:nvPr>
            <p:ph type="sldImg" idx="2"/>
          </p:nvPr>
        </p:nvSpPr>
        <p:spPr>
          <a:xfrm>
            <a:off x="685800" y="1143000"/>
            <a:ext cx="5486400" cy="3086100"/>
          </a:xfrm>
          <a:noFill/>
          <a:ln w="12700">
            <a:miter lim="800000"/>
          </a:ln>
        </p:spPr>
      </p:sp>
      <p:sp>
        <p:nvSpPr>
          <p:cNvPr id="28675" name="备注占位符 2"/>
          <p:cNvSpPr>
            <a:spLocks noGrp="1"/>
          </p:cNvSpPr>
          <p:nvPr>
            <p:ph type="body" idx="3"/>
          </p:nvPr>
        </p:nvSpPr>
        <p:spPr bwMode="auto">
          <a:xfrm>
            <a:off x="685800" y="4400550"/>
            <a:ext cx="5486400" cy="360045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1pPr>
            <a:lvl2pPr marL="4572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2pPr>
            <a:lvl3pPr marL="9144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3pPr>
            <a:lvl4pPr marL="13716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4pPr>
            <a:lvl5pPr marL="1828800" indent="0" algn="l" defTabSz="9144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pitchFamily="2" charset="-122"/>
                <a:ea typeface="等线" pitchFamily="2" charset="-122"/>
              </a:defRPr>
            </a:lvl5pPr>
          </a:lstStyle>
          <a:p>
            <a:pPr marL="0" lvl="0" indent="0" eaLnBrk="1" hangingPunct="1">
              <a:spcBef>
                <a:spcPct val="0"/>
              </a:spcBef>
            </a:pPr>
            <a:endParaRPr lang="zh-CN" altLang="en-US"/>
          </a:p>
        </p:txBody>
      </p:sp>
      <p:sp>
        <p:nvSpPr>
          <p:cNvPr id="28676" name="灯片编号占位符 3"/>
          <p:cNvSpPr>
            <a:spLocks noGrp="1"/>
          </p:cNvSpPr>
          <p:nvPr>
            <p:ph type="sldNum"/>
          </p:nvPr>
        </p:nvSpPr>
        <p:spPr>
          <a:xfrm>
            <a:off x="3884613" y="8685213"/>
            <a:ext cx="2971800" cy="458787"/>
          </a:xfrm>
          <a:prstGeom prst="rect">
            <a:avLst/>
          </a:prstGeom>
          <a:noFill/>
          <a:ln>
            <a:noFill/>
            <a:miter lim="800000"/>
          </a:ln>
        </p:spPr>
        <p:txBody>
          <a:bodyPr anchor="b"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eaLnBrk="1" hangingPunct="1"/>
            <a:fld id="{ED067B71-F000-4D5C-A944-DAD3E68D89FE}" type="slidenum">
              <a:rPr lang="zh-CN" altLang="en-US" sz="1200">
                <a:latin typeface="等线" pitchFamily="2" charset="-122"/>
                <a:ea typeface="等线" pitchFamily="2" charset="-122"/>
              </a:rPr>
              <a:t>9</a:t>
            </a:fld>
            <a:endParaRPr lang="zh-CN" altLang="en-US" sz="1200">
              <a:latin typeface="等线" pitchFamily="2" charset="-122"/>
              <a:ea typeface="等线"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fld id="{8309F6D4-0CAF-45AB-B93B-9FCF41C4EA67}" type="datetime1">
              <a:rPr lang="zh-CN" altLang="en-US" sz="1200">
                <a:solidFill>
                  <a:srgbClr val="898989"/>
                </a:solidFill>
              </a:rPr>
              <a:t>*</a:t>
            </a:fld>
            <a:endParaRPr lang="zh-CN" altLang="en-US" sz="1200">
              <a:solidFill>
                <a:srgbClr val="898989"/>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a:endParaRPr lang="zh-CN" altLang="en-US" sz="1200">
              <a:solidFill>
                <a:srgbClr val="898989"/>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rtlCol="0" anchor="ctr" anchorCtr="0">
            <a:noAutofit/>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a:fld id="{3711013B-A3C3-40D4-81BF-7755855E345E}" type="slidenum">
              <a:rPr lang="zh-CN" altLang="en-US" sz="1200">
                <a:solidFill>
                  <a:srgbClr val="898989"/>
                </a:solidFill>
              </a:rPr>
              <a:t>*</a:t>
            </a:fld>
            <a:endParaRPr lang="zh-CN" altLang="en-US" sz="1200">
              <a:solidFill>
                <a:srgbClr val="898989"/>
              </a:solidFill>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首页">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课堂导入">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预学回顾">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活动探究">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活动探究2">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课堂小结">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课堂达标">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达标讲评">
    <p:bg>
      <p:bgPr>
        <a:blipFill rotWithShape="0">
          <a:blip r:embed="rId1"/>
          <a:stretch>
            <a:fillRect/>
          </a:stretch>
        </a:blipFill>
      </p:bgPr>
    </p:bg>
    <p:spTree>
      <p:nvGrpSpPr>
        <p:cNvPr id="1" name=""/>
        <p:cNvGrpSpPr/>
        <p:nvPr/>
      </p:nvGrpSpPr>
      <p:grpSpPr/>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file:///D:\qq&#25991;&#20214;\712321467\Image\C2C\Image2\%7b75232B38-A165-1FB7-499C-2E1C792CACB5%7d.png" TargetMode="External" /><Relationship Id="rId11" Type="http://schemas.openxmlformats.org/officeDocument/2006/relationships/image" Target="../media/image2.png"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2"/>
          <a:stretch>
            <a:fillRect/>
          </a:stretch>
        </a:blipFill>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a:noFill/>
            <a:miter lim="800000"/>
          </a:ln>
        </p:spPr>
        <p:txBody>
          <a:bodyPr anchor="ctr" anchorCtr="0">
            <a:noAutofit/>
          </a:bodyPr>
          <a:lstStyle>
            <a:lvl1pPr marL="0" indent="0" algn="l" defTabSz="914400" rtl="0" eaLnBrk="0" fontAlgn="base" hangingPunct="0">
              <a:lnSpc>
                <a:spcPct val="90000"/>
              </a:lnSpc>
              <a:spcBef>
                <a:spcPct val="0"/>
              </a:spcBef>
              <a:spcAft>
                <a:spcPct val="0"/>
              </a:spcAft>
              <a:buClrTx/>
              <a:buSzTx/>
              <a:buFontTx/>
              <a:buNone/>
              <a:defRPr kumimoji="0" lang="zh-CN" altLang="en-US" sz="4400" b="0" i="0" u="none" kern="1200" baseline="0">
                <a:solidFill>
                  <a:schemeClr val="tx1"/>
                </a:solidFill>
                <a:latin typeface="Calibri Light" pitchFamily="34" charset="0"/>
                <a:ea typeface="宋体" pitchFamily="2" charset="-122"/>
                <a:cs typeface="+mj-cs"/>
              </a:defRPr>
            </a:lvl1pPr>
          </a:lstStyle>
          <a:p>
            <a:pPr lvl="0"/>
            <a:r>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a:noFill/>
            <a:miter lim="800000"/>
          </a:ln>
        </p:spPr>
        <p:txBody>
          <a:bodyPr>
            <a:no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lvl="0"/>
            <a:r>
              <a:t>单击此处编辑母版文本样式</a:t>
            </a:r>
          </a:p>
          <a:p>
            <a:pPr lvl="1"/>
            <a:r>
              <a:t>第二级</a:t>
            </a:r>
          </a:p>
          <a:p>
            <a:pPr lvl="2"/>
            <a:r>
              <a:t>第三级</a:t>
            </a:r>
          </a:p>
          <a:p>
            <a:pPr lvl="3"/>
            <a:r>
              <a:t>第四级</a:t>
            </a:r>
          </a:p>
          <a:p>
            <a:pPr lvl="4"/>
            <a:r>
              <a:t>第五级</a:t>
            </a:r>
          </a:p>
        </p:txBody>
      </p:sp>
      <p:sp>
        <p:nvSpPr>
          <p:cNvPr id="1028" name="日期占位符 3"/>
          <p:cNvSpPr>
            <a:spLocks noGrp="1"/>
          </p:cNvSpPr>
          <p:nvPr>
            <p:ph type="dt" sz="half" idx="2"/>
          </p:nvPr>
        </p:nvSpPr>
        <p:spPr>
          <a:xfrm>
            <a:off x="838200" y="6356350"/>
            <a:ext cx="2743200" cy="365125"/>
          </a:xfrm>
          <a:prstGeom prst="rect">
            <a:avLst/>
          </a:prstGeom>
        </p:spPr>
        <p:txBody>
          <a:bodyPr rtlCol="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fld id="{8309F6D4-0CAF-45AB-B93B-9FCF41C4EA67}" type="datetime1">
              <a:rPr lang="zh-CN" altLang="en-US" sz="1200">
                <a:solidFill>
                  <a:srgbClr val="898989"/>
                </a:solidFill>
              </a:rPr>
              <a:t>*</a:t>
            </a:fld>
            <a:endParaRPr lang="zh-CN" altLang="en-US" sz="1200">
              <a:solidFill>
                <a:srgbClr val="898989"/>
              </a:solidFill>
            </a:endParaRPr>
          </a:p>
        </p:txBody>
      </p:sp>
      <p:sp>
        <p:nvSpPr>
          <p:cNvPr id="1029" name="页脚占位符 4"/>
          <p:cNvSpPr>
            <a:spLocks noGrp="1"/>
          </p:cNvSpPr>
          <p:nvPr>
            <p:ph type="ftr" sz="quarter" idx="3"/>
          </p:nvPr>
        </p:nvSpPr>
        <p:spPr>
          <a:xfrm>
            <a:off x="4038600" y="6356350"/>
            <a:ext cx="4114800" cy="365125"/>
          </a:xfrm>
          <a:prstGeom prst="rect">
            <a:avLst/>
          </a:prstGeom>
        </p:spPr>
        <p:txBody>
          <a:bodyPr rtlCol="0" anchor="ctr" anchorCtr="0">
            <a:noAutofit/>
          </a:bodyPr>
          <a:lstStyle>
            <a:defPPr>
              <a:defRPr lang="zh-CN"/>
            </a:defPPr>
            <a:lvl1pPr marL="0" indent="0" algn="ct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a:endParaRPr lang="zh-CN" altLang="en-US" sz="1200">
              <a:solidFill>
                <a:srgbClr val="898989"/>
              </a:solidFill>
            </a:endParaRPr>
          </a:p>
        </p:txBody>
      </p:sp>
      <p:sp>
        <p:nvSpPr>
          <p:cNvPr id="1030" name="灯片编号占位符 5"/>
          <p:cNvSpPr>
            <a:spLocks noGrp="1"/>
          </p:cNvSpPr>
          <p:nvPr>
            <p:ph type="sldNum" sz="quarter" idx="4"/>
          </p:nvPr>
        </p:nvSpPr>
        <p:spPr>
          <a:xfrm>
            <a:off x="8610600" y="6356350"/>
            <a:ext cx="2743200" cy="365125"/>
          </a:xfrm>
          <a:prstGeom prst="rect">
            <a:avLst/>
          </a:prstGeom>
        </p:spPr>
        <p:txBody>
          <a:bodyPr rtlCol="0" anchor="ctr" anchorCtr="0">
            <a:noAutofit/>
          </a:bodyPr>
          <a:lstStyle>
            <a:defPPr>
              <a:defRPr lang="zh-CN"/>
            </a:defPPr>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tint val="75000"/>
                  </a:schemeClr>
                </a:solidFill>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r"/>
            <a:fld id="{3711013B-A3C3-40D4-81BF-7755855E345E}" type="slidenum">
              <a:rPr lang="zh-CN" altLang="en-US" sz="1200">
                <a:solidFill>
                  <a:srgbClr val="898989"/>
                </a:solidFill>
              </a:rPr>
              <a:t>*</a:t>
            </a:fld>
            <a:endParaRPr lang="zh-CN" altLang="en-US" sz="1200">
              <a:solidFill>
                <a:srgbClr val="898989"/>
              </a:solidFill>
            </a:endParaRPr>
          </a:p>
        </p:txBody>
      </p:sp>
      <p:pic>
        <p:nvPicPr>
          <p:cNvPr id="1031" name="图片 1073743875" descr="学科网 zxxk.com"/>
          <p:cNvPicPr>
            <a:picLocks noChangeAspect="1"/>
          </p:cNvPicPr>
          <p:nvPr/>
        </p:nvPicPr>
        <p:blipFill>
          <a:blip r:embed="rId11" r:link="rId10"/>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58" r:id="rId1"/>
    <p:sldLayoutId id="2147483760" r:id="rId2"/>
    <p:sldLayoutId id="2147483762" r:id="rId3"/>
    <p:sldLayoutId id="2147483764" r:id="rId4"/>
    <p:sldLayoutId id="2147483766" r:id="rId5"/>
    <p:sldLayoutId id="2147483768" r:id="rId6"/>
    <p:sldLayoutId id="2147483770" r:id="rId7"/>
    <p:sldLayoutId id="2147483772" r:id="rId8"/>
    <p:sldLayoutId id="2147483774" r:id="rId9"/>
  </p:sldLayoutIdLst>
  <p:transition/>
  <p:timing/>
  <p:txStyles>
    <p:titleStyle>
      <a:lvl1pPr marL="0" indent="0" algn="l" defTabSz="914400" rtl="0" eaLnBrk="0" fontAlgn="base" hangingPunct="0">
        <a:lnSpc>
          <a:spcPct val="90000"/>
        </a:lnSpc>
        <a:spcBef>
          <a:spcPct val="0"/>
        </a:spcBef>
        <a:spcAft>
          <a:spcPct val="0"/>
        </a:spcAft>
        <a:buClrTx/>
        <a:buSzTx/>
        <a:buFontTx/>
        <a:buNone/>
        <a:defRPr kumimoji="0" sz="4400" b="0" i="0" u="none" kern="1200" baseline="0">
          <a:solidFill>
            <a:schemeClr val="tx1"/>
          </a:solidFill>
          <a:effectLst/>
          <a:latin typeface="Calibri Light" pitchFamily="34" charset="0"/>
          <a:ea typeface="宋体" pitchFamily="2" charset="-122"/>
          <a:cs typeface="+mj-cs"/>
        </a:defRPr>
      </a:lvl1pPr>
    </p:titleStyle>
    <p:body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sz="2800" b="0" i="0" u="none" kern="1200" baseline="0">
          <a:solidFill>
            <a:schemeClr val="tx1"/>
          </a:solidFill>
          <a:effectLst/>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sz="2400" b="0" i="0" u="none" kern="1200" baseline="0">
          <a:solidFill>
            <a:schemeClr val="tx1"/>
          </a:solidFill>
          <a:effectLst/>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sz="2000" b="0" i="0" u="none" kern="1200" baseline="0">
          <a:solidFill>
            <a:schemeClr val="tx1"/>
          </a:solidFill>
          <a:effectLst/>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sz="1800" b="0" i="0" u="none" kern="1200" baseline="0">
          <a:solidFill>
            <a:schemeClr val="tx1"/>
          </a:solidFill>
          <a:effectLst/>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0.xml" /><Relationship Id="rId3"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7.xml" /><Relationship Id="rId3" Type="http://schemas.openxmlformats.org/officeDocument/2006/relationships/image" Target="../media/image1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4.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 Id="rId3" Type="http://schemas.openxmlformats.org/officeDocument/2006/relationships/image" Target="../media/image1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14.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 Id="rId3" Type="http://schemas.openxmlformats.org/officeDocument/2006/relationships/image" Target="../media/image5.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0.xml" /><Relationship Id="rId3"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1.xml" /><Relationship Id="rId3" Type="http://schemas.openxmlformats.org/officeDocument/2006/relationships/image" Target="../media/image1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6.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0.xml" /><Relationship Id="rId3" Type="http://schemas.openxmlformats.org/officeDocument/2006/relationships/image" Target="../media/image1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2.xml" /><Relationship Id="rId3" Type="http://schemas.openxmlformats.org/officeDocument/2006/relationships/image" Target="../media/image17.png" /><Relationship Id="rId4" Type="http://schemas.openxmlformats.org/officeDocument/2006/relationships/image" Target="../media/image1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 Id="rId3"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9.xml" /><Relationship Id="rId3"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266" name="图片 100034"/>
          <p:cNvPicPr>
            <a:picLocks noChangeAspect="1"/>
          </p:cNvPicPr>
          <p:nvPr/>
        </p:nvPicPr>
        <p:blipFill>
          <a:blip r:embed="rId3"/>
          <a:stretch>
            <a:fillRect/>
          </a:stretch>
        </p:blipFill>
        <p:spPr>
          <a:xfrm>
            <a:off x="10756900" y="11493500"/>
            <a:ext cx="304800" cy="330200"/>
          </a:xfrm>
          <a:prstGeom prst="rect">
            <a:avLst/>
          </a:prstGeom>
          <a:noFill/>
          <a:ln>
            <a:noFill/>
            <a:miter lim="800000"/>
          </a:ln>
        </p:spPr>
      </p:pic>
      <p:sp>
        <p:nvSpPr>
          <p:cNvPr id="11267" name="标题 4"/>
          <p:cNvSpPr/>
          <p:nvPr/>
        </p:nvSpPr>
        <p:spPr>
          <a:xfrm>
            <a:off x="2409825" y="2436813"/>
            <a:ext cx="7483475" cy="1203325"/>
          </a:xfrm>
          <a:prstGeom prst="rect">
            <a:avLst/>
          </a:prstGeom>
          <a:noFill/>
          <a:ln>
            <a:noFill/>
            <a:miter lim="800000"/>
          </a:ln>
        </p:spPr>
        <p:txBody>
          <a:bodyPr lIns="90170" tIns="46990" rIns="90170" bIns="46990" anchor="ctr" anchorCtr="0">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algn="ctr" eaLnBrk="1" hangingPunct="1">
              <a:lnSpc>
                <a:spcPct val="100000"/>
              </a:lnSpc>
              <a:spcBef>
                <a:spcPct val="0"/>
              </a:spcBef>
              <a:buFontTx/>
              <a:buNone/>
            </a:pPr>
            <a:r>
              <a:rPr lang="en-US" altLang="zh-CN" sz="3600">
                <a:solidFill>
                  <a:srgbClr val="3F403E"/>
                </a:solidFill>
                <a:latin typeface="Arial" pitchFamily="34" charset="0"/>
                <a:ea typeface="微软雅黑 Light" pitchFamily="34" charset="-122"/>
                <a:sym typeface="字魂灵悦黑体"/>
              </a:rPr>
              <a:t>4.2 </a:t>
            </a:r>
            <a:r>
              <a:rPr lang="zh-CN" altLang="en-US" sz="3600">
                <a:solidFill>
                  <a:srgbClr val="3F403E"/>
                </a:solidFill>
                <a:latin typeface="Arial" pitchFamily="34" charset="0"/>
                <a:ea typeface="微软雅黑 Light" pitchFamily="34" charset="-122"/>
                <a:sym typeface="字魂灵悦黑体"/>
              </a:rPr>
              <a:t>元素周期律</a:t>
            </a:r>
            <a:endParaRPr lang="zh-CN" altLang="en-US" sz="3600">
              <a:solidFill>
                <a:srgbClr val="3F403E"/>
              </a:solidFill>
              <a:latin typeface="Arial" pitchFamily="34" charset="0"/>
              <a:ea typeface="微软雅黑 Light" pitchFamily="34" charset="-122"/>
              <a:sym typeface="字魂灵悦黑体"/>
            </a:endParaRPr>
          </a:p>
          <a:p>
            <a:pPr marL="0" lvl="0" indent="0" algn="ctr" eaLnBrk="1" hangingPunct="1">
              <a:lnSpc>
                <a:spcPct val="100000"/>
              </a:lnSpc>
              <a:spcBef>
                <a:spcPct val="0"/>
              </a:spcBef>
              <a:buFontTx/>
              <a:buNone/>
            </a:pPr>
            <a:r>
              <a:rPr lang="zh-CN" altLang="en-US" sz="3600">
                <a:solidFill>
                  <a:srgbClr val="3F403E"/>
                </a:solidFill>
                <a:latin typeface="Arial" pitchFamily="34" charset="0"/>
                <a:ea typeface="汉仪雅酷黑 75W"/>
                <a:sym typeface="字魂灵悦黑体"/>
              </a:rPr>
              <a:t>课时</a:t>
            </a:r>
            <a:r>
              <a:rPr lang="en-US" altLang="zh-CN" sz="3600">
                <a:solidFill>
                  <a:srgbClr val="3F403E"/>
                </a:solidFill>
                <a:latin typeface="Arial" pitchFamily="34" charset="0"/>
                <a:ea typeface="汉仪雅酷黑 75W"/>
                <a:sym typeface="字魂灵悦黑体"/>
              </a:rPr>
              <a:t>1</a:t>
            </a:r>
            <a:endParaRPr lang="zh-CN" altLang="en-US" sz="3600">
              <a:solidFill>
                <a:srgbClr val="3F403E"/>
              </a:solidFill>
              <a:latin typeface="Arial" pitchFamily="34" charset="0"/>
              <a:ea typeface="汉仪雅酷黑 75W"/>
              <a:sym typeface="微软雅黑 Light" pitchFamily="3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9698" name="文本框 13"/>
          <p:cNvSpPr/>
          <p:nvPr/>
        </p:nvSpPr>
        <p:spPr>
          <a:xfrm>
            <a:off x="1055688" y="692150"/>
            <a:ext cx="10812462" cy="325120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algn="just" eaLnBrk="1" hangingPunct="1">
              <a:lnSpc>
                <a:spcPct val="150000"/>
              </a:lnSpc>
              <a:spcBef>
                <a:spcPct val="0"/>
              </a:spcBef>
              <a:buFontTx/>
              <a:buNone/>
            </a:pPr>
            <a:r>
              <a:rPr lang="zh-CN" altLang="zh-CN" sz="2000">
                <a:latin typeface="Arial" pitchFamily="34" charset="0"/>
                <a:ea typeface="微软雅黑" pitchFamily="34" charset="-122"/>
              </a:rPr>
              <a:t>【探究总结】</a:t>
            </a:r>
            <a:endParaRPr lang="zh-CN" altLang="zh-CN" sz="2000">
              <a:latin typeface="Arial" pitchFamily="34" charset="0"/>
              <a:ea typeface="微软雅黑" pitchFamily="34" charset="-122"/>
            </a:endParaRPr>
          </a:p>
          <a:p>
            <a:pPr marL="0" lvl="0" indent="0" algn="ctr" eaLnBrk="1" hangingPunct="1">
              <a:lnSpc>
                <a:spcPct val="150000"/>
              </a:lnSpc>
              <a:spcBef>
                <a:spcPct val="0"/>
              </a:spcBef>
              <a:buFontTx/>
              <a:buNone/>
            </a:pPr>
            <a:r>
              <a:rPr lang="zh-CN" altLang="zh-CN" sz="2000" b="1">
                <a:latin typeface="Arial" pitchFamily="34" charset="0"/>
                <a:ea typeface="微软雅黑" pitchFamily="34" charset="-122"/>
              </a:rPr>
              <a:t>元素周期律</a:t>
            </a: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1</a:t>
            </a:r>
            <a:r>
              <a:rPr lang="zh-CN" altLang="zh-CN" sz="2000">
                <a:latin typeface="Arial" pitchFamily="34" charset="0"/>
                <a:ea typeface="微软雅黑" pitchFamily="34" charset="-122"/>
              </a:rPr>
              <a:t>）元素周期律是指元素的性质随着原子序数的递增而呈周期性的变化。</a:t>
            </a: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2</a:t>
            </a:r>
            <a:r>
              <a:rPr lang="zh-CN" altLang="zh-CN" sz="2000">
                <a:latin typeface="Arial" pitchFamily="34" charset="0"/>
                <a:ea typeface="微软雅黑" pitchFamily="34" charset="-122"/>
              </a:rPr>
              <a:t>）元素的性质包括：原子半径、主要化合价、金属性、非金属性等。</a:t>
            </a: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3</a:t>
            </a:r>
            <a:r>
              <a:rPr lang="zh-CN" altLang="zh-CN" sz="2000">
                <a:latin typeface="Arial" pitchFamily="34" charset="0"/>
                <a:ea typeface="微软雅黑" pitchFamily="34" charset="-122"/>
              </a:rPr>
              <a:t>）元素周期律的实质是元素原子的核外电子排布发生周期性变化的必然结果。</a:t>
            </a: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4</a:t>
            </a:r>
            <a:r>
              <a:rPr lang="zh-CN" altLang="zh-CN" sz="2000">
                <a:latin typeface="Arial" pitchFamily="34" charset="0"/>
                <a:ea typeface="微软雅黑" pitchFamily="34" charset="-122"/>
              </a:rPr>
              <a:t>）粒子半径大小比较方法</a:t>
            </a: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zh-CN" altLang="zh-CN" sz="2000">
                <a:latin typeface="Arial" pitchFamily="34" charset="0"/>
              </a:rPr>
              <a:t>①</a:t>
            </a:r>
            <a:r>
              <a:rPr lang="en-US" altLang="zh-CN" sz="2000">
                <a:latin typeface="Arial" pitchFamily="34" charset="0"/>
                <a:ea typeface="微软雅黑" pitchFamily="34" charset="-122"/>
              </a:rPr>
              <a:t>“</a:t>
            </a:r>
            <a:r>
              <a:rPr lang="zh-CN" altLang="zh-CN" sz="2000">
                <a:latin typeface="Arial" pitchFamily="34" charset="0"/>
                <a:ea typeface="微软雅黑" pitchFamily="34" charset="-122"/>
              </a:rPr>
              <a:t>四同</a:t>
            </a:r>
            <a:r>
              <a:rPr lang="en-US" altLang="zh-CN" sz="2000">
                <a:latin typeface="Arial" pitchFamily="34" charset="0"/>
                <a:ea typeface="微软雅黑" pitchFamily="34" charset="-122"/>
              </a:rPr>
              <a:t>”</a:t>
            </a:r>
            <a:endParaRPr lang="zh-CN" altLang="zh-CN" sz="1600">
              <a:latin typeface="Arial" pitchFamily="34" charset="0"/>
              <a:ea typeface="微软雅黑" pitchFamily="34" charset="-122"/>
            </a:endParaRPr>
          </a:p>
        </p:txBody>
      </p:sp>
      <p:pic>
        <p:nvPicPr>
          <p:cNvPr id="29699" name="图片 5"/>
          <p:cNvPicPr>
            <a:picLocks noChangeAspect="1"/>
          </p:cNvPicPr>
          <p:nvPr/>
        </p:nvPicPr>
        <p:blipFill>
          <a:blip r:embed="rId3">
            <a:clrChange>
              <a:clrFrom>
                <a:srgbClr val="FFFFFF"/>
              </a:clrFrom>
              <a:clrTo>
                <a:srgbClr val="FFFFFF">
                  <a:alpha val="0"/>
                </a:srgbClr>
              </a:clrTo>
            </a:clrChange>
          </a:blip>
          <a:stretch>
            <a:fillRect/>
          </a:stretch>
        </p:blipFill>
        <p:spPr>
          <a:xfrm>
            <a:off x="3694113" y="3200400"/>
            <a:ext cx="4979987" cy="3070225"/>
          </a:xfrm>
          <a:prstGeom prst="rect">
            <a:avLst/>
          </a:prstGeom>
          <a:noFill/>
          <a:ln>
            <a:noFill/>
            <a:miter lim="800000"/>
          </a:ln>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1746" name="文本框 13"/>
          <p:cNvSpPr/>
          <p:nvPr/>
        </p:nvSpPr>
        <p:spPr>
          <a:xfrm>
            <a:off x="1055688" y="1306513"/>
            <a:ext cx="10812462" cy="27749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algn="just" eaLnBrk="1" hangingPunct="1">
              <a:lnSpc>
                <a:spcPct val="150000"/>
              </a:lnSpc>
              <a:spcBef>
                <a:spcPct val="0"/>
              </a:spcBef>
              <a:buFontTx/>
              <a:buNone/>
              <a:tabLst>
                <a:tab pos="2667000"/>
                <a:tab pos="5200650" algn="r"/>
              </a:tabLst>
            </a:pPr>
            <a:r>
              <a:rPr lang="zh-CN" altLang="zh-CN" sz="2400">
                <a:latin typeface="Arial" pitchFamily="34" charset="0"/>
              </a:rPr>
              <a:t>②</a:t>
            </a:r>
            <a:r>
              <a:rPr lang="en-US" altLang="zh-CN" sz="2400">
                <a:latin typeface="Arial" pitchFamily="34" charset="0"/>
                <a:ea typeface="微软雅黑" pitchFamily="34" charset="-122"/>
              </a:rPr>
              <a:t>“</a:t>
            </a:r>
            <a:r>
              <a:rPr lang="zh-CN" altLang="zh-CN" sz="2400">
                <a:latin typeface="Arial" pitchFamily="34" charset="0"/>
                <a:ea typeface="微软雅黑" pitchFamily="34" charset="-122"/>
              </a:rPr>
              <a:t>三看</a:t>
            </a:r>
            <a:r>
              <a:rPr lang="en-US" altLang="zh-CN" sz="2400">
                <a:latin typeface="Arial" pitchFamily="34" charset="0"/>
                <a:ea typeface="微软雅黑" pitchFamily="34" charset="-122"/>
              </a:rPr>
              <a:t>”</a:t>
            </a:r>
            <a:endParaRPr lang="zh-CN" altLang="zh-CN" sz="2400">
              <a:latin typeface="Arial" pitchFamily="34" charset="0"/>
              <a:ea typeface="微软雅黑" pitchFamily="34" charset="-122"/>
            </a:endParaRPr>
          </a:p>
          <a:p>
            <a:pPr marL="0" lvl="0" indent="0" algn="just" eaLnBrk="1" hangingPunct="1">
              <a:lnSpc>
                <a:spcPct val="150000"/>
              </a:lnSpc>
              <a:spcBef>
                <a:spcPct val="0"/>
              </a:spcBef>
              <a:buFontTx/>
              <a:buNone/>
              <a:tabLst>
                <a:tab pos="2667000"/>
                <a:tab pos="5200650" algn="r"/>
              </a:tabLst>
            </a:pPr>
            <a:r>
              <a:rPr lang="en-US" altLang="zh-CN" sz="2400">
                <a:latin typeface="Arial" pitchFamily="34" charset="0"/>
                <a:ea typeface="微软雅黑" pitchFamily="34" charset="-122"/>
              </a:rPr>
              <a:t>“</a:t>
            </a:r>
            <a:r>
              <a:rPr lang="zh-CN" altLang="zh-CN" sz="2400">
                <a:latin typeface="Arial" pitchFamily="34" charset="0"/>
                <a:ea typeface="微软雅黑" pitchFamily="34" charset="-122"/>
              </a:rPr>
              <a:t>一看</a:t>
            </a:r>
            <a:r>
              <a:rPr lang="en-US" altLang="zh-CN" sz="2400">
                <a:latin typeface="Arial" pitchFamily="34" charset="0"/>
                <a:ea typeface="微软雅黑" pitchFamily="34" charset="-122"/>
              </a:rPr>
              <a:t>”</a:t>
            </a:r>
            <a:r>
              <a:rPr lang="zh-CN" altLang="zh-CN" sz="2400">
                <a:latin typeface="Arial" pitchFamily="34" charset="0"/>
                <a:ea typeface="微软雅黑" pitchFamily="34" charset="-122"/>
              </a:rPr>
              <a:t>电子层数：当最外层电子数相同时，电子层数越多，半径越大。</a:t>
            </a:r>
            <a:endParaRPr lang="zh-CN" altLang="zh-CN" sz="2400">
              <a:latin typeface="Arial" pitchFamily="34" charset="0"/>
              <a:ea typeface="微软雅黑" pitchFamily="34" charset="-122"/>
            </a:endParaRPr>
          </a:p>
          <a:p>
            <a:pPr marL="0" lvl="0" indent="0" algn="just" eaLnBrk="1" hangingPunct="1">
              <a:lnSpc>
                <a:spcPct val="150000"/>
              </a:lnSpc>
              <a:spcBef>
                <a:spcPct val="0"/>
              </a:spcBef>
              <a:buFontTx/>
              <a:buNone/>
              <a:tabLst>
                <a:tab pos="2667000"/>
                <a:tab pos="5200650" algn="r"/>
              </a:tabLst>
            </a:pPr>
            <a:r>
              <a:rPr lang="en-US" altLang="zh-CN" sz="2400">
                <a:latin typeface="Arial" pitchFamily="34" charset="0"/>
                <a:ea typeface="微软雅黑" pitchFamily="34" charset="-122"/>
              </a:rPr>
              <a:t>“</a:t>
            </a:r>
            <a:r>
              <a:rPr lang="zh-CN" altLang="zh-CN" sz="2400">
                <a:latin typeface="Arial" pitchFamily="34" charset="0"/>
                <a:ea typeface="微软雅黑" pitchFamily="34" charset="-122"/>
              </a:rPr>
              <a:t>二看</a:t>
            </a:r>
            <a:r>
              <a:rPr lang="en-US" altLang="zh-CN" sz="2400">
                <a:latin typeface="Arial" pitchFamily="34" charset="0"/>
                <a:ea typeface="微软雅黑" pitchFamily="34" charset="-122"/>
              </a:rPr>
              <a:t>”</a:t>
            </a:r>
            <a:r>
              <a:rPr lang="zh-CN" altLang="zh-CN" sz="2400">
                <a:latin typeface="Arial" pitchFamily="34" charset="0"/>
                <a:ea typeface="微软雅黑" pitchFamily="34" charset="-122"/>
              </a:rPr>
              <a:t>核电荷数：当电子层数相同时，核电荷数越大，半径越小。</a:t>
            </a:r>
            <a:endParaRPr lang="zh-CN" altLang="zh-CN" sz="2400">
              <a:latin typeface="Arial" pitchFamily="34" charset="0"/>
              <a:ea typeface="微软雅黑" pitchFamily="34" charset="-122"/>
            </a:endParaRPr>
          </a:p>
          <a:p>
            <a:pPr marL="0" lvl="0" indent="0" algn="just" eaLnBrk="1" hangingPunct="1">
              <a:lnSpc>
                <a:spcPct val="150000"/>
              </a:lnSpc>
              <a:spcBef>
                <a:spcPct val="0"/>
              </a:spcBef>
              <a:buFontTx/>
              <a:buNone/>
              <a:tabLst>
                <a:tab pos="2667000"/>
                <a:tab pos="5200650" algn="r"/>
              </a:tabLst>
            </a:pPr>
            <a:r>
              <a:rPr lang="en-US" altLang="zh-CN" sz="2400">
                <a:latin typeface="Arial" pitchFamily="34" charset="0"/>
                <a:ea typeface="微软雅黑" pitchFamily="34" charset="-122"/>
              </a:rPr>
              <a:t>“</a:t>
            </a:r>
            <a:r>
              <a:rPr lang="zh-CN" altLang="zh-CN" sz="2400">
                <a:latin typeface="Arial" pitchFamily="34" charset="0"/>
                <a:ea typeface="微软雅黑" pitchFamily="34" charset="-122"/>
              </a:rPr>
              <a:t>三看</a:t>
            </a:r>
            <a:r>
              <a:rPr lang="en-US" altLang="zh-CN" sz="2400">
                <a:latin typeface="Arial" pitchFamily="34" charset="0"/>
                <a:ea typeface="微软雅黑" pitchFamily="34" charset="-122"/>
              </a:rPr>
              <a:t>”</a:t>
            </a:r>
            <a:r>
              <a:rPr lang="zh-CN" altLang="zh-CN" sz="2400">
                <a:latin typeface="Arial" pitchFamily="34" charset="0"/>
                <a:ea typeface="微软雅黑" pitchFamily="34" charset="-122"/>
              </a:rPr>
              <a:t>核外电子数：当电子层数和核电荷数均相同时，核外电子数越多，半径越大。</a:t>
            </a:r>
            <a:endParaRPr lang="zh-CN" altLang="zh-CN" sz="2400">
              <a:latin typeface="Arial" pitchFamily="34" charset="0"/>
              <a:ea typeface="微软雅黑" pitchFamily="34"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3794" name="文本框 1">
            <a:extLst>
              <a:ext uri="{FF2B5EF4-FFF2-40B4-BE49-F238E27FC236}"/>
            </a:extLst>
          </p:cNvPr>
          <p:cNvSpPr txBox="1"/>
          <p:nvPr/>
        </p:nvSpPr>
        <p:spPr>
          <a:xfrm>
            <a:off x="1055688" y="558800"/>
            <a:ext cx="10795000" cy="326548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fontAlgn="ctr" hangingPunct="1">
              <a:lnSpc>
                <a:spcPct val="150000"/>
              </a:lnSpc>
            </a:pPr>
            <a:r>
              <a:rPr lang="en-US" altLang="zh-CN" sz="2000" b="1" spc="0"/>
              <a:t>【</a:t>
            </a:r>
            <a:r>
              <a:rPr lang="zh-CN" altLang="zh-CN" sz="2000" b="1" spc="0"/>
              <a:t>针对训练</a:t>
            </a:r>
            <a:r>
              <a:rPr lang="en-US" altLang="zh-CN" sz="2000" b="1" spc="0"/>
              <a:t>】</a:t>
            </a:r>
            <a:endParaRPr lang="en-US" altLang="zh-CN" sz="2000" b="1"/>
          </a:p>
          <a:p>
            <a:pPr marL="0" marR="0" lvl="0" indent="0" eaLnBrk="1" hangingPunct="1">
              <a:lnSpc>
                <a:spcPct val="150000"/>
              </a:lnSpc>
            </a:pPr>
            <a:r>
              <a:rPr lang="en-US" altLang="zh-CN" sz="2000" b="1" spc="0"/>
              <a:t>1.</a:t>
            </a:r>
            <a:r>
              <a:rPr lang="zh-CN" altLang="zh-CN" sz="2000" spc="0"/>
              <a:t>已知短周期元素的离子</a:t>
            </a:r>
            <a:r>
              <a:rPr lang="en-US" altLang="zh-CN" sz="2000" i="1" spc="0" baseline="-25000"/>
              <a:t>a</a:t>
            </a:r>
            <a:r>
              <a:rPr lang="en-US" altLang="zh-CN" sz="2000" spc="0"/>
              <a:t>A</a:t>
            </a:r>
            <a:r>
              <a:rPr lang="en-US" altLang="zh-CN" sz="2000" spc="0" baseline="30000"/>
              <a:t>2+</a:t>
            </a:r>
            <a:r>
              <a:rPr lang="zh-CN" altLang="zh-CN" sz="2000" spc="0"/>
              <a:t>、</a:t>
            </a:r>
            <a:r>
              <a:rPr lang="en-US" altLang="zh-CN" sz="2000" i="1" spc="0" baseline="-25000"/>
              <a:t>b</a:t>
            </a:r>
            <a:r>
              <a:rPr lang="en-US" altLang="zh-CN" sz="2000" spc="0"/>
              <a:t>B</a:t>
            </a:r>
            <a:r>
              <a:rPr lang="en-US" altLang="zh-CN" sz="2000" spc="0" baseline="30000"/>
              <a:t>+</a:t>
            </a:r>
            <a:r>
              <a:rPr lang="zh-CN" altLang="zh-CN" sz="2000" spc="0"/>
              <a:t>、</a:t>
            </a:r>
            <a:r>
              <a:rPr lang="en-US" altLang="zh-CN" sz="2000" i="1" spc="0" baseline="-25000"/>
              <a:t>c</a:t>
            </a:r>
            <a:r>
              <a:rPr lang="en-US" altLang="zh-CN" sz="2000" spc="0"/>
              <a:t>C</a:t>
            </a:r>
            <a:r>
              <a:rPr lang="en-US" altLang="zh-CN" sz="2000" spc="0" baseline="30000"/>
              <a:t>3-</a:t>
            </a:r>
            <a:r>
              <a:rPr lang="zh-CN" altLang="zh-CN" sz="2000" spc="0"/>
              <a:t>、</a:t>
            </a:r>
            <a:r>
              <a:rPr lang="en-US" altLang="zh-CN" sz="2000" i="1" spc="0" baseline="-25000"/>
              <a:t>d</a:t>
            </a:r>
            <a:r>
              <a:rPr lang="en-US" altLang="zh-CN" sz="2000" spc="0"/>
              <a:t>D</a:t>
            </a:r>
            <a:r>
              <a:rPr lang="en-US" altLang="zh-CN" sz="2000" spc="0" baseline="30000"/>
              <a:t>-</a:t>
            </a:r>
            <a:r>
              <a:rPr lang="zh-CN" altLang="zh-CN" sz="2000" spc="0"/>
              <a:t>都具有相同的电子层结构，则下列叙述正确的是（　　）。</a:t>
            </a:r>
            <a:endParaRPr lang="zh-CN" altLang="zh-CN" sz="2000"/>
          </a:p>
          <a:p>
            <a:pPr marL="0" marR="0" lvl="0" indent="0" eaLnBrk="1" hangingPunct="1">
              <a:lnSpc>
                <a:spcPct val="150000"/>
              </a:lnSpc>
            </a:pPr>
            <a:r>
              <a:rPr lang="en-US" altLang="zh-CN" sz="2000" spc="0"/>
              <a:t>A.</a:t>
            </a:r>
            <a:r>
              <a:rPr lang="zh-CN" altLang="zh-CN" sz="2000" spc="0"/>
              <a:t>原子半径：</a:t>
            </a:r>
            <a:r>
              <a:rPr lang="en-US" altLang="zh-CN" sz="2000" spc="0"/>
              <a:t>A&gt;B&gt;D&gt;C</a:t>
            </a:r>
            <a:endParaRPr lang="zh-CN" altLang="zh-CN" sz="2000"/>
          </a:p>
          <a:p>
            <a:pPr marL="0" marR="0" lvl="0" indent="0" eaLnBrk="1" hangingPunct="1">
              <a:lnSpc>
                <a:spcPct val="150000"/>
              </a:lnSpc>
            </a:pPr>
            <a:r>
              <a:rPr lang="en-US" altLang="zh-CN" sz="2000" spc="0"/>
              <a:t>B.</a:t>
            </a:r>
            <a:r>
              <a:rPr lang="en-US" altLang="zh-CN" sz="2000" i="1" spc="0"/>
              <a:t>a+</a:t>
            </a:r>
            <a:r>
              <a:rPr lang="en-US" altLang="zh-CN" sz="2000" spc="0"/>
              <a:t>2</a:t>
            </a:r>
            <a:r>
              <a:rPr lang="en-US" altLang="zh-CN" sz="2000" i="1" spc="0"/>
              <a:t>=b+</a:t>
            </a:r>
            <a:r>
              <a:rPr lang="en-US" altLang="zh-CN" sz="2000" spc="0"/>
              <a:t>1</a:t>
            </a:r>
            <a:r>
              <a:rPr lang="en-US" altLang="zh-CN" sz="2000" i="1" spc="0"/>
              <a:t>=c-</a:t>
            </a:r>
            <a:r>
              <a:rPr lang="en-US" altLang="zh-CN" sz="2000" spc="0"/>
              <a:t>3</a:t>
            </a:r>
            <a:r>
              <a:rPr lang="en-US" altLang="zh-CN" sz="2000" i="1" spc="0"/>
              <a:t>=d-</a:t>
            </a:r>
            <a:r>
              <a:rPr lang="en-US" altLang="zh-CN" sz="2000" spc="0"/>
              <a:t>1 </a:t>
            </a:r>
            <a:endParaRPr lang="zh-CN" altLang="zh-CN" sz="2000"/>
          </a:p>
          <a:p>
            <a:pPr marL="0" marR="0" lvl="0" indent="0" eaLnBrk="1" hangingPunct="1">
              <a:lnSpc>
                <a:spcPct val="150000"/>
              </a:lnSpc>
            </a:pPr>
            <a:r>
              <a:rPr lang="en-US" altLang="zh-CN" sz="2000" spc="0"/>
              <a:t>C.</a:t>
            </a:r>
            <a:r>
              <a:rPr lang="zh-CN" altLang="zh-CN" sz="2000" spc="0"/>
              <a:t>离子半径：</a:t>
            </a:r>
            <a:r>
              <a:rPr lang="en-US" altLang="zh-CN" sz="2000" spc="0"/>
              <a:t>C</a:t>
            </a:r>
            <a:r>
              <a:rPr lang="en-US" altLang="zh-CN" sz="2000" spc="0" baseline="30000"/>
              <a:t>3-</a:t>
            </a:r>
            <a:r>
              <a:rPr lang="en-US" altLang="zh-CN" sz="2000" spc="0"/>
              <a:t>&gt;D</a:t>
            </a:r>
            <a:r>
              <a:rPr lang="en-US" altLang="zh-CN" sz="2000" spc="0" baseline="30000"/>
              <a:t>-</a:t>
            </a:r>
            <a:r>
              <a:rPr lang="en-US" altLang="zh-CN" sz="2000" spc="0"/>
              <a:t>&gt;B</a:t>
            </a:r>
            <a:r>
              <a:rPr lang="en-US" altLang="zh-CN" sz="2000" spc="0" baseline="30000"/>
              <a:t>+</a:t>
            </a:r>
            <a:r>
              <a:rPr lang="en-US" altLang="zh-CN" sz="2000" spc="0"/>
              <a:t>&gt;A</a:t>
            </a:r>
            <a:r>
              <a:rPr lang="en-US" altLang="zh-CN" sz="2000" spc="0" baseline="30000"/>
              <a:t>2+</a:t>
            </a:r>
            <a:endParaRPr lang="zh-CN" altLang="zh-CN" sz="2000"/>
          </a:p>
          <a:p>
            <a:pPr marL="0" marR="0" lvl="0" indent="0" eaLnBrk="1" hangingPunct="1">
              <a:lnSpc>
                <a:spcPct val="150000"/>
              </a:lnSpc>
            </a:pPr>
            <a:r>
              <a:rPr lang="en-US" altLang="zh-CN" sz="2000" spc="0"/>
              <a:t>D.</a:t>
            </a:r>
            <a:r>
              <a:rPr lang="zh-CN" altLang="zh-CN" sz="2000" spc="0"/>
              <a:t>原子序数：</a:t>
            </a:r>
            <a:r>
              <a:rPr lang="en-US" altLang="zh-CN" sz="2000" i="1" spc="0"/>
              <a:t>a&gt;b&gt;c&gt;d</a:t>
            </a:r>
            <a:endParaRPr lang="zh-CN" altLang="zh-CN" sz="2400"/>
          </a:p>
        </p:txBody>
      </p:sp>
      <p:sp>
        <p:nvSpPr>
          <p:cNvPr id="33795" name="矩形 13"/>
          <p:cNvSpPr/>
          <p:nvPr/>
        </p:nvSpPr>
        <p:spPr>
          <a:xfrm>
            <a:off x="1471613" y="1535113"/>
            <a:ext cx="474662"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C</a:t>
            </a:r>
            <a:endParaRPr lang="zh-CN" altLang="en-US" sz="2400">
              <a:solidFill>
                <a:srgbClr val="FF0000"/>
              </a:solidFill>
              <a:latin typeface="Arial" pitchFamily="34" charset="0"/>
              <a:ea typeface="微软雅黑" pitchFamily="34" charset="-122"/>
            </a:endParaRPr>
          </a:p>
        </p:txBody>
      </p:sp>
      <p:sp>
        <p:nvSpPr>
          <p:cNvPr id="33796" name="文本框 14">
            <a:extLst>
              <a:ext uri="{FF2B5EF4-FFF2-40B4-BE49-F238E27FC236}"/>
            </a:extLst>
          </p:cNvPr>
          <p:cNvSpPr txBox="1"/>
          <p:nvPr/>
        </p:nvSpPr>
        <p:spPr>
          <a:xfrm>
            <a:off x="1098550" y="3871913"/>
            <a:ext cx="10812463" cy="2343150"/>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【解析】短周期元素的离子</a:t>
            </a:r>
            <a:r>
              <a:rPr lang="en-US" altLang="zh-CN" sz="2000" i="1" spc="0" baseline="-25000">
                <a:solidFill>
                  <a:srgbClr val="FF0000"/>
                </a:solidFill>
              </a:rPr>
              <a:t>a</a:t>
            </a:r>
            <a:r>
              <a:rPr lang="en-US" altLang="zh-CN" sz="2000" spc="0">
                <a:solidFill>
                  <a:srgbClr val="FF0000"/>
                </a:solidFill>
              </a:rPr>
              <a:t>A</a:t>
            </a:r>
            <a:r>
              <a:rPr lang="en-US" altLang="zh-CN" sz="2000" spc="0" baseline="30000">
                <a:solidFill>
                  <a:srgbClr val="FF0000"/>
                </a:solidFill>
              </a:rPr>
              <a:t>2+</a:t>
            </a:r>
            <a:r>
              <a:rPr lang="zh-CN" altLang="zh-CN" sz="2000" spc="0">
                <a:solidFill>
                  <a:srgbClr val="FF0000"/>
                </a:solidFill>
              </a:rPr>
              <a:t>、</a:t>
            </a:r>
            <a:r>
              <a:rPr lang="en-US" altLang="zh-CN" sz="2000" i="1" spc="0" baseline="-25000">
                <a:solidFill>
                  <a:srgbClr val="FF0000"/>
                </a:solidFill>
              </a:rPr>
              <a:t>b</a:t>
            </a:r>
            <a:r>
              <a:rPr lang="en-US" altLang="zh-CN" sz="2000" spc="0">
                <a:solidFill>
                  <a:srgbClr val="FF0000"/>
                </a:solidFill>
              </a:rPr>
              <a:t>B</a:t>
            </a:r>
            <a:r>
              <a:rPr lang="en-US" altLang="zh-CN" sz="2000" spc="0" baseline="30000">
                <a:solidFill>
                  <a:srgbClr val="FF0000"/>
                </a:solidFill>
              </a:rPr>
              <a:t>+</a:t>
            </a:r>
            <a:r>
              <a:rPr lang="zh-CN" altLang="zh-CN" sz="2000" spc="0">
                <a:solidFill>
                  <a:srgbClr val="FF0000"/>
                </a:solidFill>
              </a:rPr>
              <a:t>、</a:t>
            </a:r>
            <a:r>
              <a:rPr lang="en-US" altLang="zh-CN" sz="2000" i="1" spc="0" baseline="-25000">
                <a:solidFill>
                  <a:srgbClr val="FF0000"/>
                </a:solidFill>
              </a:rPr>
              <a:t>c</a:t>
            </a:r>
            <a:r>
              <a:rPr lang="en-US" altLang="zh-CN" sz="2000" spc="0">
                <a:solidFill>
                  <a:srgbClr val="FF0000"/>
                </a:solidFill>
              </a:rPr>
              <a:t>C</a:t>
            </a:r>
            <a:r>
              <a:rPr lang="en-US" altLang="zh-CN" sz="2000" spc="0" baseline="30000">
                <a:solidFill>
                  <a:srgbClr val="FF0000"/>
                </a:solidFill>
              </a:rPr>
              <a:t>3-</a:t>
            </a:r>
            <a:r>
              <a:rPr lang="zh-CN" altLang="zh-CN" sz="2000" spc="0">
                <a:solidFill>
                  <a:srgbClr val="FF0000"/>
                </a:solidFill>
              </a:rPr>
              <a:t>、</a:t>
            </a:r>
            <a:r>
              <a:rPr lang="en-US" altLang="zh-CN" sz="2000" i="1" spc="0" baseline="-25000">
                <a:solidFill>
                  <a:srgbClr val="FF0000"/>
                </a:solidFill>
              </a:rPr>
              <a:t>d</a:t>
            </a:r>
            <a:r>
              <a:rPr lang="en-US" altLang="zh-CN" sz="2000" spc="0">
                <a:solidFill>
                  <a:srgbClr val="FF0000"/>
                </a:solidFill>
              </a:rPr>
              <a:t>D</a:t>
            </a:r>
            <a:r>
              <a:rPr lang="en-US" altLang="zh-CN" sz="2000" spc="0" baseline="30000">
                <a:solidFill>
                  <a:srgbClr val="FF0000"/>
                </a:solidFill>
              </a:rPr>
              <a:t>-</a:t>
            </a:r>
            <a:r>
              <a:rPr lang="zh-CN" altLang="zh-CN" sz="2000" spc="0">
                <a:solidFill>
                  <a:srgbClr val="FF0000"/>
                </a:solidFill>
              </a:rPr>
              <a:t>都具有相同的电子层结构，则有</a:t>
            </a:r>
            <a:r>
              <a:rPr lang="en-US" altLang="zh-CN" sz="2000" i="1" spc="0">
                <a:solidFill>
                  <a:srgbClr val="FF0000"/>
                </a:solidFill>
              </a:rPr>
              <a:t>a-</a:t>
            </a:r>
            <a:r>
              <a:rPr lang="en-US" altLang="zh-CN" sz="2000" spc="0">
                <a:solidFill>
                  <a:srgbClr val="FF0000"/>
                </a:solidFill>
              </a:rPr>
              <a:t>2</a:t>
            </a:r>
            <a:r>
              <a:rPr lang="en-US" altLang="zh-CN" sz="2000" i="1" spc="0">
                <a:solidFill>
                  <a:srgbClr val="FF0000"/>
                </a:solidFill>
              </a:rPr>
              <a:t>=b-</a:t>
            </a:r>
            <a:r>
              <a:rPr lang="en-US" altLang="zh-CN" sz="2000" spc="0">
                <a:solidFill>
                  <a:srgbClr val="FF0000"/>
                </a:solidFill>
              </a:rPr>
              <a:t>1</a:t>
            </a:r>
            <a:r>
              <a:rPr lang="en-US" altLang="zh-CN" sz="2000" i="1" spc="0">
                <a:solidFill>
                  <a:srgbClr val="FF0000"/>
                </a:solidFill>
              </a:rPr>
              <a:t>=c+</a:t>
            </a:r>
            <a:r>
              <a:rPr lang="en-US" altLang="zh-CN" sz="2000" spc="0">
                <a:solidFill>
                  <a:srgbClr val="FF0000"/>
                </a:solidFill>
              </a:rPr>
              <a:t>3</a:t>
            </a:r>
            <a:r>
              <a:rPr lang="en-US" altLang="zh-CN" sz="2000" i="1" spc="0">
                <a:solidFill>
                  <a:srgbClr val="FF0000"/>
                </a:solidFill>
              </a:rPr>
              <a:t>=d+</a:t>
            </a:r>
            <a:r>
              <a:rPr lang="en-US" altLang="zh-CN" sz="2000" spc="0">
                <a:solidFill>
                  <a:srgbClr val="FF0000"/>
                </a:solidFill>
              </a:rPr>
              <a:t>1</a:t>
            </a:r>
            <a:r>
              <a:rPr lang="zh-CN" altLang="zh-CN" sz="2000" spc="0">
                <a:solidFill>
                  <a:srgbClr val="FF0000"/>
                </a:solidFill>
              </a:rPr>
              <a:t>，且周期表中</a:t>
            </a:r>
            <a:r>
              <a:rPr lang="en-US" altLang="zh-CN" sz="2000" spc="0">
                <a:solidFill>
                  <a:srgbClr val="FF0000"/>
                </a:solidFill>
              </a:rPr>
              <a:t>A</a:t>
            </a:r>
            <a:r>
              <a:rPr lang="zh-CN" altLang="zh-CN" sz="2000" spc="0">
                <a:solidFill>
                  <a:srgbClr val="FF0000"/>
                </a:solidFill>
              </a:rPr>
              <a:t>、</a:t>
            </a:r>
            <a:r>
              <a:rPr lang="en-US" altLang="zh-CN" sz="2000" spc="0">
                <a:solidFill>
                  <a:srgbClr val="FF0000"/>
                </a:solidFill>
              </a:rPr>
              <a:t>B</a:t>
            </a:r>
            <a:r>
              <a:rPr lang="zh-CN" altLang="zh-CN" sz="2000" spc="0">
                <a:solidFill>
                  <a:srgbClr val="FF0000"/>
                </a:solidFill>
              </a:rPr>
              <a:t>在</a:t>
            </a:r>
            <a:r>
              <a:rPr lang="en-US" altLang="zh-CN" sz="2000" spc="0">
                <a:solidFill>
                  <a:srgbClr val="FF0000"/>
                </a:solidFill>
              </a:rPr>
              <a:t>C</a:t>
            </a:r>
            <a:r>
              <a:rPr lang="zh-CN" altLang="zh-CN" sz="2000" spc="0">
                <a:solidFill>
                  <a:srgbClr val="FF0000"/>
                </a:solidFill>
              </a:rPr>
              <a:t>、</a:t>
            </a:r>
            <a:r>
              <a:rPr lang="en-US" altLang="zh-CN" sz="2000" spc="0">
                <a:solidFill>
                  <a:srgbClr val="FF0000"/>
                </a:solidFill>
              </a:rPr>
              <a:t>D</a:t>
            </a:r>
            <a:r>
              <a:rPr lang="zh-CN" altLang="zh-CN" sz="2000" spc="0">
                <a:solidFill>
                  <a:srgbClr val="FF0000"/>
                </a:solidFill>
              </a:rPr>
              <a:t>的下一周期，原子序数</a:t>
            </a:r>
            <a:r>
              <a:rPr lang="en-US" altLang="zh-CN" sz="2000" i="1" spc="0">
                <a:solidFill>
                  <a:srgbClr val="FF0000"/>
                </a:solidFill>
              </a:rPr>
              <a:t>a&gt;b&gt;d&gt;c</a:t>
            </a:r>
            <a:r>
              <a:rPr lang="zh-CN" altLang="zh-CN" sz="2000" spc="0">
                <a:solidFill>
                  <a:srgbClr val="FF0000"/>
                </a:solidFill>
              </a:rPr>
              <a:t>，</a:t>
            </a:r>
            <a:r>
              <a:rPr lang="en-US" altLang="zh-CN" sz="2000" spc="0">
                <a:solidFill>
                  <a:srgbClr val="FF0000"/>
                </a:solidFill>
              </a:rPr>
              <a:t>B</a:t>
            </a:r>
            <a:r>
              <a:rPr lang="zh-CN" altLang="zh-CN" sz="2000" spc="0">
                <a:solidFill>
                  <a:srgbClr val="FF0000"/>
                </a:solidFill>
              </a:rPr>
              <a:t>、</a:t>
            </a:r>
            <a:r>
              <a:rPr lang="en-US" altLang="zh-CN" sz="2000" spc="0">
                <a:solidFill>
                  <a:srgbClr val="FF0000"/>
                </a:solidFill>
              </a:rPr>
              <a:t>D</a:t>
            </a:r>
            <a:r>
              <a:rPr lang="zh-CN" altLang="zh-CN" sz="2000" spc="0">
                <a:solidFill>
                  <a:srgbClr val="FF0000"/>
                </a:solidFill>
              </a:rPr>
              <a:t>两项错误；原子核外电子层数越多，原子半径越大，同周期元素原子序数越大，原子半径越小，则有原子半径</a:t>
            </a:r>
            <a:r>
              <a:rPr lang="en-US" altLang="zh-CN" sz="2000" spc="0">
                <a:solidFill>
                  <a:srgbClr val="FF0000"/>
                </a:solidFill>
              </a:rPr>
              <a:t>B&gt;A&gt;C&gt;D</a:t>
            </a:r>
            <a:r>
              <a:rPr lang="zh-CN" altLang="zh-CN" sz="2000" spc="0">
                <a:solidFill>
                  <a:srgbClr val="FF0000"/>
                </a:solidFill>
              </a:rPr>
              <a:t>，</a:t>
            </a:r>
            <a:r>
              <a:rPr lang="en-US" altLang="zh-CN" sz="2000" spc="0">
                <a:solidFill>
                  <a:srgbClr val="FF0000"/>
                </a:solidFill>
              </a:rPr>
              <a:t>A</a:t>
            </a:r>
            <a:r>
              <a:rPr lang="zh-CN" altLang="zh-CN" sz="2000" spc="0">
                <a:solidFill>
                  <a:srgbClr val="FF0000"/>
                </a:solidFill>
              </a:rPr>
              <a:t>项错误；</a:t>
            </a:r>
            <a:r>
              <a:rPr lang="en-US" altLang="zh-CN" sz="2000" i="1" spc="0" baseline="-25000">
                <a:solidFill>
                  <a:srgbClr val="FF0000"/>
                </a:solidFill>
              </a:rPr>
              <a:t>a</a:t>
            </a:r>
            <a:r>
              <a:rPr lang="en-US" altLang="zh-CN" sz="2000" spc="0">
                <a:solidFill>
                  <a:srgbClr val="FF0000"/>
                </a:solidFill>
              </a:rPr>
              <a:t>A</a:t>
            </a:r>
            <a:r>
              <a:rPr lang="en-US" altLang="zh-CN" sz="2000" spc="0" baseline="30000">
                <a:solidFill>
                  <a:srgbClr val="FF0000"/>
                </a:solidFill>
              </a:rPr>
              <a:t>2+</a:t>
            </a:r>
            <a:r>
              <a:rPr lang="zh-CN" altLang="zh-CN" sz="2000" spc="0">
                <a:solidFill>
                  <a:srgbClr val="FF0000"/>
                </a:solidFill>
              </a:rPr>
              <a:t>、</a:t>
            </a:r>
            <a:r>
              <a:rPr lang="en-US" altLang="zh-CN" sz="2000" i="1" spc="0" baseline="-25000">
                <a:solidFill>
                  <a:srgbClr val="FF0000"/>
                </a:solidFill>
              </a:rPr>
              <a:t>b</a:t>
            </a:r>
            <a:r>
              <a:rPr lang="en-US" altLang="zh-CN" sz="2000" spc="0">
                <a:solidFill>
                  <a:srgbClr val="FF0000"/>
                </a:solidFill>
              </a:rPr>
              <a:t>B</a:t>
            </a:r>
            <a:r>
              <a:rPr lang="en-US" altLang="zh-CN" sz="2000" spc="0" baseline="30000">
                <a:solidFill>
                  <a:srgbClr val="FF0000"/>
                </a:solidFill>
              </a:rPr>
              <a:t>+</a:t>
            </a:r>
            <a:r>
              <a:rPr lang="zh-CN" altLang="zh-CN" sz="2000" spc="0">
                <a:solidFill>
                  <a:srgbClr val="FF0000"/>
                </a:solidFill>
              </a:rPr>
              <a:t>、</a:t>
            </a:r>
            <a:r>
              <a:rPr lang="en-US" altLang="zh-CN" sz="2000" i="1" spc="0" baseline="-25000">
                <a:solidFill>
                  <a:srgbClr val="FF0000"/>
                </a:solidFill>
              </a:rPr>
              <a:t>c</a:t>
            </a:r>
            <a:r>
              <a:rPr lang="en-US" altLang="zh-CN" sz="2000" spc="0">
                <a:solidFill>
                  <a:srgbClr val="FF0000"/>
                </a:solidFill>
              </a:rPr>
              <a:t>C</a:t>
            </a:r>
            <a:r>
              <a:rPr lang="en-US" altLang="zh-CN" sz="2000" spc="0" baseline="30000">
                <a:solidFill>
                  <a:srgbClr val="FF0000"/>
                </a:solidFill>
              </a:rPr>
              <a:t>3-</a:t>
            </a:r>
            <a:r>
              <a:rPr lang="zh-CN" altLang="zh-CN" sz="2000" spc="0">
                <a:solidFill>
                  <a:srgbClr val="FF0000"/>
                </a:solidFill>
              </a:rPr>
              <a:t>、</a:t>
            </a:r>
            <a:r>
              <a:rPr lang="en-US" altLang="zh-CN" sz="2000" i="1" spc="0" baseline="-25000">
                <a:solidFill>
                  <a:srgbClr val="FF0000"/>
                </a:solidFill>
              </a:rPr>
              <a:t>d</a:t>
            </a:r>
            <a:r>
              <a:rPr lang="en-US" altLang="zh-CN" sz="2000" spc="0">
                <a:solidFill>
                  <a:srgbClr val="FF0000"/>
                </a:solidFill>
              </a:rPr>
              <a:t>D</a:t>
            </a:r>
            <a:r>
              <a:rPr lang="en-US" altLang="zh-CN" sz="2000" spc="0" baseline="30000">
                <a:solidFill>
                  <a:srgbClr val="FF0000"/>
                </a:solidFill>
              </a:rPr>
              <a:t>-</a:t>
            </a:r>
            <a:r>
              <a:rPr lang="zh-CN" altLang="zh-CN" sz="2000" spc="0">
                <a:solidFill>
                  <a:srgbClr val="FF0000"/>
                </a:solidFill>
              </a:rPr>
              <a:t>都具有相同的电子层结构，核电荷数越大，离子半径越小，核电荷数</a:t>
            </a:r>
            <a:r>
              <a:rPr lang="en-US" altLang="zh-CN" sz="2000" i="1" spc="0">
                <a:solidFill>
                  <a:srgbClr val="FF0000"/>
                </a:solidFill>
              </a:rPr>
              <a:t>a&gt;b&gt;d&gt;c</a:t>
            </a:r>
            <a:r>
              <a:rPr lang="zh-CN" altLang="zh-CN" sz="2000" spc="0">
                <a:solidFill>
                  <a:srgbClr val="FF0000"/>
                </a:solidFill>
              </a:rPr>
              <a:t>，所以离子半径</a:t>
            </a:r>
            <a:r>
              <a:rPr lang="en-US" altLang="zh-CN" sz="2000" spc="0">
                <a:solidFill>
                  <a:srgbClr val="FF0000"/>
                </a:solidFill>
              </a:rPr>
              <a:t>C</a:t>
            </a:r>
            <a:r>
              <a:rPr lang="en-US" altLang="zh-CN" sz="2000" spc="0" baseline="30000">
                <a:solidFill>
                  <a:srgbClr val="FF0000"/>
                </a:solidFill>
              </a:rPr>
              <a:t>3-</a:t>
            </a:r>
            <a:r>
              <a:rPr lang="en-US" altLang="zh-CN" sz="2000" spc="0">
                <a:solidFill>
                  <a:srgbClr val="FF0000"/>
                </a:solidFill>
              </a:rPr>
              <a:t>&gt;D</a:t>
            </a:r>
            <a:r>
              <a:rPr lang="en-US" altLang="zh-CN" sz="2000" spc="0" baseline="30000">
                <a:solidFill>
                  <a:srgbClr val="FF0000"/>
                </a:solidFill>
              </a:rPr>
              <a:t>-</a:t>
            </a:r>
            <a:r>
              <a:rPr lang="en-US" altLang="zh-CN" sz="2000" spc="0">
                <a:solidFill>
                  <a:srgbClr val="FF0000"/>
                </a:solidFill>
              </a:rPr>
              <a:t>&gt;B</a:t>
            </a:r>
            <a:r>
              <a:rPr lang="en-US" altLang="zh-CN" sz="2000" spc="0" baseline="30000">
                <a:solidFill>
                  <a:srgbClr val="FF0000"/>
                </a:solidFill>
              </a:rPr>
              <a:t>+</a:t>
            </a:r>
            <a:r>
              <a:rPr lang="en-US" altLang="zh-CN" sz="2000" spc="0">
                <a:solidFill>
                  <a:srgbClr val="FF0000"/>
                </a:solidFill>
              </a:rPr>
              <a:t>&gt;A</a:t>
            </a:r>
            <a:r>
              <a:rPr lang="en-US" altLang="zh-CN" sz="2000" spc="0" baseline="30000">
                <a:solidFill>
                  <a:srgbClr val="FF0000"/>
                </a:solidFill>
              </a:rPr>
              <a:t>2+</a:t>
            </a:r>
            <a:r>
              <a:rPr lang="zh-CN" altLang="zh-CN" sz="2000" spc="0">
                <a:solidFill>
                  <a:srgbClr val="FF0000"/>
                </a:solidFill>
              </a:rPr>
              <a:t>，</a:t>
            </a:r>
            <a:r>
              <a:rPr lang="en-US" altLang="zh-CN" sz="2000" spc="0">
                <a:solidFill>
                  <a:srgbClr val="FF0000"/>
                </a:solidFill>
              </a:rPr>
              <a:t>C</a:t>
            </a:r>
            <a:r>
              <a:rPr lang="zh-CN" altLang="zh-CN" sz="2000" spc="0">
                <a:solidFill>
                  <a:srgbClr val="FF0000"/>
                </a:solidFill>
              </a:rPr>
              <a:t>项正确。</a:t>
            </a:r>
            <a:endParaRPr lang="zh-CN" altLang="zh-CN"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842" name="文本框 1">
            <a:extLst>
              <a:ext uri="{FF2B5EF4-FFF2-40B4-BE49-F238E27FC236}"/>
            </a:extLst>
          </p:cNvPr>
          <p:cNvSpPr txBox="1"/>
          <p:nvPr/>
        </p:nvSpPr>
        <p:spPr>
          <a:xfrm>
            <a:off x="1055688" y="738188"/>
            <a:ext cx="10795000" cy="299561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fontAlgn="ctr" hangingPunct="1">
              <a:lnSpc>
                <a:spcPct val="150000"/>
              </a:lnSpc>
            </a:pPr>
            <a:r>
              <a:rPr lang="en-US" altLang="zh-CN" sz="2400" b="1" spc="0"/>
              <a:t>【</a:t>
            </a:r>
            <a:r>
              <a:rPr lang="zh-CN" altLang="zh-CN" sz="2400" b="1" spc="0"/>
              <a:t>针对训练</a:t>
            </a:r>
            <a:r>
              <a:rPr lang="en-US" altLang="zh-CN" sz="2400" b="1" spc="0"/>
              <a:t>】</a:t>
            </a:r>
            <a:endParaRPr lang="en-US" altLang="zh-CN" sz="2400" b="1"/>
          </a:p>
          <a:p>
            <a:pPr marL="0" marR="0" lvl="0" indent="0" algn="just" eaLnBrk="1" hangingPunct="1">
              <a:lnSpc>
                <a:spcPct val="130000"/>
              </a:lnSpc>
            </a:pPr>
            <a:r>
              <a:rPr lang="en-US" altLang="zh-CN" sz="2400" b="1" spc="0">
                <a:ea typeface="Times New Roman" pitchFamily="18" charset="0"/>
              </a:rPr>
              <a:t>2.</a:t>
            </a:r>
            <a:r>
              <a:rPr lang="zh-CN" altLang="zh-CN" sz="2400" spc="0">
                <a:ea typeface="Times New Roman" pitchFamily="18" charset="0"/>
              </a:rPr>
              <a:t>下列各组元素性质的递变规律错误的是（　　）</a:t>
            </a:r>
            <a:endParaRPr lang="zh-CN" altLang="zh-CN" sz="2400">
              <a:ea typeface="Times New Roman" pitchFamily="18" charset="0"/>
            </a:endParaRPr>
          </a:p>
          <a:p>
            <a:pPr marL="0" marR="0" lvl="0" indent="0" algn="just" eaLnBrk="1" hangingPunct="1">
              <a:lnSpc>
                <a:spcPct val="130000"/>
              </a:lnSpc>
            </a:pPr>
            <a:r>
              <a:rPr lang="en-US" altLang="zh-CN" sz="2400" spc="0">
                <a:ea typeface="Times New Roman" pitchFamily="18" charset="0"/>
              </a:rPr>
              <a:t>A.Li</a:t>
            </a:r>
            <a:r>
              <a:rPr lang="zh-CN" altLang="zh-CN" sz="2400" spc="0">
                <a:ea typeface="Times New Roman" pitchFamily="18" charset="0"/>
              </a:rPr>
              <a:t>、</a:t>
            </a:r>
            <a:r>
              <a:rPr lang="en-US" altLang="zh-CN" sz="2400" spc="0">
                <a:ea typeface="Times New Roman" pitchFamily="18" charset="0"/>
              </a:rPr>
              <a:t>Be</a:t>
            </a:r>
            <a:r>
              <a:rPr lang="zh-CN" altLang="zh-CN" sz="2400" spc="0">
                <a:ea typeface="Times New Roman" pitchFamily="18" charset="0"/>
              </a:rPr>
              <a:t>、</a:t>
            </a:r>
            <a:r>
              <a:rPr lang="en-US" altLang="zh-CN" sz="2400" spc="0">
                <a:ea typeface="Times New Roman" pitchFamily="18" charset="0"/>
              </a:rPr>
              <a:t>B</a:t>
            </a:r>
            <a:r>
              <a:rPr lang="zh-CN" altLang="zh-CN" sz="2400" spc="0">
                <a:ea typeface="Times New Roman" pitchFamily="18" charset="0"/>
              </a:rPr>
              <a:t>原子最外层电子数依次增多，原子半径依次减小</a:t>
            </a:r>
            <a:endParaRPr lang="zh-CN" altLang="zh-CN" sz="2400">
              <a:ea typeface="Times New Roman" pitchFamily="18" charset="0"/>
            </a:endParaRPr>
          </a:p>
          <a:p>
            <a:pPr marL="0" marR="0" lvl="0" indent="0" algn="just" eaLnBrk="1" hangingPunct="1">
              <a:lnSpc>
                <a:spcPct val="130000"/>
              </a:lnSpc>
            </a:pPr>
            <a:r>
              <a:rPr lang="en-US" altLang="zh-CN" sz="2400" spc="0">
                <a:ea typeface="Times New Roman" pitchFamily="18" charset="0"/>
              </a:rPr>
              <a:t>B.P</a:t>
            </a:r>
            <a:r>
              <a:rPr lang="zh-CN" altLang="zh-CN" sz="2400" spc="0">
                <a:ea typeface="Times New Roman" pitchFamily="18" charset="0"/>
              </a:rPr>
              <a:t>、</a:t>
            </a:r>
            <a:r>
              <a:rPr lang="en-US" altLang="zh-CN" sz="2400" spc="0">
                <a:ea typeface="Times New Roman" pitchFamily="18" charset="0"/>
              </a:rPr>
              <a:t>S</a:t>
            </a:r>
            <a:r>
              <a:rPr lang="zh-CN" altLang="zh-CN" sz="2400" spc="0">
                <a:ea typeface="Times New Roman" pitchFamily="18" charset="0"/>
              </a:rPr>
              <a:t>、</a:t>
            </a:r>
            <a:r>
              <a:rPr lang="en-US" altLang="zh-CN" sz="2400" spc="0">
                <a:ea typeface="Times New Roman" pitchFamily="18" charset="0"/>
              </a:rPr>
              <a:t>Cl</a:t>
            </a:r>
            <a:r>
              <a:rPr lang="zh-CN" altLang="zh-CN" sz="2400" spc="0">
                <a:ea typeface="Times New Roman" pitchFamily="18" charset="0"/>
              </a:rPr>
              <a:t>元素最高正价依次升高</a:t>
            </a:r>
            <a:endParaRPr lang="zh-CN" altLang="zh-CN" sz="2400">
              <a:ea typeface="Times New Roman" pitchFamily="18" charset="0"/>
            </a:endParaRPr>
          </a:p>
          <a:p>
            <a:pPr marL="0" marR="0" lvl="0" indent="0" algn="just" eaLnBrk="1" hangingPunct="1">
              <a:lnSpc>
                <a:spcPct val="130000"/>
              </a:lnSpc>
            </a:pPr>
            <a:r>
              <a:rPr lang="en-US" altLang="zh-CN" sz="2400" spc="0">
                <a:ea typeface="Times New Roman" pitchFamily="18" charset="0"/>
              </a:rPr>
              <a:t>C.Na</a:t>
            </a:r>
            <a:r>
              <a:rPr lang="zh-CN" altLang="zh-CN" sz="2400" spc="0">
                <a:ea typeface="Times New Roman" pitchFamily="18" charset="0"/>
              </a:rPr>
              <a:t>、</a:t>
            </a:r>
            <a:r>
              <a:rPr lang="en-US" altLang="zh-CN" sz="2400" spc="0">
                <a:ea typeface="Times New Roman" pitchFamily="18" charset="0"/>
              </a:rPr>
              <a:t>K</a:t>
            </a:r>
            <a:r>
              <a:rPr lang="zh-CN" altLang="zh-CN" sz="2400" spc="0">
                <a:ea typeface="Times New Roman" pitchFamily="18" charset="0"/>
              </a:rPr>
              <a:t>、</a:t>
            </a:r>
            <a:r>
              <a:rPr lang="en-US" altLang="zh-CN" sz="2400" spc="0">
                <a:ea typeface="Times New Roman" pitchFamily="18" charset="0"/>
              </a:rPr>
              <a:t>Rb</a:t>
            </a:r>
            <a:r>
              <a:rPr lang="zh-CN" altLang="zh-CN" sz="2400" spc="0">
                <a:ea typeface="Times New Roman" pitchFamily="18" charset="0"/>
              </a:rPr>
              <a:t>的电子层数依次增多，原子半径依次增大</a:t>
            </a:r>
            <a:endParaRPr lang="zh-CN" altLang="zh-CN" sz="2400">
              <a:ea typeface="Times New Roman" pitchFamily="18" charset="0"/>
            </a:endParaRPr>
          </a:p>
          <a:p>
            <a:pPr marL="0" marR="0" lvl="0" indent="0" algn="just" eaLnBrk="1" hangingPunct="1">
              <a:lnSpc>
                <a:spcPct val="130000"/>
              </a:lnSpc>
            </a:pPr>
            <a:r>
              <a:rPr lang="en-US" altLang="zh-CN" sz="2400" spc="0">
                <a:ea typeface="Times New Roman" pitchFamily="18" charset="0"/>
              </a:rPr>
              <a:t>D.N</a:t>
            </a:r>
            <a:r>
              <a:rPr lang="zh-CN" altLang="zh-CN" sz="2400" spc="0">
                <a:ea typeface="Times New Roman" pitchFamily="18" charset="0"/>
              </a:rPr>
              <a:t>、</a:t>
            </a:r>
            <a:r>
              <a:rPr lang="en-US" altLang="zh-CN" sz="2400" spc="0">
                <a:ea typeface="Times New Roman" pitchFamily="18" charset="0"/>
              </a:rPr>
              <a:t>O</a:t>
            </a:r>
            <a:r>
              <a:rPr lang="zh-CN" altLang="zh-CN" sz="2400" spc="0">
                <a:ea typeface="Times New Roman" pitchFamily="18" charset="0"/>
              </a:rPr>
              <a:t>、</a:t>
            </a:r>
            <a:r>
              <a:rPr lang="en-US" altLang="zh-CN" sz="2400" spc="0">
                <a:ea typeface="Times New Roman" pitchFamily="18" charset="0"/>
              </a:rPr>
              <a:t>F</a:t>
            </a:r>
            <a:r>
              <a:rPr lang="zh-CN" altLang="zh-CN" sz="2400" spc="0">
                <a:ea typeface="Times New Roman" pitchFamily="18" charset="0"/>
              </a:rPr>
              <a:t>原子半径依次减小，最高正价依次增大</a:t>
            </a:r>
            <a:endParaRPr lang="zh-CN" altLang="zh-CN" sz="2000">
              <a:ea typeface="Times New Roman" pitchFamily="18" charset="0"/>
            </a:endParaRPr>
          </a:p>
        </p:txBody>
      </p:sp>
      <p:sp>
        <p:nvSpPr>
          <p:cNvPr id="35843" name="矩形 13"/>
          <p:cNvSpPr/>
          <p:nvPr/>
        </p:nvSpPr>
        <p:spPr>
          <a:xfrm>
            <a:off x="6907213" y="1330325"/>
            <a:ext cx="474662"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D</a:t>
            </a:r>
            <a:endParaRPr lang="zh-CN" altLang="en-US" sz="2400">
              <a:solidFill>
                <a:srgbClr val="FF0000"/>
              </a:solidFill>
              <a:latin typeface="Arial" pitchFamily="34" charset="0"/>
              <a:ea typeface="微软雅黑" pitchFamily="34" charset="-122"/>
            </a:endParaRPr>
          </a:p>
        </p:txBody>
      </p:sp>
      <p:sp>
        <p:nvSpPr>
          <p:cNvPr id="35844" name="文本框 14">
            <a:extLst>
              <a:ext uri="{FF2B5EF4-FFF2-40B4-BE49-F238E27FC236}"/>
            </a:extLst>
          </p:cNvPr>
          <p:cNvSpPr txBox="1"/>
          <p:nvPr/>
        </p:nvSpPr>
        <p:spPr>
          <a:xfrm>
            <a:off x="1098550" y="4337050"/>
            <a:ext cx="10812463" cy="1130300"/>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400" spc="0">
                <a:solidFill>
                  <a:srgbClr val="FF0000"/>
                </a:solidFill>
              </a:rPr>
              <a:t>【解析】同周期主族元素随着原子序数的递增，原子最外层电子数依次增多，原子半径依次减小，元素最高正价依次升高，但</a:t>
            </a:r>
            <a:r>
              <a:rPr lang="en-US" altLang="zh-CN" sz="2400" spc="0">
                <a:solidFill>
                  <a:srgbClr val="FF0000"/>
                </a:solidFill>
              </a:rPr>
              <a:t>O</a:t>
            </a:r>
            <a:r>
              <a:rPr lang="zh-CN" altLang="zh-CN" sz="2400" spc="0">
                <a:solidFill>
                  <a:srgbClr val="FF0000"/>
                </a:solidFill>
              </a:rPr>
              <a:t>和</a:t>
            </a:r>
            <a:r>
              <a:rPr lang="en-US" altLang="zh-CN" sz="2400" spc="0">
                <a:solidFill>
                  <a:srgbClr val="FF0000"/>
                </a:solidFill>
              </a:rPr>
              <a:t>F</a:t>
            </a:r>
            <a:r>
              <a:rPr lang="zh-CN" altLang="zh-CN" sz="2400" spc="0">
                <a:solidFill>
                  <a:srgbClr val="FF0000"/>
                </a:solidFill>
              </a:rPr>
              <a:t>没有最高正价，</a:t>
            </a:r>
            <a:r>
              <a:rPr lang="en-US" altLang="zh-CN" sz="2400" spc="0">
                <a:solidFill>
                  <a:srgbClr val="FF0000"/>
                </a:solidFill>
              </a:rPr>
              <a:t>D</a:t>
            </a:r>
            <a:r>
              <a:rPr lang="zh-CN" altLang="zh-CN" sz="2400" spc="0">
                <a:solidFill>
                  <a:srgbClr val="FF0000"/>
                </a:solidFill>
              </a:rPr>
              <a:t>项错误。</a:t>
            </a:r>
            <a:endParaRPr lang="zh-CN" altLang="zh-CN"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7890" name="文本框 1">
            <a:extLst>
              <a:ext uri="{FF2B5EF4-FFF2-40B4-BE49-F238E27FC236}"/>
            </a:extLst>
          </p:cNvPr>
          <p:cNvSpPr txBox="1"/>
          <p:nvPr/>
        </p:nvSpPr>
        <p:spPr>
          <a:xfrm>
            <a:off x="1055688" y="738188"/>
            <a:ext cx="10795000" cy="2046287"/>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fontAlgn="ctr" hangingPunct="1">
              <a:lnSpc>
                <a:spcPct val="150000"/>
              </a:lnSpc>
            </a:pPr>
            <a:r>
              <a:rPr lang="en-US" altLang="zh-CN" sz="2400" b="1" spc="0"/>
              <a:t>【</a:t>
            </a:r>
            <a:r>
              <a:rPr lang="zh-CN" altLang="zh-CN" sz="2400" b="1" spc="0"/>
              <a:t>针对训练</a:t>
            </a:r>
            <a:r>
              <a:rPr lang="en-US" altLang="zh-CN" sz="2400" b="1" spc="0"/>
              <a:t>】</a:t>
            </a:r>
            <a:endParaRPr lang="en-US" altLang="zh-CN" sz="2400" b="1"/>
          </a:p>
          <a:p>
            <a:pPr marL="0" marR="0" lvl="0" indent="0" algn="just" eaLnBrk="1" hangingPunct="1">
              <a:lnSpc>
                <a:spcPct val="130000"/>
              </a:lnSpc>
            </a:pPr>
            <a:r>
              <a:rPr lang="en-US" altLang="zh-CN" sz="2400" b="1" spc="0">
                <a:ea typeface="Times New Roman" pitchFamily="18" charset="0"/>
              </a:rPr>
              <a:t>3.</a:t>
            </a:r>
            <a:r>
              <a:rPr lang="zh-CN" altLang="zh-CN" sz="2400" spc="0">
                <a:ea typeface="Times New Roman" pitchFamily="18" charset="0"/>
              </a:rPr>
              <a:t>下列粒子半径大小的比较中，正确的是（　　）</a:t>
            </a:r>
            <a:endParaRPr lang="zh-CN" altLang="zh-CN" sz="2400">
              <a:ea typeface="Times New Roman" pitchFamily="18" charset="0"/>
            </a:endParaRPr>
          </a:p>
          <a:p>
            <a:pPr marL="0" marR="0" lvl="0" indent="0" algn="just" eaLnBrk="1" hangingPunct="1">
              <a:lnSpc>
                <a:spcPct val="130000"/>
              </a:lnSpc>
            </a:pPr>
            <a:r>
              <a:rPr lang="en-US" altLang="zh-CN" sz="2400" spc="0">
                <a:ea typeface="Times New Roman" pitchFamily="18" charset="0"/>
              </a:rPr>
              <a:t>A.Na</a:t>
            </a:r>
            <a:r>
              <a:rPr lang="en-US" altLang="zh-CN" sz="2400" spc="0" baseline="30000">
                <a:ea typeface="Times New Roman" pitchFamily="18" charset="0"/>
              </a:rPr>
              <a:t>+</a:t>
            </a:r>
            <a:r>
              <a:rPr lang="en-US" altLang="zh-CN" sz="2400" spc="0">
                <a:ea typeface="Times New Roman" pitchFamily="18" charset="0"/>
              </a:rPr>
              <a:t>&lt;Mg</a:t>
            </a:r>
            <a:r>
              <a:rPr lang="en-US" altLang="zh-CN" sz="2400" spc="0" baseline="30000">
                <a:ea typeface="Times New Roman" pitchFamily="18" charset="0"/>
              </a:rPr>
              <a:t>2+</a:t>
            </a:r>
            <a:r>
              <a:rPr lang="en-US" altLang="zh-CN" sz="2400" spc="0">
                <a:ea typeface="Times New Roman" pitchFamily="18" charset="0"/>
              </a:rPr>
              <a:t>&lt;Al</a:t>
            </a:r>
            <a:r>
              <a:rPr lang="en-US" altLang="zh-CN" sz="2400" spc="0" baseline="30000">
                <a:ea typeface="Times New Roman" pitchFamily="18" charset="0"/>
              </a:rPr>
              <a:t>3+</a:t>
            </a:r>
            <a:r>
              <a:rPr lang="en-US" altLang="zh-CN" sz="2400" spc="0">
                <a:ea typeface="Times New Roman" pitchFamily="18" charset="0"/>
              </a:rPr>
              <a:t>&lt;O</a:t>
            </a:r>
            <a:r>
              <a:rPr lang="en-US" altLang="zh-CN" sz="2400" spc="0" baseline="30000">
                <a:ea typeface="Times New Roman" pitchFamily="18" charset="0"/>
              </a:rPr>
              <a:t>2-			</a:t>
            </a:r>
            <a:r>
              <a:rPr lang="en-US" altLang="zh-CN" sz="2400" spc="0">
                <a:ea typeface="Times New Roman" pitchFamily="18" charset="0"/>
              </a:rPr>
              <a:t>B.S</a:t>
            </a:r>
            <a:r>
              <a:rPr lang="en-US" altLang="zh-CN" sz="2400" spc="0" baseline="30000">
                <a:ea typeface="Times New Roman" pitchFamily="18" charset="0"/>
              </a:rPr>
              <a:t>2-</a:t>
            </a:r>
            <a:r>
              <a:rPr lang="en-US" altLang="zh-CN" sz="2400" spc="0">
                <a:ea typeface="Times New Roman" pitchFamily="18" charset="0"/>
              </a:rPr>
              <a:t>&gt;Cl</a:t>
            </a:r>
            <a:r>
              <a:rPr lang="en-US" altLang="zh-CN" sz="2400" spc="0" baseline="30000">
                <a:ea typeface="Times New Roman" pitchFamily="18" charset="0"/>
              </a:rPr>
              <a:t>-</a:t>
            </a:r>
            <a:r>
              <a:rPr lang="en-US" altLang="zh-CN" sz="2400" spc="0">
                <a:ea typeface="Times New Roman" pitchFamily="18" charset="0"/>
              </a:rPr>
              <a:t>&gt;Na</a:t>
            </a:r>
            <a:r>
              <a:rPr lang="en-US" altLang="zh-CN" sz="2400" spc="0" baseline="30000">
                <a:ea typeface="Times New Roman" pitchFamily="18" charset="0"/>
              </a:rPr>
              <a:t>+</a:t>
            </a:r>
            <a:r>
              <a:rPr lang="en-US" altLang="zh-CN" sz="2400" spc="0">
                <a:ea typeface="Times New Roman" pitchFamily="18" charset="0"/>
              </a:rPr>
              <a:t>&gt;Al</a:t>
            </a:r>
            <a:r>
              <a:rPr lang="en-US" altLang="zh-CN" sz="2400" spc="0" baseline="30000">
                <a:ea typeface="Times New Roman" pitchFamily="18" charset="0"/>
              </a:rPr>
              <a:t>3+</a:t>
            </a:r>
            <a:endParaRPr lang="zh-CN" altLang="zh-CN" sz="2400">
              <a:ea typeface="Times New Roman" pitchFamily="18" charset="0"/>
            </a:endParaRPr>
          </a:p>
          <a:p>
            <a:pPr marL="0" marR="0" lvl="0" indent="0" algn="just" eaLnBrk="1" hangingPunct="1">
              <a:lnSpc>
                <a:spcPct val="130000"/>
              </a:lnSpc>
            </a:pPr>
            <a:r>
              <a:rPr lang="en-US" altLang="zh-CN" sz="2400" spc="0">
                <a:ea typeface="Times New Roman" pitchFamily="18" charset="0"/>
              </a:rPr>
              <a:t>C.Na&lt;Mg&lt;Al&lt;S				D.Cs</a:t>
            </a:r>
            <a:r>
              <a:rPr lang="en-US" altLang="zh-CN" sz="2400" spc="0" baseline="30000">
                <a:ea typeface="Times New Roman" pitchFamily="18" charset="0"/>
              </a:rPr>
              <a:t>+</a:t>
            </a:r>
            <a:r>
              <a:rPr lang="en-US" altLang="zh-CN" sz="2400" spc="0">
                <a:ea typeface="Times New Roman" pitchFamily="18" charset="0"/>
              </a:rPr>
              <a:t>&gt;Rb</a:t>
            </a:r>
            <a:r>
              <a:rPr lang="en-US" altLang="zh-CN" sz="2400" spc="0" baseline="30000">
                <a:ea typeface="Times New Roman" pitchFamily="18" charset="0"/>
              </a:rPr>
              <a:t>+</a:t>
            </a:r>
            <a:r>
              <a:rPr lang="en-US" altLang="zh-CN" sz="2400" spc="0">
                <a:ea typeface="Times New Roman" pitchFamily="18" charset="0"/>
              </a:rPr>
              <a:t>&gt;Na</a:t>
            </a:r>
            <a:r>
              <a:rPr lang="en-US" altLang="zh-CN" sz="2400" spc="0" baseline="30000">
                <a:ea typeface="Times New Roman" pitchFamily="18" charset="0"/>
              </a:rPr>
              <a:t>+</a:t>
            </a:r>
            <a:r>
              <a:rPr lang="en-US" altLang="zh-CN" sz="2400" spc="0">
                <a:ea typeface="Times New Roman" pitchFamily="18" charset="0"/>
              </a:rPr>
              <a:t>&gt;K</a:t>
            </a:r>
            <a:r>
              <a:rPr lang="en-US" altLang="zh-CN" sz="2400" spc="0" baseline="30000">
                <a:ea typeface="Times New Roman" pitchFamily="18" charset="0"/>
              </a:rPr>
              <a:t>+</a:t>
            </a:r>
            <a:endParaRPr lang="zh-CN" altLang="zh-CN" sz="2400">
              <a:ea typeface="Times New Roman" pitchFamily="18" charset="0"/>
            </a:endParaRPr>
          </a:p>
        </p:txBody>
      </p:sp>
      <p:sp>
        <p:nvSpPr>
          <p:cNvPr id="37891" name="矩形 13"/>
          <p:cNvSpPr/>
          <p:nvPr/>
        </p:nvSpPr>
        <p:spPr>
          <a:xfrm>
            <a:off x="6907213" y="1330325"/>
            <a:ext cx="474662"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B</a:t>
            </a:r>
            <a:endParaRPr lang="zh-CN" altLang="en-US" sz="2400">
              <a:solidFill>
                <a:srgbClr val="FF0000"/>
              </a:solidFill>
              <a:latin typeface="Arial" pitchFamily="34" charset="0"/>
              <a:ea typeface="微软雅黑" pitchFamily="34" charset="-122"/>
            </a:endParaRPr>
          </a:p>
        </p:txBody>
      </p:sp>
      <p:sp>
        <p:nvSpPr>
          <p:cNvPr id="37892" name="文本框 14">
            <a:extLst>
              <a:ext uri="{FF2B5EF4-FFF2-40B4-BE49-F238E27FC236}"/>
            </a:extLst>
          </p:cNvPr>
          <p:cNvSpPr txBox="1"/>
          <p:nvPr/>
        </p:nvSpPr>
        <p:spPr>
          <a:xfrm>
            <a:off x="1098550" y="3213100"/>
            <a:ext cx="10812463" cy="2803525"/>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【解析】</a:t>
            </a:r>
            <a:r>
              <a:rPr lang="en-US" altLang="zh-CN" sz="2000" spc="0">
                <a:solidFill>
                  <a:srgbClr val="FF0000"/>
                </a:solidFill>
              </a:rPr>
              <a:t>Na</a:t>
            </a:r>
            <a:r>
              <a:rPr lang="en-US" altLang="zh-CN" sz="2000" spc="0" baseline="30000">
                <a:solidFill>
                  <a:srgbClr val="FF0000"/>
                </a:solidFill>
              </a:rPr>
              <a:t>+</a:t>
            </a:r>
            <a:r>
              <a:rPr lang="zh-CN" altLang="zh-CN" sz="2000" spc="0">
                <a:solidFill>
                  <a:srgbClr val="FF0000"/>
                </a:solidFill>
              </a:rPr>
              <a:t>、</a:t>
            </a:r>
            <a:r>
              <a:rPr lang="en-US" altLang="zh-CN" sz="2000" spc="0">
                <a:solidFill>
                  <a:srgbClr val="FF0000"/>
                </a:solidFill>
              </a:rPr>
              <a:t>Mg</a:t>
            </a:r>
            <a:r>
              <a:rPr lang="en-US" altLang="zh-CN" sz="2000" spc="0" baseline="30000">
                <a:solidFill>
                  <a:srgbClr val="FF0000"/>
                </a:solidFill>
              </a:rPr>
              <a:t>2+</a:t>
            </a:r>
            <a:r>
              <a:rPr lang="zh-CN" altLang="zh-CN" sz="2000" spc="0">
                <a:solidFill>
                  <a:srgbClr val="FF0000"/>
                </a:solidFill>
              </a:rPr>
              <a:t>、</a:t>
            </a:r>
            <a:r>
              <a:rPr lang="en-US" altLang="zh-CN" sz="2000" spc="0">
                <a:solidFill>
                  <a:srgbClr val="FF0000"/>
                </a:solidFill>
              </a:rPr>
              <a:t>Al</a:t>
            </a:r>
            <a:r>
              <a:rPr lang="en-US" altLang="zh-CN" sz="2000" spc="0" baseline="30000">
                <a:solidFill>
                  <a:srgbClr val="FF0000"/>
                </a:solidFill>
              </a:rPr>
              <a:t>3+</a:t>
            </a:r>
            <a:r>
              <a:rPr lang="zh-CN" altLang="zh-CN" sz="2000" spc="0">
                <a:solidFill>
                  <a:srgbClr val="FF0000"/>
                </a:solidFill>
              </a:rPr>
              <a:t>、</a:t>
            </a:r>
            <a:r>
              <a:rPr lang="en-US" altLang="zh-CN" sz="2000" spc="0">
                <a:solidFill>
                  <a:srgbClr val="FF0000"/>
                </a:solidFill>
              </a:rPr>
              <a:t>O</a:t>
            </a:r>
            <a:r>
              <a:rPr lang="en-US" altLang="zh-CN" sz="2000" spc="0" baseline="30000">
                <a:solidFill>
                  <a:srgbClr val="FF0000"/>
                </a:solidFill>
              </a:rPr>
              <a:t>2-</a:t>
            </a:r>
            <a:r>
              <a:rPr lang="zh-CN" altLang="zh-CN" sz="2000" spc="0">
                <a:solidFill>
                  <a:srgbClr val="FF0000"/>
                </a:solidFill>
              </a:rPr>
              <a:t>的核外电子排布相同，核电荷数越大，微粒的半径越小，则离子半径</a:t>
            </a:r>
            <a:r>
              <a:rPr lang="en-US" altLang="zh-CN" sz="2000" spc="0">
                <a:solidFill>
                  <a:srgbClr val="FF0000"/>
                </a:solidFill>
              </a:rPr>
              <a:t>Al</a:t>
            </a:r>
            <a:r>
              <a:rPr lang="en-US" altLang="zh-CN" sz="2000" spc="0" baseline="30000">
                <a:solidFill>
                  <a:srgbClr val="FF0000"/>
                </a:solidFill>
              </a:rPr>
              <a:t>3+</a:t>
            </a:r>
            <a:r>
              <a:rPr lang="en-US" altLang="zh-CN" sz="2000" spc="0">
                <a:solidFill>
                  <a:srgbClr val="FF0000"/>
                </a:solidFill>
              </a:rPr>
              <a:t>&lt;Mg</a:t>
            </a:r>
            <a:r>
              <a:rPr lang="en-US" altLang="zh-CN" sz="2000" spc="0" baseline="30000">
                <a:solidFill>
                  <a:srgbClr val="FF0000"/>
                </a:solidFill>
              </a:rPr>
              <a:t>2+</a:t>
            </a:r>
            <a:r>
              <a:rPr lang="en-US" altLang="zh-CN" sz="2000" spc="0">
                <a:solidFill>
                  <a:srgbClr val="FF0000"/>
                </a:solidFill>
              </a:rPr>
              <a:t>&lt;Na</a:t>
            </a:r>
            <a:r>
              <a:rPr lang="en-US" altLang="zh-CN" sz="2000" spc="0" baseline="30000">
                <a:solidFill>
                  <a:srgbClr val="FF0000"/>
                </a:solidFill>
              </a:rPr>
              <a:t>+</a:t>
            </a:r>
            <a:r>
              <a:rPr lang="en-US" altLang="zh-CN" sz="2000" spc="0">
                <a:solidFill>
                  <a:srgbClr val="FF0000"/>
                </a:solidFill>
              </a:rPr>
              <a:t>&lt;O</a:t>
            </a:r>
            <a:r>
              <a:rPr lang="en-US" altLang="zh-CN" sz="2000" spc="0" baseline="30000">
                <a:solidFill>
                  <a:srgbClr val="FF0000"/>
                </a:solidFill>
              </a:rPr>
              <a:t>2-</a:t>
            </a:r>
            <a:r>
              <a:rPr lang="zh-CN" altLang="zh-CN" sz="2000" spc="0">
                <a:solidFill>
                  <a:srgbClr val="FF0000"/>
                </a:solidFill>
              </a:rPr>
              <a:t>，</a:t>
            </a:r>
            <a:r>
              <a:rPr lang="en-US" altLang="zh-CN" sz="2000" spc="0">
                <a:solidFill>
                  <a:srgbClr val="FF0000"/>
                </a:solidFill>
              </a:rPr>
              <a:t>A</a:t>
            </a:r>
            <a:r>
              <a:rPr lang="zh-CN" altLang="zh-CN" sz="2000" spc="0">
                <a:solidFill>
                  <a:srgbClr val="FF0000"/>
                </a:solidFill>
              </a:rPr>
              <a:t>项错误；</a:t>
            </a:r>
            <a:r>
              <a:rPr lang="en-US" altLang="zh-CN" sz="2000" spc="0">
                <a:solidFill>
                  <a:srgbClr val="FF0000"/>
                </a:solidFill>
              </a:rPr>
              <a:t>S</a:t>
            </a:r>
            <a:r>
              <a:rPr lang="en-US" altLang="zh-CN" sz="2000" spc="0" baseline="30000">
                <a:solidFill>
                  <a:srgbClr val="FF0000"/>
                </a:solidFill>
              </a:rPr>
              <a:t>2-</a:t>
            </a:r>
            <a:r>
              <a:rPr lang="zh-CN" altLang="zh-CN" sz="2000" spc="0">
                <a:solidFill>
                  <a:srgbClr val="FF0000"/>
                </a:solidFill>
              </a:rPr>
              <a:t>、</a:t>
            </a:r>
            <a:r>
              <a:rPr lang="en-US" altLang="zh-CN" sz="2000" spc="0">
                <a:solidFill>
                  <a:srgbClr val="FF0000"/>
                </a:solidFill>
              </a:rPr>
              <a:t>Cl</a:t>
            </a:r>
            <a:r>
              <a:rPr lang="en-US" altLang="zh-CN" sz="2000" spc="0" baseline="30000">
                <a:solidFill>
                  <a:srgbClr val="FF0000"/>
                </a:solidFill>
              </a:rPr>
              <a:t>-</a:t>
            </a:r>
            <a:r>
              <a:rPr lang="zh-CN" altLang="zh-CN" sz="2000" spc="0">
                <a:solidFill>
                  <a:srgbClr val="FF0000"/>
                </a:solidFill>
              </a:rPr>
              <a:t>具有相同的电子层排布，但</a:t>
            </a:r>
            <a:r>
              <a:rPr lang="en-US" altLang="zh-CN" sz="2000" spc="0">
                <a:solidFill>
                  <a:srgbClr val="FF0000"/>
                </a:solidFill>
              </a:rPr>
              <a:t>Cl</a:t>
            </a:r>
            <a:r>
              <a:rPr lang="en-US" altLang="zh-CN" sz="2000" spc="0" baseline="30000">
                <a:solidFill>
                  <a:srgbClr val="FF0000"/>
                </a:solidFill>
              </a:rPr>
              <a:t>-</a:t>
            </a:r>
            <a:r>
              <a:rPr lang="zh-CN" altLang="zh-CN" sz="2000" spc="0">
                <a:solidFill>
                  <a:srgbClr val="FF0000"/>
                </a:solidFill>
              </a:rPr>
              <a:t>的核电荷数较大，所以其半径较小，</a:t>
            </a:r>
            <a:r>
              <a:rPr lang="en-US" altLang="zh-CN" sz="2000" spc="0">
                <a:solidFill>
                  <a:srgbClr val="FF0000"/>
                </a:solidFill>
              </a:rPr>
              <a:t>Na</a:t>
            </a:r>
            <a:r>
              <a:rPr lang="en-US" altLang="zh-CN" sz="2000" spc="0" baseline="30000">
                <a:solidFill>
                  <a:srgbClr val="FF0000"/>
                </a:solidFill>
              </a:rPr>
              <a:t>+</a:t>
            </a:r>
            <a:r>
              <a:rPr lang="zh-CN" altLang="zh-CN" sz="2000" spc="0">
                <a:solidFill>
                  <a:srgbClr val="FF0000"/>
                </a:solidFill>
              </a:rPr>
              <a:t>、</a:t>
            </a:r>
            <a:r>
              <a:rPr lang="en-US" altLang="zh-CN" sz="2000" spc="0">
                <a:solidFill>
                  <a:srgbClr val="FF0000"/>
                </a:solidFill>
              </a:rPr>
              <a:t>Al</a:t>
            </a:r>
            <a:r>
              <a:rPr lang="en-US" altLang="zh-CN" sz="2000" spc="0" baseline="30000">
                <a:solidFill>
                  <a:srgbClr val="FF0000"/>
                </a:solidFill>
              </a:rPr>
              <a:t>3+</a:t>
            </a:r>
            <a:r>
              <a:rPr lang="zh-CN" altLang="zh-CN" sz="2000" spc="0">
                <a:solidFill>
                  <a:srgbClr val="FF0000"/>
                </a:solidFill>
              </a:rPr>
              <a:t>的核外电子排布相同，</a:t>
            </a:r>
            <a:r>
              <a:rPr lang="en-US" altLang="zh-CN" sz="2000" spc="0">
                <a:solidFill>
                  <a:srgbClr val="FF0000"/>
                </a:solidFill>
              </a:rPr>
              <a:t>Na</a:t>
            </a:r>
            <a:r>
              <a:rPr lang="en-US" altLang="zh-CN" sz="2000" spc="0" baseline="30000">
                <a:solidFill>
                  <a:srgbClr val="FF0000"/>
                </a:solidFill>
              </a:rPr>
              <a:t>+</a:t>
            </a:r>
            <a:r>
              <a:rPr lang="zh-CN" altLang="zh-CN" sz="2000" spc="0">
                <a:solidFill>
                  <a:srgbClr val="FF0000"/>
                </a:solidFill>
              </a:rPr>
              <a:t>的核电荷数较少，故其半径较大，</a:t>
            </a:r>
            <a:r>
              <a:rPr lang="en-US" altLang="zh-CN" sz="2000" spc="0">
                <a:solidFill>
                  <a:srgbClr val="FF0000"/>
                </a:solidFill>
              </a:rPr>
              <a:t>Cl</a:t>
            </a:r>
            <a:r>
              <a:rPr lang="en-US" altLang="zh-CN" sz="2000" spc="0" baseline="30000">
                <a:solidFill>
                  <a:srgbClr val="FF0000"/>
                </a:solidFill>
              </a:rPr>
              <a:t>-</a:t>
            </a:r>
            <a:r>
              <a:rPr lang="zh-CN" altLang="zh-CN" sz="2000" spc="0">
                <a:solidFill>
                  <a:srgbClr val="FF0000"/>
                </a:solidFill>
              </a:rPr>
              <a:t>比</a:t>
            </a:r>
            <a:r>
              <a:rPr lang="en-US" altLang="zh-CN" sz="2000" spc="0">
                <a:solidFill>
                  <a:srgbClr val="FF0000"/>
                </a:solidFill>
              </a:rPr>
              <a:t>Na</a:t>
            </a:r>
            <a:r>
              <a:rPr lang="en-US" altLang="zh-CN" sz="2000" spc="0" baseline="30000">
                <a:solidFill>
                  <a:srgbClr val="FF0000"/>
                </a:solidFill>
              </a:rPr>
              <a:t>+</a:t>
            </a:r>
            <a:r>
              <a:rPr lang="zh-CN" altLang="zh-CN" sz="2000" spc="0">
                <a:solidFill>
                  <a:srgbClr val="FF0000"/>
                </a:solidFill>
              </a:rPr>
              <a:t>多一个电子层，则</a:t>
            </a:r>
            <a:r>
              <a:rPr lang="en-US" altLang="zh-CN" sz="2000" spc="0">
                <a:solidFill>
                  <a:srgbClr val="FF0000"/>
                </a:solidFill>
              </a:rPr>
              <a:t>Cl</a:t>
            </a:r>
            <a:r>
              <a:rPr lang="en-US" altLang="zh-CN" sz="2000" spc="0" baseline="30000">
                <a:solidFill>
                  <a:srgbClr val="FF0000"/>
                </a:solidFill>
              </a:rPr>
              <a:t>-</a:t>
            </a:r>
            <a:r>
              <a:rPr lang="zh-CN" altLang="zh-CN" sz="2000" spc="0">
                <a:solidFill>
                  <a:srgbClr val="FF0000"/>
                </a:solidFill>
              </a:rPr>
              <a:t>的半径大于</a:t>
            </a:r>
            <a:r>
              <a:rPr lang="en-US" altLang="zh-CN" sz="2000" spc="0">
                <a:solidFill>
                  <a:srgbClr val="FF0000"/>
                </a:solidFill>
              </a:rPr>
              <a:t>Na</a:t>
            </a:r>
            <a:r>
              <a:rPr lang="en-US" altLang="zh-CN" sz="2000" spc="0" baseline="30000">
                <a:solidFill>
                  <a:srgbClr val="FF0000"/>
                </a:solidFill>
              </a:rPr>
              <a:t>+</a:t>
            </a:r>
            <a:r>
              <a:rPr lang="zh-CN" altLang="zh-CN" sz="2000" spc="0">
                <a:solidFill>
                  <a:srgbClr val="FF0000"/>
                </a:solidFill>
              </a:rPr>
              <a:t>，故这四种微粒半径的大小顺序为</a:t>
            </a:r>
            <a:r>
              <a:rPr lang="en-US" altLang="zh-CN" sz="2000" spc="0">
                <a:solidFill>
                  <a:srgbClr val="FF0000"/>
                </a:solidFill>
              </a:rPr>
              <a:t>S</a:t>
            </a:r>
            <a:r>
              <a:rPr lang="en-US" altLang="zh-CN" sz="2000" spc="0" baseline="30000">
                <a:solidFill>
                  <a:srgbClr val="FF0000"/>
                </a:solidFill>
              </a:rPr>
              <a:t>2-</a:t>
            </a:r>
            <a:r>
              <a:rPr lang="en-US" altLang="zh-CN" sz="2000" spc="0">
                <a:solidFill>
                  <a:srgbClr val="FF0000"/>
                </a:solidFill>
              </a:rPr>
              <a:t>&gt;Cl</a:t>
            </a:r>
            <a:r>
              <a:rPr lang="en-US" altLang="zh-CN" sz="2000" spc="0" baseline="30000">
                <a:solidFill>
                  <a:srgbClr val="FF0000"/>
                </a:solidFill>
              </a:rPr>
              <a:t>-</a:t>
            </a:r>
            <a:r>
              <a:rPr lang="en-US" altLang="zh-CN" sz="2000" spc="0">
                <a:solidFill>
                  <a:srgbClr val="FF0000"/>
                </a:solidFill>
              </a:rPr>
              <a:t>&gt;Na</a:t>
            </a:r>
            <a:r>
              <a:rPr lang="en-US" altLang="zh-CN" sz="2000" spc="0" baseline="30000">
                <a:solidFill>
                  <a:srgbClr val="FF0000"/>
                </a:solidFill>
              </a:rPr>
              <a:t>+</a:t>
            </a:r>
            <a:r>
              <a:rPr lang="en-US" altLang="zh-CN" sz="2000" spc="0">
                <a:solidFill>
                  <a:srgbClr val="FF0000"/>
                </a:solidFill>
              </a:rPr>
              <a:t>&gt;Al</a:t>
            </a:r>
            <a:r>
              <a:rPr lang="en-US" altLang="zh-CN" sz="2000" spc="0" baseline="30000">
                <a:solidFill>
                  <a:srgbClr val="FF0000"/>
                </a:solidFill>
              </a:rPr>
              <a:t>3+</a:t>
            </a:r>
            <a:r>
              <a:rPr lang="zh-CN" altLang="zh-CN" sz="2000" spc="0">
                <a:solidFill>
                  <a:srgbClr val="FF0000"/>
                </a:solidFill>
              </a:rPr>
              <a:t>，</a:t>
            </a:r>
            <a:r>
              <a:rPr lang="en-US" altLang="zh-CN" sz="2000" spc="0">
                <a:solidFill>
                  <a:srgbClr val="FF0000"/>
                </a:solidFill>
              </a:rPr>
              <a:t>B</a:t>
            </a:r>
            <a:r>
              <a:rPr lang="zh-CN" altLang="zh-CN" sz="2000" spc="0">
                <a:solidFill>
                  <a:srgbClr val="FF0000"/>
                </a:solidFill>
              </a:rPr>
              <a:t>项正确；</a:t>
            </a:r>
            <a:r>
              <a:rPr lang="en-US" altLang="zh-CN" sz="2000" spc="0">
                <a:solidFill>
                  <a:srgbClr val="FF0000"/>
                </a:solidFill>
              </a:rPr>
              <a:t>Na</a:t>
            </a:r>
            <a:r>
              <a:rPr lang="zh-CN" altLang="zh-CN" sz="2000" spc="0">
                <a:solidFill>
                  <a:srgbClr val="FF0000"/>
                </a:solidFill>
              </a:rPr>
              <a:t>、</a:t>
            </a:r>
            <a:r>
              <a:rPr lang="en-US" altLang="zh-CN" sz="2000" spc="0">
                <a:solidFill>
                  <a:srgbClr val="FF0000"/>
                </a:solidFill>
              </a:rPr>
              <a:t>Mg</a:t>
            </a:r>
            <a:r>
              <a:rPr lang="zh-CN" altLang="zh-CN" sz="2000" spc="0">
                <a:solidFill>
                  <a:srgbClr val="FF0000"/>
                </a:solidFill>
              </a:rPr>
              <a:t>、</a:t>
            </a:r>
            <a:r>
              <a:rPr lang="en-US" altLang="zh-CN" sz="2000" spc="0">
                <a:solidFill>
                  <a:srgbClr val="FF0000"/>
                </a:solidFill>
              </a:rPr>
              <a:t>Al</a:t>
            </a:r>
            <a:r>
              <a:rPr lang="zh-CN" altLang="zh-CN" sz="2000" spc="0">
                <a:solidFill>
                  <a:srgbClr val="FF0000"/>
                </a:solidFill>
              </a:rPr>
              <a:t>、</a:t>
            </a:r>
            <a:r>
              <a:rPr lang="en-US" altLang="zh-CN" sz="2000" spc="0">
                <a:solidFill>
                  <a:srgbClr val="FF0000"/>
                </a:solidFill>
              </a:rPr>
              <a:t>S</a:t>
            </a:r>
            <a:r>
              <a:rPr lang="zh-CN" altLang="zh-CN" sz="2000" spc="0">
                <a:solidFill>
                  <a:srgbClr val="FF0000"/>
                </a:solidFill>
              </a:rPr>
              <a:t>原子的电子层数相同，核电荷数越大，半径越小，故其半径大小顺序为</a:t>
            </a:r>
            <a:r>
              <a:rPr lang="en-US" altLang="zh-CN" sz="2000" spc="0">
                <a:solidFill>
                  <a:srgbClr val="FF0000"/>
                </a:solidFill>
              </a:rPr>
              <a:t>Na&gt;Mg&gt;Al&gt;S</a:t>
            </a:r>
            <a:r>
              <a:rPr lang="zh-CN" altLang="zh-CN" sz="2000" spc="0">
                <a:solidFill>
                  <a:srgbClr val="FF0000"/>
                </a:solidFill>
              </a:rPr>
              <a:t>，</a:t>
            </a:r>
            <a:r>
              <a:rPr lang="en-US" altLang="zh-CN" sz="2000" spc="0">
                <a:solidFill>
                  <a:srgbClr val="FF0000"/>
                </a:solidFill>
              </a:rPr>
              <a:t>C</a:t>
            </a:r>
            <a:r>
              <a:rPr lang="zh-CN" altLang="zh-CN" sz="2000" spc="0">
                <a:solidFill>
                  <a:srgbClr val="FF0000"/>
                </a:solidFill>
              </a:rPr>
              <a:t>项错误；离子半径</a:t>
            </a:r>
            <a:r>
              <a:rPr lang="en-US" altLang="zh-CN" sz="2000" spc="0">
                <a:solidFill>
                  <a:srgbClr val="FF0000"/>
                </a:solidFill>
              </a:rPr>
              <a:t>K</a:t>
            </a:r>
            <a:r>
              <a:rPr lang="en-US" altLang="zh-CN" sz="2000" spc="0" baseline="30000">
                <a:solidFill>
                  <a:srgbClr val="FF0000"/>
                </a:solidFill>
              </a:rPr>
              <a:t>+</a:t>
            </a:r>
            <a:r>
              <a:rPr lang="en-US" altLang="zh-CN" sz="2000" spc="0">
                <a:solidFill>
                  <a:srgbClr val="FF0000"/>
                </a:solidFill>
              </a:rPr>
              <a:t>&gt;Na</a:t>
            </a:r>
            <a:r>
              <a:rPr lang="en-US" altLang="zh-CN" sz="2000" spc="0" baseline="30000">
                <a:solidFill>
                  <a:srgbClr val="FF0000"/>
                </a:solidFill>
              </a:rPr>
              <a:t>+</a:t>
            </a:r>
            <a:r>
              <a:rPr lang="zh-CN" altLang="zh-CN" sz="2000" spc="0">
                <a:solidFill>
                  <a:srgbClr val="FF0000"/>
                </a:solidFill>
              </a:rPr>
              <a:t>，</a:t>
            </a:r>
            <a:r>
              <a:rPr lang="en-US" altLang="zh-CN" sz="2000" spc="0">
                <a:solidFill>
                  <a:srgbClr val="FF0000"/>
                </a:solidFill>
              </a:rPr>
              <a:t>D</a:t>
            </a:r>
            <a:r>
              <a:rPr lang="zh-CN" altLang="zh-CN" sz="2000" spc="0">
                <a:solidFill>
                  <a:srgbClr val="FF0000"/>
                </a:solidFill>
              </a:rPr>
              <a:t>项错误。</a:t>
            </a:r>
            <a:endParaRPr lang="zh-CN" altLang="zh-CN"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9938" name="文本框 9">
            <a:extLst>
              <a:ext uri="{FF2B5EF4-FFF2-40B4-BE49-F238E27FC236}"/>
            </a:extLst>
          </p:cNvPr>
          <p:cNvSpPr txBox="1"/>
          <p:nvPr/>
        </p:nvSpPr>
        <p:spPr>
          <a:xfrm>
            <a:off x="1055688" y="1255713"/>
            <a:ext cx="10812462" cy="3240087"/>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45000"/>
              </a:lnSpc>
            </a:pPr>
            <a:r>
              <a:rPr lang="zh-CN" altLang="zh-CN" sz="2400" b="1" spc="0">
                <a:ea typeface="Times New Roman" pitchFamily="18" charset="0"/>
              </a:rPr>
              <a:t>探究二、探究第三周期元素金属性、非金属性的递变规律</a:t>
            </a:r>
            <a:r>
              <a:rPr lang="zh-CN" altLang="zh-CN" sz="2400" spc="0">
                <a:solidFill>
                  <a:srgbClr val="000000"/>
                </a:solidFill>
                <a:ea typeface="Times New Roman" pitchFamily="18" charset="0"/>
              </a:rPr>
              <a:t>（</a:t>
            </a:r>
            <a:r>
              <a:rPr lang="en-US" altLang="zh-CN" sz="2400" spc="0">
                <a:solidFill>
                  <a:srgbClr val="000000"/>
                </a:solidFill>
                <a:ea typeface="Times New Roman" pitchFamily="18" charset="0"/>
              </a:rPr>
              <a:t>14</a:t>
            </a:r>
            <a:r>
              <a:rPr lang="zh-CN" altLang="zh-CN" sz="2400" spc="0">
                <a:solidFill>
                  <a:srgbClr val="000000"/>
                </a:solidFill>
                <a:ea typeface="Times New Roman" pitchFamily="18" charset="0"/>
              </a:rPr>
              <a:t>分钟）</a:t>
            </a:r>
            <a:endParaRPr lang="zh-CN" altLang="zh-CN" sz="2400">
              <a:ea typeface="Times New Roman" pitchFamily="18" charset="0"/>
            </a:endParaRPr>
          </a:p>
          <a:p>
            <a:pPr marL="0" marR="0" lvl="0" indent="0" algn="just" eaLnBrk="1" hangingPunct="1">
              <a:lnSpc>
                <a:spcPct val="145000"/>
              </a:lnSpc>
            </a:pPr>
            <a:r>
              <a:rPr lang="zh-CN" altLang="zh-CN" sz="2400" b="1" spc="0">
                <a:solidFill>
                  <a:srgbClr val="000000"/>
                </a:solidFill>
                <a:ea typeface="Times New Roman" pitchFamily="18" charset="0"/>
              </a:rPr>
              <a:t>问题</a:t>
            </a:r>
            <a:r>
              <a:rPr lang="en-US" altLang="zh-CN" sz="2400" b="1" spc="0">
                <a:solidFill>
                  <a:srgbClr val="000000"/>
                </a:solidFill>
                <a:ea typeface="Times New Roman" pitchFamily="18" charset="0"/>
              </a:rPr>
              <a:t>1.</a:t>
            </a:r>
            <a:r>
              <a:rPr lang="zh-CN" altLang="zh-CN" sz="2400" spc="0">
                <a:ea typeface="Times New Roman" pitchFamily="18" charset="0"/>
              </a:rPr>
              <a:t>实验探究第三周期元素</a:t>
            </a:r>
            <a:r>
              <a:rPr lang="en-US" altLang="zh-CN" sz="2400" spc="0">
                <a:ea typeface="Times New Roman" pitchFamily="18" charset="0"/>
              </a:rPr>
              <a:t>Na</a:t>
            </a:r>
            <a:r>
              <a:rPr lang="zh-CN" altLang="zh-CN" sz="2400" spc="0">
                <a:ea typeface="Times New Roman" pitchFamily="18" charset="0"/>
              </a:rPr>
              <a:t>、</a:t>
            </a:r>
            <a:r>
              <a:rPr lang="en-US" altLang="zh-CN" sz="2400" spc="0">
                <a:ea typeface="Times New Roman" pitchFamily="18" charset="0"/>
              </a:rPr>
              <a:t>Mg</a:t>
            </a:r>
            <a:r>
              <a:rPr lang="zh-CN" altLang="zh-CN" sz="2400" spc="0">
                <a:ea typeface="Times New Roman" pitchFamily="18" charset="0"/>
              </a:rPr>
              <a:t>、</a:t>
            </a:r>
            <a:r>
              <a:rPr lang="en-US" altLang="zh-CN" sz="2400" spc="0">
                <a:ea typeface="Times New Roman" pitchFamily="18" charset="0"/>
              </a:rPr>
              <a:t>Al</a:t>
            </a:r>
            <a:r>
              <a:rPr lang="zh-CN" altLang="zh-CN" sz="2400" spc="0">
                <a:ea typeface="Times New Roman" pitchFamily="18" charset="0"/>
              </a:rPr>
              <a:t>金属性的强弱。</a:t>
            </a:r>
            <a:endParaRPr lang="zh-CN" altLang="zh-CN" sz="2400">
              <a:ea typeface="Times New Roman" pitchFamily="18" charset="0"/>
            </a:endParaRPr>
          </a:p>
          <a:p>
            <a:pPr marL="0" marR="0" lvl="0" indent="0" algn="just" eaLnBrk="1" hangingPunct="1">
              <a:lnSpc>
                <a:spcPct val="145000"/>
              </a:lnSpc>
            </a:pPr>
            <a:r>
              <a:rPr lang="zh-CN" altLang="zh-CN" sz="2400" spc="0">
                <a:ea typeface="Times New Roman" pitchFamily="18" charset="0"/>
              </a:rPr>
              <a:t>（</a:t>
            </a:r>
            <a:r>
              <a:rPr lang="en-US" altLang="zh-CN" sz="2400" spc="0">
                <a:ea typeface="Times New Roman" pitchFamily="18" charset="0"/>
              </a:rPr>
              <a:t>1</a:t>
            </a:r>
            <a:r>
              <a:rPr lang="zh-CN" altLang="zh-CN" sz="2400" spc="0">
                <a:ea typeface="Times New Roman" pitchFamily="18" charset="0"/>
              </a:rPr>
              <a:t>）科学猜想：从</a:t>
            </a:r>
            <a:r>
              <a:rPr lang="en-US" altLang="zh-CN" sz="2400" spc="0">
                <a:ea typeface="Times New Roman" pitchFamily="18" charset="0"/>
              </a:rPr>
              <a:t>Na</a:t>
            </a:r>
            <a:r>
              <a:rPr lang="zh-CN" altLang="zh-CN" sz="2400" spc="0">
                <a:ea typeface="Times New Roman" pitchFamily="18" charset="0"/>
              </a:rPr>
              <a:t>到</a:t>
            </a:r>
            <a:r>
              <a:rPr lang="en-US" altLang="zh-CN" sz="2400" spc="0">
                <a:ea typeface="Times New Roman" pitchFamily="18" charset="0"/>
              </a:rPr>
              <a:t>Al</a:t>
            </a:r>
            <a:r>
              <a:rPr lang="zh-CN" altLang="zh-CN" sz="2400" spc="0">
                <a:ea typeface="Times New Roman" pitchFamily="18" charset="0"/>
              </a:rPr>
              <a:t>，随着核电荷数的增大，原子半径逐渐</a:t>
            </a:r>
            <a:r>
              <a:rPr lang="zh-CN" altLang="zh-CN" sz="2400" u="sng" spc="0">
                <a:ea typeface="Times New Roman" pitchFamily="18" charset="0"/>
              </a:rPr>
              <a:t>　　　　</a:t>
            </a:r>
            <a:r>
              <a:rPr lang="zh-CN" altLang="zh-CN" sz="2400" spc="0">
                <a:ea typeface="Times New Roman" pitchFamily="18" charset="0"/>
              </a:rPr>
              <a:t>，原子核对电子的引力逐渐</a:t>
            </a:r>
            <a:r>
              <a:rPr lang="zh-CN" altLang="zh-CN" sz="2400" u="sng" spc="0">
                <a:ea typeface="Times New Roman" pitchFamily="18" charset="0"/>
              </a:rPr>
              <a:t>　　　　</a:t>
            </a:r>
            <a:r>
              <a:rPr lang="zh-CN" altLang="zh-CN" sz="2400" spc="0">
                <a:ea typeface="Times New Roman" pitchFamily="18" charset="0"/>
              </a:rPr>
              <a:t>，失电子能力逐渐</a:t>
            </a:r>
            <a:r>
              <a:rPr lang="zh-CN" altLang="zh-CN" sz="2400" u="sng" spc="0">
                <a:ea typeface="Times New Roman" pitchFamily="18" charset="0"/>
              </a:rPr>
              <a:t>　　　　</a:t>
            </a:r>
            <a:r>
              <a:rPr lang="zh-CN" altLang="zh-CN" sz="2400" spc="0">
                <a:ea typeface="Times New Roman" pitchFamily="18" charset="0"/>
              </a:rPr>
              <a:t>，金属性逐渐</a:t>
            </a:r>
            <a:r>
              <a:rPr lang="zh-CN" altLang="zh-CN" sz="2400" u="sng" spc="0">
                <a:ea typeface="Times New Roman" pitchFamily="18" charset="0"/>
              </a:rPr>
              <a:t>　　　　</a:t>
            </a:r>
            <a:r>
              <a:rPr lang="zh-CN" altLang="zh-CN" sz="2400" spc="0">
                <a:ea typeface="Times New Roman" pitchFamily="18" charset="0"/>
              </a:rPr>
              <a:t>。金属性的强弱可以从金属与</a:t>
            </a:r>
            <a:r>
              <a:rPr lang="zh-CN" altLang="zh-CN" sz="2400" u="sng" spc="0">
                <a:ea typeface="Times New Roman" pitchFamily="18" charset="0"/>
              </a:rPr>
              <a:t>　　　　</a:t>
            </a:r>
            <a:r>
              <a:rPr lang="zh-CN" altLang="zh-CN" sz="2400" spc="0">
                <a:ea typeface="Times New Roman" pitchFamily="18" charset="0"/>
              </a:rPr>
              <a:t>或</a:t>
            </a:r>
            <a:r>
              <a:rPr lang="zh-CN" altLang="zh-CN" sz="2400" u="sng" spc="0">
                <a:ea typeface="Times New Roman" pitchFamily="18" charset="0"/>
              </a:rPr>
              <a:t>　　　　</a:t>
            </a:r>
            <a:r>
              <a:rPr lang="zh-CN" altLang="zh-CN" sz="2400" spc="0">
                <a:ea typeface="Times New Roman" pitchFamily="18" charset="0"/>
              </a:rPr>
              <a:t>反应产生</a:t>
            </a:r>
            <a:r>
              <a:rPr lang="en-US" altLang="zh-CN" sz="2400" spc="0">
                <a:ea typeface="Times New Roman" pitchFamily="18" charset="0"/>
              </a:rPr>
              <a:t>H</a:t>
            </a:r>
            <a:r>
              <a:rPr lang="en-US" altLang="zh-CN" sz="2400" spc="0" baseline="-25000">
                <a:ea typeface="Times New Roman" pitchFamily="18" charset="0"/>
              </a:rPr>
              <a:t>2</a:t>
            </a:r>
            <a:r>
              <a:rPr lang="zh-CN" altLang="zh-CN" sz="2400" spc="0">
                <a:ea typeface="Times New Roman" pitchFamily="18" charset="0"/>
              </a:rPr>
              <a:t>的剧烈程度来判断，也可从最高价氧化物对应水化物的</a:t>
            </a:r>
            <a:r>
              <a:rPr lang="zh-CN" altLang="zh-CN" sz="2400" u="sng" spc="0">
                <a:ea typeface="Times New Roman" pitchFamily="18" charset="0"/>
              </a:rPr>
              <a:t>　　　　</a:t>
            </a:r>
            <a:r>
              <a:rPr lang="zh-CN" altLang="zh-CN" sz="2400" spc="0">
                <a:ea typeface="Times New Roman" pitchFamily="18" charset="0"/>
              </a:rPr>
              <a:t>来判断。</a:t>
            </a:r>
            <a:r>
              <a:rPr lang="en-US" altLang="zh-CN" sz="2400" spc="0">
                <a:ea typeface="Times New Roman" pitchFamily="18" charset="0"/>
              </a:rPr>
              <a:t> </a:t>
            </a:r>
            <a:endParaRPr lang="zh-CN" altLang="zh-CN" sz="2400">
              <a:ea typeface="Times New Roman" pitchFamily="18" charset="0"/>
            </a:endParaRPr>
          </a:p>
        </p:txBody>
      </p:sp>
      <p:sp>
        <p:nvSpPr>
          <p:cNvPr id="39939" name="矩形 10"/>
          <p:cNvSpPr/>
          <p:nvPr/>
        </p:nvSpPr>
        <p:spPr>
          <a:xfrm>
            <a:off x="10201275" y="2347913"/>
            <a:ext cx="798513"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减小</a:t>
            </a:r>
            <a:endParaRPr lang="zh-CN" altLang="en-US" sz="2400">
              <a:solidFill>
                <a:srgbClr val="FF0000"/>
              </a:solidFill>
              <a:latin typeface="Arial" pitchFamily="34" charset="0"/>
              <a:ea typeface="微软雅黑" pitchFamily="34" charset="-122"/>
            </a:endParaRPr>
          </a:p>
        </p:txBody>
      </p:sp>
      <p:sp>
        <p:nvSpPr>
          <p:cNvPr id="39940" name="矩形 11"/>
          <p:cNvSpPr/>
          <p:nvPr/>
        </p:nvSpPr>
        <p:spPr>
          <a:xfrm>
            <a:off x="4832350" y="2913063"/>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增强</a:t>
            </a:r>
            <a:endParaRPr lang="zh-CN" altLang="en-US" sz="2400">
              <a:solidFill>
                <a:srgbClr val="FF0000"/>
              </a:solidFill>
              <a:latin typeface="Arial" pitchFamily="34" charset="0"/>
              <a:ea typeface="微软雅黑" pitchFamily="34" charset="-122"/>
            </a:endParaRPr>
          </a:p>
        </p:txBody>
      </p:sp>
      <p:sp>
        <p:nvSpPr>
          <p:cNvPr id="39941" name="矩形 12"/>
          <p:cNvSpPr/>
          <p:nvPr/>
        </p:nvSpPr>
        <p:spPr>
          <a:xfrm>
            <a:off x="9005888" y="2913063"/>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减弱</a:t>
            </a:r>
            <a:endParaRPr lang="zh-CN" altLang="en-US" sz="2400">
              <a:solidFill>
                <a:srgbClr val="FF0000"/>
              </a:solidFill>
              <a:latin typeface="Arial" pitchFamily="34" charset="0"/>
              <a:ea typeface="微软雅黑" pitchFamily="34" charset="-122"/>
            </a:endParaRPr>
          </a:p>
        </p:txBody>
      </p:sp>
      <p:sp>
        <p:nvSpPr>
          <p:cNvPr id="39942" name="矩形 14"/>
          <p:cNvSpPr/>
          <p:nvPr/>
        </p:nvSpPr>
        <p:spPr>
          <a:xfrm>
            <a:off x="1736725" y="3389313"/>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减弱</a:t>
            </a:r>
            <a:endParaRPr lang="zh-CN" altLang="en-US" sz="2400">
              <a:solidFill>
                <a:srgbClr val="FF0000"/>
              </a:solidFill>
              <a:latin typeface="Arial" pitchFamily="34" charset="0"/>
              <a:ea typeface="微软雅黑" pitchFamily="34" charset="-122"/>
            </a:endParaRPr>
          </a:p>
        </p:txBody>
      </p:sp>
      <p:sp>
        <p:nvSpPr>
          <p:cNvPr id="39943" name="矩形 15"/>
          <p:cNvSpPr/>
          <p:nvPr/>
        </p:nvSpPr>
        <p:spPr>
          <a:xfrm>
            <a:off x="6999288" y="3455988"/>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水</a:t>
            </a:r>
            <a:endParaRPr lang="zh-CN" altLang="en-US" sz="2400">
              <a:solidFill>
                <a:srgbClr val="FF0000"/>
              </a:solidFill>
              <a:latin typeface="Arial" pitchFamily="34" charset="0"/>
              <a:ea typeface="微软雅黑" pitchFamily="34" charset="-122"/>
            </a:endParaRPr>
          </a:p>
        </p:txBody>
      </p:sp>
      <p:sp>
        <p:nvSpPr>
          <p:cNvPr id="39944" name="矩形 16"/>
          <p:cNvSpPr/>
          <p:nvPr/>
        </p:nvSpPr>
        <p:spPr>
          <a:xfrm>
            <a:off x="8674100" y="3459163"/>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酸</a:t>
            </a:r>
            <a:endParaRPr lang="zh-CN" altLang="en-US" sz="2400">
              <a:solidFill>
                <a:srgbClr val="FF0000"/>
              </a:solidFill>
              <a:latin typeface="Arial" pitchFamily="34" charset="0"/>
              <a:ea typeface="微软雅黑" pitchFamily="34" charset="-122"/>
            </a:endParaRPr>
          </a:p>
        </p:txBody>
      </p:sp>
      <p:sp>
        <p:nvSpPr>
          <p:cNvPr id="39945" name="矩形 17"/>
          <p:cNvSpPr/>
          <p:nvPr/>
        </p:nvSpPr>
        <p:spPr>
          <a:xfrm>
            <a:off x="8113713" y="3989388"/>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碱性</a:t>
            </a:r>
            <a:endParaRPr lang="zh-CN" altLang="en-US" sz="24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P spid="39942" grpId="0"/>
      <p:bldP spid="39943" grpId="0"/>
      <p:bldP spid="39944" grpId="0"/>
      <p:bldP spid="3994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1986" name="表格 3"/>
          <p:cNvGraphicFramePr>
            <a:graphicFrameLocks noGrp="1"/>
          </p:cNvGraphicFramePr>
          <p:nvPr/>
        </p:nvGraphicFramePr>
        <p:xfrm>
          <a:off x="1081088" y="1181100"/>
          <a:ext cx="10461625" cy="4735512"/>
        </p:xfrm>
        <a:graphic>
          <a:graphicData uri="http://schemas.openxmlformats.org/drawingml/2006/table">
            <a:tbl>
              <a:tblPr/>
              <a:tblGrid>
                <a:gridCol w="698500"/>
                <a:gridCol w="1347788"/>
                <a:gridCol w="2882900"/>
                <a:gridCol w="2767012"/>
                <a:gridCol w="2765425"/>
              </a:tblGrid>
              <a:tr h="447675">
                <a:tc gridSpan="2">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元素</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钠</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镁</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铝</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1193800">
                <a:tc rowSpan="4">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单质与水反应</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实验</a:t>
                      </a:r>
                      <a:endParaRPr>
                        <a:ea typeface="Times New Roman" pitchFamily="18" charset="0"/>
                      </a:endParaRPr>
                    </a:p>
                    <a:p>
                      <a:pPr marL="0" lvl="0" indent="0" algn="ctr" defTabSz="742950" eaLnBrk="1" hangingPunct="1">
                        <a:lnSpc>
                          <a:spcPct val="145000"/>
                        </a:lnSpc>
                      </a:pPr>
                      <a:r>
                        <a:rPr>
                          <a:ea typeface="Times New Roman" pitchFamily="18" charset="0"/>
                        </a:rPr>
                        <a:t>操作</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gridSpan="3">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defTabSz="742950" eaLnBrk="1" hangingPunct="1">
                        <a:lnSpc>
                          <a:spcPct val="145000"/>
                        </a:lnSpc>
                      </a:pPr>
                      <a:r>
                        <a:rPr>
                          <a:ea typeface="Times New Roman" pitchFamily="18" charset="0"/>
                        </a:rPr>
                        <a:t>向如图所示装置的三格中加入等量蒸馏水，再分别滴入</a:t>
                      </a:r>
                      <a:r>
                        <a:rPr lang="en-US" altLang="zh-CN">
                          <a:ea typeface="Times New Roman" pitchFamily="18" charset="0"/>
                        </a:rPr>
                        <a:t>2~3滴酚酞溶液，分别将吸去表面煤油的钠，除去氧化膜的镁和铝三种金属放入相应的三格中。将三格中的水换成等体积等浓度的盐酸，再做相应实验</a:t>
                      </a:r>
                      <a:endParaRPr lang="en-US" altLang="zh-CN">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r>
              <a:tr h="1193800">
                <a:tc vMerge="1">
                  <a:txBody>
                    <a:bodyPr vert="horz" wrap="square"/>
                    <a:lstStyle/>
                    <a:p/>
                  </a:txBody>
                  <a:tcPr>
                    <a:lnL w="12700">
                      <a:solidFill>
                        <a:prstClr val="black"/>
                      </a:solidFill>
                      <a:miter lim="800000"/>
                    </a:lnL>
                    <a:lnR w="12700">
                      <a:solidFill>
                        <a:prstClr val="black"/>
                      </a:solidFill>
                      <a:miter lim="800000"/>
                    </a:lnR>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实验</a:t>
                      </a:r>
                      <a:endParaRPr>
                        <a:ea typeface="Times New Roman" pitchFamily="18" charset="0"/>
                      </a:endParaRPr>
                    </a:p>
                    <a:p>
                      <a:pPr marL="0" lvl="0" indent="0" algn="ctr" defTabSz="742950" eaLnBrk="1" hangingPunct="1">
                        <a:lnSpc>
                          <a:spcPct val="145000"/>
                        </a:lnSpc>
                      </a:pPr>
                      <a:r>
                        <a:rPr>
                          <a:ea typeface="Times New Roman" pitchFamily="18" charset="0"/>
                        </a:rPr>
                        <a:t>现象</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defTabSz="742950" eaLnBrk="1" hangingPunct="1">
                        <a:lnSpc>
                          <a:spcPct val="145000"/>
                        </a:lnSpc>
                      </a:pPr>
                      <a:r>
                        <a:rPr>
                          <a:ea typeface="Times New Roman" pitchFamily="18" charset="0"/>
                        </a:rPr>
                        <a:t>与冷水反应</a:t>
                      </a:r>
                      <a:r>
                        <a:rPr>
                          <a:ea typeface="宋体" pitchFamily="2" charset="-122"/>
                        </a:rPr>
                        <a:t>①</a:t>
                      </a:r>
                      <a:r>
                        <a:rPr u="sng">
                          <a:ea typeface="Times New Roman" pitchFamily="18" charset="0"/>
                        </a:rPr>
                        <a:t>　　　</a:t>
                      </a:r>
                      <a:r>
                        <a:rPr>
                          <a:ea typeface="Times New Roman" pitchFamily="18" charset="0"/>
                        </a:rPr>
                        <a:t>，迅速产生气泡，与酸反应更剧烈</a:t>
                      </a:r>
                      <a:r>
                        <a:rPr lang="en-US" altLang="en-US">
                          <a:ea typeface="Times New Roman" pitchFamily="18" charset="0"/>
                        </a:rPr>
                        <a:t> </a:t>
                      </a:r>
                      <a:endParaRPr lang="en-US" altLang="en-US">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defTabSz="742950" eaLnBrk="1" hangingPunct="1">
                        <a:lnSpc>
                          <a:spcPct val="145000"/>
                        </a:lnSpc>
                      </a:pPr>
                      <a:r>
                        <a:rPr>
                          <a:ea typeface="Times New Roman" pitchFamily="18" charset="0"/>
                        </a:rPr>
                        <a:t>与冷水反应较</a:t>
                      </a:r>
                      <a:r>
                        <a:rPr>
                          <a:ea typeface="宋体" pitchFamily="2" charset="-122"/>
                        </a:rPr>
                        <a:t>②</a:t>
                      </a:r>
                      <a:r>
                        <a:rPr u="sng">
                          <a:ea typeface="Times New Roman" pitchFamily="18" charset="0"/>
                        </a:rPr>
                        <a:t>　　　　</a:t>
                      </a:r>
                      <a:r>
                        <a:rPr>
                          <a:ea typeface="Times New Roman" pitchFamily="18" charset="0"/>
                        </a:rPr>
                        <a:t>，与稀盐酸反应比较迅速，产生气泡</a:t>
                      </a:r>
                      <a:r>
                        <a:rPr lang="en-US" altLang="en-US">
                          <a:ea typeface="Times New Roman" pitchFamily="18" charset="0"/>
                        </a:rPr>
                        <a:t> </a:t>
                      </a:r>
                      <a:endParaRPr lang="en-US" altLang="en-US">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defTabSz="742950" eaLnBrk="1" hangingPunct="1">
                        <a:lnSpc>
                          <a:spcPct val="145000"/>
                        </a:lnSpc>
                      </a:pPr>
                      <a:r>
                        <a:rPr>
                          <a:ea typeface="Times New Roman" pitchFamily="18" charset="0"/>
                        </a:rPr>
                        <a:t>与冷水反应</a:t>
                      </a:r>
                      <a:r>
                        <a:rPr>
                          <a:ea typeface="宋体" pitchFamily="2" charset="-122"/>
                        </a:rPr>
                        <a:t>③</a:t>
                      </a:r>
                      <a:r>
                        <a:rPr u="sng">
                          <a:ea typeface="Times New Roman" pitchFamily="18" charset="0"/>
                        </a:rPr>
                        <a:t>　　　</a:t>
                      </a:r>
                      <a:r>
                        <a:rPr>
                          <a:ea typeface="Times New Roman" pitchFamily="18" charset="0"/>
                        </a:rPr>
                        <a:t>，与稀盐酸反应，产生气泡</a:t>
                      </a:r>
                      <a:r>
                        <a:rPr lang="en-US" altLang="en-US">
                          <a:ea typeface="Times New Roman" pitchFamily="18" charset="0"/>
                        </a:rPr>
                        <a:t> </a:t>
                      </a:r>
                      <a:endParaRPr lang="en-US" altLang="en-US">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1452562">
                <a:tc vMerge="1">
                  <a:txBody>
                    <a:bodyPr vert="horz" wrap="square"/>
                    <a:lstStyle/>
                    <a:p/>
                  </a:txBody>
                  <a:tcPr>
                    <a:lnL w="12700">
                      <a:solidFill>
                        <a:prstClr val="black"/>
                      </a:solidFill>
                      <a:miter lim="800000"/>
                    </a:lnL>
                    <a:lnR w="12700">
                      <a:solidFill>
                        <a:prstClr val="black"/>
                      </a:solidFill>
                      <a:miter lim="800000"/>
                    </a:lnR>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反应</a:t>
                      </a:r>
                      <a:endParaRPr>
                        <a:ea typeface="Times New Roman" pitchFamily="18" charset="0"/>
                      </a:endParaRPr>
                    </a:p>
                    <a:p>
                      <a:pPr marL="0" lvl="0" indent="0" algn="ctr" defTabSz="742950" eaLnBrk="1" hangingPunct="1">
                        <a:lnSpc>
                          <a:spcPct val="145000"/>
                        </a:lnSpc>
                      </a:pPr>
                      <a:r>
                        <a:rPr>
                          <a:ea typeface="Times New Roman" pitchFamily="18" charset="0"/>
                        </a:rPr>
                        <a:t>方程</a:t>
                      </a:r>
                      <a:endParaRPr>
                        <a:ea typeface="Times New Roman" pitchFamily="18" charset="0"/>
                      </a:endParaRPr>
                    </a:p>
                    <a:p>
                      <a:pPr marL="0" lvl="0" indent="0" algn="ctr" defTabSz="742950" eaLnBrk="1" hangingPunct="1">
                        <a:lnSpc>
                          <a:spcPct val="145000"/>
                        </a:lnSpc>
                      </a:pPr>
                      <a:r>
                        <a:rPr>
                          <a:ea typeface="Times New Roman" pitchFamily="18" charset="0"/>
                        </a:rPr>
                        <a:t>式</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defTabSz="742950" eaLnBrk="1" hangingPunct="1">
                        <a:lnSpc>
                          <a:spcPct val="145000"/>
                        </a:lnSpc>
                      </a:pPr>
                      <a:r>
                        <a:rPr lang="en-US" altLang="zh-CN">
                          <a:ea typeface="Times New Roman" pitchFamily="18" charset="0"/>
                        </a:rPr>
                        <a:t>2Na+2H</a:t>
                      </a:r>
                      <a:r>
                        <a:rPr lang="en-US" altLang="zh-CN" baseline="-25000">
                          <a:ea typeface="Times New Roman" pitchFamily="18" charset="0"/>
                        </a:rPr>
                        <a:t>2</a:t>
                      </a:r>
                      <a:r>
                        <a:rPr lang="en-US" altLang="zh-CN">
                          <a:ea typeface="Times New Roman" pitchFamily="18" charset="0"/>
                        </a:rPr>
                        <a:t>O===2NaOH+H</a:t>
                      </a:r>
                      <a:r>
                        <a:rPr lang="en-US" altLang="zh-CN" baseline="-25000">
                          <a:ea typeface="Times New Roman" pitchFamily="18" charset="0"/>
                        </a:rPr>
                        <a:t>2</a:t>
                      </a:r>
                      <a:r>
                        <a:rPr lang="en-US" altLang="zh-CN">
                          <a:ea typeface="Times New Roman" pitchFamily="18" charset="0"/>
                        </a:rPr>
                        <a:t>↑；</a:t>
                      </a:r>
                      <a:endParaRPr lang="en-US" altLang="zh-CN">
                        <a:ea typeface="Times New Roman" pitchFamily="18" charset="0"/>
                      </a:endParaRPr>
                    </a:p>
                    <a:p>
                      <a:pPr marL="0" lvl="0" indent="0" algn="just" defTabSz="742950" eaLnBrk="1" hangingPunct="1">
                        <a:lnSpc>
                          <a:spcPct val="145000"/>
                        </a:lnSpc>
                      </a:pPr>
                      <a:r>
                        <a:rPr lang="en-US" altLang="zh-CN">
                          <a:ea typeface="Times New Roman" pitchFamily="18" charset="0"/>
                        </a:rPr>
                        <a:t>2Na+2H</a:t>
                      </a:r>
                      <a:r>
                        <a:rPr lang="en-US" altLang="zh-CN" baseline="30000">
                          <a:ea typeface="Times New Roman" pitchFamily="18" charset="0"/>
                        </a:rPr>
                        <a:t>+</a:t>
                      </a:r>
                      <a:r>
                        <a:rPr lang="en-US" altLang="zh-CN">
                          <a:ea typeface="Times New Roman" pitchFamily="18" charset="0"/>
                        </a:rPr>
                        <a:t>===2Na</a:t>
                      </a:r>
                      <a:r>
                        <a:rPr lang="en-US" altLang="zh-CN" baseline="30000">
                          <a:ea typeface="Times New Roman" pitchFamily="18" charset="0"/>
                        </a:rPr>
                        <a:t>+</a:t>
                      </a:r>
                      <a:r>
                        <a:rPr lang="en-US" altLang="zh-CN">
                          <a:ea typeface="Times New Roman" pitchFamily="18" charset="0"/>
                        </a:rPr>
                        <a:t>+H</a:t>
                      </a:r>
                      <a:r>
                        <a:rPr lang="en-US" altLang="zh-CN" baseline="-25000">
                          <a:ea typeface="Times New Roman" pitchFamily="18" charset="0"/>
                        </a:rPr>
                        <a:t>2</a:t>
                      </a:r>
                      <a:r>
                        <a:rPr lang="en-US" altLang="zh-CN">
                          <a:ea typeface="Times New Roman" pitchFamily="18" charset="0"/>
                        </a:rPr>
                        <a:t>↑</a:t>
                      </a:r>
                      <a:endParaRPr lang="zh-CN" altLang="zh-CN">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defTabSz="742950" eaLnBrk="1" hangingPunct="1">
                        <a:lnSpc>
                          <a:spcPct val="145000"/>
                        </a:lnSpc>
                      </a:pPr>
                      <a:r>
                        <a:rPr lang="en-US" altLang="zh-CN">
                          <a:ea typeface="Times New Roman" pitchFamily="18" charset="0"/>
                        </a:rPr>
                        <a:t>2Mg+2H</a:t>
                      </a:r>
                      <a:r>
                        <a:rPr lang="en-US" altLang="zh-CN" baseline="-25000">
                          <a:ea typeface="Times New Roman" pitchFamily="18" charset="0"/>
                        </a:rPr>
                        <a:t>2</a:t>
                      </a:r>
                      <a:r>
                        <a:rPr lang="en-US" altLang="zh-CN">
                          <a:ea typeface="Times New Roman" pitchFamily="18" charset="0"/>
                        </a:rPr>
                        <a:t>O===Mg(OH)</a:t>
                      </a:r>
                      <a:r>
                        <a:rPr lang="en-US" altLang="zh-CN" baseline="-25000">
                          <a:ea typeface="Times New Roman" pitchFamily="18" charset="0"/>
                        </a:rPr>
                        <a:t>2</a:t>
                      </a:r>
                      <a:r>
                        <a:rPr lang="en-US" altLang="zh-CN">
                          <a:ea typeface="Times New Roman" pitchFamily="18" charset="0"/>
                        </a:rPr>
                        <a:t>+H</a:t>
                      </a:r>
                      <a:r>
                        <a:rPr lang="en-US" altLang="zh-CN" baseline="-25000">
                          <a:ea typeface="Times New Roman" pitchFamily="18" charset="0"/>
                        </a:rPr>
                        <a:t>2</a:t>
                      </a:r>
                      <a:r>
                        <a:rPr lang="en-US" altLang="zh-CN">
                          <a:ea typeface="Times New Roman" pitchFamily="18" charset="0"/>
                        </a:rPr>
                        <a:t>↑</a:t>
                      </a:r>
                      <a:endParaRPr lang="zh-CN" altLang="zh-CN">
                        <a:ea typeface="Times New Roman" pitchFamily="18" charset="0"/>
                      </a:endParaRPr>
                    </a:p>
                    <a:p>
                      <a:pPr marL="0" lvl="0" indent="0" algn="just" defTabSz="742950" eaLnBrk="1" hangingPunct="1">
                        <a:lnSpc>
                          <a:spcPct val="145000"/>
                        </a:lnSpc>
                      </a:pPr>
                      <a:r>
                        <a:rPr lang="en-US" altLang="zh-CN">
                          <a:ea typeface="Times New Roman" pitchFamily="18" charset="0"/>
                        </a:rPr>
                        <a:t>Mg+2H</a:t>
                      </a:r>
                      <a:r>
                        <a:rPr lang="en-US" altLang="zh-CN" baseline="30000">
                          <a:ea typeface="Times New Roman" pitchFamily="18" charset="0"/>
                        </a:rPr>
                        <a:t>+</a:t>
                      </a:r>
                      <a:r>
                        <a:rPr lang="en-US" altLang="zh-CN">
                          <a:ea typeface="Times New Roman" pitchFamily="18" charset="0"/>
                        </a:rPr>
                        <a:t>===Mg</a:t>
                      </a:r>
                      <a:r>
                        <a:rPr lang="en-US" altLang="zh-CN" baseline="30000">
                          <a:ea typeface="Times New Roman" pitchFamily="18" charset="0"/>
                        </a:rPr>
                        <a:t>2+</a:t>
                      </a:r>
                      <a:r>
                        <a:rPr lang="en-US" altLang="zh-CN">
                          <a:ea typeface="Times New Roman" pitchFamily="18" charset="0"/>
                        </a:rPr>
                        <a:t>+H</a:t>
                      </a:r>
                      <a:r>
                        <a:rPr lang="en-US" altLang="zh-CN" baseline="-25000">
                          <a:ea typeface="Times New Roman" pitchFamily="18" charset="0"/>
                        </a:rPr>
                        <a:t>2</a:t>
                      </a:r>
                      <a:r>
                        <a:rPr lang="en-US" altLang="zh-CN">
                          <a:ea typeface="Times New Roman" pitchFamily="18" charset="0"/>
                        </a:rPr>
                        <a:t>↑</a:t>
                      </a:r>
                      <a:endParaRPr lang="zh-CN" altLang="zh-CN">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defTabSz="742950" eaLnBrk="1" hangingPunct="1">
                        <a:lnSpc>
                          <a:spcPct val="145000"/>
                        </a:lnSpc>
                      </a:pPr>
                      <a:r>
                        <a:rPr lang="en-US" altLang="zh-CN">
                          <a:ea typeface="Times New Roman" pitchFamily="18" charset="0"/>
                        </a:rPr>
                        <a:t>2Al+6H</a:t>
                      </a:r>
                      <a:r>
                        <a:rPr lang="en-US" altLang="zh-CN" baseline="30000">
                          <a:ea typeface="Times New Roman" pitchFamily="18" charset="0"/>
                        </a:rPr>
                        <a:t>+</a:t>
                      </a:r>
                      <a:r>
                        <a:rPr lang="en-US" altLang="zh-CN">
                          <a:ea typeface="Times New Roman" pitchFamily="18" charset="0"/>
                        </a:rPr>
                        <a:t>===2Al</a:t>
                      </a:r>
                      <a:r>
                        <a:rPr lang="en-US" altLang="zh-CN" baseline="30000">
                          <a:ea typeface="Times New Roman" pitchFamily="18" charset="0"/>
                        </a:rPr>
                        <a:t>3+</a:t>
                      </a:r>
                      <a:r>
                        <a:rPr lang="en-US" altLang="zh-CN">
                          <a:ea typeface="Times New Roman" pitchFamily="18" charset="0"/>
                        </a:rPr>
                        <a:t>+3H</a:t>
                      </a:r>
                      <a:r>
                        <a:rPr lang="en-US" altLang="zh-CN" baseline="-25000">
                          <a:ea typeface="Times New Roman" pitchFamily="18" charset="0"/>
                        </a:rPr>
                        <a:t>2</a:t>
                      </a:r>
                      <a:r>
                        <a:rPr lang="en-US" altLang="zh-CN">
                          <a:ea typeface="Times New Roman" pitchFamily="18" charset="0"/>
                        </a:rPr>
                        <a:t>↑</a:t>
                      </a:r>
                      <a:endParaRPr lang="zh-CN" altLang="zh-CN">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447675">
                <a:tc vMerge="1">
                  <a:txBody>
                    <a:bodyPr vert="horz" wrap="square"/>
                    <a:lstStyle/>
                    <a:p/>
                  </a:txBody>
                  <a:tcPr>
                    <a:lnL w="12700">
                      <a:solidFill>
                        <a:prstClr val="black"/>
                      </a:solidFill>
                      <a:miter lim="800000"/>
                    </a:lnL>
                    <a:lnR w="12700">
                      <a:solidFill>
                        <a:prstClr val="black"/>
                      </a:solidFill>
                      <a:miter lim="800000"/>
                    </a:lnR>
                    <a:lnB w="12700">
                      <a:miter lim="800000"/>
                    </a:lnB>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结论</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gridSpan="3">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defTabSz="742950" eaLnBrk="1" hangingPunct="1">
                        <a:lnSpc>
                          <a:spcPct val="145000"/>
                        </a:lnSpc>
                      </a:pPr>
                      <a:r>
                        <a:rPr>
                          <a:ea typeface="Times New Roman" pitchFamily="18" charset="0"/>
                        </a:rPr>
                        <a:t>金属性：</a:t>
                      </a:r>
                      <a:r>
                        <a:rPr lang="en-US" altLang="zh-CN">
                          <a:ea typeface="Times New Roman" pitchFamily="18" charset="0"/>
                        </a:rPr>
                        <a:t>Na</a:t>
                      </a:r>
                      <a:r>
                        <a:rPr lang="zh-CN" altLang="zh-CN">
                          <a:ea typeface="宋体" pitchFamily="2" charset="-122"/>
                        </a:rPr>
                        <a:t>④</a:t>
                      </a:r>
                      <a:r>
                        <a:rPr u="sng">
                          <a:ea typeface="Times New Roman" pitchFamily="18" charset="0"/>
                        </a:rPr>
                        <a:t>　　　　</a:t>
                      </a:r>
                      <a:r>
                        <a:rPr lang="en-US" altLang="zh-CN">
                          <a:ea typeface="Times New Roman" pitchFamily="18" charset="0"/>
                        </a:rPr>
                        <a:t>Mg</a:t>
                      </a:r>
                      <a:r>
                        <a:rPr lang="zh-CN" altLang="zh-CN">
                          <a:ea typeface="宋体" pitchFamily="2" charset="-122"/>
                        </a:rPr>
                        <a:t>⑤</a:t>
                      </a:r>
                      <a:r>
                        <a:rPr u="sng">
                          <a:ea typeface="Times New Roman" pitchFamily="18" charset="0"/>
                        </a:rPr>
                        <a:t>　　　　</a:t>
                      </a:r>
                      <a:r>
                        <a:rPr lang="en-US" altLang="en-US">
                          <a:ea typeface="Times New Roman" pitchFamily="18" charset="0"/>
                        </a:rPr>
                        <a:t> </a:t>
                      </a:r>
                      <a:r>
                        <a:rPr lang="en-US" altLang="zh-CN">
                          <a:ea typeface="Times New Roman" pitchFamily="18" charset="0"/>
                        </a:rPr>
                        <a:t>Al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r>
            </a:tbl>
          </a:graphicData>
        </a:graphic>
      </p:graphicFrame>
      <p:sp>
        <p:nvSpPr>
          <p:cNvPr id="42018" name="矩形 1">
            <a:extLst>
              <a:ext uri="{FF2B5EF4-FFF2-40B4-BE49-F238E27FC236}"/>
            </a:extLst>
          </p:cNvPr>
          <p:cNvSpPr/>
          <p:nvPr/>
        </p:nvSpPr>
        <p:spPr>
          <a:xfrm>
            <a:off x="1081088" y="682625"/>
            <a:ext cx="1684337" cy="446088"/>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45000"/>
              </a:lnSpc>
            </a:pPr>
            <a:r>
              <a:rPr lang="zh-CN" altLang="zh-CN" sz="1800" spc="0">
                <a:ea typeface="Times New Roman" pitchFamily="18" charset="0"/>
              </a:rPr>
              <a:t>（</a:t>
            </a:r>
            <a:r>
              <a:rPr lang="en-US" altLang="zh-CN" sz="1800" spc="0">
                <a:ea typeface="Times New Roman" pitchFamily="18" charset="0"/>
              </a:rPr>
              <a:t>2</a:t>
            </a:r>
            <a:r>
              <a:rPr lang="zh-CN" altLang="zh-CN" sz="1800" spc="0">
                <a:ea typeface="Times New Roman" pitchFamily="18" charset="0"/>
              </a:rPr>
              <a:t>）实验探究</a:t>
            </a:r>
            <a:endParaRPr lang="zh-CN" altLang="zh-CN" sz="1600">
              <a:ea typeface="Times New Roman" pitchFamily="18" charset="0"/>
            </a:endParaRPr>
          </a:p>
        </p:txBody>
      </p:sp>
      <p:sp>
        <p:nvSpPr>
          <p:cNvPr id="42019" name="矩形 2"/>
          <p:cNvSpPr/>
          <p:nvPr/>
        </p:nvSpPr>
        <p:spPr>
          <a:xfrm>
            <a:off x="4627563" y="2800350"/>
            <a:ext cx="646112" cy="369888"/>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1800">
                <a:solidFill>
                  <a:srgbClr val="FF0000"/>
                </a:solidFill>
                <a:latin typeface="Arial" pitchFamily="34" charset="0"/>
                <a:ea typeface="微软雅黑" pitchFamily="34" charset="-122"/>
              </a:rPr>
              <a:t>剧烈</a:t>
            </a:r>
            <a:endParaRPr lang="zh-CN" altLang="en-US" sz="1800">
              <a:latin typeface="Arial" pitchFamily="34" charset="0"/>
              <a:ea typeface="微软雅黑" pitchFamily="34" charset="-122"/>
            </a:endParaRPr>
          </a:p>
        </p:txBody>
      </p:sp>
      <p:sp>
        <p:nvSpPr>
          <p:cNvPr id="42020" name="矩形 4"/>
          <p:cNvSpPr/>
          <p:nvPr/>
        </p:nvSpPr>
        <p:spPr>
          <a:xfrm>
            <a:off x="7685088" y="2800350"/>
            <a:ext cx="646112" cy="369888"/>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1800">
                <a:solidFill>
                  <a:srgbClr val="FF0000"/>
                </a:solidFill>
                <a:latin typeface="Arial" pitchFamily="34" charset="0"/>
                <a:ea typeface="微软雅黑" pitchFamily="34" charset="-122"/>
              </a:rPr>
              <a:t>缓慢</a:t>
            </a:r>
            <a:endParaRPr lang="zh-CN" altLang="en-US" sz="1800">
              <a:latin typeface="Arial" pitchFamily="34" charset="0"/>
              <a:ea typeface="微软雅黑" pitchFamily="34" charset="-122"/>
            </a:endParaRPr>
          </a:p>
        </p:txBody>
      </p:sp>
      <p:sp>
        <p:nvSpPr>
          <p:cNvPr id="42021" name="矩形 5"/>
          <p:cNvSpPr/>
          <p:nvPr/>
        </p:nvSpPr>
        <p:spPr>
          <a:xfrm>
            <a:off x="10137775" y="2986088"/>
            <a:ext cx="876300" cy="368300"/>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1800">
                <a:solidFill>
                  <a:srgbClr val="FF0000"/>
                </a:solidFill>
                <a:latin typeface="Arial" pitchFamily="34" charset="0"/>
                <a:ea typeface="微软雅黑" pitchFamily="34" charset="-122"/>
              </a:rPr>
              <a:t>很微弱</a:t>
            </a:r>
            <a:endParaRPr lang="zh-CN" altLang="en-US" sz="1800">
              <a:latin typeface="Arial" pitchFamily="34" charset="0"/>
              <a:ea typeface="微软雅黑" pitchFamily="34" charset="-122"/>
            </a:endParaRPr>
          </a:p>
        </p:txBody>
      </p:sp>
      <p:sp>
        <p:nvSpPr>
          <p:cNvPr id="42022" name="矩形 6"/>
          <p:cNvSpPr/>
          <p:nvPr/>
        </p:nvSpPr>
        <p:spPr>
          <a:xfrm>
            <a:off x="7037388" y="5449888"/>
            <a:ext cx="314325" cy="369887"/>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1800">
                <a:solidFill>
                  <a:srgbClr val="FF0000"/>
                </a:solidFill>
                <a:latin typeface="Arial" pitchFamily="34" charset="0"/>
                <a:ea typeface="微软雅黑" pitchFamily="34" charset="-122"/>
              </a:rPr>
              <a:t>&gt;</a:t>
            </a:r>
            <a:endParaRPr lang="zh-CN" altLang="en-US" sz="1800">
              <a:latin typeface="Arial" pitchFamily="34" charset="0"/>
              <a:ea typeface="微软雅黑" pitchFamily="34" charset="-122"/>
            </a:endParaRPr>
          </a:p>
        </p:txBody>
      </p:sp>
      <p:sp>
        <p:nvSpPr>
          <p:cNvPr id="42023" name="矩形 8"/>
          <p:cNvSpPr/>
          <p:nvPr/>
        </p:nvSpPr>
        <p:spPr>
          <a:xfrm>
            <a:off x="8459788" y="5449888"/>
            <a:ext cx="319087" cy="369887"/>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1800">
                <a:solidFill>
                  <a:srgbClr val="FF0000"/>
                </a:solidFill>
                <a:latin typeface="Arial" pitchFamily="34" charset="0"/>
                <a:ea typeface="微软雅黑" pitchFamily="34" charset="-122"/>
              </a:rPr>
              <a:t>&gt;</a:t>
            </a:r>
            <a:endParaRPr lang="zh-CN" altLang="en-US" sz="1800">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9" grpId="0"/>
      <p:bldP spid="42020" grpId="0"/>
      <p:bldP spid="42021" grpId="0"/>
      <p:bldP spid="42022" grpId="0"/>
      <p:bldP spid="4202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4034" name="表格 5">
            <a:extLst>
              <a:ext uri="{FF2B5EF4-FFF2-40B4-BE49-F238E27FC236}"/>
            </a:extLst>
          </p:cNvPr>
          <p:cNvGraphicFramePr>
            <a:graphicFrameLocks noGrp="1"/>
          </p:cNvGraphicFramePr>
          <p:nvPr/>
        </p:nvGraphicFramePr>
        <p:xfrm>
          <a:off x="748625" y="859810"/>
          <a:ext cx="10812725" cy="4678462"/>
        </p:xfrm>
        <a:graphic>
          <a:graphicData uri="http://schemas.openxmlformats.org/drawingml/2006/table">
            <a:tbl>
              <a:tblPr firstRow="1" firstCol="1" bandRow="1"/>
              <a:tblGrid>
                <a:gridCol w="966371">
                  <a:extLst>
                    <a:ext uri="{9D8B030D-6E8A-4147-A177-3AD203B41FA5}"/>
                  </a:extLst>
                </a:gridCol>
                <a:gridCol w="1473462">
                  <a:extLst>
                    <a:ext uri="{9D8B030D-6E8A-4147-A177-3AD203B41FA5}"/>
                  </a:extLst>
                </a:gridCol>
                <a:gridCol w="2040264">
                  <a:extLst>
                    <a:ext uri="{9D8B030D-6E8A-4147-A177-3AD203B41FA5}"/>
                  </a:extLst>
                </a:gridCol>
                <a:gridCol w="3041820">
                  <a:extLst>
                    <a:ext uri="{9D8B030D-6E8A-4147-A177-3AD203B41FA5}"/>
                  </a:extLst>
                </a:gridCol>
                <a:gridCol w="3290808">
                  <a:extLst>
                    <a:ext uri="{9D8B030D-6E8A-4147-A177-3AD203B41FA5}"/>
                  </a:extLst>
                </a:gridCol>
              </a:tblGrid>
              <a:tr h="1193292">
                <a:tc rowSpan="5">
                  <a:txBody>
                    <a:bodyPr vert="horz" wrap="square"/>
                    <a:lstStyle/>
                    <a:p>
                      <a:pPr algn="ctr">
                        <a:lnSpc>
                          <a:spcPct val="145000"/>
                        </a:lnSpc>
                      </a:pPr>
                      <a:r>
                        <a:rPr lang="zh-CN" sz="1800" kern="100">
                          <a:effectLst/>
                          <a:latin typeface="Arial" pitchFamily="34" charset="0"/>
                          <a:ea typeface="微软雅黑" pitchFamily="34" charset="-122"/>
                          <a:cs typeface="Times New Roman" panose="02020603050405020304" pitchFamily="18" charset="0"/>
                        </a:rPr>
                        <a:t>氢氧化物的碱性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5000"/>
                        </a:lnSpc>
                      </a:pPr>
                      <a:r>
                        <a:rPr lang="zh-CN" sz="1800" kern="100">
                          <a:effectLst/>
                          <a:latin typeface="Arial" pitchFamily="34" charset="0"/>
                          <a:ea typeface="微软雅黑" pitchFamily="34" charset="-122"/>
                          <a:cs typeface="Times New Roman" panose="02020603050405020304" pitchFamily="18" charset="0"/>
                        </a:rPr>
                        <a:t>实验</a:t>
                      </a:r>
                    </a:p>
                    <a:p>
                      <a:pPr algn="ctr">
                        <a:lnSpc>
                          <a:spcPct val="145000"/>
                        </a:lnSpc>
                      </a:pPr>
                      <a:r>
                        <a:rPr lang="zh-CN" sz="1800" kern="100">
                          <a:effectLst/>
                          <a:latin typeface="Arial" pitchFamily="34" charset="0"/>
                          <a:ea typeface="微软雅黑" pitchFamily="34" charset="-122"/>
                          <a:cs typeface="Times New Roman" panose="02020603050405020304" pitchFamily="18" charset="0"/>
                        </a:rPr>
                        <a:t>操作</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vert="horz" wrap="square"/>
                    <a:lstStyle/>
                    <a:p>
                      <a:pPr algn="just">
                        <a:lnSpc>
                          <a:spcPct val="145000"/>
                        </a:lnSpc>
                      </a:pPr>
                      <a:r>
                        <a:rPr lang="zh-CN" sz="1800" kern="100">
                          <a:effectLst/>
                          <a:latin typeface="Arial" pitchFamily="34" charset="0"/>
                          <a:ea typeface="微软雅黑" pitchFamily="34" charset="-122"/>
                          <a:cs typeface="Times New Roman" panose="02020603050405020304" pitchFamily="18" charset="0"/>
                        </a:rPr>
                        <a:t>向试管中加入</a:t>
                      </a:r>
                      <a:r>
                        <a:rPr lang="en-US" sz="1800" kern="100">
                          <a:effectLst/>
                          <a:latin typeface="Arial" pitchFamily="34" charset="0"/>
                          <a:ea typeface="微软雅黑" pitchFamily="34" charset="-122"/>
                          <a:cs typeface="Times New Roman" panose="02020603050405020304" pitchFamily="18" charset="0"/>
                        </a:rPr>
                        <a:t>2 mL 1 mol·L</a:t>
                      </a:r>
                      <a:r>
                        <a:rPr lang="en-US" sz="1800" kern="100" baseline="30000">
                          <a:effectLst/>
                          <a:latin typeface="Arial" pitchFamily="34" charset="0"/>
                          <a:ea typeface="微软雅黑" pitchFamily="34" charset="-122"/>
                          <a:cs typeface="Times New Roman" panose="02020603050405020304" pitchFamily="18" charset="0"/>
                        </a:rPr>
                        <a:t>-1</a:t>
                      </a:r>
                      <a:r>
                        <a:rPr lang="en-US" sz="1800" kern="100">
                          <a:effectLst/>
                          <a:latin typeface="Arial" pitchFamily="34" charset="0"/>
                          <a:ea typeface="微软雅黑" pitchFamily="34" charset="-122"/>
                          <a:cs typeface="Times New Roman" panose="02020603050405020304" pitchFamily="18" charset="0"/>
                        </a:rPr>
                        <a:t>AlCl</a:t>
                      </a:r>
                      <a:r>
                        <a:rPr lang="en-US" sz="1800" kern="100" baseline="-25000">
                          <a:effectLst/>
                          <a:latin typeface="Arial" pitchFamily="34" charset="0"/>
                          <a:ea typeface="微软雅黑" pitchFamily="34" charset="-122"/>
                          <a:cs typeface="Times New Roman" panose="02020603050405020304" pitchFamily="18" charset="0"/>
                        </a:rPr>
                        <a:t>3</a:t>
                      </a:r>
                      <a:r>
                        <a:rPr lang="zh-CN" sz="1800" kern="100">
                          <a:effectLst/>
                          <a:latin typeface="Arial" pitchFamily="34" charset="0"/>
                          <a:ea typeface="微软雅黑" pitchFamily="34" charset="-122"/>
                          <a:cs typeface="Times New Roman" panose="02020603050405020304" pitchFamily="18" charset="0"/>
                        </a:rPr>
                        <a:t>溶液（或</a:t>
                      </a:r>
                      <a:r>
                        <a:rPr lang="en-US" sz="1800" kern="100">
                          <a:effectLst/>
                          <a:latin typeface="Arial" pitchFamily="34" charset="0"/>
                          <a:ea typeface="微软雅黑" pitchFamily="34" charset="-122"/>
                          <a:cs typeface="Times New Roman" panose="02020603050405020304" pitchFamily="18" charset="0"/>
                        </a:rPr>
                        <a:t>MgCl</a:t>
                      </a:r>
                      <a:r>
                        <a:rPr lang="en-US" sz="1800" kern="100" baseline="-25000">
                          <a:effectLst/>
                          <a:latin typeface="Arial" pitchFamily="34" charset="0"/>
                          <a:ea typeface="微软雅黑" pitchFamily="34" charset="-122"/>
                          <a:cs typeface="Times New Roman" panose="02020603050405020304" pitchFamily="18" charset="0"/>
                        </a:rPr>
                        <a:t>2</a:t>
                      </a:r>
                      <a:r>
                        <a:rPr lang="zh-CN" sz="1800" kern="100">
                          <a:effectLst/>
                          <a:latin typeface="Arial" pitchFamily="34" charset="0"/>
                          <a:ea typeface="微软雅黑" pitchFamily="34" charset="-122"/>
                          <a:cs typeface="Times New Roman" panose="02020603050405020304" pitchFamily="18" charset="0"/>
                        </a:rPr>
                        <a:t>溶液），然后滴加氨水，直到不再产生白色沉淀为止。将沉淀分装在两支试管中，向一支试管中滴加</a:t>
                      </a:r>
                      <a:r>
                        <a:rPr lang="en-US" sz="1800" kern="100">
                          <a:effectLst/>
                          <a:latin typeface="Arial" pitchFamily="34" charset="0"/>
                          <a:ea typeface="微软雅黑" pitchFamily="34" charset="-122"/>
                          <a:cs typeface="Times New Roman" panose="02020603050405020304" pitchFamily="18" charset="0"/>
                        </a:rPr>
                        <a:t>2 mol·L</a:t>
                      </a:r>
                      <a:r>
                        <a:rPr lang="en-US" sz="1800" kern="100" baseline="30000">
                          <a:effectLst/>
                          <a:latin typeface="Arial" pitchFamily="34" charset="0"/>
                          <a:ea typeface="微软雅黑" pitchFamily="34" charset="-122"/>
                          <a:cs typeface="Times New Roman" panose="02020603050405020304" pitchFamily="18" charset="0"/>
                        </a:rPr>
                        <a:t>-1</a:t>
                      </a:r>
                      <a:r>
                        <a:rPr lang="zh-CN" sz="1800" kern="100">
                          <a:effectLst/>
                          <a:latin typeface="Arial" pitchFamily="34" charset="0"/>
                          <a:ea typeface="微软雅黑" pitchFamily="34" charset="-122"/>
                          <a:cs typeface="Times New Roman" panose="02020603050405020304" pitchFamily="18" charset="0"/>
                        </a:rPr>
                        <a:t>盐酸，边滴加边振荡，向另一支试管中滴加</a:t>
                      </a:r>
                      <a:r>
                        <a:rPr lang="en-US" sz="1800" kern="100">
                          <a:effectLst/>
                          <a:latin typeface="Arial" pitchFamily="34" charset="0"/>
                          <a:ea typeface="微软雅黑" pitchFamily="34" charset="-122"/>
                          <a:cs typeface="Times New Roman" panose="02020603050405020304" pitchFamily="18" charset="0"/>
                        </a:rPr>
                        <a:t>2 mol·L</a:t>
                      </a:r>
                      <a:r>
                        <a:rPr lang="en-US" sz="1800" kern="100" baseline="30000">
                          <a:effectLst/>
                          <a:latin typeface="Arial" pitchFamily="34" charset="0"/>
                          <a:ea typeface="微软雅黑" pitchFamily="34" charset="-122"/>
                          <a:cs typeface="Times New Roman" panose="02020603050405020304" pitchFamily="18" charset="0"/>
                        </a:rPr>
                        <a:t>-1</a:t>
                      </a:r>
                      <a:r>
                        <a:rPr lang="zh-CN" sz="1800" kern="100">
                          <a:effectLst/>
                          <a:latin typeface="Arial" pitchFamily="34" charset="0"/>
                          <a:ea typeface="微软雅黑" pitchFamily="34" charset="-122"/>
                          <a:cs typeface="Times New Roman" panose="02020603050405020304" pitchFamily="18" charset="0"/>
                        </a:rPr>
                        <a:t>氢氧化钠溶液，边滴加边振荡</a:t>
                      </a:r>
                    </a:p>
                  </a:txBody>
                  <a:tcPr marL="16392" marR="16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zh-CN" altLang="en-US"/>
                    </a:p>
                  </a:txBody>
                  <a:tcPr/>
                </a:tc>
                <a:tc hMerge="1">
                  <a:txBody>
                    <a:bodyPr vert="horz" wrap="square"/>
                    <a:lstStyle/>
                    <a:p>
                      <a:endParaRPr lang="zh-CN" altLang="en-US"/>
                    </a:p>
                  </a:txBody>
                  <a:tcPr/>
                </a:tc>
                <a:extLst>
                  <a:ext uri="{0D108BD9-81ED-4DB2-BD59-A6C34878D82A}"/>
                </a:extLst>
              </a:tr>
              <a:tr h="1193292">
                <a:tc vMerge="1">
                  <a:txBody>
                    <a:bodyPr vert="horz" wrap="square"/>
                    <a:lstStyle/>
                    <a:p>
                      <a:endParaRPr lang="zh-CN" altLang="en-US"/>
                    </a:p>
                  </a:txBody>
                  <a:tcPr/>
                </a:tc>
                <a:tc>
                  <a:txBody>
                    <a:bodyPr vert="horz" wrap="square"/>
                    <a:lstStyle/>
                    <a:p>
                      <a:pPr algn="ctr">
                        <a:lnSpc>
                          <a:spcPct val="145000"/>
                        </a:lnSpc>
                      </a:pPr>
                      <a:r>
                        <a:rPr lang="zh-CN" sz="1800" kern="100">
                          <a:effectLst/>
                          <a:latin typeface="Arial" pitchFamily="34" charset="0"/>
                          <a:ea typeface="微软雅黑" pitchFamily="34" charset="-122"/>
                          <a:cs typeface="Times New Roman" panose="02020603050405020304" pitchFamily="18" charset="0"/>
                        </a:rPr>
                        <a:t>实验</a:t>
                      </a:r>
                    </a:p>
                    <a:p>
                      <a:pPr algn="ctr">
                        <a:lnSpc>
                          <a:spcPct val="145000"/>
                        </a:lnSpc>
                      </a:pPr>
                      <a:r>
                        <a:rPr lang="zh-CN" sz="1800" kern="100">
                          <a:effectLst/>
                          <a:latin typeface="Arial" pitchFamily="34" charset="0"/>
                          <a:ea typeface="微软雅黑" pitchFamily="34" charset="-122"/>
                          <a:cs typeface="Times New Roman" panose="02020603050405020304" pitchFamily="18" charset="0"/>
                        </a:rPr>
                        <a:t>现象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5000"/>
                        </a:lnSpc>
                      </a:pPr>
                      <a:r>
                        <a:rPr lang="en-US" sz="1800" kern="100">
                          <a:effectLst/>
                          <a:latin typeface="Arial" pitchFamily="34" charset="0"/>
                          <a:ea typeface="微软雅黑" pitchFamily="34" charset="-122"/>
                          <a:cs typeface="Times New Roman" panose="02020603050405020304" pitchFamily="18" charset="0"/>
                        </a:rPr>
                        <a:t> </a:t>
                      </a:r>
                      <a:endParaRPr lang="zh-CN" sz="1800" kern="100">
                        <a:effectLst/>
                        <a:latin typeface="Arial" pitchFamily="34" charset="0"/>
                        <a:ea typeface="微软雅黑" pitchFamily="34" charset="-122"/>
                        <a:cs typeface="Times New Roman" panose="02020603050405020304" pitchFamily="18" charset="0"/>
                      </a:endParaRPr>
                    </a:p>
                    <a:p>
                      <a:pPr algn="ctr">
                        <a:lnSpc>
                          <a:spcPct val="145000"/>
                        </a:lnSpc>
                      </a:pPr>
                      <a:r>
                        <a:rPr lang="en-US" sz="1800" kern="100">
                          <a:effectLst/>
                          <a:latin typeface="Arial" pitchFamily="34" charset="0"/>
                          <a:ea typeface="微软雅黑" pitchFamily="34" charset="-122"/>
                          <a:cs typeface="Times New Roman" panose="02020603050405020304" pitchFamily="18" charset="0"/>
                        </a:rPr>
                        <a:t> </a:t>
                      </a:r>
                      <a:endParaRPr lang="zh-CN" sz="1800" kern="100">
                        <a:effectLst/>
                        <a:latin typeface="Arial" pitchFamily="34" charset="0"/>
                        <a:ea typeface="微软雅黑"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45000"/>
                        </a:lnSpc>
                      </a:pPr>
                      <a:r>
                        <a:rPr lang="zh-CN" sz="1800" kern="100">
                          <a:effectLst/>
                          <a:latin typeface="Arial" pitchFamily="34" charset="0"/>
                          <a:ea typeface="微软雅黑" pitchFamily="34" charset="-122"/>
                          <a:cs typeface="Times New Roman" panose="02020603050405020304" pitchFamily="18" charset="0"/>
                        </a:rPr>
                        <a:t>最初产生的沉淀在盐酸中</a:t>
                      </a:r>
                      <a:r>
                        <a:rPr lang="zh-CN" sz="1800" kern="100">
                          <a:effectLst/>
                          <a:latin typeface="Arial" pitchFamily="34" charset="0"/>
                          <a:ea typeface="微软雅黑" pitchFamily="34" charset="-122"/>
                          <a:cs typeface="宋体" panose="02010600030101010101" pitchFamily="2" charset="-122"/>
                        </a:rPr>
                        <a:t>⑥</a:t>
                      </a:r>
                      <a:r>
                        <a:rPr lang="zh-CN" sz="1800" u="sng" kern="100">
                          <a:effectLst/>
                          <a:uFill>
                            <a:solidFill>
                              <a:srgbClr val="000000"/>
                            </a:solidFill>
                          </a:uFill>
                          <a:latin typeface="Arial" pitchFamily="34" charset="0"/>
                          <a:ea typeface="微软雅黑" pitchFamily="34" charset="-122"/>
                          <a:cs typeface="Times New Roman" panose="02020603050405020304" pitchFamily="18" charset="0"/>
                        </a:rPr>
                        <a:t>　　　</a:t>
                      </a:r>
                      <a:r>
                        <a:rPr lang="zh-CN" sz="1800" kern="100">
                          <a:effectLst/>
                          <a:latin typeface="Arial" pitchFamily="34" charset="0"/>
                          <a:ea typeface="微软雅黑" pitchFamily="34" charset="-122"/>
                          <a:cs typeface="Times New Roman" panose="02020603050405020304" pitchFamily="18" charset="0"/>
                        </a:rPr>
                        <a:t>，在</a:t>
                      </a:r>
                      <a:r>
                        <a:rPr lang="en-US" sz="1800" kern="100">
                          <a:effectLst/>
                          <a:latin typeface="Arial" pitchFamily="34" charset="0"/>
                          <a:ea typeface="微软雅黑" pitchFamily="34" charset="-122"/>
                          <a:cs typeface="Times New Roman" panose="02020603050405020304" pitchFamily="18" charset="0"/>
                        </a:rPr>
                        <a:t>NaOH</a:t>
                      </a:r>
                      <a:r>
                        <a:rPr lang="zh-CN" sz="1800" kern="100">
                          <a:effectLst/>
                          <a:latin typeface="Arial" pitchFamily="34" charset="0"/>
                          <a:ea typeface="微软雅黑" pitchFamily="34" charset="-122"/>
                          <a:cs typeface="Times New Roman" panose="02020603050405020304" pitchFamily="18" charset="0"/>
                        </a:rPr>
                        <a:t>溶液中</a:t>
                      </a:r>
                      <a:r>
                        <a:rPr lang="zh-CN" sz="1800" kern="100">
                          <a:effectLst/>
                          <a:latin typeface="Arial" pitchFamily="34" charset="0"/>
                          <a:ea typeface="微软雅黑" pitchFamily="34" charset="-122"/>
                          <a:cs typeface="宋体" panose="02010600030101010101" pitchFamily="2" charset="-122"/>
                        </a:rPr>
                        <a:t>⑦</a:t>
                      </a:r>
                      <a:r>
                        <a:rPr lang="zh-CN" sz="1800" u="sng" kern="100">
                          <a:effectLst/>
                          <a:uFill>
                            <a:solidFill>
                              <a:srgbClr val="000000"/>
                            </a:solidFill>
                          </a:uFill>
                          <a:latin typeface="Arial" pitchFamily="34" charset="0"/>
                          <a:ea typeface="微软雅黑" pitchFamily="34" charset="-122"/>
                          <a:cs typeface="Times New Roman" panose="02020603050405020304" pitchFamily="18" charset="0"/>
                        </a:rPr>
                        <a:t>　　　　</a:t>
                      </a:r>
                      <a:r>
                        <a:rPr lang="en-US" sz="1800" u="sng" kern="100">
                          <a:effectLst/>
                          <a:uFill>
                            <a:solidFill>
                              <a:srgbClr val="000000"/>
                            </a:solidFill>
                          </a:uFill>
                          <a:latin typeface="Arial" pitchFamily="34" charset="0"/>
                          <a:ea typeface="微软雅黑" pitchFamily="34" charset="-122"/>
                          <a:cs typeface="Times New Roman" panose="02020603050405020304" pitchFamily="18" charset="0"/>
                        </a:rPr>
                        <a:t> </a:t>
                      </a:r>
                      <a:endParaRPr lang="zh-CN" sz="1800" kern="100">
                        <a:effectLst/>
                        <a:latin typeface="Arial" pitchFamily="34" charset="0"/>
                        <a:ea typeface="微软雅黑" pitchFamily="34" charset="-122"/>
                        <a:cs typeface="Times New Roman" panose="02020603050405020304" pitchFamily="18" charset="0"/>
                      </a:endParaRPr>
                    </a:p>
                  </a:txBody>
                  <a:tcPr marL="16392" marR="16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45000"/>
                        </a:lnSpc>
                      </a:pPr>
                      <a:r>
                        <a:rPr lang="zh-CN" sz="1800" kern="100">
                          <a:effectLst/>
                          <a:latin typeface="Arial" pitchFamily="34" charset="0"/>
                          <a:ea typeface="微软雅黑" pitchFamily="34" charset="-122"/>
                          <a:cs typeface="Times New Roman" panose="02020603050405020304" pitchFamily="18" charset="0"/>
                        </a:rPr>
                        <a:t>最初产生的沉淀在盐酸和</a:t>
                      </a:r>
                      <a:r>
                        <a:rPr lang="en-US" sz="1800" kern="100">
                          <a:effectLst/>
                          <a:latin typeface="Arial" pitchFamily="34" charset="0"/>
                          <a:ea typeface="微软雅黑" pitchFamily="34" charset="-122"/>
                          <a:cs typeface="Times New Roman" panose="02020603050405020304" pitchFamily="18" charset="0"/>
                        </a:rPr>
                        <a:t>NaOH</a:t>
                      </a:r>
                      <a:r>
                        <a:rPr lang="zh-CN" sz="1800" kern="100">
                          <a:effectLst/>
                          <a:latin typeface="Arial" pitchFamily="34" charset="0"/>
                          <a:ea typeface="微软雅黑" pitchFamily="34" charset="-122"/>
                          <a:cs typeface="Times New Roman" panose="02020603050405020304" pitchFamily="18" charset="0"/>
                        </a:rPr>
                        <a:t>溶液中均</a:t>
                      </a:r>
                      <a:r>
                        <a:rPr lang="zh-CN" sz="1800" kern="100">
                          <a:effectLst/>
                          <a:latin typeface="Arial" pitchFamily="34" charset="0"/>
                          <a:ea typeface="微软雅黑" pitchFamily="34" charset="-122"/>
                          <a:cs typeface="宋体" panose="02010600030101010101" pitchFamily="2" charset="-122"/>
                        </a:rPr>
                        <a:t>⑧</a:t>
                      </a:r>
                      <a:r>
                        <a:rPr lang="zh-CN" sz="1800" u="sng" kern="100">
                          <a:effectLst/>
                          <a:uFill>
                            <a:solidFill>
                              <a:srgbClr val="000000"/>
                            </a:solidFill>
                          </a:uFill>
                          <a:latin typeface="Arial" pitchFamily="34" charset="0"/>
                          <a:ea typeface="微软雅黑" pitchFamily="34" charset="-122"/>
                          <a:cs typeface="Times New Roman" panose="02020603050405020304" pitchFamily="18" charset="0"/>
                        </a:rPr>
                        <a:t>　　　</a:t>
                      </a:r>
                      <a:r>
                        <a:rPr lang="en-US" sz="1800" u="sng" kern="100">
                          <a:effectLst/>
                          <a:uFill>
                            <a:solidFill>
                              <a:srgbClr val="000000"/>
                            </a:solidFill>
                          </a:uFill>
                          <a:latin typeface="Arial" pitchFamily="34" charset="0"/>
                          <a:ea typeface="微软雅黑" pitchFamily="34" charset="-122"/>
                          <a:cs typeface="Times New Roman" panose="02020603050405020304" pitchFamily="18" charset="0"/>
                        </a:rPr>
                        <a:t> </a:t>
                      </a:r>
                      <a:endParaRPr lang="zh-CN" sz="1800" kern="100">
                        <a:effectLst/>
                        <a:latin typeface="Arial" pitchFamily="34" charset="0"/>
                        <a:ea typeface="微软雅黑" pitchFamily="34" charset="-122"/>
                        <a:cs typeface="Times New Roman" panose="02020603050405020304" pitchFamily="18" charset="0"/>
                      </a:endParaRPr>
                    </a:p>
                  </a:txBody>
                  <a:tcPr marL="16392" marR="16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336622">
                <a:tc vMerge="1">
                  <a:txBody>
                    <a:bodyPr vert="horz" wrap="square"/>
                    <a:lstStyle/>
                    <a:p>
                      <a:endParaRPr lang="zh-CN" altLang="en-US"/>
                    </a:p>
                  </a:txBody>
                  <a:tcPr/>
                </a:tc>
                <a:tc>
                  <a:txBody>
                    <a:bodyPr vert="horz" wrap="square"/>
                    <a:lstStyle/>
                    <a:p>
                      <a:pPr algn="ctr">
                        <a:lnSpc>
                          <a:spcPct val="145000"/>
                        </a:lnSpc>
                      </a:pPr>
                      <a:r>
                        <a:rPr lang="zh-CN" sz="1800" kern="100">
                          <a:effectLst/>
                          <a:latin typeface="Arial" pitchFamily="34" charset="0"/>
                          <a:ea typeface="微软雅黑" pitchFamily="34" charset="-122"/>
                          <a:cs typeface="Times New Roman" panose="02020603050405020304" pitchFamily="18" charset="0"/>
                        </a:rPr>
                        <a:t>反应</a:t>
                      </a:r>
                    </a:p>
                    <a:p>
                      <a:pPr algn="ctr">
                        <a:lnSpc>
                          <a:spcPct val="145000"/>
                        </a:lnSpc>
                      </a:pPr>
                      <a:r>
                        <a:rPr lang="zh-CN" sz="1800" kern="100">
                          <a:effectLst/>
                          <a:latin typeface="Arial" pitchFamily="34" charset="0"/>
                          <a:ea typeface="微软雅黑" pitchFamily="34" charset="-122"/>
                          <a:cs typeface="Times New Roman" panose="02020603050405020304" pitchFamily="18" charset="0"/>
                        </a:rPr>
                        <a:t>方程式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5000"/>
                        </a:lnSpc>
                      </a:pPr>
                      <a:r>
                        <a:rPr lang="en-US" sz="1800" kern="100">
                          <a:effectLst/>
                          <a:latin typeface="Arial" pitchFamily="34" charset="0"/>
                          <a:ea typeface="微软雅黑" pitchFamily="34" charset="-122"/>
                          <a:cs typeface="Times New Roman" panose="02020603050405020304" pitchFamily="18" charset="0"/>
                        </a:rPr>
                        <a:t> </a:t>
                      </a:r>
                      <a:endParaRPr lang="zh-CN" sz="1800" kern="100">
                        <a:effectLst/>
                        <a:latin typeface="Arial" pitchFamily="34" charset="0"/>
                        <a:ea typeface="微软雅黑" pitchFamily="34" charset="-122"/>
                        <a:cs typeface="Times New Roman" panose="02020603050405020304" pitchFamily="18" charset="0"/>
                      </a:endParaRPr>
                    </a:p>
                    <a:p>
                      <a:pPr algn="ctr">
                        <a:lnSpc>
                          <a:spcPct val="145000"/>
                        </a:lnSpc>
                      </a:pPr>
                      <a:r>
                        <a:rPr lang="en-US" sz="1800" kern="100">
                          <a:effectLst/>
                          <a:latin typeface="Arial" pitchFamily="34" charset="0"/>
                          <a:ea typeface="微软雅黑" pitchFamily="34" charset="-122"/>
                          <a:cs typeface="Times New Roman" panose="02020603050405020304" pitchFamily="18" charset="0"/>
                        </a:rPr>
                        <a:t> </a:t>
                      </a:r>
                      <a:endParaRPr lang="zh-CN" sz="1800" kern="100">
                        <a:effectLst/>
                        <a:latin typeface="Arial" pitchFamily="34" charset="0"/>
                        <a:ea typeface="微软雅黑"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45000"/>
                        </a:lnSpc>
                      </a:pPr>
                      <a:r>
                        <a:rPr lang="en-US" sz="1800" kern="100">
                          <a:effectLst/>
                          <a:latin typeface="Arial" pitchFamily="34" charset="0"/>
                          <a:ea typeface="微软雅黑" pitchFamily="34" charset="-122"/>
                          <a:cs typeface="Times New Roman" panose="02020603050405020304" pitchFamily="18" charset="0"/>
                        </a:rPr>
                        <a:t>Mg(OH</a:t>
                      </a:r>
                      <a:r>
                        <a:rPr lang="en-US" altLang="zh-CN" sz="1800" kern="100">
                          <a:effectLst/>
                          <a:latin typeface="Arial" pitchFamily="34" charset="0"/>
                          <a:ea typeface="微软雅黑" pitchFamily="34" charset="-122"/>
                          <a:cs typeface="Times New Roman" panose="02020603050405020304" pitchFamily="18" charset="0"/>
                        </a:rPr>
                        <a:t>)</a:t>
                      </a:r>
                      <a:r>
                        <a:rPr lang="en-US" sz="1800" kern="100" baseline="-25000">
                          <a:effectLst/>
                          <a:latin typeface="Arial" pitchFamily="34" charset="0"/>
                          <a:ea typeface="微软雅黑" pitchFamily="34" charset="-122"/>
                          <a:cs typeface="Times New Roman" panose="02020603050405020304" pitchFamily="18" charset="0"/>
                        </a:rPr>
                        <a:t>2</a:t>
                      </a:r>
                      <a:r>
                        <a:rPr lang="en-US" sz="1800" kern="100">
                          <a:effectLst/>
                          <a:latin typeface="Arial" pitchFamily="34" charset="0"/>
                          <a:ea typeface="微软雅黑" pitchFamily="34" charset="-122"/>
                          <a:cs typeface="Times New Roman" panose="02020603050405020304" pitchFamily="18" charset="0"/>
                        </a:rPr>
                        <a:t>+2H</a:t>
                      </a:r>
                      <a:r>
                        <a:rPr lang="en-US" sz="1800" kern="100" baseline="30000">
                          <a:effectLst/>
                          <a:latin typeface="Arial" pitchFamily="34" charset="0"/>
                          <a:ea typeface="微软雅黑" pitchFamily="34" charset="-122"/>
                          <a:cs typeface="Times New Roman" panose="02020603050405020304" pitchFamily="18" charset="0"/>
                        </a:rPr>
                        <a:t>+</a:t>
                      </a:r>
                      <a:r>
                        <a:rPr lang="en-US" sz="1800" kern="100">
                          <a:effectLst/>
                          <a:latin typeface="Arial" pitchFamily="34" charset="0"/>
                          <a:ea typeface="微软雅黑" pitchFamily="34" charset="-122"/>
                          <a:cs typeface="Times New Roman" panose="02020603050405020304" pitchFamily="18" charset="0"/>
                        </a:rPr>
                        <a:t>===Mg</a:t>
                      </a:r>
                      <a:r>
                        <a:rPr lang="en-US" sz="1800" kern="100" baseline="30000">
                          <a:effectLst/>
                          <a:latin typeface="Arial" pitchFamily="34" charset="0"/>
                          <a:ea typeface="微软雅黑" pitchFamily="34" charset="-122"/>
                          <a:cs typeface="Times New Roman" panose="02020603050405020304" pitchFamily="18" charset="0"/>
                        </a:rPr>
                        <a:t>2+</a:t>
                      </a:r>
                      <a:r>
                        <a:rPr lang="en-US" sz="1800" kern="100">
                          <a:effectLst/>
                          <a:latin typeface="Arial" pitchFamily="34" charset="0"/>
                          <a:ea typeface="微软雅黑" pitchFamily="34" charset="-122"/>
                          <a:cs typeface="Times New Roman" panose="02020603050405020304" pitchFamily="18" charset="0"/>
                        </a:rPr>
                        <a:t>+2H</a:t>
                      </a:r>
                      <a:r>
                        <a:rPr lang="en-US" sz="1800" kern="100" baseline="-25000">
                          <a:effectLst/>
                          <a:latin typeface="Arial" pitchFamily="34" charset="0"/>
                          <a:ea typeface="微软雅黑" pitchFamily="34" charset="-122"/>
                          <a:cs typeface="Times New Roman" panose="02020603050405020304" pitchFamily="18" charset="0"/>
                        </a:rPr>
                        <a:t>2</a:t>
                      </a:r>
                      <a:r>
                        <a:rPr lang="en-US" sz="1800" kern="100">
                          <a:effectLst/>
                          <a:latin typeface="Arial" pitchFamily="34" charset="0"/>
                          <a:ea typeface="微软雅黑" pitchFamily="34" charset="-122"/>
                          <a:cs typeface="Times New Roman" panose="02020603050405020304" pitchFamily="18" charset="0"/>
                        </a:rPr>
                        <a:t>O</a:t>
                      </a:r>
                      <a:endParaRPr lang="zh-CN" sz="1800" kern="100">
                        <a:effectLst/>
                        <a:latin typeface="Arial" pitchFamily="34" charset="0"/>
                        <a:ea typeface="微软雅黑" pitchFamily="34" charset="-122"/>
                        <a:cs typeface="Times New Roman" panose="02020603050405020304" pitchFamily="18" charset="0"/>
                      </a:endParaRPr>
                    </a:p>
                  </a:txBody>
                  <a:tcPr marL="16392" marR="16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endParaRPr lang="zh-CN"/>
                    </a:p>
                  </a:txBody>
                  <a:tcPr marL="16392" marR="16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228889" t="-179452" r="-370" b="-78995"/>
                      </a:stretch>
                    </a:blipFill>
                  </a:tcPr>
                </a:tc>
                <a:extLst>
                  <a:ext uri="{0D108BD9-81ED-4DB2-BD59-A6C34878D82A}"/>
                </a:extLst>
              </a:tr>
              <a:tr h="557492">
                <a:tc vMerge="1">
                  <a:txBody>
                    <a:bodyPr vert="horz" wrap="square"/>
                    <a:lstStyle/>
                    <a:p>
                      <a:endParaRPr lang="zh-CN" altLang="en-US"/>
                    </a:p>
                  </a:txBody>
                  <a:tcPr/>
                </a:tc>
                <a:tc rowSpan="2">
                  <a:txBody>
                    <a:bodyPr vert="horz" wrap="square"/>
                    <a:lstStyle/>
                    <a:p>
                      <a:pPr algn="ctr">
                        <a:lnSpc>
                          <a:spcPct val="145000"/>
                        </a:lnSpc>
                      </a:pPr>
                      <a:r>
                        <a:rPr lang="zh-CN" sz="1800" kern="100">
                          <a:effectLst/>
                          <a:latin typeface="Arial" pitchFamily="34" charset="0"/>
                          <a:ea typeface="微软雅黑" pitchFamily="34" charset="-122"/>
                          <a:cs typeface="Times New Roman" panose="02020603050405020304" pitchFamily="18" charset="0"/>
                        </a:rPr>
                        <a:t>结论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45000"/>
                        </a:lnSpc>
                      </a:pPr>
                      <a:r>
                        <a:rPr lang="en-US" sz="1800" kern="100">
                          <a:effectLst/>
                          <a:latin typeface="Arial" pitchFamily="34" charset="0"/>
                          <a:ea typeface="微软雅黑" pitchFamily="34" charset="-122"/>
                          <a:cs typeface="Times New Roman" panose="02020603050405020304" pitchFamily="18" charset="0"/>
                        </a:rPr>
                        <a:t>NaOH</a:t>
                      </a:r>
                      <a:r>
                        <a:rPr lang="zh-CN" sz="1800" kern="100">
                          <a:effectLst/>
                          <a:latin typeface="Arial" pitchFamily="34" charset="0"/>
                          <a:ea typeface="微软雅黑" pitchFamily="34" charset="-122"/>
                          <a:cs typeface="Times New Roman" panose="02020603050405020304" pitchFamily="18" charset="0"/>
                        </a:rPr>
                        <a:t>是强碱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45000"/>
                        </a:lnSpc>
                      </a:pPr>
                      <a:r>
                        <a:rPr lang="en-US" sz="1800" kern="100">
                          <a:effectLst/>
                          <a:latin typeface="Arial" pitchFamily="34" charset="0"/>
                          <a:ea typeface="微软雅黑" pitchFamily="34" charset="-122"/>
                          <a:cs typeface="Times New Roman" panose="02020603050405020304" pitchFamily="18" charset="0"/>
                        </a:rPr>
                        <a:t>Mg(OH)</a:t>
                      </a:r>
                      <a:r>
                        <a:rPr lang="en-US" sz="1800" kern="100" baseline="-25000">
                          <a:effectLst/>
                          <a:latin typeface="Arial" pitchFamily="34" charset="0"/>
                          <a:ea typeface="微软雅黑" pitchFamily="34" charset="-122"/>
                          <a:cs typeface="Times New Roman" panose="02020603050405020304" pitchFamily="18" charset="0"/>
                        </a:rPr>
                        <a:t>2</a:t>
                      </a:r>
                      <a:r>
                        <a:rPr lang="zh-CN" sz="1800" kern="100">
                          <a:effectLst/>
                          <a:latin typeface="Arial" pitchFamily="34" charset="0"/>
                          <a:ea typeface="微软雅黑" pitchFamily="34" charset="-122"/>
                          <a:cs typeface="Times New Roman" panose="02020603050405020304" pitchFamily="18" charset="0"/>
                        </a:rPr>
                        <a:t>是中强碱</a:t>
                      </a:r>
                    </a:p>
                  </a:txBody>
                  <a:tcPr marL="8196" marR="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just">
                        <a:lnSpc>
                          <a:spcPct val="145000"/>
                        </a:lnSpc>
                      </a:pPr>
                      <a:r>
                        <a:rPr lang="en-US" sz="1800" kern="100">
                          <a:effectLst/>
                          <a:latin typeface="Arial" pitchFamily="34" charset="0"/>
                          <a:ea typeface="微软雅黑" pitchFamily="34" charset="-122"/>
                          <a:cs typeface="Times New Roman" panose="02020603050405020304" pitchFamily="18" charset="0"/>
                        </a:rPr>
                        <a:t>Al(OH)</a:t>
                      </a:r>
                      <a:r>
                        <a:rPr lang="en-US" sz="1800" kern="100" baseline="-25000">
                          <a:effectLst/>
                          <a:latin typeface="Arial" pitchFamily="34" charset="0"/>
                          <a:ea typeface="微软雅黑" pitchFamily="34" charset="-122"/>
                          <a:cs typeface="Times New Roman" panose="02020603050405020304" pitchFamily="18" charset="0"/>
                        </a:rPr>
                        <a:t>3</a:t>
                      </a:r>
                      <a:r>
                        <a:rPr lang="zh-CN" sz="1800" kern="100">
                          <a:effectLst/>
                          <a:latin typeface="Arial" pitchFamily="34" charset="0"/>
                          <a:ea typeface="微软雅黑" pitchFamily="34" charset="-122"/>
                          <a:cs typeface="Times New Roman" panose="02020603050405020304" pitchFamily="18" charset="0"/>
                        </a:rPr>
                        <a:t>是两性氢氧化物</a:t>
                      </a:r>
                    </a:p>
                  </a:txBody>
                  <a:tcPr marL="8196" marR="8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97764">
                <a:tc vMerge="1">
                  <a:txBody>
                    <a:bodyPr vert="horz" wrap="square"/>
                    <a:lstStyle/>
                    <a:p>
                      <a:endParaRPr lang="zh-CN" altLang="en-US"/>
                    </a:p>
                  </a:txBody>
                  <a:tcPr/>
                </a:tc>
                <a:tc vMerge="1">
                  <a:txBody>
                    <a:bodyPr vert="horz" wrap="square"/>
                    <a:lstStyle/>
                    <a:p>
                      <a:endParaRPr lang="zh-CN" altLang="en-US"/>
                    </a:p>
                  </a:txBody>
                  <a:tcPr/>
                </a:tc>
                <a:tc gridSpan="3">
                  <a:txBody>
                    <a:bodyPr vert="horz" wrap="square"/>
                    <a:lstStyle/>
                    <a:p>
                      <a:pPr algn="ctr">
                        <a:lnSpc>
                          <a:spcPct val="145000"/>
                        </a:lnSpc>
                      </a:pPr>
                      <a:r>
                        <a:rPr lang="zh-CN" sz="1800" kern="100">
                          <a:effectLst/>
                          <a:latin typeface="Arial" pitchFamily="34" charset="0"/>
                          <a:ea typeface="微软雅黑" pitchFamily="34" charset="-122"/>
                          <a:cs typeface="Times New Roman" panose="02020603050405020304" pitchFamily="18" charset="0"/>
                        </a:rPr>
                        <a:t>金属性：</a:t>
                      </a:r>
                      <a:r>
                        <a:rPr lang="en-US" sz="1800" kern="100">
                          <a:effectLst/>
                          <a:latin typeface="Arial" pitchFamily="34" charset="0"/>
                          <a:ea typeface="微软雅黑" pitchFamily="34" charset="-122"/>
                          <a:cs typeface="Times New Roman" panose="02020603050405020304" pitchFamily="18" charset="0"/>
                        </a:rPr>
                        <a:t>Na</a:t>
                      </a:r>
                      <a:r>
                        <a:rPr lang="zh-CN" sz="1800" kern="100">
                          <a:effectLst/>
                          <a:latin typeface="Arial" pitchFamily="34" charset="0"/>
                          <a:ea typeface="微软雅黑" pitchFamily="34" charset="-122"/>
                          <a:cs typeface="宋体" panose="02010600030101010101" pitchFamily="2" charset="-122"/>
                        </a:rPr>
                        <a:t>⑨</a:t>
                      </a:r>
                      <a:r>
                        <a:rPr lang="zh-CN" sz="1800" u="sng" kern="100">
                          <a:effectLst/>
                          <a:uFill>
                            <a:solidFill>
                              <a:srgbClr val="000000"/>
                            </a:solidFill>
                          </a:uFill>
                          <a:latin typeface="Arial" pitchFamily="34" charset="0"/>
                          <a:ea typeface="微软雅黑" pitchFamily="34" charset="-122"/>
                          <a:cs typeface="Times New Roman" panose="02020603050405020304" pitchFamily="18" charset="0"/>
                        </a:rPr>
                        <a:t>　　　　</a:t>
                      </a:r>
                      <a:r>
                        <a:rPr lang="en-US" sz="1800" kern="100">
                          <a:effectLst/>
                          <a:latin typeface="Arial" pitchFamily="34" charset="0"/>
                          <a:ea typeface="微软雅黑" pitchFamily="34" charset="-122"/>
                          <a:cs typeface="Times New Roman" panose="02020603050405020304" pitchFamily="18" charset="0"/>
                        </a:rPr>
                        <a:t>Mg</a:t>
                      </a:r>
                      <a:r>
                        <a:rPr lang="zh-CN" sz="1800" kern="100">
                          <a:effectLst/>
                          <a:latin typeface="Arial" pitchFamily="34" charset="0"/>
                          <a:ea typeface="微软雅黑" pitchFamily="34" charset="-122"/>
                          <a:cs typeface="宋体" panose="02010600030101010101" pitchFamily="2" charset="-122"/>
                        </a:rPr>
                        <a:t>⑩</a:t>
                      </a:r>
                      <a:r>
                        <a:rPr lang="zh-CN" sz="1800" u="sng" kern="100">
                          <a:effectLst/>
                          <a:uFill>
                            <a:solidFill>
                              <a:srgbClr val="000000"/>
                            </a:solidFill>
                          </a:uFill>
                          <a:latin typeface="Arial" pitchFamily="34" charset="0"/>
                          <a:ea typeface="微软雅黑" pitchFamily="34" charset="-122"/>
                          <a:cs typeface="Times New Roman" panose="02020603050405020304" pitchFamily="18" charset="0"/>
                        </a:rPr>
                        <a:t>　　　　</a:t>
                      </a:r>
                      <a:r>
                        <a:rPr lang="en-US" sz="1800" kern="100">
                          <a:effectLst/>
                          <a:latin typeface="Arial" pitchFamily="34" charset="0"/>
                          <a:ea typeface="微软雅黑" pitchFamily="34" charset="-122"/>
                          <a:cs typeface="Times New Roman" panose="02020603050405020304" pitchFamily="18" charset="0"/>
                        </a:rPr>
                        <a:t> Al </a:t>
                      </a:r>
                      <a:endParaRPr lang="zh-CN" sz="1800" kern="100">
                        <a:effectLst/>
                        <a:latin typeface="Arial" pitchFamily="34" charset="0"/>
                        <a:ea typeface="微软雅黑" pitchFamily="34"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vert="horz" wrap="square"/>
                    <a:lstStyle/>
                    <a:p>
                      <a:endParaRPr lang="zh-CN" altLang="en-US"/>
                    </a:p>
                  </a:txBody>
                  <a:tcPr/>
                </a:tc>
                <a:tc hMerge="1">
                  <a:txBody>
                    <a:bodyPr vert="horz" wrap="square"/>
                    <a:lstStyle/>
                    <a:p>
                      <a:endParaRPr lang="zh-CN" altLang="en-US"/>
                    </a:p>
                  </a:txBody>
                  <a:tcPr/>
                </a:tc>
                <a:extLst>
                  <a:ext uri="{0D108BD9-81ED-4DB2-BD59-A6C34878D82A}"/>
                </a:extLst>
              </a:tr>
            </a:tbl>
          </a:graphicData>
        </a:graphic>
      </p:graphicFrame>
      <p:sp>
        <p:nvSpPr>
          <p:cNvPr id="44035" name="矩形 1"/>
          <p:cNvSpPr/>
          <p:nvPr/>
        </p:nvSpPr>
        <p:spPr>
          <a:xfrm>
            <a:off x="5578475" y="2432050"/>
            <a:ext cx="646113" cy="368300"/>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1800">
                <a:solidFill>
                  <a:srgbClr val="FF0000"/>
                </a:solidFill>
                <a:latin typeface="Arial" pitchFamily="34" charset="0"/>
                <a:ea typeface="微软雅黑" pitchFamily="34" charset="-122"/>
              </a:rPr>
              <a:t>溶解</a:t>
            </a:r>
            <a:endParaRPr lang="zh-CN" altLang="en-US" sz="1800">
              <a:latin typeface="Arial" pitchFamily="34" charset="0"/>
              <a:ea typeface="微软雅黑" pitchFamily="34" charset="-122"/>
            </a:endParaRPr>
          </a:p>
        </p:txBody>
      </p:sp>
      <p:sp>
        <p:nvSpPr>
          <p:cNvPr id="44036" name="矩形 2"/>
          <p:cNvSpPr/>
          <p:nvPr/>
        </p:nvSpPr>
        <p:spPr>
          <a:xfrm>
            <a:off x="5464175" y="2800350"/>
            <a:ext cx="876300" cy="369888"/>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1800">
                <a:solidFill>
                  <a:srgbClr val="FF0000"/>
                </a:solidFill>
                <a:latin typeface="Arial" pitchFamily="34" charset="0"/>
                <a:ea typeface="微软雅黑" pitchFamily="34" charset="-122"/>
              </a:rPr>
              <a:t>不溶解</a:t>
            </a:r>
            <a:endParaRPr lang="zh-CN" altLang="en-US" sz="1800">
              <a:latin typeface="Arial" pitchFamily="34" charset="0"/>
              <a:ea typeface="微软雅黑" pitchFamily="34" charset="-122"/>
            </a:endParaRPr>
          </a:p>
        </p:txBody>
      </p:sp>
      <p:sp>
        <p:nvSpPr>
          <p:cNvPr id="44037" name="矩形 3"/>
          <p:cNvSpPr/>
          <p:nvPr/>
        </p:nvSpPr>
        <p:spPr>
          <a:xfrm>
            <a:off x="9429750" y="2616200"/>
            <a:ext cx="647700" cy="369888"/>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1800">
                <a:solidFill>
                  <a:srgbClr val="FF0000"/>
                </a:solidFill>
                <a:latin typeface="Arial" pitchFamily="34" charset="0"/>
                <a:ea typeface="微软雅黑" pitchFamily="34" charset="-122"/>
              </a:rPr>
              <a:t>溶解</a:t>
            </a:r>
            <a:endParaRPr lang="zh-CN" altLang="en-US" sz="1800">
              <a:latin typeface="Arial" pitchFamily="34" charset="0"/>
              <a:ea typeface="微软雅黑" pitchFamily="34" charset="-122"/>
            </a:endParaRPr>
          </a:p>
        </p:txBody>
      </p:sp>
      <p:sp>
        <p:nvSpPr>
          <p:cNvPr id="44038" name="矩形 4"/>
          <p:cNvSpPr/>
          <p:nvPr/>
        </p:nvSpPr>
        <p:spPr>
          <a:xfrm>
            <a:off x="7010400" y="5095875"/>
            <a:ext cx="319088" cy="368300"/>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1800">
                <a:solidFill>
                  <a:srgbClr val="FF0000"/>
                </a:solidFill>
                <a:latin typeface="Arial" pitchFamily="34" charset="0"/>
                <a:ea typeface="微软雅黑" pitchFamily="34" charset="-122"/>
              </a:rPr>
              <a:t>&gt;</a:t>
            </a:r>
            <a:endParaRPr lang="zh-CN" altLang="en-US" sz="1800">
              <a:latin typeface="Arial" pitchFamily="34" charset="0"/>
              <a:ea typeface="微软雅黑" pitchFamily="34" charset="-122"/>
            </a:endParaRPr>
          </a:p>
        </p:txBody>
      </p:sp>
      <p:sp>
        <p:nvSpPr>
          <p:cNvPr id="44039" name="矩形 6"/>
          <p:cNvSpPr/>
          <p:nvPr/>
        </p:nvSpPr>
        <p:spPr>
          <a:xfrm>
            <a:off x="8469313" y="5095875"/>
            <a:ext cx="319087" cy="368300"/>
          </a:xfrm>
          <a:prstGeom prst="rect">
            <a:avLst/>
          </a:prstGeom>
          <a:noFill/>
          <a:ln>
            <a:noFill/>
            <a:miter lim="800000"/>
          </a:ln>
        </p:spPr>
        <p:txBody>
          <a:bodyPr wrap="none">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1800">
                <a:solidFill>
                  <a:srgbClr val="FF0000"/>
                </a:solidFill>
                <a:latin typeface="Arial" pitchFamily="34" charset="0"/>
                <a:ea typeface="微软雅黑" pitchFamily="34" charset="-122"/>
              </a:rPr>
              <a:t>&gt;</a:t>
            </a:r>
            <a:endParaRPr lang="zh-CN" altLang="en-US" sz="1800">
              <a:latin typeface="Arial" pitchFamily="34" charset="0"/>
              <a:ea typeface="微软雅黑" pitchFamily="34" charset="-122"/>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6082" name="文本框 4">
            <a:extLst>
              <a:ext uri="{FF2B5EF4-FFF2-40B4-BE49-F238E27FC236}"/>
            </a:extLst>
          </p:cNvPr>
          <p:cNvSpPr txBox="1"/>
          <p:nvPr/>
        </p:nvSpPr>
        <p:spPr>
          <a:xfrm>
            <a:off x="1055688" y="728663"/>
            <a:ext cx="10812462" cy="334486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2400" b="1" spc="0">
                <a:solidFill>
                  <a:srgbClr val="000000"/>
                </a:solidFill>
                <a:ea typeface="Times New Roman" pitchFamily="18" charset="0"/>
              </a:rPr>
              <a:t>问题</a:t>
            </a:r>
            <a:r>
              <a:rPr lang="en-US" altLang="zh-CN" sz="2400" b="1" spc="0">
                <a:solidFill>
                  <a:srgbClr val="000000"/>
                </a:solidFill>
                <a:ea typeface="Times New Roman" pitchFamily="18" charset="0"/>
              </a:rPr>
              <a:t>2.</a:t>
            </a:r>
            <a:r>
              <a:rPr lang="zh-CN" altLang="zh-CN" sz="2400" spc="0">
                <a:ea typeface="Times New Roman" pitchFamily="18" charset="0"/>
              </a:rPr>
              <a:t>探究第三周期元素</a:t>
            </a:r>
            <a:r>
              <a:rPr lang="en-US" altLang="zh-CN" sz="2400" spc="0">
                <a:ea typeface="Times New Roman" pitchFamily="18" charset="0"/>
              </a:rPr>
              <a:t>Si</a:t>
            </a:r>
            <a:r>
              <a:rPr lang="zh-CN" altLang="zh-CN" sz="2400" spc="0">
                <a:ea typeface="Times New Roman" pitchFamily="18" charset="0"/>
              </a:rPr>
              <a:t>、</a:t>
            </a:r>
            <a:r>
              <a:rPr lang="en-US" altLang="zh-CN" sz="2400" spc="0">
                <a:ea typeface="Times New Roman" pitchFamily="18" charset="0"/>
              </a:rPr>
              <a:t>P</a:t>
            </a:r>
            <a:r>
              <a:rPr lang="zh-CN" altLang="zh-CN" sz="2400" spc="0">
                <a:ea typeface="Times New Roman" pitchFamily="18" charset="0"/>
              </a:rPr>
              <a:t>、</a:t>
            </a:r>
            <a:r>
              <a:rPr lang="en-US" altLang="zh-CN" sz="2400" spc="0">
                <a:ea typeface="Times New Roman" pitchFamily="18" charset="0"/>
              </a:rPr>
              <a:t>S</a:t>
            </a:r>
            <a:r>
              <a:rPr lang="zh-CN" altLang="zh-CN" sz="2400" spc="0">
                <a:ea typeface="Times New Roman" pitchFamily="18" charset="0"/>
              </a:rPr>
              <a:t>、</a:t>
            </a:r>
            <a:r>
              <a:rPr lang="en-US" altLang="zh-CN" sz="2400" spc="0">
                <a:ea typeface="Times New Roman" pitchFamily="18" charset="0"/>
              </a:rPr>
              <a:t>Cl</a:t>
            </a:r>
            <a:r>
              <a:rPr lang="zh-CN" altLang="zh-CN" sz="2400" spc="0">
                <a:ea typeface="Times New Roman" pitchFamily="18" charset="0"/>
              </a:rPr>
              <a:t>非金属性的强弱。</a:t>
            </a:r>
            <a:endParaRPr lang="zh-CN" altLang="zh-CN" sz="2400">
              <a:ea typeface="Times New Roman" pitchFamily="18" charset="0"/>
            </a:endParaRPr>
          </a:p>
          <a:p>
            <a:pPr marL="0" marR="0" lvl="0" indent="0" algn="just" eaLnBrk="1" hangingPunct="1">
              <a:lnSpc>
                <a:spcPct val="150000"/>
              </a:lnSpc>
            </a:pPr>
            <a:r>
              <a:rPr lang="zh-CN" altLang="zh-CN" sz="2400" spc="0">
                <a:ea typeface="Times New Roman" pitchFamily="18" charset="0"/>
              </a:rPr>
              <a:t>（</a:t>
            </a:r>
            <a:r>
              <a:rPr lang="en-US" altLang="zh-CN" sz="2400" spc="0">
                <a:ea typeface="Times New Roman" pitchFamily="18" charset="0"/>
              </a:rPr>
              <a:t>1</a:t>
            </a:r>
            <a:r>
              <a:rPr lang="zh-CN" altLang="zh-CN" sz="2400" spc="0">
                <a:ea typeface="Times New Roman" pitchFamily="18" charset="0"/>
              </a:rPr>
              <a:t>）科学猜想：从</a:t>
            </a:r>
            <a:r>
              <a:rPr lang="en-US" altLang="zh-CN" sz="2400" spc="0">
                <a:ea typeface="Times New Roman" pitchFamily="18" charset="0"/>
              </a:rPr>
              <a:t>Si</a:t>
            </a:r>
            <a:r>
              <a:rPr lang="zh-CN" altLang="zh-CN" sz="2400" spc="0">
                <a:ea typeface="Times New Roman" pitchFamily="18" charset="0"/>
              </a:rPr>
              <a:t>到</a:t>
            </a:r>
            <a:r>
              <a:rPr lang="en-US" altLang="zh-CN" sz="2400" spc="0">
                <a:ea typeface="Times New Roman" pitchFamily="18" charset="0"/>
              </a:rPr>
              <a:t>Cl</a:t>
            </a:r>
            <a:r>
              <a:rPr lang="zh-CN" altLang="zh-CN" sz="2400" spc="0">
                <a:ea typeface="Times New Roman" pitchFamily="18" charset="0"/>
              </a:rPr>
              <a:t>，随着核电荷数的增大，原子半径逐渐</a:t>
            </a:r>
            <a:r>
              <a:rPr lang="zh-CN" altLang="zh-CN" sz="2400" u="sng" spc="0">
                <a:ea typeface="Times New Roman" pitchFamily="18" charset="0"/>
              </a:rPr>
              <a:t>　　　　</a:t>
            </a:r>
            <a:r>
              <a:rPr lang="zh-CN" altLang="zh-CN" sz="2400" spc="0">
                <a:ea typeface="Times New Roman" pitchFamily="18" charset="0"/>
              </a:rPr>
              <a:t>，原子核对电子的吸引力逐渐</a:t>
            </a:r>
            <a:r>
              <a:rPr lang="zh-CN" altLang="zh-CN" sz="2400" u="sng" spc="0">
                <a:ea typeface="Times New Roman" pitchFamily="18" charset="0"/>
              </a:rPr>
              <a:t>　　　　</a:t>
            </a:r>
            <a:r>
              <a:rPr lang="zh-CN" altLang="zh-CN" sz="2400" spc="0">
                <a:ea typeface="Times New Roman" pitchFamily="18" charset="0"/>
              </a:rPr>
              <a:t>，得电子能力逐渐</a:t>
            </a:r>
            <a:r>
              <a:rPr lang="zh-CN" altLang="zh-CN" sz="2400" u="sng" spc="0">
                <a:ea typeface="Times New Roman" pitchFamily="18" charset="0"/>
              </a:rPr>
              <a:t>　　　　</a:t>
            </a:r>
            <a:r>
              <a:rPr lang="zh-CN" altLang="zh-CN" sz="2400" spc="0">
                <a:ea typeface="Times New Roman" pitchFamily="18" charset="0"/>
              </a:rPr>
              <a:t>，非金属性逐渐</a:t>
            </a:r>
            <a:r>
              <a:rPr lang="zh-CN" altLang="zh-CN" sz="2400" u="sng" spc="0">
                <a:ea typeface="Times New Roman" pitchFamily="18" charset="0"/>
              </a:rPr>
              <a:t>　　　　</a:t>
            </a:r>
            <a:r>
              <a:rPr lang="zh-CN" altLang="zh-CN" sz="2400" spc="0">
                <a:ea typeface="Times New Roman" pitchFamily="18" charset="0"/>
              </a:rPr>
              <a:t>。非金属性的强弱可以从非金属单质与</a:t>
            </a:r>
            <a:r>
              <a:rPr lang="zh-CN" altLang="zh-CN" sz="2400" u="sng" spc="0">
                <a:ea typeface="Times New Roman" pitchFamily="18" charset="0"/>
              </a:rPr>
              <a:t>　　　　</a:t>
            </a:r>
            <a:r>
              <a:rPr lang="zh-CN" altLang="zh-CN" sz="2400" spc="0">
                <a:ea typeface="Times New Roman" pitchFamily="18" charset="0"/>
              </a:rPr>
              <a:t>化合的难易程度来判断，也可从最高价氧化物对应水化物的</a:t>
            </a:r>
            <a:r>
              <a:rPr lang="zh-CN" altLang="zh-CN" sz="2400" u="sng" spc="0">
                <a:ea typeface="Times New Roman" pitchFamily="18" charset="0"/>
              </a:rPr>
              <a:t>　　　　</a:t>
            </a:r>
            <a:r>
              <a:rPr lang="zh-CN" altLang="zh-CN" sz="2400" spc="0">
                <a:ea typeface="Times New Roman" pitchFamily="18" charset="0"/>
              </a:rPr>
              <a:t>来判断。</a:t>
            </a:r>
            <a:r>
              <a:rPr lang="en-US" altLang="zh-CN" sz="2400" spc="0">
                <a:ea typeface="Times New Roman" pitchFamily="18" charset="0"/>
              </a:rPr>
              <a:t> </a:t>
            </a:r>
            <a:endParaRPr lang="zh-CN" altLang="zh-CN" sz="2400">
              <a:ea typeface="Times New Roman" pitchFamily="18" charset="0"/>
            </a:endParaRPr>
          </a:p>
          <a:p>
            <a:pPr marL="0" marR="0" lvl="0" indent="0" algn="just" eaLnBrk="1" hangingPunct="1">
              <a:lnSpc>
                <a:spcPct val="150000"/>
              </a:lnSpc>
            </a:pPr>
            <a:r>
              <a:rPr lang="zh-CN" altLang="zh-CN" sz="2400" spc="0">
                <a:ea typeface="Times New Roman" pitchFamily="18" charset="0"/>
              </a:rPr>
              <a:t>（</a:t>
            </a:r>
            <a:r>
              <a:rPr lang="en-US" altLang="zh-CN" sz="2400" spc="0">
                <a:ea typeface="Times New Roman" pitchFamily="18" charset="0"/>
              </a:rPr>
              <a:t>2</a:t>
            </a:r>
            <a:r>
              <a:rPr lang="zh-CN" altLang="zh-CN" sz="2400" spc="0">
                <a:ea typeface="Times New Roman" pitchFamily="18" charset="0"/>
              </a:rPr>
              <a:t>）信息获取与结论分析</a:t>
            </a:r>
            <a:endParaRPr lang="zh-CN" altLang="zh-CN" sz="2400">
              <a:ea typeface="Times New Roman" pitchFamily="18" charset="0"/>
            </a:endParaRPr>
          </a:p>
        </p:txBody>
      </p:sp>
      <p:sp>
        <p:nvSpPr>
          <p:cNvPr id="46083" name="矩形 12"/>
          <p:cNvSpPr/>
          <p:nvPr/>
        </p:nvSpPr>
        <p:spPr>
          <a:xfrm>
            <a:off x="10188575" y="1312863"/>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减小</a:t>
            </a:r>
            <a:endParaRPr lang="zh-CN" altLang="en-US" sz="2400">
              <a:solidFill>
                <a:srgbClr val="FF0000"/>
              </a:solidFill>
              <a:latin typeface="Arial" pitchFamily="34" charset="0"/>
              <a:ea typeface="微软雅黑" pitchFamily="34" charset="-122"/>
            </a:endParaRPr>
          </a:p>
        </p:txBody>
      </p:sp>
      <p:sp>
        <p:nvSpPr>
          <p:cNvPr id="46084" name="矩形 13"/>
          <p:cNvSpPr/>
          <p:nvPr/>
        </p:nvSpPr>
        <p:spPr>
          <a:xfrm>
            <a:off x="5230813" y="1846263"/>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增强</a:t>
            </a:r>
            <a:endParaRPr lang="zh-CN" altLang="en-US" sz="2400">
              <a:solidFill>
                <a:srgbClr val="FF0000"/>
              </a:solidFill>
              <a:latin typeface="Arial" pitchFamily="34" charset="0"/>
              <a:ea typeface="微软雅黑" pitchFamily="34" charset="-122"/>
            </a:endParaRPr>
          </a:p>
        </p:txBody>
      </p:sp>
      <p:sp>
        <p:nvSpPr>
          <p:cNvPr id="46085" name="矩形 15"/>
          <p:cNvSpPr/>
          <p:nvPr/>
        </p:nvSpPr>
        <p:spPr>
          <a:xfrm>
            <a:off x="8629650" y="1863725"/>
            <a:ext cx="796925"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增强</a:t>
            </a:r>
            <a:endParaRPr lang="zh-CN" altLang="en-US" sz="2400">
              <a:solidFill>
                <a:srgbClr val="FF0000"/>
              </a:solidFill>
              <a:latin typeface="Arial" pitchFamily="34" charset="0"/>
              <a:ea typeface="微软雅黑" pitchFamily="34" charset="-122"/>
            </a:endParaRPr>
          </a:p>
        </p:txBody>
      </p:sp>
      <p:sp>
        <p:nvSpPr>
          <p:cNvPr id="46086" name="矩形 16"/>
          <p:cNvSpPr/>
          <p:nvPr/>
        </p:nvSpPr>
        <p:spPr>
          <a:xfrm>
            <a:off x="1814513" y="2401888"/>
            <a:ext cx="798512" cy="46037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增强</a:t>
            </a:r>
            <a:endParaRPr lang="zh-CN" altLang="en-US" sz="2400">
              <a:solidFill>
                <a:srgbClr val="FF0000"/>
              </a:solidFill>
              <a:latin typeface="Arial" pitchFamily="34" charset="0"/>
              <a:ea typeface="微软雅黑" pitchFamily="34" charset="-122"/>
            </a:endParaRPr>
          </a:p>
        </p:txBody>
      </p:sp>
      <p:sp>
        <p:nvSpPr>
          <p:cNvPr id="46087" name="矩形 17"/>
          <p:cNvSpPr/>
          <p:nvPr/>
        </p:nvSpPr>
        <p:spPr>
          <a:xfrm>
            <a:off x="8324850" y="2428875"/>
            <a:ext cx="796925" cy="46037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氢气</a:t>
            </a:r>
            <a:endParaRPr lang="zh-CN" altLang="en-US" sz="2400">
              <a:solidFill>
                <a:srgbClr val="FF0000"/>
              </a:solidFill>
              <a:latin typeface="Arial" pitchFamily="34" charset="0"/>
              <a:ea typeface="微软雅黑" pitchFamily="34" charset="-122"/>
            </a:endParaRPr>
          </a:p>
        </p:txBody>
      </p:sp>
      <p:sp>
        <p:nvSpPr>
          <p:cNvPr id="46088" name="矩形 18"/>
          <p:cNvSpPr/>
          <p:nvPr/>
        </p:nvSpPr>
        <p:spPr>
          <a:xfrm>
            <a:off x="6810375" y="2967038"/>
            <a:ext cx="796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酸性</a:t>
            </a:r>
            <a:endParaRPr lang="zh-CN" altLang="en-US" sz="24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P spid="46085" grpId="0"/>
      <p:bldP spid="46086" grpId="0"/>
      <p:bldP spid="46087" grpId="0"/>
      <p:bldP spid="4608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8130" name="表格 1"/>
          <p:cNvGraphicFramePr>
            <a:graphicFrameLocks noGrp="1"/>
          </p:cNvGraphicFramePr>
          <p:nvPr/>
        </p:nvGraphicFramePr>
        <p:xfrm>
          <a:off x="838200" y="939800"/>
          <a:ext cx="10515599" cy="5486400"/>
        </p:xfrm>
        <a:graphic>
          <a:graphicData uri="http://schemas.openxmlformats.org/drawingml/2006/table">
            <a:tbl>
              <a:tblPr/>
              <a:tblGrid>
                <a:gridCol w="828675"/>
                <a:gridCol w="1266825"/>
                <a:gridCol w="1228725"/>
                <a:gridCol w="1979612"/>
                <a:gridCol w="2368550"/>
                <a:gridCol w="2843212"/>
              </a:tblGrid>
              <a:tr h="415925">
                <a:tc gridSpan="2">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元素</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Si</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P</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S</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Cl</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879475">
                <a:tc rowSpan="5">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判断依据</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rowSpan="3">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对应单</a:t>
                      </a:r>
                      <a:endParaRPr sz="2400">
                        <a:ea typeface="Times New Roman" pitchFamily="18" charset="0"/>
                      </a:endParaRPr>
                    </a:p>
                    <a:p>
                      <a:pPr marL="0" lvl="0" indent="0" algn="ctr" eaLnBrk="1" hangingPunct="1">
                        <a:lnSpc>
                          <a:spcPct val="150000"/>
                        </a:lnSpc>
                      </a:pPr>
                      <a:r>
                        <a:rPr sz="2400">
                          <a:ea typeface="Times New Roman" pitchFamily="18" charset="0"/>
                        </a:rPr>
                        <a:t>质与氢</a:t>
                      </a:r>
                      <a:endParaRPr sz="2400">
                        <a:ea typeface="Times New Roman" pitchFamily="18" charset="0"/>
                      </a:endParaRPr>
                    </a:p>
                    <a:p>
                      <a:pPr marL="0" lvl="0" indent="0" algn="ctr" eaLnBrk="1" hangingPunct="1">
                        <a:lnSpc>
                          <a:spcPct val="150000"/>
                        </a:lnSpc>
                      </a:pPr>
                      <a:r>
                        <a:rPr sz="2400">
                          <a:ea typeface="Times New Roman" pitchFamily="18" charset="0"/>
                        </a:rPr>
                        <a:t>气化合</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高温</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磷蒸气与</a:t>
                      </a:r>
                      <a:endParaRPr sz="2400">
                        <a:ea typeface="Times New Roman" pitchFamily="18" charset="0"/>
                      </a:endParaRPr>
                    </a:p>
                    <a:p>
                      <a:pPr marL="0" lvl="0" indent="0" algn="ctr" eaLnBrk="1" hangingPunct="1">
                        <a:lnSpc>
                          <a:spcPct val="150000"/>
                        </a:lnSpc>
                      </a:pPr>
                      <a:r>
                        <a:rPr sz="2400">
                          <a:ea typeface="Times New Roman" pitchFamily="18" charset="0"/>
                        </a:rPr>
                        <a:t>氢气反应</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加热</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光照或点燃</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412750">
                <a:tc vMerge="1">
                  <a:txBody>
                    <a:bodyPr vert="horz" wrap="square"/>
                    <a:lstStyle/>
                    <a:p/>
                  </a:txBody>
                  <a:tcPr>
                    <a:lnL w="12700">
                      <a:solidFill>
                        <a:prstClr val="black"/>
                      </a:solidFill>
                      <a:miter lim="800000"/>
                    </a:lnL>
                    <a:lnR w="12700">
                      <a:solidFill>
                        <a:prstClr val="black"/>
                      </a:solidFill>
                      <a:miter lim="800000"/>
                    </a:lnR>
                  </a:tcPr>
                </a:tc>
                <a:tc vMerge="1">
                  <a:txBody>
                    <a:bodyPr vert="horz" wrap="square"/>
                    <a:lstStyle/>
                    <a:p/>
                  </a:txBody>
                  <a:tcPr>
                    <a:lnL w="12700">
                      <a:solidFill>
                        <a:prstClr val="black"/>
                      </a:solidFill>
                      <a:miter lim="800000"/>
                    </a:lnL>
                    <a:lnR w="12700">
                      <a:solidFill>
                        <a:prstClr val="black"/>
                      </a:solidFill>
                      <a:miter lim="800000"/>
                    </a:lnR>
                  </a:tcPr>
                </a:tc>
                <a:tc gridSpan="4">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由易到难的顺序是</a:t>
                      </a:r>
                      <a:r>
                        <a:rPr sz="2400" u="sng">
                          <a:ea typeface="Times New Roman" pitchFamily="18" charset="0"/>
                        </a:rPr>
                        <a:t>　　　　　　</a:t>
                      </a:r>
                      <a:r>
                        <a:rPr lang="en-US" altLang="en-US" sz="2400" u="sng">
                          <a:ea typeface="Times New Roman" pitchFamily="18" charset="0"/>
                        </a:rPr>
                        <a:t> </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r>
              <a:tr h="412750">
                <a:tc vMerge="1">
                  <a:txBody>
                    <a:bodyPr vert="horz" wrap="square"/>
                    <a:lstStyle/>
                    <a:p/>
                  </a:txBody>
                  <a:tcPr>
                    <a:lnL w="12700">
                      <a:solidFill>
                        <a:prstClr val="black"/>
                      </a:solidFill>
                      <a:miter lim="800000"/>
                    </a:lnL>
                    <a:lnR w="12700">
                      <a:solidFill>
                        <a:prstClr val="black"/>
                      </a:solidFill>
                      <a:miter lim="800000"/>
                    </a:lnR>
                  </a:tcPr>
                </a:tc>
                <a:tc vMerge="1">
                  <a:txBody>
                    <a:bodyPr vert="horz" wrap="square"/>
                    <a:lstStyle/>
                    <a:p/>
                  </a:txBody>
                  <a:tcPr>
                    <a:lnL w="12700">
                      <a:solidFill>
                        <a:prstClr val="black"/>
                      </a:solidFill>
                      <a:miter lim="800000"/>
                    </a:lnL>
                    <a:lnR w="12700">
                      <a:solidFill>
                        <a:prstClr val="black"/>
                      </a:solidFill>
                      <a:miter lim="800000"/>
                    </a:lnR>
                    <a:lnB w="12700">
                      <a:miter lim="800000"/>
                    </a:lnB>
                  </a:tcPr>
                </a:tc>
                <a:tc gridSpan="4">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稳定性：</a:t>
                      </a:r>
                      <a:r>
                        <a:rPr lang="en-US" altLang="zh-CN" sz="2400">
                          <a:ea typeface="Times New Roman" pitchFamily="18" charset="0"/>
                        </a:rPr>
                        <a:t>SiH</a:t>
                      </a:r>
                      <a:r>
                        <a:rPr lang="en-US" altLang="zh-CN" sz="2400" baseline="-25000">
                          <a:ea typeface="Times New Roman" pitchFamily="18" charset="0"/>
                        </a:rPr>
                        <a:t>4</a:t>
                      </a:r>
                      <a:r>
                        <a:rPr sz="2400" u="sng">
                          <a:ea typeface="Times New Roman" pitchFamily="18" charset="0"/>
                        </a:rPr>
                        <a:t>　</a:t>
                      </a:r>
                      <a:r>
                        <a:rPr lang="en-US" altLang="zh-CN" sz="2400">
                          <a:ea typeface="Times New Roman" pitchFamily="18" charset="0"/>
                        </a:rPr>
                        <a:t>PH</a:t>
                      </a:r>
                      <a:r>
                        <a:rPr lang="en-US" altLang="zh-CN" sz="2400" baseline="-25000">
                          <a:ea typeface="Times New Roman" pitchFamily="18" charset="0"/>
                        </a:rPr>
                        <a:t>3</a:t>
                      </a:r>
                      <a:r>
                        <a:rPr sz="2400" u="sng">
                          <a:ea typeface="Times New Roman" pitchFamily="18" charset="0"/>
                        </a:rPr>
                        <a:t>　</a:t>
                      </a:r>
                      <a:r>
                        <a:rPr lang="en-US" altLang="zh-CN" sz="2400">
                          <a:ea typeface="Times New Roman" pitchFamily="18" charset="0"/>
                        </a:rPr>
                        <a:t>H</a:t>
                      </a:r>
                      <a:r>
                        <a:rPr lang="en-US" altLang="zh-CN" sz="2400" baseline="-25000">
                          <a:ea typeface="Times New Roman" pitchFamily="18" charset="0"/>
                        </a:rPr>
                        <a:t>2</a:t>
                      </a:r>
                      <a:r>
                        <a:rPr lang="en-US" altLang="zh-CN" sz="2400">
                          <a:ea typeface="Times New Roman" pitchFamily="18" charset="0"/>
                        </a:rPr>
                        <a:t>S</a:t>
                      </a:r>
                      <a:r>
                        <a:rPr sz="2400" u="sng">
                          <a:ea typeface="Times New Roman" pitchFamily="18" charset="0"/>
                        </a:rPr>
                        <a:t>　</a:t>
                      </a:r>
                      <a:r>
                        <a:rPr lang="en-US" altLang="zh-CN" sz="2400">
                          <a:ea typeface="Times New Roman" pitchFamily="18" charset="0"/>
                        </a:rPr>
                        <a:t>HCl </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r>
              <a:tr h="879475">
                <a:tc vMerge="1">
                  <a:txBody>
                    <a:bodyPr vert="horz" wrap="square"/>
                    <a:lstStyle/>
                    <a:p/>
                  </a:txBody>
                  <a:tcPr>
                    <a:lnL w="12700">
                      <a:solidFill>
                        <a:prstClr val="black"/>
                      </a:solidFill>
                      <a:miter lim="800000"/>
                    </a:lnL>
                    <a:lnR w="12700">
                      <a:solidFill>
                        <a:prstClr val="black"/>
                      </a:solidFill>
                      <a:miter lim="800000"/>
                    </a:lnR>
                  </a:tcPr>
                </a:tc>
                <a:tc rowSpan="2">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最高价氧</a:t>
                      </a:r>
                      <a:endParaRPr sz="2400">
                        <a:ea typeface="Times New Roman" pitchFamily="18" charset="0"/>
                      </a:endParaRPr>
                    </a:p>
                    <a:p>
                      <a:pPr marL="0" lvl="0" indent="0" algn="ctr" eaLnBrk="1" hangingPunct="1">
                        <a:lnSpc>
                          <a:spcPct val="150000"/>
                        </a:lnSpc>
                      </a:pPr>
                      <a:r>
                        <a:rPr sz="2400">
                          <a:ea typeface="Times New Roman" pitchFamily="18" charset="0"/>
                        </a:rPr>
                        <a:t>化物对应</a:t>
                      </a:r>
                      <a:endParaRPr sz="2400">
                        <a:ea typeface="Times New Roman" pitchFamily="18" charset="0"/>
                      </a:endParaRPr>
                    </a:p>
                    <a:p>
                      <a:pPr marL="0" lvl="0" indent="0" algn="ctr" eaLnBrk="1" hangingPunct="1">
                        <a:lnSpc>
                          <a:spcPct val="150000"/>
                        </a:lnSpc>
                      </a:pPr>
                      <a:r>
                        <a:rPr sz="2400">
                          <a:ea typeface="Times New Roman" pitchFamily="18" charset="0"/>
                        </a:rPr>
                        <a:t>水化物及</a:t>
                      </a:r>
                      <a:endParaRPr sz="2400">
                        <a:ea typeface="Times New Roman" pitchFamily="18" charset="0"/>
                      </a:endParaRPr>
                    </a:p>
                    <a:p>
                      <a:pPr marL="0" lvl="0" indent="0" algn="ctr" eaLnBrk="1" hangingPunct="1">
                        <a:lnSpc>
                          <a:spcPct val="150000"/>
                        </a:lnSpc>
                      </a:pPr>
                      <a:r>
                        <a:rPr sz="2400">
                          <a:ea typeface="Times New Roman" pitchFamily="18" charset="0"/>
                        </a:rPr>
                        <a:t>其酸性</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H</a:t>
                      </a:r>
                      <a:r>
                        <a:rPr lang="en-US" altLang="zh-CN" sz="2400" baseline="-25000">
                          <a:ea typeface="Times New Roman" pitchFamily="18" charset="0"/>
                        </a:rPr>
                        <a:t>2</a:t>
                      </a:r>
                      <a:r>
                        <a:rPr lang="en-US" altLang="zh-CN" sz="2400">
                          <a:ea typeface="Times New Roman" pitchFamily="18" charset="0"/>
                        </a:rPr>
                        <a:t>SiO</a:t>
                      </a:r>
                      <a:r>
                        <a:rPr lang="en-US" altLang="zh-CN" sz="2400" baseline="-25000">
                          <a:ea typeface="Times New Roman" pitchFamily="18" charset="0"/>
                        </a:rPr>
                        <a:t>3</a:t>
                      </a:r>
                      <a:endParaRPr lang="zh-CN" altLang="zh-CN" sz="2400">
                        <a:ea typeface="Times New Roman" pitchFamily="18" charset="0"/>
                      </a:endParaRPr>
                    </a:p>
                    <a:p>
                      <a:pPr marL="0" lvl="0" indent="0" algn="ctr" eaLnBrk="1" hangingPunct="1">
                        <a:lnSpc>
                          <a:spcPct val="150000"/>
                        </a:lnSpc>
                      </a:pPr>
                      <a:r>
                        <a:rPr lang="zh-CN" altLang="zh-CN" sz="2400">
                          <a:ea typeface="Times New Roman" pitchFamily="18" charset="0"/>
                        </a:rPr>
                        <a:t>弱酸</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H</a:t>
                      </a:r>
                      <a:r>
                        <a:rPr lang="en-US" altLang="zh-CN" sz="2400" baseline="-25000">
                          <a:ea typeface="Times New Roman" pitchFamily="18" charset="0"/>
                        </a:rPr>
                        <a:t>3</a:t>
                      </a:r>
                      <a:r>
                        <a:rPr lang="en-US" altLang="zh-CN" sz="2400">
                          <a:ea typeface="Times New Roman" pitchFamily="18" charset="0"/>
                        </a:rPr>
                        <a:t>PO</a:t>
                      </a:r>
                      <a:r>
                        <a:rPr lang="en-US" altLang="zh-CN" sz="2400" baseline="-25000">
                          <a:ea typeface="Times New Roman" pitchFamily="18" charset="0"/>
                        </a:rPr>
                        <a:t>4</a:t>
                      </a:r>
                      <a:endParaRPr lang="zh-CN" altLang="zh-CN" sz="2400">
                        <a:ea typeface="Times New Roman" pitchFamily="18" charset="0"/>
                      </a:endParaRPr>
                    </a:p>
                    <a:p>
                      <a:pPr marL="0" lvl="0" indent="0" algn="ctr" eaLnBrk="1" hangingPunct="1">
                        <a:lnSpc>
                          <a:spcPct val="150000"/>
                        </a:lnSpc>
                      </a:pPr>
                      <a:r>
                        <a:rPr lang="zh-CN" altLang="zh-CN" sz="2400">
                          <a:ea typeface="Times New Roman" pitchFamily="18" charset="0"/>
                        </a:rPr>
                        <a:t>中强酸</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H</a:t>
                      </a:r>
                      <a:r>
                        <a:rPr lang="en-US" altLang="zh-CN" sz="2400" baseline="-25000">
                          <a:ea typeface="Times New Roman" pitchFamily="18" charset="0"/>
                        </a:rPr>
                        <a:t>2</a:t>
                      </a:r>
                      <a:r>
                        <a:rPr lang="en-US" altLang="zh-CN" sz="2400">
                          <a:ea typeface="Times New Roman" pitchFamily="18" charset="0"/>
                        </a:rPr>
                        <a:t>SO</a:t>
                      </a:r>
                      <a:r>
                        <a:rPr lang="en-US" altLang="zh-CN" sz="2400" baseline="-25000">
                          <a:ea typeface="Times New Roman" pitchFamily="18" charset="0"/>
                        </a:rPr>
                        <a:t>4</a:t>
                      </a:r>
                      <a:endParaRPr lang="zh-CN" altLang="zh-CN" sz="2400">
                        <a:ea typeface="Times New Roman" pitchFamily="18" charset="0"/>
                      </a:endParaRPr>
                    </a:p>
                    <a:p>
                      <a:pPr marL="0" lvl="0" indent="0" algn="ctr" eaLnBrk="1" hangingPunct="1">
                        <a:lnSpc>
                          <a:spcPct val="150000"/>
                        </a:lnSpc>
                      </a:pPr>
                      <a:r>
                        <a:rPr lang="zh-CN" altLang="zh-CN" sz="2400">
                          <a:ea typeface="Times New Roman" pitchFamily="18" charset="0"/>
                        </a:rPr>
                        <a:t>强酸</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400">
                          <a:ea typeface="Times New Roman" pitchFamily="18" charset="0"/>
                        </a:rPr>
                        <a:t>HClO</a:t>
                      </a:r>
                      <a:r>
                        <a:rPr lang="en-US" altLang="zh-CN" sz="2400" baseline="-25000">
                          <a:ea typeface="Times New Roman" pitchFamily="18" charset="0"/>
                        </a:rPr>
                        <a:t>4</a:t>
                      </a:r>
                      <a:endParaRPr lang="zh-CN" altLang="zh-CN" sz="2400">
                        <a:ea typeface="Times New Roman" pitchFamily="18" charset="0"/>
                      </a:endParaRPr>
                    </a:p>
                    <a:p>
                      <a:pPr marL="0" lvl="0" indent="0" algn="ctr" eaLnBrk="1" hangingPunct="1">
                        <a:lnSpc>
                          <a:spcPct val="150000"/>
                        </a:lnSpc>
                      </a:pPr>
                      <a:r>
                        <a:rPr lang="zh-CN" altLang="zh-CN" sz="2400">
                          <a:ea typeface="Times New Roman" pitchFamily="18" charset="0"/>
                        </a:rPr>
                        <a:t>强酸</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931862">
                <a:tc vMerge="1">
                  <a:txBody>
                    <a:bodyPr vert="horz" wrap="square"/>
                    <a:lstStyle/>
                    <a:p/>
                  </a:txBody>
                  <a:tcPr>
                    <a:lnL w="12700">
                      <a:solidFill>
                        <a:prstClr val="black"/>
                      </a:solidFill>
                      <a:miter lim="800000"/>
                    </a:lnL>
                    <a:lnR w="12700">
                      <a:solidFill>
                        <a:prstClr val="black"/>
                      </a:solidFill>
                      <a:miter lim="800000"/>
                    </a:lnR>
                    <a:lnB w="12700">
                      <a:miter lim="800000"/>
                    </a:lnB>
                  </a:tcPr>
                </a:tc>
                <a:tc vMerge="1">
                  <a:txBody>
                    <a:bodyPr vert="horz" wrap="square"/>
                    <a:lstStyle/>
                    <a:p/>
                  </a:txBody>
                  <a:tcPr>
                    <a:lnL w="12700">
                      <a:solidFill>
                        <a:prstClr val="black"/>
                      </a:solidFill>
                      <a:miter lim="800000"/>
                    </a:lnL>
                    <a:lnR w="12700">
                      <a:solidFill>
                        <a:prstClr val="black"/>
                      </a:solidFill>
                      <a:miter lim="800000"/>
                    </a:lnR>
                    <a:lnB w="12700">
                      <a:miter lim="800000"/>
                    </a:lnB>
                  </a:tcPr>
                </a:tc>
                <a:tc gridSpan="4">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酸性：</a:t>
                      </a:r>
                      <a:r>
                        <a:rPr lang="en-US" altLang="zh-CN" sz="2400">
                          <a:ea typeface="Times New Roman" pitchFamily="18" charset="0"/>
                        </a:rPr>
                        <a:t>HClO</a:t>
                      </a:r>
                      <a:r>
                        <a:rPr lang="en-US" altLang="zh-CN" sz="2400" baseline="-25000">
                          <a:ea typeface="Times New Roman" pitchFamily="18" charset="0"/>
                        </a:rPr>
                        <a:t>4</a:t>
                      </a:r>
                      <a:r>
                        <a:rPr sz="2400" u="sng">
                          <a:ea typeface="Times New Roman" pitchFamily="18" charset="0"/>
                        </a:rPr>
                        <a:t>　</a:t>
                      </a:r>
                      <a:r>
                        <a:rPr lang="en-US" altLang="zh-CN" sz="2400">
                          <a:ea typeface="Times New Roman" pitchFamily="18" charset="0"/>
                        </a:rPr>
                        <a:t>H</a:t>
                      </a:r>
                      <a:r>
                        <a:rPr lang="en-US" altLang="zh-CN" sz="2400" baseline="-25000">
                          <a:ea typeface="Times New Roman" pitchFamily="18" charset="0"/>
                        </a:rPr>
                        <a:t>2</a:t>
                      </a:r>
                      <a:r>
                        <a:rPr lang="en-US" altLang="zh-CN" sz="2400">
                          <a:ea typeface="Times New Roman" pitchFamily="18" charset="0"/>
                        </a:rPr>
                        <a:t>SO</a:t>
                      </a:r>
                      <a:r>
                        <a:rPr lang="en-US" altLang="zh-CN" sz="2400" baseline="-25000">
                          <a:ea typeface="Times New Roman" pitchFamily="18" charset="0"/>
                        </a:rPr>
                        <a:t>4</a:t>
                      </a:r>
                      <a:r>
                        <a:rPr sz="2400" u="sng">
                          <a:ea typeface="Times New Roman" pitchFamily="18" charset="0"/>
                        </a:rPr>
                        <a:t>　</a:t>
                      </a:r>
                      <a:r>
                        <a:rPr lang="en-US" altLang="zh-CN" sz="2400">
                          <a:ea typeface="Times New Roman" pitchFamily="18" charset="0"/>
                        </a:rPr>
                        <a:t>H</a:t>
                      </a:r>
                      <a:r>
                        <a:rPr lang="en-US" altLang="zh-CN" sz="2400" baseline="-25000">
                          <a:ea typeface="Times New Roman" pitchFamily="18" charset="0"/>
                        </a:rPr>
                        <a:t>3</a:t>
                      </a:r>
                      <a:r>
                        <a:rPr lang="en-US" altLang="zh-CN" sz="2400">
                          <a:ea typeface="Times New Roman" pitchFamily="18" charset="0"/>
                        </a:rPr>
                        <a:t>PO</a:t>
                      </a:r>
                      <a:r>
                        <a:rPr lang="en-US" altLang="zh-CN" sz="2400" baseline="-25000">
                          <a:ea typeface="Times New Roman" pitchFamily="18" charset="0"/>
                        </a:rPr>
                        <a:t>4</a:t>
                      </a:r>
                      <a:r>
                        <a:rPr sz="2400" u="sng">
                          <a:ea typeface="Times New Roman" pitchFamily="18" charset="0"/>
                        </a:rPr>
                        <a:t>　</a:t>
                      </a:r>
                      <a:r>
                        <a:rPr lang="en-US" altLang="zh-CN" sz="2400">
                          <a:ea typeface="Times New Roman" pitchFamily="18" charset="0"/>
                        </a:rPr>
                        <a:t>H</a:t>
                      </a:r>
                      <a:r>
                        <a:rPr lang="en-US" altLang="zh-CN" sz="2400" baseline="-25000">
                          <a:ea typeface="Times New Roman" pitchFamily="18" charset="0"/>
                        </a:rPr>
                        <a:t>2</a:t>
                      </a:r>
                      <a:r>
                        <a:rPr lang="en-US" altLang="zh-CN" sz="2400">
                          <a:ea typeface="Times New Roman" pitchFamily="18" charset="0"/>
                        </a:rPr>
                        <a:t>SiO</a:t>
                      </a:r>
                      <a:r>
                        <a:rPr lang="en-US" altLang="zh-CN" sz="2400" baseline="-25000">
                          <a:ea typeface="Times New Roman" pitchFamily="18" charset="0"/>
                        </a:rPr>
                        <a:t>3 </a:t>
                      </a:r>
                      <a:endParaRPr lang="zh-CN" altLang="zh-CN"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r>
              <a:tr h="41275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结论</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gridSpan="5">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400">
                          <a:ea typeface="Times New Roman" pitchFamily="18" charset="0"/>
                        </a:rPr>
                        <a:t>硅、磷、硫、氯的非金属性逐渐</a:t>
                      </a:r>
                      <a:r>
                        <a:rPr sz="2400" u="sng">
                          <a:ea typeface="Times New Roman" pitchFamily="18" charset="0"/>
                        </a:rPr>
                        <a:t>　　　　　</a:t>
                      </a:r>
                      <a:r>
                        <a:rPr lang="en-US" altLang="en-US" sz="2400" u="sng">
                          <a:ea typeface="Times New Roman" pitchFamily="18" charset="0"/>
                        </a:rPr>
                        <a:t> </a:t>
                      </a:r>
                      <a:endParaRPr sz="24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T w="12700">
                      <a:solidFill>
                        <a:prstClr val="black"/>
                      </a:solidFill>
                      <a:miter lim="800000"/>
                    </a:lnT>
                    <a:lnB w="12700">
                      <a:solidFill>
                        <a:prstClr val="black"/>
                      </a:solidFill>
                      <a:miter lim="800000"/>
                    </a:lnB>
                  </a:tcPr>
                </a:tc>
                <a:tc hMerge="1">
                  <a:txBody>
                    <a:bodyPr vert="horz" wrap="square"/>
                    <a:lstStyle/>
                    <a:p/>
                  </a:txBody>
                  <a:tcPr>
                    <a:lnR w="12700">
                      <a:miter lim="800000"/>
                    </a:lnR>
                    <a:lnT w="12700">
                      <a:solidFill>
                        <a:prstClr val="black"/>
                      </a:solidFill>
                      <a:miter lim="800000"/>
                    </a:lnT>
                    <a:lnB w="12700">
                      <a:solidFill>
                        <a:prstClr val="black"/>
                      </a:solidFill>
                      <a:miter lim="800000"/>
                    </a:lnB>
                  </a:tcPr>
                </a:tc>
              </a:tr>
            </a:tbl>
          </a:graphicData>
        </a:graphic>
      </p:graphicFrame>
      <p:sp>
        <p:nvSpPr>
          <p:cNvPr id="48172" name="矩形 4"/>
          <p:cNvSpPr/>
          <p:nvPr/>
        </p:nvSpPr>
        <p:spPr>
          <a:xfrm>
            <a:off x="7362825" y="2446338"/>
            <a:ext cx="27527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Cl</a:t>
            </a:r>
            <a:r>
              <a:rPr lang="en-US" altLang="zh-CN" sz="2400" baseline="-25000">
                <a:solidFill>
                  <a:srgbClr val="FF0000"/>
                </a:solidFill>
                <a:latin typeface="Arial" pitchFamily="34" charset="0"/>
                <a:ea typeface="微软雅黑" pitchFamily="34" charset="-122"/>
              </a:rPr>
              <a:t>2</a:t>
            </a:r>
            <a:r>
              <a:rPr lang="zh-CN" altLang="zh-CN" sz="2400">
                <a:solidFill>
                  <a:srgbClr val="FF0000"/>
                </a:solidFill>
                <a:latin typeface="Arial" pitchFamily="34" charset="0"/>
                <a:ea typeface="微软雅黑" pitchFamily="34" charset="-122"/>
              </a:rPr>
              <a:t>、</a:t>
            </a:r>
            <a:r>
              <a:rPr lang="en-US" altLang="zh-CN" sz="2400">
                <a:solidFill>
                  <a:srgbClr val="FF0000"/>
                </a:solidFill>
                <a:latin typeface="Arial" pitchFamily="34" charset="0"/>
                <a:ea typeface="微软雅黑" pitchFamily="34" charset="-122"/>
              </a:rPr>
              <a:t>S</a:t>
            </a:r>
            <a:r>
              <a:rPr lang="zh-CN" altLang="zh-CN" sz="2400">
                <a:solidFill>
                  <a:srgbClr val="FF0000"/>
                </a:solidFill>
                <a:latin typeface="Arial" pitchFamily="34" charset="0"/>
                <a:ea typeface="微软雅黑" pitchFamily="34" charset="-122"/>
              </a:rPr>
              <a:t>、</a:t>
            </a:r>
            <a:r>
              <a:rPr lang="en-US" altLang="zh-CN" sz="2400">
                <a:solidFill>
                  <a:srgbClr val="FF0000"/>
                </a:solidFill>
                <a:latin typeface="Arial" pitchFamily="34" charset="0"/>
                <a:ea typeface="微软雅黑" pitchFamily="34" charset="-122"/>
              </a:rPr>
              <a:t>P</a:t>
            </a:r>
            <a:r>
              <a:rPr lang="zh-CN" altLang="zh-CN" sz="2400">
                <a:solidFill>
                  <a:srgbClr val="FF0000"/>
                </a:solidFill>
                <a:latin typeface="Arial" pitchFamily="34" charset="0"/>
                <a:ea typeface="微软雅黑" pitchFamily="34" charset="-122"/>
              </a:rPr>
              <a:t>、</a:t>
            </a:r>
            <a:r>
              <a:rPr lang="en-US" altLang="zh-CN" sz="2400">
                <a:solidFill>
                  <a:srgbClr val="FF0000"/>
                </a:solidFill>
                <a:latin typeface="Arial" pitchFamily="34" charset="0"/>
                <a:ea typeface="微软雅黑" pitchFamily="34" charset="-122"/>
              </a:rPr>
              <a:t>Si</a:t>
            </a:r>
            <a:r>
              <a:rPr lang="zh-CN" altLang="zh-CN" sz="2400">
                <a:solidFill>
                  <a:srgbClr val="FF0000"/>
                </a:solidFill>
                <a:latin typeface="Arial" pitchFamily="34" charset="0"/>
                <a:ea typeface="微软雅黑" pitchFamily="34" charset="-122"/>
              </a:rPr>
              <a:t>　</a:t>
            </a:r>
            <a:endParaRPr lang="zh-CN" altLang="en-US" sz="2400">
              <a:solidFill>
                <a:srgbClr val="FF0000"/>
              </a:solidFill>
              <a:latin typeface="Arial" pitchFamily="34" charset="0"/>
              <a:ea typeface="微软雅黑" pitchFamily="34" charset="-122"/>
            </a:endParaRPr>
          </a:p>
        </p:txBody>
      </p:sp>
      <p:sp>
        <p:nvSpPr>
          <p:cNvPr id="48173" name="矩形 5"/>
          <p:cNvSpPr/>
          <p:nvPr/>
        </p:nvSpPr>
        <p:spPr>
          <a:xfrm>
            <a:off x="6805613" y="2981325"/>
            <a:ext cx="2149475"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&lt;</a:t>
            </a:r>
            <a:r>
              <a:rPr lang="zh-CN" altLang="zh-CN" sz="2400">
                <a:solidFill>
                  <a:srgbClr val="FF0000"/>
                </a:solidFill>
                <a:latin typeface="Arial" pitchFamily="34" charset="0"/>
                <a:ea typeface="微软雅黑" pitchFamily="34" charset="-122"/>
              </a:rPr>
              <a:t>　</a:t>
            </a:r>
            <a:r>
              <a:rPr lang="en-US" altLang="zh-CN" sz="2400">
                <a:solidFill>
                  <a:srgbClr val="FF0000"/>
                </a:solidFill>
                <a:latin typeface="Arial" pitchFamily="34" charset="0"/>
                <a:ea typeface="微软雅黑" pitchFamily="34" charset="-122"/>
              </a:rPr>
              <a:t>    &lt;</a:t>
            </a:r>
            <a:r>
              <a:rPr lang="zh-CN" altLang="zh-CN" sz="2400">
                <a:solidFill>
                  <a:srgbClr val="FF0000"/>
                </a:solidFill>
                <a:latin typeface="Arial" pitchFamily="34" charset="0"/>
                <a:ea typeface="微软雅黑" pitchFamily="34" charset="-122"/>
              </a:rPr>
              <a:t>　</a:t>
            </a:r>
            <a:r>
              <a:rPr lang="en-US" altLang="zh-CN" sz="2400">
                <a:solidFill>
                  <a:srgbClr val="FF0000"/>
                </a:solidFill>
                <a:latin typeface="Arial" pitchFamily="34" charset="0"/>
                <a:ea typeface="微软雅黑" pitchFamily="34" charset="-122"/>
              </a:rPr>
              <a:t>    &lt;</a:t>
            </a:r>
            <a:r>
              <a:rPr lang="zh-CN" altLang="zh-CN" sz="2400">
                <a:solidFill>
                  <a:srgbClr val="FF0000"/>
                </a:solidFill>
                <a:latin typeface="Arial" pitchFamily="34" charset="0"/>
                <a:ea typeface="微软雅黑" pitchFamily="34" charset="-122"/>
              </a:rPr>
              <a:t>　</a:t>
            </a:r>
            <a:endParaRPr lang="zh-CN" altLang="en-US" sz="2400">
              <a:solidFill>
                <a:srgbClr val="FF0000"/>
              </a:solidFill>
              <a:latin typeface="Arial" pitchFamily="34" charset="0"/>
              <a:ea typeface="微软雅黑" pitchFamily="34" charset="-122"/>
            </a:endParaRPr>
          </a:p>
        </p:txBody>
      </p:sp>
      <p:sp>
        <p:nvSpPr>
          <p:cNvPr id="48174" name="矩形 6"/>
          <p:cNvSpPr/>
          <p:nvPr/>
        </p:nvSpPr>
        <p:spPr>
          <a:xfrm>
            <a:off x="6096000" y="4822825"/>
            <a:ext cx="3784600"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&gt;</a:t>
            </a:r>
            <a:r>
              <a:rPr lang="zh-CN" altLang="zh-CN" sz="2400">
                <a:solidFill>
                  <a:srgbClr val="FF0000"/>
                </a:solidFill>
                <a:latin typeface="Arial" pitchFamily="34" charset="0"/>
                <a:ea typeface="微软雅黑" pitchFamily="34" charset="-122"/>
              </a:rPr>
              <a:t>　</a:t>
            </a:r>
            <a:r>
              <a:rPr lang="en-US" altLang="zh-CN" sz="2400">
                <a:solidFill>
                  <a:srgbClr val="FF0000"/>
                </a:solidFill>
                <a:latin typeface="Arial" pitchFamily="34" charset="0"/>
                <a:ea typeface="微软雅黑" pitchFamily="34" charset="-122"/>
              </a:rPr>
              <a:t>        &gt;</a:t>
            </a:r>
            <a:r>
              <a:rPr lang="zh-CN" altLang="zh-CN" sz="2400">
                <a:solidFill>
                  <a:srgbClr val="FF0000"/>
                </a:solidFill>
                <a:latin typeface="Arial" pitchFamily="34" charset="0"/>
                <a:ea typeface="微软雅黑" pitchFamily="34" charset="-122"/>
              </a:rPr>
              <a:t>　</a:t>
            </a:r>
            <a:r>
              <a:rPr lang="en-US" altLang="zh-CN" sz="2400">
                <a:solidFill>
                  <a:srgbClr val="FF0000"/>
                </a:solidFill>
                <a:latin typeface="Arial" pitchFamily="34" charset="0"/>
                <a:ea typeface="微软雅黑" pitchFamily="34" charset="-122"/>
              </a:rPr>
              <a:t>         &gt;</a:t>
            </a:r>
            <a:endParaRPr lang="zh-CN" altLang="en-US" sz="2400">
              <a:solidFill>
                <a:srgbClr val="FF0000"/>
              </a:solidFill>
              <a:latin typeface="Arial" pitchFamily="34" charset="0"/>
              <a:ea typeface="微软雅黑" pitchFamily="34" charset="-122"/>
            </a:endParaRPr>
          </a:p>
        </p:txBody>
      </p:sp>
      <p:sp>
        <p:nvSpPr>
          <p:cNvPr id="48175" name="矩形 8"/>
          <p:cNvSpPr/>
          <p:nvPr/>
        </p:nvSpPr>
        <p:spPr>
          <a:xfrm>
            <a:off x="8162925" y="5589588"/>
            <a:ext cx="792163" cy="46037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400">
                <a:solidFill>
                  <a:srgbClr val="FF0000"/>
                </a:solidFill>
                <a:latin typeface="Arial" pitchFamily="34" charset="0"/>
                <a:ea typeface="微软雅黑" pitchFamily="34" charset="-122"/>
              </a:rPr>
              <a:t>增强</a:t>
            </a:r>
            <a:endParaRPr lang="zh-CN" altLang="en-US" sz="24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2" grpId="0"/>
      <p:bldP spid="48173" grpId="0"/>
      <p:bldP spid="48174" grpId="0"/>
      <p:bldP spid="4817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314" name="文本框 2">
            <a:extLst>
              <a:ext uri="{FF2B5EF4-FFF2-40B4-BE49-F238E27FC236}"/>
            </a:extLst>
          </p:cNvPr>
          <p:cNvSpPr txBox="1"/>
          <p:nvPr/>
        </p:nvSpPr>
        <p:spPr>
          <a:xfrm>
            <a:off x="323850" y="3251200"/>
            <a:ext cx="11544300" cy="267335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35000"/>
              </a:lnSpc>
            </a:pPr>
            <a:r>
              <a:rPr lang="zh-CN" altLang="zh-CN" sz="1800" spc="0">
                <a:ea typeface="Times New Roman" pitchFamily="18" charset="0"/>
              </a:rPr>
              <a:t>在门捷列夫做出</a:t>
            </a:r>
            <a:r>
              <a:rPr lang="en-US" altLang="zh-CN" sz="1800" spc="0">
                <a:ea typeface="Times New Roman" pitchFamily="18" charset="0"/>
              </a:rPr>
              <a:t>“</a:t>
            </a:r>
            <a:r>
              <a:rPr lang="zh-CN" altLang="zh-CN" sz="1800" spc="0">
                <a:ea typeface="Times New Roman" pitchFamily="18" charset="0"/>
              </a:rPr>
              <a:t>类铝</a:t>
            </a:r>
            <a:r>
              <a:rPr lang="en-US" altLang="zh-CN" sz="1800" spc="0">
                <a:ea typeface="Times New Roman" pitchFamily="18" charset="0"/>
              </a:rPr>
              <a:t>”</a:t>
            </a:r>
            <a:r>
              <a:rPr lang="zh-CN" altLang="zh-CN" sz="1800" spc="0">
                <a:ea typeface="Times New Roman" pitchFamily="18" charset="0"/>
              </a:rPr>
              <a:t>等科学预言的</a:t>
            </a:r>
            <a:r>
              <a:rPr lang="en-US" altLang="zh-CN" sz="1800" spc="0">
                <a:ea typeface="Times New Roman" pitchFamily="18" charset="0"/>
              </a:rPr>
              <a:t>4</a:t>
            </a:r>
            <a:r>
              <a:rPr lang="zh-CN" altLang="zh-CN" sz="1800" spc="0">
                <a:ea typeface="Times New Roman" pitchFamily="18" charset="0"/>
              </a:rPr>
              <a:t>年后，法国化学家布瓦博德朗发现了一</a:t>
            </a:r>
            <a:r>
              <a:rPr lang="en-US" altLang="zh-CN" sz="1800" spc="0">
                <a:ea typeface="Times New Roman" pitchFamily="18" charset="0"/>
              </a:rPr>
              <a:t>-</a:t>
            </a:r>
            <a:r>
              <a:rPr lang="zh-CN" altLang="zh-CN" sz="1800" spc="0">
                <a:ea typeface="Times New Roman" pitchFamily="18" charset="0"/>
              </a:rPr>
              <a:t>种新元素镓 门捷列夫发现除了其密度的测量值与自已的预测值有些出入以外，其他指标都应验了，于是他致信给布瓦博德朗，信的大意是：衷心祝贺你发现了新的元素镓，但根据我的元素周期律推测，它的密度不会是</a:t>
            </a:r>
            <a:r>
              <a:rPr lang="en-US" altLang="zh-CN" sz="1800" spc="0">
                <a:ea typeface="Times New Roman" pitchFamily="18" charset="0"/>
              </a:rPr>
              <a:t>4. 7</a:t>
            </a:r>
            <a:r>
              <a:rPr lang="zh-CN" altLang="zh-CN" sz="1800" spc="0">
                <a:ea typeface="Times New Roman" pitchFamily="18" charset="0"/>
              </a:rPr>
              <a:t>，而应该在</a:t>
            </a:r>
            <a:r>
              <a:rPr lang="en-US" altLang="zh-CN" sz="1800" spc="0">
                <a:ea typeface="Times New Roman" pitchFamily="18" charset="0"/>
              </a:rPr>
              <a:t>5.9~6.0</a:t>
            </a:r>
            <a:r>
              <a:rPr lang="zh-CN" altLang="zh-CN" sz="1800" spc="0">
                <a:ea typeface="Times New Roman" pitchFamily="18" charset="0"/>
              </a:rPr>
              <a:t>之间，或者是你测量错了，或者是那块物质纯度不够</a:t>
            </a:r>
            <a:r>
              <a:rPr lang="en-US" altLang="zh-CN" sz="1800" spc="0">
                <a:ea typeface="Times New Roman" pitchFamily="18" charset="0"/>
              </a:rPr>
              <a:t>!</a:t>
            </a:r>
            <a:r>
              <a:rPr lang="zh-CN" altLang="zh-CN" sz="1800" spc="0">
                <a:ea typeface="Times New Roman" pitchFamily="18" charset="0"/>
              </a:rPr>
              <a:t>希望你重新测量一下这使布瓦博德朗惊奇不已，因为镓是自己发现的，自己是世界上唯一拥有镓的人，一个连镓是什么样子都没有见过的人，怎么敢声称是我会测错呢</a:t>
            </a:r>
            <a:r>
              <a:rPr lang="en-US" altLang="zh-CN" sz="1800" spc="0">
                <a:ea typeface="Times New Roman" pitchFamily="18" charset="0"/>
              </a:rPr>
              <a:t>?!</a:t>
            </a:r>
            <a:r>
              <a:rPr lang="zh-CN" altLang="zh-CN" sz="1800" spc="0">
                <a:ea typeface="Times New Roman" pitchFamily="18" charset="0"/>
              </a:rPr>
              <a:t>但是布瓦博德朗毕竟是一位具有高度责任感和科学态度的人，他又一次提纯了镓，重新仔细地测定了镓的密度，最后测得的密度是</a:t>
            </a:r>
            <a:r>
              <a:rPr lang="en-US" altLang="zh-CN" sz="1800" spc="0">
                <a:ea typeface="Times New Roman" pitchFamily="18" charset="0"/>
              </a:rPr>
              <a:t>5.94.</a:t>
            </a:r>
            <a:r>
              <a:rPr lang="zh-CN" altLang="zh-CN" sz="1800" spc="0">
                <a:ea typeface="Times New Roman" pitchFamily="18" charset="0"/>
              </a:rPr>
              <a:t>布瓦博德朗大为惊讶。立即回信对门捷列夫表示感谢，并著文盛赞他的元素周期表的成功。</a:t>
            </a:r>
            <a:endParaRPr lang="zh-CN" altLang="zh-CN">
              <a:ea typeface="Times New Roman" pitchFamily="18" charset="0"/>
            </a:endParaRPr>
          </a:p>
        </p:txBody>
      </p:sp>
      <p:pic>
        <p:nvPicPr>
          <p:cNvPr id="13315" name="图片 7"/>
          <p:cNvPicPr>
            <a:picLocks noChangeAspect="1"/>
          </p:cNvPicPr>
          <p:nvPr/>
        </p:nvPicPr>
        <p:blipFill>
          <a:blip r:embed="rId3"/>
          <a:stretch>
            <a:fillRect/>
          </a:stretch>
        </p:blipFill>
        <p:spPr>
          <a:xfrm>
            <a:off x="4573588" y="688975"/>
            <a:ext cx="3260725" cy="2447925"/>
          </a:xfrm>
          <a:prstGeom prst="rect">
            <a:avLst/>
          </a:prstGeom>
          <a:noFill/>
          <a:ln>
            <a:noFill/>
            <a:miter lim="800000"/>
          </a:ln>
        </p:spPr>
      </p:pic>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0178" name="文本框 1">
            <a:extLst>
              <a:ext uri="{FF2B5EF4-FFF2-40B4-BE49-F238E27FC236}"/>
            </a:extLst>
          </p:cNvPr>
          <p:cNvSpPr txBox="1"/>
          <p:nvPr/>
        </p:nvSpPr>
        <p:spPr>
          <a:xfrm>
            <a:off x="1055688" y="914400"/>
            <a:ext cx="10841037" cy="372745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2000" b="1" spc="0">
                <a:ea typeface="Times New Roman" pitchFamily="18" charset="0"/>
              </a:rPr>
              <a:t>问题</a:t>
            </a:r>
            <a:r>
              <a:rPr lang="en-US" altLang="zh-CN" sz="2000" b="1" spc="0">
                <a:ea typeface="Times New Roman" pitchFamily="18" charset="0"/>
              </a:rPr>
              <a:t>3.</a:t>
            </a:r>
            <a:r>
              <a:rPr lang="zh-CN" altLang="zh-CN" sz="2000" spc="0">
                <a:ea typeface="Times New Roman" pitchFamily="18" charset="0"/>
              </a:rPr>
              <a:t>设计实验证明氯的非金属性比碳强。</a:t>
            </a:r>
            <a:endParaRPr lang="en-US" altLang="zh-CN" sz="2000">
              <a:ea typeface="Times New Roman" pitchFamily="18" charset="0"/>
            </a:endParaRPr>
          </a:p>
          <a:p>
            <a:pPr marL="0" marR="0" lvl="0" indent="0" algn="just" eaLnBrk="1" hangingPunct="1">
              <a:lnSpc>
                <a:spcPct val="150000"/>
              </a:lnSpc>
            </a:pPr>
            <a:endParaRPr lang="en-US" altLang="zh-CN" sz="2000">
              <a:ea typeface="Times New Roman" pitchFamily="18" charset="0"/>
            </a:endParaRPr>
          </a:p>
          <a:p>
            <a:pPr marL="0" marR="0" lvl="0" indent="0" algn="just" eaLnBrk="1" hangingPunct="1">
              <a:lnSpc>
                <a:spcPct val="150000"/>
              </a:lnSpc>
            </a:pPr>
            <a:endParaRPr lang="en-US" altLang="zh-CN" sz="2000">
              <a:ea typeface="Times New Roman" pitchFamily="18" charset="0"/>
            </a:endParaRPr>
          </a:p>
          <a:p>
            <a:pPr marL="0" marR="0" lvl="0" indent="0" algn="just" eaLnBrk="1" hangingPunct="1">
              <a:lnSpc>
                <a:spcPct val="150000"/>
              </a:lnSpc>
            </a:pPr>
            <a:r>
              <a:rPr lang="zh-CN" altLang="zh-CN" sz="2000" b="1" spc="0">
                <a:solidFill>
                  <a:srgbClr val="000000"/>
                </a:solidFill>
                <a:ea typeface="Times New Roman" pitchFamily="18" charset="0"/>
              </a:rPr>
              <a:t>问题</a:t>
            </a:r>
            <a:r>
              <a:rPr lang="en-US" altLang="zh-CN" sz="2000" b="1" spc="0">
                <a:solidFill>
                  <a:srgbClr val="000000"/>
                </a:solidFill>
                <a:ea typeface="Times New Roman" pitchFamily="18" charset="0"/>
              </a:rPr>
              <a:t>4.</a:t>
            </a:r>
            <a:r>
              <a:rPr lang="zh-CN" altLang="zh-CN" sz="2000" spc="0">
                <a:ea typeface="Times New Roman" pitchFamily="18" charset="0"/>
              </a:rPr>
              <a:t>总结元素周期表中随着原子序数的递增，元素金属性和非金属性的变化规律。</a:t>
            </a:r>
            <a:endParaRPr lang="zh-CN" altLang="zh-CN" sz="2000">
              <a:ea typeface="Times New Roman" pitchFamily="18" charset="0"/>
            </a:endParaRPr>
          </a:p>
          <a:p>
            <a:pPr marL="0" marR="0" lvl="0" indent="0" algn="just" eaLnBrk="1" hangingPunct="1">
              <a:lnSpc>
                <a:spcPct val="150000"/>
              </a:lnSpc>
            </a:pPr>
            <a:r>
              <a:rPr lang="zh-CN" altLang="zh-CN" sz="2000" spc="0">
                <a:ea typeface="Times New Roman" pitchFamily="18" charset="0"/>
              </a:rPr>
              <a:t>（</a:t>
            </a:r>
            <a:r>
              <a:rPr lang="en-US" altLang="zh-CN" sz="2000" spc="0">
                <a:ea typeface="Times New Roman" pitchFamily="18" charset="0"/>
              </a:rPr>
              <a:t>1</a:t>
            </a:r>
            <a:r>
              <a:rPr lang="zh-CN" altLang="zh-CN" sz="2000" spc="0">
                <a:ea typeface="Times New Roman" pitchFamily="18" charset="0"/>
              </a:rPr>
              <a:t>）随着原子序数的递增，元素金属性和非金属性呈现</a:t>
            </a:r>
            <a:r>
              <a:rPr lang="zh-CN" altLang="zh-CN" sz="2000" u="sng" spc="0">
                <a:ea typeface="Times New Roman" pitchFamily="18" charset="0"/>
              </a:rPr>
              <a:t>　　　　</a:t>
            </a:r>
            <a:r>
              <a:rPr lang="zh-CN" altLang="zh-CN" sz="2000" spc="0">
                <a:ea typeface="Times New Roman" pitchFamily="18" charset="0"/>
              </a:rPr>
              <a:t>的变化规律。</a:t>
            </a:r>
            <a:r>
              <a:rPr lang="en-US" altLang="zh-CN" sz="2000" spc="0">
                <a:ea typeface="Times New Roman" pitchFamily="18" charset="0"/>
              </a:rPr>
              <a:t> </a:t>
            </a:r>
            <a:endParaRPr lang="zh-CN" altLang="zh-CN" sz="2000">
              <a:ea typeface="Times New Roman" pitchFamily="18" charset="0"/>
            </a:endParaRPr>
          </a:p>
          <a:p>
            <a:pPr marL="0" marR="0" lvl="0" indent="0" algn="just" eaLnBrk="1" hangingPunct="1">
              <a:lnSpc>
                <a:spcPct val="150000"/>
              </a:lnSpc>
            </a:pPr>
            <a:r>
              <a:rPr lang="zh-CN" altLang="zh-CN" sz="2000" spc="0">
                <a:ea typeface="Times New Roman" pitchFamily="18" charset="0"/>
              </a:rPr>
              <a:t>（</a:t>
            </a:r>
            <a:r>
              <a:rPr lang="en-US" altLang="zh-CN" sz="2000" spc="0">
                <a:ea typeface="Times New Roman" pitchFamily="18" charset="0"/>
              </a:rPr>
              <a:t>2</a:t>
            </a:r>
            <a:r>
              <a:rPr lang="zh-CN" altLang="zh-CN" sz="2000" spc="0">
                <a:ea typeface="Times New Roman" pitchFamily="18" charset="0"/>
              </a:rPr>
              <a:t>）同周期中随着原子序数的递增，元素金属性逐渐</a:t>
            </a:r>
            <a:r>
              <a:rPr lang="zh-CN" altLang="zh-CN" sz="2000" u="sng" spc="0">
                <a:ea typeface="Times New Roman" pitchFamily="18" charset="0"/>
              </a:rPr>
              <a:t>　　　　</a:t>
            </a:r>
            <a:r>
              <a:rPr lang="zh-CN" altLang="zh-CN" sz="2000" spc="0">
                <a:ea typeface="Times New Roman" pitchFamily="18" charset="0"/>
              </a:rPr>
              <a:t>，非金属性逐渐</a:t>
            </a:r>
            <a:r>
              <a:rPr lang="zh-CN" altLang="zh-CN" sz="2000" u="sng" spc="0">
                <a:ea typeface="Times New Roman" pitchFamily="18" charset="0"/>
              </a:rPr>
              <a:t>　　　　</a:t>
            </a:r>
            <a:r>
              <a:rPr lang="zh-CN" altLang="zh-CN" sz="2000" spc="0">
                <a:ea typeface="Times New Roman" pitchFamily="18" charset="0"/>
              </a:rPr>
              <a:t>。</a:t>
            </a:r>
            <a:r>
              <a:rPr lang="en-US" altLang="zh-CN" sz="2000" spc="0">
                <a:ea typeface="Times New Roman" pitchFamily="18" charset="0"/>
              </a:rPr>
              <a:t> </a:t>
            </a:r>
            <a:endParaRPr lang="zh-CN" altLang="zh-CN" sz="2000">
              <a:ea typeface="Times New Roman" pitchFamily="18" charset="0"/>
            </a:endParaRPr>
          </a:p>
          <a:p>
            <a:pPr marL="0" marR="0" lvl="0" indent="0" eaLnBrk="1" hangingPunct="1">
              <a:lnSpc>
                <a:spcPct val="150000"/>
              </a:lnSpc>
            </a:pPr>
            <a:r>
              <a:rPr lang="zh-CN" altLang="zh-CN" sz="2000" spc="0">
                <a:ea typeface="Times New Roman" pitchFamily="18" charset="0"/>
              </a:rPr>
              <a:t>（</a:t>
            </a:r>
            <a:r>
              <a:rPr lang="en-US" altLang="zh-CN" sz="2000" spc="0"/>
              <a:t>3</a:t>
            </a:r>
            <a:r>
              <a:rPr lang="zh-CN" altLang="zh-CN" sz="2000" spc="0">
                <a:ea typeface="Times New Roman" pitchFamily="18" charset="0"/>
              </a:rPr>
              <a:t>）同主族中随着电子层数的递增，元素金属性逐渐</a:t>
            </a:r>
            <a:r>
              <a:rPr lang="zh-CN" altLang="zh-CN" sz="2000" u="sng" spc="0">
                <a:ea typeface="Times New Roman" pitchFamily="18" charset="0"/>
              </a:rPr>
              <a:t>　　　　</a:t>
            </a:r>
            <a:r>
              <a:rPr lang="zh-CN" altLang="zh-CN" sz="2000" spc="0">
                <a:ea typeface="Times New Roman" pitchFamily="18" charset="0"/>
              </a:rPr>
              <a:t>，非金属性逐渐</a:t>
            </a:r>
            <a:r>
              <a:rPr lang="zh-CN" altLang="zh-CN" sz="2000" u="sng" spc="0">
                <a:ea typeface="Times New Roman" pitchFamily="18" charset="0"/>
              </a:rPr>
              <a:t>　　　　</a:t>
            </a:r>
            <a:r>
              <a:rPr lang="zh-CN" altLang="zh-CN" sz="2000" spc="0">
                <a:ea typeface="Times New Roman" pitchFamily="18" charset="0"/>
              </a:rPr>
              <a:t>。</a:t>
            </a:r>
            <a:endParaRPr lang="en-US" altLang="zh-CN" sz="2000">
              <a:ea typeface="Times New Roman" pitchFamily="18" charset="0"/>
            </a:endParaRPr>
          </a:p>
          <a:p>
            <a:pPr marL="0" marR="0" lvl="0" indent="0" eaLnBrk="1" hangingPunct="1">
              <a:lnSpc>
                <a:spcPct val="150000"/>
              </a:lnSpc>
            </a:pPr>
            <a:r>
              <a:rPr lang="zh-CN" altLang="zh-CN" sz="2000" b="1" spc="0">
                <a:ea typeface="Times New Roman" pitchFamily="18" charset="0"/>
              </a:rPr>
              <a:t>问题</a:t>
            </a:r>
            <a:r>
              <a:rPr lang="en-US" altLang="zh-CN" sz="2000" b="1" spc="0">
                <a:ea typeface="Times New Roman" pitchFamily="18" charset="0"/>
              </a:rPr>
              <a:t>5.</a:t>
            </a:r>
            <a:r>
              <a:rPr lang="zh-CN" altLang="zh-CN" sz="2000" spc="0">
                <a:ea typeface="Times New Roman" pitchFamily="18" charset="0"/>
              </a:rPr>
              <a:t>元素周期律的本质是什么？</a:t>
            </a:r>
            <a:endParaRPr lang="zh-CN" altLang="zh-CN" sz="2000">
              <a:ea typeface="Times New Roman" pitchFamily="18" charset="0"/>
            </a:endParaRPr>
          </a:p>
        </p:txBody>
      </p:sp>
      <p:sp>
        <p:nvSpPr>
          <p:cNvPr id="50179" name="文本框 8">
            <a:extLst>
              <a:ext uri="{FF2B5EF4-FFF2-40B4-BE49-F238E27FC236}"/>
            </a:extLst>
          </p:cNvPr>
          <p:cNvSpPr txBox="1"/>
          <p:nvPr/>
        </p:nvSpPr>
        <p:spPr>
          <a:xfrm>
            <a:off x="1074738" y="1387475"/>
            <a:ext cx="10775950" cy="957263"/>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【答案】将</a:t>
            </a:r>
            <a:r>
              <a:rPr lang="en-US" altLang="zh-CN" sz="2000" spc="0">
                <a:solidFill>
                  <a:srgbClr val="FF0000"/>
                </a:solidFill>
              </a:rPr>
              <a:t>HClO</a:t>
            </a:r>
            <a:r>
              <a:rPr lang="en-US" altLang="zh-CN" sz="2000" spc="0" baseline="-25000">
                <a:solidFill>
                  <a:srgbClr val="FF0000"/>
                </a:solidFill>
              </a:rPr>
              <a:t>4</a:t>
            </a:r>
            <a:r>
              <a:rPr lang="zh-CN" altLang="zh-CN" sz="2000" spc="0">
                <a:solidFill>
                  <a:srgbClr val="FF0000"/>
                </a:solidFill>
              </a:rPr>
              <a:t>逐滴滴入碳酸氢钠溶液中，如果有能使澄清石灰水变浑浊的气体产生，就能证明氯的非金属性比碳强。</a:t>
            </a:r>
            <a:endParaRPr lang="zh-CN" altLang="zh-CN" sz="2000">
              <a:solidFill>
                <a:srgbClr val="FF0000"/>
              </a:solidFill>
            </a:endParaRPr>
          </a:p>
        </p:txBody>
      </p:sp>
      <p:sp>
        <p:nvSpPr>
          <p:cNvPr id="50180" name="文本框 9">
            <a:extLst>
              <a:ext uri="{FF2B5EF4-FFF2-40B4-BE49-F238E27FC236}"/>
            </a:extLst>
          </p:cNvPr>
          <p:cNvSpPr txBox="1"/>
          <p:nvPr/>
        </p:nvSpPr>
        <p:spPr>
          <a:xfrm>
            <a:off x="1076325" y="4657725"/>
            <a:ext cx="10775950" cy="500063"/>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【答案】元素性质的周期性变化是元素原子的核外电子排布呈周期性变化的必然结果。</a:t>
            </a:r>
            <a:endParaRPr lang="zh-CN" altLang="zh-CN" sz="2000">
              <a:solidFill>
                <a:srgbClr val="FF0000"/>
              </a:solidFill>
            </a:endParaRPr>
          </a:p>
        </p:txBody>
      </p:sp>
      <p:sp>
        <p:nvSpPr>
          <p:cNvPr id="50181" name="矩形 10"/>
          <p:cNvSpPr/>
          <p:nvPr/>
        </p:nvSpPr>
        <p:spPr>
          <a:xfrm>
            <a:off x="7300913" y="2774950"/>
            <a:ext cx="1130300"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周期性</a:t>
            </a:r>
            <a:endParaRPr lang="zh-CN" altLang="en-US" sz="2400">
              <a:solidFill>
                <a:srgbClr val="FF0000"/>
              </a:solidFill>
              <a:latin typeface="Arial" pitchFamily="34" charset="0"/>
              <a:ea typeface="微软雅黑" pitchFamily="34" charset="-122"/>
            </a:endParaRPr>
          </a:p>
        </p:txBody>
      </p:sp>
      <p:sp>
        <p:nvSpPr>
          <p:cNvPr id="50182" name="矩形 11"/>
          <p:cNvSpPr/>
          <p:nvPr/>
        </p:nvSpPr>
        <p:spPr>
          <a:xfrm>
            <a:off x="7285038" y="3187700"/>
            <a:ext cx="792162"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减弱</a:t>
            </a:r>
            <a:endParaRPr lang="zh-CN" altLang="en-US" sz="2400">
              <a:solidFill>
                <a:srgbClr val="FF0000"/>
              </a:solidFill>
              <a:latin typeface="Arial" pitchFamily="34" charset="0"/>
              <a:ea typeface="微软雅黑" pitchFamily="34" charset="-122"/>
            </a:endParaRPr>
          </a:p>
        </p:txBody>
      </p:sp>
      <p:sp>
        <p:nvSpPr>
          <p:cNvPr id="50183" name="矩形 12"/>
          <p:cNvSpPr/>
          <p:nvPr/>
        </p:nvSpPr>
        <p:spPr>
          <a:xfrm>
            <a:off x="9904413" y="3187700"/>
            <a:ext cx="793750"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400">
                <a:solidFill>
                  <a:srgbClr val="FF0000"/>
                </a:solidFill>
                <a:latin typeface="Arial" pitchFamily="34" charset="0"/>
                <a:ea typeface="微软雅黑" pitchFamily="34" charset="-122"/>
              </a:rPr>
              <a:t>增强</a:t>
            </a:r>
            <a:endParaRPr lang="zh-CN" altLang="en-US" sz="2400">
              <a:solidFill>
                <a:srgbClr val="FF0000"/>
              </a:solidFill>
              <a:latin typeface="Arial" pitchFamily="34" charset="0"/>
              <a:ea typeface="微软雅黑" pitchFamily="34" charset="-122"/>
            </a:endParaRPr>
          </a:p>
        </p:txBody>
      </p:sp>
      <p:sp>
        <p:nvSpPr>
          <p:cNvPr id="50184" name="矩形 14"/>
          <p:cNvSpPr/>
          <p:nvPr/>
        </p:nvSpPr>
        <p:spPr>
          <a:xfrm flipH="1">
            <a:off x="7285038" y="3683000"/>
            <a:ext cx="877887"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400">
                <a:solidFill>
                  <a:srgbClr val="FF0000"/>
                </a:solidFill>
                <a:latin typeface="Arial" pitchFamily="34" charset="0"/>
                <a:ea typeface="微软雅黑" pitchFamily="34" charset="-122"/>
              </a:rPr>
              <a:t>增强</a:t>
            </a:r>
            <a:endParaRPr lang="zh-CN" altLang="en-US" sz="2400">
              <a:solidFill>
                <a:srgbClr val="FF0000"/>
              </a:solidFill>
              <a:latin typeface="Arial" pitchFamily="34" charset="0"/>
              <a:ea typeface="微软雅黑" pitchFamily="34" charset="-122"/>
            </a:endParaRPr>
          </a:p>
        </p:txBody>
      </p:sp>
      <p:sp>
        <p:nvSpPr>
          <p:cNvPr id="50185" name="矩形 15"/>
          <p:cNvSpPr/>
          <p:nvPr/>
        </p:nvSpPr>
        <p:spPr>
          <a:xfrm>
            <a:off x="9939338" y="3667125"/>
            <a:ext cx="792162"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减弱</a:t>
            </a:r>
            <a:endParaRPr lang="zh-CN" altLang="en-US" sz="24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0" grpId="0"/>
      <p:bldP spid="50181" grpId="0"/>
      <p:bldP spid="50182" grpId="0"/>
      <p:bldP spid="50183" grpId="0"/>
      <p:bldP spid="50184" grpId="0"/>
      <p:bldP spid="5018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2226" name="文本框 1">
            <a:extLst>
              <a:ext uri="{FF2B5EF4-FFF2-40B4-BE49-F238E27FC236}"/>
            </a:extLst>
          </p:cNvPr>
          <p:cNvSpPr txBox="1"/>
          <p:nvPr/>
        </p:nvSpPr>
        <p:spPr>
          <a:xfrm>
            <a:off x="1055688" y="857250"/>
            <a:ext cx="10841037" cy="491648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45000"/>
              </a:lnSpc>
            </a:pPr>
            <a:r>
              <a:rPr lang="zh-CN" altLang="zh-CN" sz="2400" b="1" spc="0">
                <a:ea typeface="Times New Roman" pitchFamily="18" charset="0"/>
              </a:rPr>
              <a:t>【探究总结】</a:t>
            </a:r>
            <a:endParaRPr lang="zh-CN" altLang="zh-CN" sz="2400">
              <a:ea typeface="Times New Roman" pitchFamily="18" charset="0"/>
            </a:endParaRPr>
          </a:p>
          <a:p>
            <a:pPr marL="0" marR="0" lvl="0" indent="0" algn="just" eaLnBrk="1" hangingPunct="1">
              <a:lnSpc>
                <a:spcPct val="145000"/>
              </a:lnSpc>
            </a:pPr>
            <a:r>
              <a:rPr lang="zh-CN" altLang="zh-CN" sz="2400" spc="0">
                <a:ea typeface="Times New Roman" pitchFamily="18" charset="0"/>
              </a:rPr>
              <a:t>元素金属性与非金属性的周期性变化，以第三周期元素为例，可以得出结论：</a:t>
            </a:r>
            <a:endParaRPr lang="en-US" altLang="zh-CN" sz="2400">
              <a:ea typeface="Times New Roman" pitchFamily="18" charset="0"/>
            </a:endParaRPr>
          </a:p>
          <a:p>
            <a:pPr marL="0" marR="0" lvl="0" indent="0" algn="just" eaLnBrk="1" hangingPunct="1">
              <a:lnSpc>
                <a:spcPct val="145000"/>
              </a:lnSpc>
            </a:pPr>
            <a:endParaRPr lang="en-US" altLang="zh-CN" sz="2400">
              <a:ea typeface="Times New Roman" pitchFamily="18" charset="0"/>
            </a:endParaRPr>
          </a:p>
          <a:p>
            <a:pPr marL="0" marR="0" lvl="0" indent="0" algn="just" eaLnBrk="1" hangingPunct="1">
              <a:lnSpc>
                <a:spcPct val="145000"/>
              </a:lnSpc>
            </a:pPr>
            <a:endParaRPr lang="en-US" altLang="zh-CN" sz="2400">
              <a:ea typeface="Times New Roman" pitchFamily="18" charset="0"/>
            </a:endParaRPr>
          </a:p>
          <a:p>
            <a:pPr marL="0" marR="0" lvl="0" indent="0" algn="just" eaLnBrk="1" hangingPunct="1">
              <a:lnSpc>
                <a:spcPct val="145000"/>
              </a:lnSpc>
            </a:pPr>
            <a:endParaRPr lang="zh-CN" altLang="zh-CN" sz="2400">
              <a:ea typeface="Times New Roman" pitchFamily="18" charset="0"/>
            </a:endParaRPr>
          </a:p>
          <a:p>
            <a:pPr marL="0" marR="0" lvl="0" indent="0" eaLnBrk="1" hangingPunct="1">
              <a:lnSpc>
                <a:spcPct val="150000"/>
              </a:lnSpc>
            </a:pPr>
            <a:endParaRPr lang="en-US" altLang="zh-CN" sz="2400">
              <a:ea typeface="Times New Roman" pitchFamily="18" charset="0"/>
            </a:endParaRPr>
          </a:p>
          <a:p>
            <a:pPr marL="0" marR="0" lvl="0" indent="0" eaLnBrk="1" hangingPunct="1">
              <a:lnSpc>
                <a:spcPct val="150000"/>
              </a:lnSpc>
            </a:pPr>
            <a:r>
              <a:rPr lang="zh-CN" altLang="zh-CN" sz="2400" spc="0">
                <a:ea typeface="Times New Roman" pitchFamily="18" charset="0"/>
              </a:rPr>
              <a:t>对其他周期元素的性质进行研究，也可以得到类似的结论，即随着原子序数的递增，同一周期元素（稀有气体元素除外），从左到右，金属性逐渐减弱，非金属性逐渐增强。</a:t>
            </a:r>
            <a:r>
              <a:rPr lang="en-US" altLang="zh-CN" sz="2400" spc="0">
                <a:ea typeface="Times New Roman" pitchFamily="18" charset="0"/>
              </a:rPr>
              <a:t>  </a:t>
            </a:r>
            <a:endParaRPr lang="zh-CN" altLang="zh-CN" sz="2400">
              <a:ea typeface="Times New Roman" pitchFamily="18" charset="0"/>
            </a:endParaRPr>
          </a:p>
        </p:txBody>
      </p:sp>
      <p:pic>
        <p:nvPicPr>
          <p:cNvPr id="52227" name="图片 6"/>
          <p:cNvPicPr>
            <a:picLocks noChangeAspect="1"/>
          </p:cNvPicPr>
          <p:nvPr/>
        </p:nvPicPr>
        <p:blipFill>
          <a:blip r:embed="rId3">
            <a:clrChange>
              <a:clrFrom>
                <a:srgbClr val="FFFFFF"/>
              </a:clrFrom>
              <a:clrTo>
                <a:srgbClr val="FFFFFF">
                  <a:alpha val="0"/>
                </a:srgbClr>
              </a:clrTo>
            </a:clrChange>
          </a:blip>
          <a:stretch>
            <a:fillRect/>
          </a:stretch>
        </p:blipFill>
        <p:spPr>
          <a:xfrm>
            <a:off x="2492375" y="2008188"/>
            <a:ext cx="7558088" cy="2159000"/>
          </a:xfrm>
          <a:prstGeom prst="rect">
            <a:avLst/>
          </a:prstGeom>
          <a:noFill/>
          <a:ln>
            <a:noFill/>
            <a:miter lim="800000"/>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4274" name="文本框 1"/>
          <p:cNvSpPr/>
          <p:nvPr/>
        </p:nvSpPr>
        <p:spPr>
          <a:xfrm>
            <a:off x="1055688" y="857250"/>
            <a:ext cx="10841037" cy="257492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10000"/>
              </a:lnSpc>
              <a:spcBef>
                <a:spcPct val="0"/>
              </a:spcBef>
              <a:buFontTx/>
              <a:buNone/>
            </a:pPr>
            <a:r>
              <a:rPr lang="en-US" altLang="zh-CN" sz="2400">
                <a:latin typeface="Arial" pitchFamily="34" charset="0"/>
                <a:ea typeface="微软雅黑" pitchFamily="34" charset="-122"/>
              </a:rPr>
              <a:t>【</a:t>
            </a:r>
            <a:r>
              <a:rPr lang="zh-CN" altLang="en-US" sz="2400">
                <a:latin typeface="Arial" pitchFamily="34" charset="0"/>
                <a:ea typeface="微软雅黑" pitchFamily="34" charset="-122"/>
              </a:rPr>
              <a:t>针对训练</a:t>
            </a:r>
            <a:r>
              <a:rPr lang="en-US" altLang="zh-CN" sz="2400">
                <a:latin typeface="Arial" pitchFamily="34" charset="0"/>
                <a:ea typeface="微软雅黑" pitchFamily="34" charset="-122"/>
              </a:rPr>
              <a:t>】</a:t>
            </a:r>
            <a:endParaRPr lang="en-US" altLang="zh-CN" sz="2400">
              <a:latin typeface="Arial" pitchFamily="34" charset="0"/>
              <a:ea typeface="微软雅黑" pitchFamily="34" charset="-122"/>
            </a:endParaRPr>
          </a:p>
          <a:p>
            <a:pPr marL="0" lvl="0" indent="0" algn="just" eaLnBrk="1" hangingPunct="1">
              <a:lnSpc>
                <a:spcPct val="145000"/>
              </a:lnSpc>
              <a:spcBef>
                <a:spcPct val="0"/>
              </a:spcBef>
              <a:buFontTx/>
              <a:buNone/>
            </a:pPr>
            <a:r>
              <a:rPr lang="en-US" altLang="zh-CN" sz="2400" b="1">
                <a:latin typeface="Arial" pitchFamily="34" charset="0"/>
                <a:ea typeface="微软雅黑" pitchFamily="34" charset="-122"/>
              </a:rPr>
              <a:t>1.</a:t>
            </a:r>
            <a:r>
              <a:rPr lang="zh-CN" altLang="zh-CN" sz="2400">
                <a:latin typeface="Arial" pitchFamily="34" charset="0"/>
                <a:ea typeface="微软雅黑" pitchFamily="34" charset="-122"/>
              </a:rPr>
              <a:t>下列不能说明氯元素的非金属性比硫元素强的事实是（　　）</a:t>
            </a:r>
            <a:endParaRPr lang="zh-CN" altLang="zh-CN" sz="2400">
              <a:latin typeface="Arial" pitchFamily="34" charset="0"/>
              <a:ea typeface="微软雅黑" pitchFamily="34" charset="-122"/>
            </a:endParaRPr>
          </a:p>
          <a:p>
            <a:pPr marL="0" lvl="0" indent="0" algn="just" eaLnBrk="1" hangingPunct="1">
              <a:lnSpc>
                <a:spcPct val="145000"/>
              </a:lnSpc>
              <a:spcBef>
                <a:spcPct val="0"/>
              </a:spcBef>
              <a:buFontTx/>
              <a:buNone/>
            </a:pPr>
            <a:r>
              <a:rPr lang="zh-CN" altLang="zh-CN" sz="2400">
                <a:latin typeface="Arial" pitchFamily="34" charset="0"/>
              </a:rPr>
              <a:t>①</a:t>
            </a:r>
            <a:r>
              <a:rPr lang="en-US" altLang="zh-CN" sz="2400">
                <a:latin typeface="Arial" pitchFamily="34" charset="0"/>
                <a:ea typeface="微软雅黑" pitchFamily="34" charset="-122"/>
              </a:rPr>
              <a:t>HCl</a:t>
            </a:r>
            <a:r>
              <a:rPr lang="zh-CN" altLang="zh-CN" sz="2400">
                <a:latin typeface="Arial" pitchFamily="34" charset="0"/>
                <a:ea typeface="微软雅黑" pitchFamily="34" charset="-122"/>
              </a:rPr>
              <a:t>比</a:t>
            </a:r>
            <a:r>
              <a:rPr lang="en-US" altLang="zh-CN" sz="2400">
                <a:latin typeface="Arial" pitchFamily="34" charset="0"/>
                <a:ea typeface="微软雅黑" pitchFamily="34" charset="-122"/>
              </a:rPr>
              <a:t>H</a:t>
            </a:r>
            <a:r>
              <a:rPr lang="en-US" altLang="zh-CN" sz="2400" baseline="-25000">
                <a:latin typeface="Arial" pitchFamily="34" charset="0"/>
                <a:ea typeface="微软雅黑" pitchFamily="34" charset="-122"/>
              </a:rPr>
              <a:t>2</a:t>
            </a:r>
            <a:r>
              <a:rPr lang="en-US" altLang="zh-CN" sz="2400">
                <a:latin typeface="Arial" pitchFamily="34" charset="0"/>
                <a:ea typeface="微软雅黑" pitchFamily="34" charset="-122"/>
              </a:rPr>
              <a:t>S</a:t>
            </a:r>
            <a:r>
              <a:rPr lang="zh-CN" altLang="zh-CN" sz="2400">
                <a:latin typeface="Arial" pitchFamily="34" charset="0"/>
                <a:ea typeface="微软雅黑" pitchFamily="34" charset="-122"/>
              </a:rPr>
              <a:t>稳定　</a:t>
            </a:r>
            <a:r>
              <a:rPr lang="zh-CN" altLang="zh-CN" sz="2400">
                <a:latin typeface="Arial" pitchFamily="34" charset="0"/>
              </a:rPr>
              <a:t>②</a:t>
            </a:r>
            <a:r>
              <a:rPr lang="en-US" altLang="zh-CN" sz="2400">
                <a:latin typeface="Arial" pitchFamily="34" charset="0"/>
                <a:ea typeface="微软雅黑" pitchFamily="34" charset="-122"/>
              </a:rPr>
              <a:t>HClO</a:t>
            </a:r>
            <a:r>
              <a:rPr lang="zh-CN" altLang="zh-CN" sz="2400">
                <a:latin typeface="Arial" pitchFamily="34" charset="0"/>
                <a:ea typeface="微软雅黑" pitchFamily="34" charset="-122"/>
              </a:rPr>
              <a:t>的氧化性比</a:t>
            </a:r>
            <a:r>
              <a:rPr lang="en-US" altLang="zh-CN" sz="2400">
                <a:latin typeface="Arial" pitchFamily="34" charset="0"/>
                <a:ea typeface="微软雅黑" pitchFamily="34" charset="-122"/>
              </a:rPr>
              <a:t>H</a:t>
            </a:r>
            <a:r>
              <a:rPr lang="en-US" altLang="zh-CN" sz="2400" baseline="-25000">
                <a:latin typeface="Arial" pitchFamily="34" charset="0"/>
                <a:ea typeface="微软雅黑" pitchFamily="34" charset="-122"/>
              </a:rPr>
              <a:t>2</a:t>
            </a:r>
            <a:r>
              <a:rPr lang="en-US" altLang="zh-CN" sz="2400">
                <a:latin typeface="Arial" pitchFamily="34" charset="0"/>
                <a:ea typeface="微软雅黑" pitchFamily="34" charset="-122"/>
              </a:rPr>
              <a:t>SO</a:t>
            </a:r>
            <a:r>
              <a:rPr lang="en-US" altLang="zh-CN" sz="2400" baseline="-25000">
                <a:latin typeface="Arial" pitchFamily="34" charset="0"/>
                <a:ea typeface="微软雅黑" pitchFamily="34" charset="-122"/>
              </a:rPr>
              <a:t>4</a:t>
            </a:r>
            <a:r>
              <a:rPr lang="zh-CN" altLang="zh-CN" sz="2400">
                <a:latin typeface="Arial" pitchFamily="34" charset="0"/>
                <a:ea typeface="微软雅黑" pitchFamily="34" charset="-122"/>
              </a:rPr>
              <a:t>强　</a:t>
            </a:r>
            <a:r>
              <a:rPr lang="zh-CN" altLang="zh-CN" sz="2400">
                <a:latin typeface="Arial" pitchFamily="34" charset="0"/>
              </a:rPr>
              <a:t>③</a:t>
            </a:r>
            <a:r>
              <a:rPr lang="en-US" altLang="zh-CN" sz="2400">
                <a:latin typeface="Arial" pitchFamily="34" charset="0"/>
                <a:ea typeface="微软雅黑" pitchFamily="34" charset="-122"/>
              </a:rPr>
              <a:t>HClO</a:t>
            </a:r>
            <a:r>
              <a:rPr lang="en-US" altLang="zh-CN" sz="2400" baseline="-25000">
                <a:latin typeface="Arial" pitchFamily="34" charset="0"/>
                <a:ea typeface="微软雅黑" pitchFamily="34" charset="-122"/>
              </a:rPr>
              <a:t>4</a:t>
            </a:r>
            <a:r>
              <a:rPr lang="zh-CN" altLang="zh-CN" sz="2400">
                <a:latin typeface="Arial" pitchFamily="34" charset="0"/>
                <a:ea typeface="微软雅黑" pitchFamily="34" charset="-122"/>
              </a:rPr>
              <a:t>的酸性比</a:t>
            </a:r>
            <a:r>
              <a:rPr lang="en-US" altLang="zh-CN" sz="2400">
                <a:latin typeface="Arial" pitchFamily="34" charset="0"/>
                <a:ea typeface="微软雅黑" pitchFamily="34" charset="-122"/>
              </a:rPr>
              <a:t>H</a:t>
            </a:r>
            <a:r>
              <a:rPr lang="en-US" altLang="zh-CN" sz="2400" baseline="-25000">
                <a:latin typeface="Arial" pitchFamily="34" charset="0"/>
                <a:ea typeface="微软雅黑" pitchFamily="34" charset="-122"/>
              </a:rPr>
              <a:t>2</a:t>
            </a:r>
            <a:r>
              <a:rPr lang="en-US" altLang="zh-CN" sz="2400">
                <a:latin typeface="Arial" pitchFamily="34" charset="0"/>
                <a:ea typeface="微软雅黑" pitchFamily="34" charset="-122"/>
              </a:rPr>
              <a:t>SO</a:t>
            </a:r>
            <a:r>
              <a:rPr lang="en-US" altLang="zh-CN" sz="2400" baseline="-25000">
                <a:latin typeface="Arial" pitchFamily="34" charset="0"/>
                <a:ea typeface="微软雅黑" pitchFamily="34" charset="-122"/>
              </a:rPr>
              <a:t>4</a:t>
            </a:r>
            <a:r>
              <a:rPr lang="zh-CN" altLang="zh-CN" sz="2400">
                <a:latin typeface="Arial" pitchFamily="34" charset="0"/>
                <a:ea typeface="微软雅黑" pitchFamily="34" charset="-122"/>
              </a:rPr>
              <a:t>强　</a:t>
            </a:r>
            <a:endParaRPr lang="zh-CN" altLang="zh-CN" sz="2400">
              <a:latin typeface="Arial" pitchFamily="34" charset="0"/>
              <a:ea typeface="微软雅黑" pitchFamily="34" charset="-122"/>
            </a:endParaRPr>
          </a:p>
          <a:p>
            <a:pPr marL="0" lvl="0" indent="0" algn="just" eaLnBrk="1" hangingPunct="1">
              <a:lnSpc>
                <a:spcPct val="145000"/>
              </a:lnSpc>
              <a:spcBef>
                <a:spcPct val="0"/>
              </a:spcBef>
              <a:buFontTx/>
              <a:buNone/>
            </a:pPr>
            <a:r>
              <a:rPr lang="zh-CN" altLang="zh-CN" sz="2400">
                <a:latin typeface="Arial" pitchFamily="34" charset="0"/>
              </a:rPr>
              <a:t>④</a:t>
            </a:r>
            <a:r>
              <a:rPr lang="en-US" altLang="zh-CN" sz="2400">
                <a:latin typeface="Arial" pitchFamily="34" charset="0"/>
                <a:ea typeface="微软雅黑" pitchFamily="34" charset="-122"/>
              </a:rPr>
              <a:t>Cl</a:t>
            </a:r>
            <a:r>
              <a:rPr lang="en-US" altLang="zh-CN" sz="2400" baseline="-25000">
                <a:latin typeface="Arial" pitchFamily="34" charset="0"/>
                <a:ea typeface="微软雅黑" pitchFamily="34" charset="-122"/>
              </a:rPr>
              <a:t>2</a:t>
            </a:r>
            <a:r>
              <a:rPr lang="zh-CN" altLang="zh-CN" sz="2400">
                <a:latin typeface="Arial" pitchFamily="34" charset="0"/>
                <a:ea typeface="微软雅黑" pitchFamily="34" charset="-122"/>
              </a:rPr>
              <a:t>能与</a:t>
            </a:r>
            <a:r>
              <a:rPr lang="en-US" altLang="zh-CN" sz="2400">
                <a:latin typeface="Arial" pitchFamily="34" charset="0"/>
                <a:ea typeface="微软雅黑" pitchFamily="34" charset="-122"/>
              </a:rPr>
              <a:t>H</a:t>
            </a:r>
            <a:r>
              <a:rPr lang="en-US" altLang="zh-CN" sz="2400" baseline="-25000">
                <a:latin typeface="Arial" pitchFamily="34" charset="0"/>
                <a:ea typeface="微软雅黑" pitchFamily="34" charset="-122"/>
              </a:rPr>
              <a:t>2</a:t>
            </a:r>
            <a:r>
              <a:rPr lang="en-US" altLang="zh-CN" sz="2400">
                <a:latin typeface="Arial" pitchFamily="34" charset="0"/>
                <a:ea typeface="微软雅黑" pitchFamily="34" charset="-122"/>
              </a:rPr>
              <a:t>S</a:t>
            </a:r>
            <a:r>
              <a:rPr lang="zh-CN" altLang="zh-CN" sz="2400">
                <a:latin typeface="Arial" pitchFamily="34" charset="0"/>
                <a:ea typeface="微软雅黑" pitchFamily="34" charset="-122"/>
              </a:rPr>
              <a:t>反应生成</a:t>
            </a:r>
            <a:r>
              <a:rPr lang="en-US" altLang="zh-CN" sz="2400">
                <a:latin typeface="Arial" pitchFamily="34" charset="0"/>
                <a:ea typeface="微软雅黑" pitchFamily="34" charset="-122"/>
              </a:rPr>
              <a:t>S</a:t>
            </a:r>
            <a:r>
              <a:rPr lang="zh-CN" altLang="zh-CN" sz="2400">
                <a:latin typeface="Arial" pitchFamily="34" charset="0"/>
                <a:ea typeface="微软雅黑" pitchFamily="34" charset="-122"/>
              </a:rPr>
              <a:t>　</a:t>
            </a:r>
            <a:r>
              <a:rPr lang="zh-CN" altLang="zh-CN" sz="2400">
                <a:latin typeface="Arial" pitchFamily="34" charset="0"/>
              </a:rPr>
              <a:t>⑤</a:t>
            </a:r>
            <a:r>
              <a:rPr lang="zh-CN" altLang="zh-CN" sz="2400">
                <a:latin typeface="Arial" pitchFamily="34" charset="0"/>
                <a:ea typeface="微软雅黑" pitchFamily="34" charset="-122"/>
              </a:rPr>
              <a:t>氯原子最外层有</a:t>
            </a:r>
            <a:r>
              <a:rPr lang="en-US" altLang="zh-CN" sz="2400">
                <a:latin typeface="Arial" pitchFamily="34" charset="0"/>
                <a:ea typeface="微软雅黑" pitchFamily="34" charset="-122"/>
              </a:rPr>
              <a:t>7</a:t>
            </a:r>
            <a:r>
              <a:rPr lang="zh-CN" altLang="zh-CN" sz="2400">
                <a:latin typeface="Arial" pitchFamily="34" charset="0"/>
                <a:ea typeface="微软雅黑" pitchFamily="34" charset="-122"/>
              </a:rPr>
              <a:t>个电子，硫原子最外层有</a:t>
            </a:r>
            <a:r>
              <a:rPr lang="en-US" altLang="zh-CN" sz="2400">
                <a:latin typeface="Arial" pitchFamily="34" charset="0"/>
                <a:ea typeface="微软雅黑" pitchFamily="34" charset="-122"/>
              </a:rPr>
              <a:t>6</a:t>
            </a:r>
            <a:r>
              <a:rPr lang="zh-CN" altLang="zh-CN" sz="2400">
                <a:latin typeface="Arial" pitchFamily="34" charset="0"/>
                <a:ea typeface="微软雅黑" pitchFamily="34" charset="-122"/>
              </a:rPr>
              <a:t>个电子</a:t>
            </a:r>
            <a:endParaRPr lang="zh-CN" altLang="zh-CN" sz="2400">
              <a:latin typeface="Arial" pitchFamily="34" charset="0"/>
              <a:ea typeface="微软雅黑" pitchFamily="34" charset="-122"/>
            </a:endParaRPr>
          </a:p>
          <a:p>
            <a:pPr marL="0" lvl="0" indent="0" algn="just" eaLnBrk="1" hangingPunct="1">
              <a:lnSpc>
                <a:spcPct val="145000"/>
              </a:lnSpc>
              <a:spcBef>
                <a:spcPct val="0"/>
              </a:spcBef>
              <a:buFontTx/>
              <a:buNone/>
            </a:pPr>
            <a:r>
              <a:rPr lang="en-US" altLang="zh-CN" sz="2400">
                <a:latin typeface="Arial" pitchFamily="34" charset="0"/>
                <a:ea typeface="微软雅黑" pitchFamily="34" charset="-122"/>
              </a:rPr>
              <a:t>A.</a:t>
            </a:r>
            <a:r>
              <a:rPr lang="zh-CN" altLang="zh-CN" sz="2400">
                <a:latin typeface="Arial" pitchFamily="34" charset="0"/>
              </a:rPr>
              <a:t>②⑤</a:t>
            </a:r>
            <a:r>
              <a:rPr lang="zh-CN" altLang="zh-CN" sz="2400">
                <a:latin typeface="Arial" pitchFamily="34" charset="0"/>
                <a:ea typeface="微软雅黑" pitchFamily="34" charset="-122"/>
              </a:rPr>
              <a:t>　　　</a:t>
            </a:r>
            <a:r>
              <a:rPr lang="en-US" altLang="zh-CN" sz="2400">
                <a:latin typeface="Arial" pitchFamily="34" charset="0"/>
                <a:ea typeface="微软雅黑" pitchFamily="34" charset="-122"/>
              </a:rPr>
              <a:t>   B.</a:t>
            </a:r>
            <a:r>
              <a:rPr lang="zh-CN" altLang="zh-CN" sz="2400">
                <a:latin typeface="Arial" pitchFamily="34" charset="0"/>
              </a:rPr>
              <a:t>①②</a:t>
            </a:r>
            <a:r>
              <a:rPr lang="zh-CN" altLang="zh-CN" sz="2400">
                <a:latin typeface="Arial" pitchFamily="34" charset="0"/>
                <a:ea typeface="微软雅黑" pitchFamily="34" charset="-122"/>
              </a:rPr>
              <a:t>　　　</a:t>
            </a:r>
            <a:r>
              <a:rPr lang="en-US" altLang="zh-CN" sz="2400">
                <a:latin typeface="Arial" pitchFamily="34" charset="0"/>
                <a:ea typeface="微软雅黑" pitchFamily="34" charset="-122"/>
              </a:rPr>
              <a:t>C.</a:t>
            </a:r>
            <a:r>
              <a:rPr lang="zh-CN" altLang="zh-CN" sz="2400">
                <a:latin typeface="Arial" pitchFamily="34" charset="0"/>
              </a:rPr>
              <a:t>①②④</a:t>
            </a:r>
            <a:r>
              <a:rPr lang="zh-CN" altLang="zh-CN" sz="2400">
                <a:latin typeface="Arial" pitchFamily="34" charset="0"/>
                <a:ea typeface="微软雅黑" pitchFamily="34" charset="-122"/>
              </a:rPr>
              <a:t>　　　</a:t>
            </a:r>
            <a:r>
              <a:rPr lang="en-US" altLang="zh-CN" sz="2400">
                <a:latin typeface="Arial" pitchFamily="34" charset="0"/>
                <a:ea typeface="微软雅黑" pitchFamily="34" charset="-122"/>
              </a:rPr>
              <a:t>D.</a:t>
            </a:r>
            <a:r>
              <a:rPr lang="zh-CN" altLang="zh-CN" sz="2400">
                <a:latin typeface="Arial" pitchFamily="34" charset="0"/>
              </a:rPr>
              <a:t>①③⑤</a:t>
            </a:r>
            <a:endParaRPr lang="zh-CN" altLang="zh-CN" sz="2400">
              <a:latin typeface="Arial" pitchFamily="34" charset="0"/>
              <a:ea typeface="微软雅黑" pitchFamily="34" charset="-122"/>
            </a:endParaRPr>
          </a:p>
        </p:txBody>
      </p:sp>
      <p:sp>
        <p:nvSpPr>
          <p:cNvPr id="54275" name="文本框 8">
            <a:extLst>
              <a:ext uri="{FF2B5EF4-FFF2-40B4-BE49-F238E27FC236}"/>
            </a:extLst>
          </p:cNvPr>
          <p:cNvSpPr txBox="1"/>
          <p:nvPr/>
        </p:nvSpPr>
        <p:spPr>
          <a:xfrm>
            <a:off x="1074738" y="4090988"/>
            <a:ext cx="10775950" cy="1684337"/>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400" spc="0">
                <a:solidFill>
                  <a:srgbClr val="FF0000"/>
                </a:solidFill>
              </a:rPr>
              <a:t>【解析】元素的非金属性强弱是根据元素最高价氧化物对应水化物（最高价含氧酸）的酸性强弱来判断的；最外层电子数多的元素非金属性不一定强，如最外层电子数</a:t>
            </a:r>
            <a:r>
              <a:rPr lang="en-US" altLang="zh-CN" sz="2400" spc="0">
                <a:solidFill>
                  <a:srgbClr val="FF0000"/>
                </a:solidFill>
              </a:rPr>
              <a:t>I&gt;O</a:t>
            </a:r>
            <a:r>
              <a:rPr lang="zh-CN" altLang="zh-CN" sz="2400" spc="0">
                <a:solidFill>
                  <a:srgbClr val="FF0000"/>
                </a:solidFill>
              </a:rPr>
              <a:t>，但非金属性</a:t>
            </a:r>
            <a:r>
              <a:rPr lang="en-US" altLang="zh-CN" sz="2400" spc="0">
                <a:solidFill>
                  <a:srgbClr val="FF0000"/>
                </a:solidFill>
              </a:rPr>
              <a:t>I&lt;O</a:t>
            </a:r>
            <a:r>
              <a:rPr lang="zh-CN" altLang="zh-CN" sz="2400" spc="0">
                <a:solidFill>
                  <a:srgbClr val="FF0000"/>
                </a:solidFill>
              </a:rPr>
              <a:t>。</a:t>
            </a:r>
            <a:endParaRPr lang="zh-CN" altLang="zh-CN" sz="2400">
              <a:solidFill>
                <a:srgbClr val="FF0000"/>
              </a:solidFill>
            </a:endParaRPr>
          </a:p>
        </p:txBody>
      </p:sp>
      <p:sp>
        <p:nvSpPr>
          <p:cNvPr id="54276" name="矩形 9"/>
          <p:cNvSpPr/>
          <p:nvPr/>
        </p:nvSpPr>
        <p:spPr>
          <a:xfrm>
            <a:off x="8829675" y="1327150"/>
            <a:ext cx="461963"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A</a:t>
            </a:r>
            <a:endParaRPr lang="zh-CN" altLang="en-US" sz="2400">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6322" name="文本框 1">
            <a:extLst>
              <a:ext uri="{FF2B5EF4-FFF2-40B4-BE49-F238E27FC236}"/>
            </a:extLst>
          </p:cNvPr>
          <p:cNvSpPr txBox="1"/>
          <p:nvPr/>
        </p:nvSpPr>
        <p:spPr>
          <a:xfrm>
            <a:off x="1055688" y="857250"/>
            <a:ext cx="10841037" cy="172243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10000"/>
              </a:lnSpc>
            </a:pPr>
            <a:r>
              <a:rPr lang="en-US" altLang="zh-CN" sz="2000" spc="0"/>
              <a:t>【</a:t>
            </a:r>
            <a:r>
              <a:rPr lang="zh-CN" altLang="en-US" sz="2000" spc="0"/>
              <a:t>针对训练</a:t>
            </a:r>
            <a:r>
              <a:rPr lang="en-US" altLang="zh-CN" sz="2000" spc="0"/>
              <a:t>】</a:t>
            </a:r>
            <a:endParaRPr lang="en-US" altLang="zh-CN" sz="2000"/>
          </a:p>
          <a:p>
            <a:pPr marL="0" marR="0" lvl="0" indent="0" algn="just" eaLnBrk="1" hangingPunct="1">
              <a:lnSpc>
                <a:spcPct val="145000"/>
              </a:lnSpc>
            </a:pPr>
            <a:r>
              <a:rPr lang="en-US" altLang="zh-CN" sz="2000" b="1" spc="0">
                <a:solidFill>
                  <a:srgbClr val="000000"/>
                </a:solidFill>
                <a:ea typeface="Times New Roman" pitchFamily="18" charset="0"/>
              </a:rPr>
              <a:t>2.</a:t>
            </a:r>
            <a:r>
              <a:rPr lang="zh-CN" altLang="zh-CN" sz="2000" spc="0">
                <a:ea typeface="Times New Roman" pitchFamily="18" charset="0"/>
              </a:rPr>
              <a:t>下列事实不能说明非金属性</a:t>
            </a:r>
            <a:r>
              <a:rPr lang="en-US" altLang="zh-CN" sz="2000" spc="0">
                <a:ea typeface="Times New Roman" pitchFamily="18" charset="0"/>
              </a:rPr>
              <a:t>Cl&gt;I</a:t>
            </a:r>
            <a:r>
              <a:rPr lang="zh-CN" altLang="zh-CN" sz="2000" spc="0">
                <a:ea typeface="Times New Roman" pitchFamily="18" charset="0"/>
              </a:rPr>
              <a:t>的是（　　）</a:t>
            </a:r>
            <a:endParaRPr lang="zh-CN" altLang="zh-CN" sz="2000">
              <a:ea typeface="Times New Roman" pitchFamily="18" charset="0"/>
            </a:endParaRPr>
          </a:p>
          <a:p>
            <a:pPr marL="0" marR="0" lvl="0" indent="0" algn="just" eaLnBrk="1" hangingPunct="1">
              <a:lnSpc>
                <a:spcPct val="145000"/>
              </a:lnSpc>
            </a:pPr>
            <a:r>
              <a:rPr lang="en-US" altLang="zh-CN" sz="2000" spc="0">
                <a:ea typeface="Times New Roman" pitchFamily="18" charset="0"/>
              </a:rPr>
              <a:t>A.Cl</a:t>
            </a:r>
            <a:r>
              <a:rPr lang="en-US" altLang="zh-CN" sz="2000" spc="0" baseline="-25000">
                <a:ea typeface="Times New Roman" pitchFamily="18" charset="0"/>
              </a:rPr>
              <a:t>2</a:t>
            </a:r>
            <a:r>
              <a:rPr lang="en-US" altLang="zh-CN" sz="2000" spc="0">
                <a:ea typeface="Times New Roman" pitchFamily="18" charset="0"/>
              </a:rPr>
              <a:t>+2I</a:t>
            </a:r>
            <a:r>
              <a:rPr lang="en-US" altLang="zh-CN" sz="2000" spc="0" baseline="30000">
                <a:ea typeface="Times New Roman" pitchFamily="18" charset="0"/>
              </a:rPr>
              <a:t>-</a:t>
            </a:r>
            <a:r>
              <a:rPr lang="en-US" altLang="zh-CN" sz="2000" spc="0">
                <a:ea typeface="Times New Roman" pitchFamily="18" charset="0"/>
              </a:rPr>
              <a:t>===2Cl</a:t>
            </a:r>
            <a:r>
              <a:rPr lang="en-US" altLang="zh-CN" sz="2000" spc="0" baseline="30000">
                <a:ea typeface="Times New Roman" pitchFamily="18" charset="0"/>
              </a:rPr>
              <a:t>-</a:t>
            </a:r>
            <a:r>
              <a:rPr lang="en-US" altLang="zh-CN" sz="2000" spc="0">
                <a:ea typeface="Times New Roman" pitchFamily="18" charset="0"/>
              </a:rPr>
              <a:t>+I</a:t>
            </a:r>
            <a:r>
              <a:rPr lang="en-US" altLang="zh-CN" sz="2000" spc="0" baseline="-25000">
                <a:ea typeface="Times New Roman" pitchFamily="18" charset="0"/>
              </a:rPr>
              <a:t>2</a:t>
            </a:r>
            <a:r>
              <a:rPr lang="en-US" altLang="zh-CN" sz="2000" spc="0">
                <a:ea typeface="Times New Roman" pitchFamily="18" charset="0"/>
              </a:rPr>
              <a:t>	                       B.</a:t>
            </a:r>
            <a:r>
              <a:rPr lang="zh-CN" altLang="zh-CN" sz="2000" spc="0">
                <a:ea typeface="Times New Roman" pitchFamily="18" charset="0"/>
              </a:rPr>
              <a:t>稳定性：</a:t>
            </a:r>
            <a:r>
              <a:rPr lang="en-US" altLang="zh-CN" sz="2000" spc="0">
                <a:ea typeface="Times New Roman" pitchFamily="18" charset="0"/>
              </a:rPr>
              <a:t>HCl&gt;HI</a:t>
            </a:r>
            <a:endParaRPr lang="zh-CN" altLang="zh-CN" sz="2000">
              <a:ea typeface="Times New Roman" pitchFamily="18" charset="0"/>
            </a:endParaRPr>
          </a:p>
          <a:p>
            <a:pPr marL="0" marR="0" lvl="0" indent="0" algn="just" eaLnBrk="1" hangingPunct="1">
              <a:lnSpc>
                <a:spcPct val="145000"/>
              </a:lnSpc>
            </a:pPr>
            <a:r>
              <a:rPr lang="en-US" altLang="zh-CN" sz="2000" spc="0">
                <a:ea typeface="Times New Roman" pitchFamily="18" charset="0"/>
              </a:rPr>
              <a:t>C.</a:t>
            </a:r>
            <a:r>
              <a:rPr lang="zh-CN" altLang="zh-CN" sz="2000" spc="0">
                <a:ea typeface="Times New Roman" pitchFamily="18" charset="0"/>
              </a:rPr>
              <a:t>酸性：</a:t>
            </a:r>
            <a:r>
              <a:rPr lang="en-US" altLang="zh-CN" sz="2000" spc="0">
                <a:ea typeface="Times New Roman" pitchFamily="18" charset="0"/>
              </a:rPr>
              <a:t>HClO</a:t>
            </a:r>
            <a:r>
              <a:rPr lang="en-US" altLang="zh-CN" sz="2000" spc="0" baseline="-25000">
                <a:ea typeface="Times New Roman" pitchFamily="18" charset="0"/>
              </a:rPr>
              <a:t>4</a:t>
            </a:r>
            <a:r>
              <a:rPr lang="en-US" altLang="zh-CN" sz="2000" spc="0">
                <a:ea typeface="Times New Roman" pitchFamily="18" charset="0"/>
              </a:rPr>
              <a:t>&gt;HIO</a:t>
            </a:r>
            <a:r>
              <a:rPr lang="en-US" altLang="zh-CN" sz="2000" spc="0" baseline="-25000">
                <a:ea typeface="Times New Roman" pitchFamily="18" charset="0"/>
              </a:rPr>
              <a:t>4</a:t>
            </a:r>
            <a:r>
              <a:rPr lang="en-US" altLang="zh-CN" sz="2000" spc="0">
                <a:ea typeface="Times New Roman" pitchFamily="18" charset="0"/>
              </a:rPr>
              <a:t>	                       D.</a:t>
            </a:r>
            <a:r>
              <a:rPr lang="zh-CN" altLang="zh-CN" sz="2000" spc="0">
                <a:ea typeface="Times New Roman" pitchFamily="18" charset="0"/>
              </a:rPr>
              <a:t>酸性：</a:t>
            </a:r>
            <a:r>
              <a:rPr lang="en-US" altLang="zh-CN" sz="2000" spc="0">
                <a:ea typeface="Times New Roman" pitchFamily="18" charset="0"/>
              </a:rPr>
              <a:t>HClO</a:t>
            </a:r>
            <a:r>
              <a:rPr lang="en-US" altLang="zh-CN" sz="2000" spc="0" baseline="-25000">
                <a:ea typeface="Times New Roman" pitchFamily="18" charset="0"/>
              </a:rPr>
              <a:t>3</a:t>
            </a:r>
            <a:r>
              <a:rPr lang="en-US" altLang="zh-CN" sz="2000" spc="0">
                <a:ea typeface="Times New Roman" pitchFamily="18" charset="0"/>
              </a:rPr>
              <a:t>&gt;HIO</a:t>
            </a:r>
            <a:r>
              <a:rPr lang="en-US" altLang="zh-CN" sz="2000" spc="0" baseline="-25000">
                <a:ea typeface="Times New Roman" pitchFamily="18" charset="0"/>
              </a:rPr>
              <a:t>3</a:t>
            </a:r>
            <a:endParaRPr lang="zh-CN" altLang="zh-CN" sz="2000">
              <a:ea typeface="Times New Roman" pitchFamily="18" charset="0"/>
            </a:endParaRPr>
          </a:p>
        </p:txBody>
      </p:sp>
      <p:sp>
        <p:nvSpPr>
          <p:cNvPr id="56323" name="文本框 8">
            <a:extLst>
              <a:ext uri="{FF2B5EF4-FFF2-40B4-BE49-F238E27FC236}"/>
            </a:extLst>
          </p:cNvPr>
          <p:cNvSpPr txBox="1"/>
          <p:nvPr/>
        </p:nvSpPr>
        <p:spPr>
          <a:xfrm>
            <a:off x="1074738" y="3686175"/>
            <a:ext cx="10775950" cy="2343150"/>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【解析】</a:t>
            </a:r>
            <a:r>
              <a:rPr lang="en-US" altLang="zh-CN" sz="2000" spc="0">
                <a:solidFill>
                  <a:srgbClr val="FF0000"/>
                </a:solidFill>
              </a:rPr>
              <a:t>A</a:t>
            </a:r>
            <a:r>
              <a:rPr lang="zh-CN" altLang="zh-CN" sz="2000" spc="0">
                <a:solidFill>
                  <a:srgbClr val="FF0000"/>
                </a:solidFill>
              </a:rPr>
              <a:t>项，元素的非金属性越强，对应单质的氧化性越强，</a:t>
            </a:r>
            <a:r>
              <a:rPr lang="en-US" altLang="zh-CN" sz="2000" spc="0">
                <a:solidFill>
                  <a:srgbClr val="FF0000"/>
                </a:solidFill>
              </a:rPr>
              <a:t>Cl</a:t>
            </a:r>
            <a:r>
              <a:rPr lang="en-US" altLang="zh-CN" sz="2000" spc="0" baseline="-25000">
                <a:solidFill>
                  <a:srgbClr val="FF0000"/>
                </a:solidFill>
              </a:rPr>
              <a:t>2</a:t>
            </a:r>
            <a:r>
              <a:rPr lang="en-US" altLang="zh-CN" sz="2000" spc="0">
                <a:solidFill>
                  <a:srgbClr val="FF0000"/>
                </a:solidFill>
              </a:rPr>
              <a:t>+2I</a:t>
            </a:r>
            <a:r>
              <a:rPr lang="en-US" altLang="zh-CN" sz="2000" spc="0" baseline="30000">
                <a:solidFill>
                  <a:srgbClr val="FF0000"/>
                </a:solidFill>
              </a:rPr>
              <a:t>-</a:t>
            </a:r>
            <a:r>
              <a:rPr lang="en-US" altLang="zh-CN" sz="2000" spc="0">
                <a:solidFill>
                  <a:srgbClr val="FF0000"/>
                </a:solidFill>
              </a:rPr>
              <a:t>===2Cl</a:t>
            </a:r>
            <a:r>
              <a:rPr lang="en-US" altLang="zh-CN" sz="2000" spc="0" baseline="30000">
                <a:solidFill>
                  <a:srgbClr val="FF0000"/>
                </a:solidFill>
              </a:rPr>
              <a:t>-</a:t>
            </a:r>
            <a:r>
              <a:rPr lang="en-US" altLang="zh-CN" sz="2000" spc="0">
                <a:solidFill>
                  <a:srgbClr val="FF0000"/>
                </a:solidFill>
              </a:rPr>
              <a:t>+I</a:t>
            </a:r>
            <a:r>
              <a:rPr lang="en-US" altLang="zh-CN" sz="2000" spc="0" baseline="-25000">
                <a:solidFill>
                  <a:srgbClr val="FF0000"/>
                </a:solidFill>
              </a:rPr>
              <a:t>2</a:t>
            </a:r>
            <a:r>
              <a:rPr lang="zh-CN" altLang="zh-CN" sz="2000" spc="0">
                <a:solidFill>
                  <a:srgbClr val="FF0000"/>
                </a:solidFill>
              </a:rPr>
              <a:t>，说明</a:t>
            </a:r>
            <a:r>
              <a:rPr lang="en-US" altLang="zh-CN" sz="2000" spc="0">
                <a:solidFill>
                  <a:srgbClr val="FF0000"/>
                </a:solidFill>
              </a:rPr>
              <a:t>Cl</a:t>
            </a:r>
            <a:r>
              <a:rPr lang="en-US" altLang="zh-CN" sz="2000" spc="0" baseline="-25000">
                <a:solidFill>
                  <a:srgbClr val="FF0000"/>
                </a:solidFill>
              </a:rPr>
              <a:t>2</a:t>
            </a:r>
            <a:r>
              <a:rPr lang="zh-CN" altLang="zh-CN" sz="2000" spc="0">
                <a:solidFill>
                  <a:srgbClr val="FF0000"/>
                </a:solidFill>
              </a:rPr>
              <a:t>的氧化性大于</a:t>
            </a:r>
            <a:r>
              <a:rPr lang="en-US" altLang="zh-CN" sz="2000" spc="0">
                <a:solidFill>
                  <a:srgbClr val="FF0000"/>
                </a:solidFill>
              </a:rPr>
              <a:t>I</a:t>
            </a:r>
            <a:r>
              <a:rPr lang="en-US" altLang="zh-CN" sz="2000" spc="0" baseline="-25000">
                <a:solidFill>
                  <a:srgbClr val="FF0000"/>
                </a:solidFill>
              </a:rPr>
              <a:t>2</a:t>
            </a:r>
            <a:r>
              <a:rPr lang="zh-CN" altLang="zh-CN" sz="2000" spc="0">
                <a:solidFill>
                  <a:srgbClr val="FF0000"/>
                </a:solidFill>
              </a:rPr>
              <a:t>，元素的非金属性</a:t>
            </a:r>
            <a:r>
              <a:rPr lang="en-US" altLang="zh-CN" sz="2000" spc="0">
                <a:solidFill>
                  <a:srgbClr val="FF0000"/>
                </a:solidFill>
              </a:rPr>
              <a:t>Cl</a:t>
            </a:r>
            <a:r>
              <a:rPr lang="zh-CN" altLang="zh-CN" sz="2000" spc="0">
                <a:solidFill>
                  <a:srgbClr val="FF0000"/>
                </a:solidFill>
              </a:rPr>
              <a:t>大于</a:t>
            </a:r>
            <a:r>
              <a:rPr lang="en-US" altLang="zh-CN" sz="2000" spc="0">
                <a:solidFill>
                  <a:srgbClr val="FF0000"/>
                </a:solidFill>
              </a:rPr>
              <a:t>I</a:t>
            </a:r>
            <a:r>
              <a:rPr lang="zh-CN" altLang="zh-CN" sz="2000" spc="0">
                <a:solidFill>
                  <a:srgbClr val="FF0000"/>
                </a:solidFill>
              </a:rPr>
              <a:t>；</a:t>
            </a:r>
            <a:r>
              <a:rPr lang="en-US" altLang="zh-CN" sz="2000" spc="0">
                <a:solidFill>
                  <a:srgbClr val="FF0000"/>
                </a:solidFill>
              </a:rPr>
              <a:t>B</a:t>
            </a:r>
            <a:r>
              <a:rPr lang="zh-CN" altLang="zh-CN" sz="2000" spc="0">
                <a:solidFill>
                  <a:srgbClr val="FF0000"/>
                </a:solidFill>
              </a:rPr>
              <a:t>项，元素的非金属性越强，对应氢化物的稳定性越强，氯化氢比碘化氢稳定，可说明氯元素的非金属性比碘元素强；</a:t>
            </a:r>
            <a:r>
              <a:rPr lang="en-US" altLang="zh-CN" sz="2000" spc="0">
                <a:solidFill>
                  <a:srgbClr val="FF0000"/>
                </a:solidFill>
              </a:rPr>
              <a:t>C</a:t>
            </a:r>
            <a:r>
              <a:rPr lang="zh-CN" altLang="zh-CN" sz="2000" spc="0">
                <a:solidFill>
                  <a:srgbClr val="FF0000"/>
                </a:solidFill>
              </a:rPr>
              <a:t>项，元素的非金属性越强，其最高价氧化物对应水化物的酸性越强，酸性</a:t>
            </a:r>
            <a:r>
              <a:rPr lang="en-US" altLang="zh-CN" sz="2000" spc="0">
                <a:solidFill>
                  <a:srgbClr val="FF0000"/>
                </a:solidFill>
              </a:rPr>
              <a:t>HClO</a:t>
            </a:r>
            <a:r>
              <a:rPr lang="en-US" altLang="zh-CN" sz="2000" spc="0" baseline="-25000">
                <a:solidFill>
                  <a:srgbClr val="FF0000"/>
                </a:solidFill>
              </a:rPr>
              <a:t>4</a:t>
            </a:r>
            <a:r>
              <a:rPr lang="en-US" altLang="zh-CN" sz="2000" spc="0">
                <a:solidFill>
                  <a:srgbClr val="FF0000"/>
                </a:solidFill>
              </a:rPr>
              <a:t>&gt;HIO</a:t>
            </a:r>
            <a:r>
              <a:rPr lang="en-US" altLang="zh-CN" sz="2000" spc="0" baseline="-25000">
                <a:solidFill>
                  <a:srgbClr val="FF0000"/>
                </a:solidFill>
              </a:rPr>
              <a:t>4</a:t>
            </a:r>
            <a:r>
              <a:rPr lang="zh-CN" altLang="zh-CN" sz="2000" spc="0">
                <a:solidFill>
                  <a:srgbClr val="FF0000"/>
                </a:solidFill>
              </a:rPr>
              <a:t>，可说明氯元素的非金属性比碘元素强；</a:t>
            </a:r>
            <a:r>
              <a:rPr lang="en-US" altLang="zh-CN" sz="2000" spc="0">
                <a:solidFill>
                  <a:srgbClr val="FF0000"/>
                </a:solidFill>
              </a:rPr>
              <a:t>D</a:t>
            </a:r>
            <a:r>
              <a:rPr lang="zh-CN" altLang="zh-CN" sz="2000" spc="0">
                <a:solidFill>
                  <a:srgbClr val="FF0000"/>
                </a:solidFill>
              </a:rPr>
              <a:t>项，酸性</a:t>
            </a:r>
            <a:r>
              <a:rPr lang="en-US" altLang="zh-CN" sz="2000" spc="0">
                <a:solidFill>
                  <a:srgbClr val="FF0000"/>
                </a:solidFill>
              </a:rPr>
              <a:t>HClO</a:t>
            </a:r>
            <a:r>
              <a:rPr lang="en-US" altLang="zh-CN" sz="2000" spc="0" baseline="-25000">
                <a:solidFill>
                  <a:srgbClr val="FF0000"/>
                </a:solidFill>
              </a:rPr>
              <a:t>3</a:t>
            </a:r>
            <a:r>
              <a:rPr lang="en-US" altLang="zh-CN" sz="2000" spc="0">
                <a:solidFill>
                  <a:srgbClr val="FF0000"/>
                </a:solidFill>
              </a:rPr>
              <a:t>&gt;HIO</a:t>
            </a:r>
            <a:r>
              <a:rPr lang="en-US" altLang="zh-CN" sz="2000" spc="0" baseline="-25000">
                <a:solidFill>
                  <a:srgbClr val="FF0000"/>
                </a:solidFill>
              </a:rPr>
              <a:t>3</a:t>
            </a:r>
            <a:r>
              <a:rPr lang="zh-CN" altLang="zh-CN" sz="2000" spc="0">
                <a:solidFill>
                  <a:srgbClr val="FF0000"/>
                </a:solidFill>
              </a:rPr>
              <a:t>，不能说明非金属性</a:t>
            </a:r>
            <a:r>
              <a:rPr lang="en-US" altLang="zh-CN" sz="2000" spc="0">
                <a:solidFill>
                  <a:srgbClr val="FF0000"/>
                </a:solidFill>
              </a:rPr>
              <a:t>Cl&gt;I</a:t>
            </a:r>
            <a:r>
              <a:rPr lang="zh-CN" altLang="zh-CN" sz="2000" spc="0">
                <a:solidFill>
                  <a:srgbClr val="FF0000"/>
                </a:solidFill>
              </a:rPr>
              <a:t>，因为两种酸不是最高价含氧酸。</a:t>
            </a:r>
            <a:endParaRPr lang="zh-CN" altLang="zh-CN" sz="2000">
              <a:solidFill>
                <a:srgbClr val="FF0000"/>
              </a:solidFill>
            </a:endParaRPr>
          </a:p>
        </p:txBody>
      </p:sp>
      <p:sp>
        <p:nvSpPr>
          <p:cNvPr id="56324" name="矩形 9"/>
          <p:cNvSpPr/>
          <p:nvPr/>
        </p:nvSpPr>
        <p:spPr>
          <a:xfrm>
            <a:off x="5670550" y="1241425"/>
            <a:ext cx="461963"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000">
                <a:solidFill>
                  <a:srgbClr val="FF0000"/>
                </a:solidFill>
                <a:latin typeface="Arial" pitchFamily="34" charset="0"/>
                <a:ea typeface="微软雅黑" pitchFamily="34" charset="-122"/>
              </a:rPr>
              <a:t>D</a:t>
            </a:r>
            <a:endParaRPr lang="zh-CN" altLang="en-US" sz="2000">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5632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8370" name="文本框 1">
            <a:extLst>
              <a:ext uri="{FF2B5EF4-FFF2-40B4-BE49-F238E27FC236}"/>
            </a:extLst>
          </p:cNvPr>
          <p:cNvSpPr txBox="1"/>
          <p:nvPr/>
        </p:nvSpPr>
        <p:spPr>
          <a:xfrm>
            <a:off x="1055688" y="857250"/>
            <a:ext cx="10841037" cy="2614613"/>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10000"/>
              </a:lnSpc>
            </a:pPr>
            <a:r>
              <a:rPr lang="en-US" altLang="zh-CN" sz="2000" spc="0"/>
              <a:t>【</a:t>
            </a:r>
            <a:r>
              <a:rPr lang="zh-CN" altLang="en-US" sz="2000" spc="0"/>
              <a:t>针对训练</a:t>
            </a:r>
            <a:r>
              <a:rPr lang="en-US" altLang="zh-CN" sz="2000" spc="0"/>
              <a:t>】</a:t>
            </a:r>
            <a:endParaRPr lang="en-US" altLang="zh-CN" sz="2000"/>
          </a:p>
          <a:p>
            <a:pPr marL="0" marR="0" lvl="0" indent="0" algn="just" eaLnBrk="1" hangingPunct="1">
              <a:lnSpc>
                <a:spcPct val="145000"/>
              </a:lnSpc>
            </a:pPr>
            <a:r>
              <a:rPr lang="en-US" altLang="zh-CN" sz="2000" b="1" spc="0">
                <a:solidFill>
                  <a:srgbClr val="000000"/>
                </a:solidFill>
                <a:ea typeface="Times New Roman" pitchFamily="18" charset="0"/>
              </a:rPr>
              <a:t>3.</a:t>
            </a:r>
            <a:r>
              <a:rPr lang="en-US" altLang="zh-CN" sz="2000" spc="0">
                <a:ea typeface="Times New Roman" pitchFamily="18" charset="0"/>
              </a:rPr>
              <a:t>A</a:t>
            </a:r>
            <a:r>
              <a:rPr lang="zh-CN" altLang="zh-CN" sz="2000" spc="0">
                <a:ea typeface="Times New Roman" pitchFamily="18" charset="0"/>
              </a:rPr>
              <a:t>、</a:t>
            </a:r>
            <a:r>
              <a:rPr lang="en-US" altLang="zh-CN" sz="2000" spc="0">
                <a:ea typeface="Times New Roman" pitchFamily="18" charset="0"/>
              </a:rPr>
              <a:t>B</a:t>
            </a:r>
            <a:r>
              <a:rPr lang="zh-CN" altLang="zh-CN" sz="2000" spc="0">
                <a:ea typeface="Times New Roman" pitchFamily="18" charset="0"/>
              </a:rPr>
              <a:t>、</a:t>
            </a:r>
            <a:r>
              <a:rPr lang="en-US" altLang="zh-CN" sz="2000" spc="0">
                <a:ea typeface="Times New Roman" pitchFamily="18" charset="0"/>
              </a:rPr>
              <a:t>C</a:t>
            </a:r>
            <a:r>
              <a:rPr lang="zh-CN" altLang="zh-CN" sz="2000" spc="0">
                <a:ea typeface="Times New Roman" pitchFamily="18" charset="0"/>
              </a:rPr>
              <a:t>、</a:t>
            </a:r>
            <a:r>
              <a:rPr lang="en-US" altLang="zh-CN" sz="2000" spc="0">
                <a:ea typeface="Times New Roman" pitchFamily="18" charset="0"/>
              </a:rPr>
              <a:t>D</a:t>
            </a:r>
            <a:r>
              <a:rPr lang="zh-CN" altLang="zh-CN" sz="2000" spc="0">
                <a:ea typeface="Times New Roman" pitchFamily="18" charset="0"/>
              </a:rPr>
              <a:t>、</a:t>
            </a:r>
            <a:r>
              <a:rPr lang="en-US" altLang="zh-CN" sz="2000" spc="0">
                <a:ea typeface="Times New Roman" pitchFamily="18" charset="0"/>
              </a:rPr>
              <a:t>E</a:t>
            </a:r>
            <a:r>
              <a:rPr lang="zh-CN" altLang="zh-CN" sz="2000" spc="0">
                <a:ea typeface="Times New Roman" pitchFamily="18" charset="0"/>
              </a:rPr>
              <a:t>是</a:t>
            </a:r>
            <a:r>
              <a:rPr lang="en-US" altLang="zh-CN" sz="2000" spc="0">
                <a:ea typeface="Times New Roman" pitchFamily="18" charset="0"/>
              </a:rPr>
              <a:t>5</a:t>
            </a:r>
            <a:r>
              <a:rPr lang="zh-CN" altLang="zh-CN" sz="2000" spc="0">
                <a:ea typeface="Times New Roman" pitchFamily="18" charset="0"/>
              </a:rPr>
              <a:t>种同周期主族元素，</a:t>
            </a:r>
            <a:r>
              <a:rPr lang="en-US" altLang="zh-CN" sz="2000" spc="0">
                <a:ea typeface="Times New Roman" pitchFamily="18" charset="0"/>
              </a:rPr>
              <a:t>A</a:t>
            </a:r>
            <a:r>
              <a:rPr lang="zh-CN" altLang="zh-CN" sz="2000" spc="0">
                <a:ea typeface="Times New Roman" pitchFamily="18" charset="0"/>
              </a:rPr>
              <a:t>、</a:t>
            </a:r>
            <a:r>
              <a:rPr lang="en-US" altLang="zh-CN" sz="2000" spc="0">
                <a:ea typeface="Times New Roman" pitchFamily="18" charset="0"/>
              </a:rPr>
              <a:t>B</a:t>
            </a:r>
            <a:r>
              <a:rPr lang="zh-CN" altLang="zh-CN" sz="2000" spc="0">
                <a:ea typeface="Times New Roman" pitchFamily="18" charset="0"/>
              </a:rPr>
              <a:t>的最高价氧化物对应的水化物呈碱性，且</a:t>
            </a:r>
            <a:r>
              <a:rPr lang="en-US" altLang="zh-CN" sz="2000" spc="0">
                <a:ea typeface="Times New Roman" pitchFamily="18" charset="0"/>
              </a:rPr>
              <a:t>B</a:t>
            </a:r>
            <a:r>
              <a:rPr lang="zh-CN" altLang="zh-CN" sz="2000" spc="0">
                <a:ea typeface="Times New Roman" pitchFamily="18" charset="0"/>
              </a:rPr>
              <a:t>的碱性比</a:t>
            </a:r>
            <a:r>
              <a:rPr lang="en-US" altLang="zh-CN" sz="2000" spc="0">
                <a:ea typeface="Times New Roman" pitchFamily="18" charset="0"/>
              </a:rPr>
              <a:t>A</a:t>
            </a:r>
            <a:r>
              <a:rPr lang="zh-CN" altLang="zh-CN" sz="2000" spc="0">
                <a:ea typeface="Times New Roman" pitchFamily="18" charset="0"/>
              </a:rPr>
              <a:t>的强；</a:t>
            </a:r>
            <a:r>
              <a:rPr lang="en-US" altLang="zh-CN" sz="2000" spc="0">
                <a:ea typeface="Times New Roman" pitchFamily="18" charset="0"/>
              </a:rPr>
              <a:t>C</a:t>
            </a:r>
            <a:r>
              <a:rPr lang="zh-CN" altLang="zh-CN" sz="2000" spc="0">
                <a:ea typeface="Times New Roman" pitchFamily="18" charset="0"/>
              </a:rPr>
              <a:t>、</a:t>
            </a:r>
            <a:r>
              <a:rPr lang="en-US" altLang="zh-CN" sz="2000" spc="0">
                <a:ea typeface="Times New Roman" pitchFamily="18" charset="0"/>
              </a:rPr>
              <a:t>D</a:t>
            </a:r>
            <a:r>
              <a:rPr lang="zh-CN" altLang="zh-CN" sz="2000" spc="0">
                <a:ea typeface="Times New Roman" pitchFamily="18" charset="0"/>
              </a:rPr>
              <a:t>最高价氧化物对应的水化物是酸，且</a:t>
            </a:r>
            <a:r>
              <a:rPr lang="en-US" altLang="zh-CN" sz="2000" spc="0">
                <a:ea typeface="Times New Roman" pitchFamily="18" charset="0"/>
              </a:rPr>
              <a:t>C</a:t>
            </a:r>
            <a:r>
              <a:rPr lang="zh-CN" altLang="zh-CN" sz="2000" spc="0">
                <a:ea typeface="Times New Roman" pitchFamily="18" charset="0"/>
              </a:rPr>
              <a:t>的酸性比</a:t>
            </a:r>
            <a:r>
              <a:rPr lang="en-US" altLang="zh-CN" sz="2000" spc="0">
                <a:ea typeface="Times New Roman" pitchFamily="18" charset="0"/>
              </a:rPr>
              <a:t>D</a:t>
            </a:r>
            <a:r>
              <a:rPr lang="zh-CN" altLang="zh-CN" sz="2000" spc="0">
                <a:ea typeface="Times New Roman" pitchFamily="18" charset="0"/>
              </a:rPr>
              <a:t>的强；</a:t>
            </a:r>
            <a:r>
              <a:rPr lang="en-US" altLang="zh-CN" sz="2000" spc="0">
                <a:ea typeface="Times New Roman" pitchFamily="18" charset="0"/>
              </a:rPr>
              <a:t>E</a:t>
            </a:r>
            <a:r>
              <a:rPr lang="zh-CN" altLang="zh-CN" sz="2000" spc="0">
                <a:ea typeface="Times New Roman" pitchFamily="18" charset="0"/>
              </a:rPr>
              <a:t>是这五种元素中原子半径最大的。则它们的原子序数由小到大的顺序是（　　）。</a:t>
            </a:r>
            <a:endParaRPr lang="zh-CN" altLang="zh-CN" sz="2000">
              <a:ea typeface="Times New Roman" pitchFamily="18" charset="0"/>
            </a:endParaRPr>
          </a:p>
          <a:p>
            <a:pPr marL="0" marR="0" lvl="0" indent="0" algn="just" eaLnBrk="1" hangingPunct="1">
              <a:lnSpc>
                <a:spcPct val="145000"/>
              </a:lnSpc>
            </a:pPr>
            <a:r>
              <a:rPr lang="en-US" altLang="zh-CN" sz="2000" spc="0">
                <a:ea typeface="Times New Roman" pitchFamily="18" charset="0"/>
              </a:rPr>
              <a:t>A.E</a:t>
            </a:r>
            <a:r>
              <a:rPr lang="zh-CN" altLang="zh-CN" sz="2000" spc="0">
                <a:ea typeface="Times New Roman" pitchFamily="18" charset="0"/>
              </a:rPr>
              <a:t>、</a:t>
            </a:r>
            <a:r>
              <a:rPr lang="en-US" altLang="zh-CN" sz="2000" spc="0">
                <a:ea typeface="Times New Roman" pitchFamily="18" charset="0"/>
              </a:rPr>
              <a:t>C</a:t>
            </a:r>
            <a:r>
              <a:rPr lang="zh-CN" altLang="zh-CN" sz="2000" spc="0">
                <a:ea typeface="Times New Roman" pitchFamily="18" charset="0"/>
              </a:rPr>
              <a:t>、</a:t>
            </a:r>
            <a:r>
              <a:rPr lang="en-US" altLang="zh-CN" sz="2000" spc="0">
                <a:ea typeface="Times New Roman" pitchFamily="18" charset="0"/>
              </a:rPr>
              <a:t>D</a:t>
            </a:r>
            <a:r>
              <a:rPr lang="zh-CN" altLang="zh-CN" sz="2000" spc="0">
                <a:ea typeface="Times New Roman" pitchFamily="18" charset="0"/>
              </a:rPr>
              <a:t>、</a:t>
            </a:r>
            <a:r>
              <a:rPr lang="en-US" altLang="zh-CN" sz="2000" spc="0">
                <a:ea typeface="Times New Roman" pitchFamily="18" charset="0"/>
              </a:rPr>
              <a:t>B</a:t>
            </a:r>
            <a:r>
              <a:rPr lang="zh-CN" altLang="zh-CN" sz="2000" spc="0">
                <a:ea typeface="Times New Roman" pitchFamily="18" charset="0"/>
              </a:rPr>
              <a:t>、</a:t>
            </a:r>
            <a:r>
              <a:rPr lang="en-US" altLang="zh-CN" sz="2000" spc="0">
                <a:ea typeface="Times New Roman" pitchFamily="18" charset="0"/>
              </a:rPr>
              <a:t>A	B.D</a:t>
            </a:r>
            <a:r>
              <a:rPr lang="zh-CN" altLang="zh-CN" sz="2000" spc="0">
                <a:ea typeface="Times New Roman" pitchFamily="18" charset="0"/>
              </a:rPr>
              <a:t>、</a:t>
            </a:r>
            <a:r>
              <a:rPr lang="en-US" altLang="zh-CN" sz="2000" spc="0">
                <a:ea typeface="Times New Roman" pitchFamily="18" charset="0"/>
              </a:rPr>
              <a:t>B</a:t>
            </a:r>
            <a:r>
              <a:rPr lang="zh-CN" altLang="zh-CN" sz="2000" spc="0">
                <a:ea typeface="Times New Roman" pitchFamily="18" charset="0"/>
              </a:rPr>
              <a:t>、</a:t>
            </a:r>
            <a:r>
              <a:rPr lang="en-US" altLang="zh-CN" sz="2000" spc="0">
                <a:ea typeface="Times New Roman" pitchFamily="18" charset="0"/>
              </a:rPr>
              <a:t>C</a:t>
            </a:r>
            <a:r>
              <a:rPr lang="zh-CN" altLang="zh-CN" sz="2000" spc="0">
                <a:ea typeface="Times New Roman" pitchFamily="18" charset="0"/>
              </a:rPr>
              <a:t>、</a:t>
            </a:r>
            <a:r>
              <a:rPr lang="en-US" altLang="zh-CN" sz="2000" spc="0">
                <a:ea typeface="Times New Roman" pitchFamily="18" charset="0"/>
              </a:rPr>
              <a:t>A</a:t>
            </a:r>
            <a:r>
              <a:rPr lang="zh-CN" altLang="zh-CN" sz="2000" spc="0">
                <a:ea typeface="Times New Roman" pitchFamily="18" charset="0"/>
              </a:rPr>
              <a:t>、</a:t>
            </a:r>
            <a:r>
              <a:rPr lang="en-US" altLang="zh-CN" sz="2000" spc="0">
                <a:ea typeface="Times New Roman" pitchFamily="18" charset="0"/>
              </a:rPr>
              <a:t>E</a:t>
            </a:r>
            <a:endParaRPr lang="zh-CN" altLang="zh-CN" sz="2000">
              <a:ea typeface="Times New Roman" pitchFamily="18" charset="0"/>
            </a:endParaRPr>
          </a:p>
          <a:p>
            <a:pPr marL="0" marR="0" lvl="0" indent="0" algn="just" eaLnBrk="1" hangingPunct="1">
              <a:lnSpc>
                <a:spcPct val="145000"/>
              </a:lnSpc>
            </a:pPr>
            <a:r>
              <a:rPr lang="en-US" altLang="zh-CN" sz="2000" spc="0">
                <a:ea typeface="Times New Roman" pitchFamily="18" charset="0"/>
              </a:rPr>
              <a:t>C.E</a:t>
            </a:r>
            <a:r>
              <a:rPr lang="zh-CN" altLang="zh-CN" sz="2000" spc="0">
                <a:ea typeface="Times New Roman" pitchFamily="18" charset="0"/>
              </a:rPr>
              <a:t>、</a:t>
            </a:r>
            <a:r>
              <a:rPr lang="en-US" altLang="zh-CN" sz="2000" spc="0">
                <a:ea typeface="Times New Roman" pitchFamily="18" charset="0"/>
              </a:rPr>
              <a:t>B</a:t>
            </a:r>
            <a:r>
              <a:rPr lang="zh-CN" altLang="zh-CN" sz="2000" spc="0">
                <a:ea typeface="Times New Roman" pitchFamily="18" charset="0"/>
              </a:rPr>
              <a:t>、</a:t>
            </a:r>
            <a:r>
              <a:rPr lang="en-US" altLang="zh-CN" sz="2000" spc="0">
                <a:ea typeface="Times New Roman" pitchFamily="18" charset="0"/>
              </a:rPr>
              <a:t>A</a:t>
            </a:r>
            <a:r>
              <a:rPr lang="zh-CN" altLang="zh-CN" sz="2000" spc="0">
                <a:ea typeface="Times New Roman" pitchFamily="18" charset="0"/>
              </a:rPr>
              <a:t>、</a:t>
            </a:r>
            <a:r>
              <a:rPr lang="en-US" altLang="zh-CN" sz="2000" spc="0">
                <a:ea typeface="Times New Roman" pitchFamily="18" charset="0"/>
              </a:rPr>
              <a:t>D</a:t>
            </a:r>
            <a:r>
              <a:rPr lang="zh-CN" altLang="zh-CN" sz="2000" spc="0">
                <a:ea typeface="Times New Roman" pitchFamily="18" charset="0"/>
              </a:rPr>
              <a:t>、</a:t>
            </a:r>
            <a:r>
              <a:rPr lang="en-US" altLang="zh-CN" sz="2000" spc="0">
                <a:ea typeface="Times New Roman" pitchFamily="18" charset="0"/>
              </a:rPr>
              <a:t>C	D.A</a:t>
            </a:r>
            <a:r>
              <a:rPr lang="zh-CN" altLang="zh-CN" sz="2000" spc="0">
                <a:ea typeface="Times New Roman" pitchFamily="18" charset="0"/>
              </a:rPr>
              <a:t>、</a:t>
            </a:r>
            <a:r>
              <a:rPr lang="en-US" altLang="zh-CN" sz="2000" spc="0">
                <a:ea typeface="Times New Roman" pitchFamily="18" charset="0"/>
              </a:rPr>
              <a:t>B</a:t>
            </a:r>
            <a:r>
              <a:rPr lang="zh-CN" altLang="zh-CN" sz="2000" spc="0">
                <a:ea typeface="Times New Roman" pitchFamily="18" charset="0"/>
              </a:rPr>
              <a:t>、</a:t>
            </a:r>
            <a:r>
              <a:rPr lang="en-US" altLang="zh-CN" sz="2000" spc="0">
                <a:ea typeface="Times New Roman" pitchFamily="18" charset="0"/>
              </a:rPr>
              <a:t>C</a:t>
            </a:r>
            <a:r>
              <a:rPr lang="zh-CN" altLang="zh-CN" sz="2000" spc="0">
                <a:ea typeface="Times New Roman" pitchFamily="18" charset="0"/>
              </a:rPr>
              <a:t>、</a:t>
            </a:r>
            <a:r>
              <a:rPr lang="en-US" altLang="zh-CN" sz="2000" spc="0">
                <a:ea typeface="Times New Roman" pitchFamily="18" charset="0"/>
              </a:rPr>
              <a:t>D</a:t>
            </a:r>
            <a:r>
              <a:rPr lang="zh-CN" altLang="zh-CN" sz="2000" spc="0">
                <a:ea typeface="Times New Roman" pitchFamily="18" charset="0"/>
              </a:rPr>
              <a:t>、</a:t>
            </a:r>
            <a:r>
              <a:rPr lang="en-US" altLang="zh-CN" sz="2000" spc="0">
                <a:ea typeface="Times New Roman" pitchFamily="18" charset="0"/>
              </a:rPr>
              <a:t>E</a:t>
            </a:r>
            <a:endParaRPr lang="zh-CN" altLang="zh-CN">
              <a:ea typeface="Times New Roman" pitchFamily="18" charset="0"/>
            </a:endParaRPr>
          </a:p>
        </p:txBody>
      </p:sp>
      <p:sp>
        <p:nvSpPr>
          <p:cNvPr id="58371" name="文本框 8">
            <a:extLst>
              <a:ext uri="{FF2B5EF4-FFF2-40B4-BE49-F238E27FC236}"/>
            </a:extLst>
          </p:cNvPr>
          <p:cNvSpPr txBox="1"/>
          <p:nvPr/>
        </p:nvSpPr>
        <p:spPr>
          <a:xfrm>
            <a:off x="1074738" y="3686175"/>
            <a:ext cx="10775950" cy="1419225"/>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【解析】</a:t>
            </a:r>
            <a:r>
              <a:rPr lang="en-US" altLang="zh-CN" sz="2000" spc="0">
                <a:solidFill>
                  <a:srgbClr val="FF0000"/>
                </a:solidFill>
              </a:rPr>
              <a:t>5</a:t>
            </a:r>
            <a:r>
              <a:rPr lang="zh-CN" altLang="zh-CN" sz="2000" spc="0">
                <a:solidFill>
                  <a:srgbClr val="FF0000"/>
                </a:solidFill>
              </a:rPr>
              <a:t>种元素同周期，由</a:t>
            </a:r>
            <a:r>
              <a:rPr lang="en-US" altLang="zh-CN" sz="2000" spc="0">
                <a:solidFill>
                  <a:srgbClr val="FF0000"/>
                </a:solidFill>
              </a:rPr>
              <a:t>A</a:t>
            </a:r>
            <a:r>
              <a:rPr lang="zh-CN" altLang="zh-CN" sz="2000" spc="0">
                <a:solidFill>
                  <a:srgbClr val="FF0000"/>
                </a:solidFill>
              </a:rPr>
              <a:t>、</a:t>
            </a:r>
            <a:r>
              <a:rPr lang="en-US" altLang="zh-CN" sz="2000" spc="0">
                <a:solidFill>
                  <a:srgbClr val="FF0000"/>
                </a:solidFill>
              </a:rPr>
              <a:t>B</a:t>
            </a:r>
            <a:r>
              <a:rPr lang="zh-CN" altLang="zh-CN" sz="2000" spc="0">
                <a:solidFill>
                  <a:srgbClr val="FF0000"/>
                </a:solidFill>
              </a:rPr>
              <a:t>的最高价氧化物对应的水化物呈碱性且</a:t>
            </a:r>
            <a:r>
              <a:rPr lang="en-US" altLang="zh-CN" sz="2000" spc="0">
                <a:solidFill>
                  <a:srgbClr val="FF0000"/>
                </a:solidFill>
              </a:rPr>
              <a:t>B</a:t>
            </a:r>
            <a:r>
              <a:rPr lang="zh-CN" altLang="zh-CN" sz="2000" spc="0">
                <a:solidFill>
                  <a:srgbClr val="FF0000"/>
                </a:solidFill>
              </a:rPr>
              <a:t>比</a:t>
            </a:r>
            <a:r>
              <a:rPr lang="en-US" altLang="zh-CN" sz="2000" spc="0">
                <a:solidFill>
                  <a:srgbClr val="FF0000"/>
                </a:solidFill>
              </a:rPr>
              <a:t>A</a:t>
            </a:r>
            <a:r>
              <a:rPr lang="zh-CN" altLang="zh-CN" sz="2000" spc="0">
                <a:solidFill>
                  <a:srgbClr val="FF0000"/>
                </a:solidFill>
              </a:rPr>
              <a:t>的碱性强可知，原子序数</a:t>
            </a:r>
            <a:r>
              <a:rPr lang="en-US" altLang="zh-CN" sz="2000" spc="0">
                <a:solidFill>
                  <a:srgbClr val="FF0000"/>
                </a:solidFill>
              </a:rPr>
              <a:t>B&lt;A</a:t>
            </a:r>
            <a:r>
              <a:rPr lang="zh-CN" altLang="zh-CN" sz="2000" spc="0">
                <a:solidFill>
                  <a:srgbClr val="FF0000"/>
                </a:solidFill>
              </a:rPr>
              <a:t>；由</a:t>
            </a:r>
            <a:r>
              <a:rPr lang="en-US" altLang="zh-CN" sz="2000" spc="0">
                <a:solidFill>
                  <a:srgbClr val="FF0000"/>
                </a:solidFill>
              </a:rPr>
              <a:t>C</a:t>
            </a:r>
            <a:r>
              <a:rPr lang="zh-CN" altLang="zh-CN" sz="2000" spc="0">
                <a:solidFill>
                  <a:srgbClr val="FF0000"/>
                </a:solidFill>
              </a:rPr>
              <a:t>、</a:t>
            </a:r>
            <a:r>
              <a:rPr lang="en-US" altLang="zh-CN" sz="2000" spc="0">
                <a:solidFill>
                  <a:srgbClr val="FF0000"/>
                </a:solidFill>
              </a:rPr>
              <a:t>D</a:t>
            </a:r>
            <a:r>
              <a:rPr lang="zh-CN" altLang="zh-CN" sz="2000" spc="0">
                <a:solidFill>
                  <a:srgbClr val="FF0000"/>
                </a:solidFill>
              </a:rPr>
              <a:t>最高价氧化物对应的水化物是酸且</a:t>
            </a:r>
            <a:r>
              <a:rPr lang="en-US" altLang="zh-CN" sz="2000" spc="0">
                <a:solidFill>
                  <a:srgbClr val="FF0000"/>
                </a:solidFill>
              </a:rPr>
              <a:t>C</a:t>
            </a:r>
            <a:r>
              <a:rPr lang="zh-CN" altLang="zh-CN" sz="2000" spc="0">
                <a:solidFill>
                  <a:srgbClr val="FF0000"/>
                </a:solidFill>
              </a:rPr>
              <a:t>的酸性比</a:t>
            </a:r>
            <a:r>
              <a:rPr lang="en-US" altLang="zh-CN" sz="2000" spc="0">
                <a:solidFill>
                  <a:srgbClr val="FF0000"/>
                </a:solidFill>
              </a:rPr>
              <a:t>D</a:t>
            </a:r>
            <a:r>
              <a:rPr lang="zh-CN" altLang="zh-CN" sz="2000" spc="0">
                <a:solidFill>
                  <a:srgbClr val="FF0000"/>
                </a:solidFill>
              </a:rPr>
              <a:t>的强可知，原子序数</a:t>
            </a:r>
            <a:r>
              <a:rPr lang="en-US" altLang="zh-CN" sz="2000" spc="0">
                <a:solidFill>
                  <a:srgbClr val="FF0000"/>
                </a:solidFill>
              </a:rPr>
              <a:t>D&lt;C</a:t>
            </a:r>
            <a:r>
              <a:rPr lang="zh-CN" altLang="zh-CN" sz="2000" spc="0">
                <a:solidFill>
                  <a:srgbClr val="FF0000"/>
                </a:solidFill>
              </a:rPr>
              <a:t>；由</a:t>
            </a:r>
            <a:r>
              <a:rPr lang="en-US" altLang="zh-CN" sz="2000" spc="0">
                <a:solidFill>
                  <a:srgbClr val="FF0000"/>
                </a:solidFill>
              </a:rPr>
              <a:t>E</a:t>
            </a:r>
            <a:r>
              <a:rPr lang="zh-CN" altLang="zh-CN" sz="2000" spc="0">
                <a:solidFill>
                  <a:srgbClr val="FF0000"/>
                </a:solidFill>
              </a:rPr>
              <a:t>是这五种元素中原子半径最大的可知，</a:t>
            </a:r>
            <a:r>
              <a:rPr lang="en-US" altLang="zh-CN" sz="2000" spc="0">
                <a:solidFill>
                  <a:srgbClr val="FF0000"/>
                </a:solidFill>
              </a:rPr>
              <a:t>E</a:t>
            </a:r>
            <a:r>
              <a:rPr lang="zh-CN" altLang="zh-CN" sz="2000" spc="0">
                <a:solidFill>
                  <a:srgbClr val="FF0000"/>
                </a:solidFill>
              </a:rPr>
              <a:t>的原子序数最小。</a:t>
            </a:r>
            <a:endParaRPr lang="zh-CN" altLang="zh-CN">
              <a:solidFill>
                <a:srgbClr val="FF0000"/>
              </a:solidFill>
            </a:endParaRPr>
          </a:p>
        </p:txBody>
      </p:sp>
      <p:sp>
        <p:nvSpPr>
          <p:cNvPr id="58372" name="矩形 9"/>
          <p:cNvSpPr/>
          <p:nvPr/>
        </p:nvSpPr>
        <p:spPr>
          <a:xfrm>
            <a:off x="7288213" y="2165350"/>
            <a:ext cx="463550"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000">
                <a:solidFill>
                  <a:srgbClr val="FF0000"/>
                </a:solidFill>
                <a:latin typeface="Arial" pitchFamily="34" charset="0"/>
                <a:ea typeface="微软雅黑" pitchFamily="34" charset="-122"/>
              </a:rPr>
              <a:t>C</a:t>
            </a:r>
            <a:endParaRPr lang="zh-CN" altLang="en-US" sz="2000">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0418" name="文本框 1"/>
          <p:cNvSpPr/>
          <p:nvPr/>
        </p:nvSpPr>
        <p:spPr>
          <a:xfrm>
            <a:off x="1082675" y="781050"/>
            <a:ext cx="10795000"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000" b="1">
                <a:latin typeface="Arial" pitchFamily="34" charset="0"/>
                <a:ea typeface="微软雅黑" pitchFamily="34" charset="-122"/>
              </a:rPr>
              <a:t>一、知识框架</a:t>
            </a:r>
            <a:endParaRPr lang="zh-CN" altLang="zh-CN" sz="2000">
              <a:latin typeface="Arial" pitchFamily="34" charset="0"/>
              <a:ea typeface="微软雅黑" pitchFamily="34" charset="-122"/>
            </a:endParaRPr>
          </a:p>
        </p:txBody>
      </p:sp>
      <p:pic>
        <p:nvPicPr>
          <p:cNvPr id="60419" name="19M30.eps"/>
          <p:cNvPicPr>
            <a:picLocks noChangeAspect="1"/>
          </p:cNvPicPr>
          <p:nvPr/>
        </p:nvPicPr>
        <p:blipFill>
          <a:blip r:embed="rId3">
            <a:clrChange>
              <a:clrFrom>
                <a:srgbClr val="FFFFFF"/>
              </a:clrFrom>
              <a:clrTo>
                <a:srgbClr val="FFFFFF">
                  <a:alpha val="0"/>
                </a:srgbClr>
              </a:clrTo>
            </a:clrChange>
          </a:blip>
          <a:stretch>
            <a:fillRect/>
          </a:stretch>
        </p:blipFill>
        <p:spPr>
          <a:xfrm>
            <a:off x="2203450" y="1382713"/>
            <a:ext cx="8177213" cy="4298950"/>
          </a:xfrm>
          <a:prstGeom prst="rect">
            <a:avLst/>
          </a:prstGeom>
          <a:noFill/>
          <a:ln>
            <a:noFill/>
            <a:miter lim="800000"/>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2466" name="文本框 1"/>
          <p:cNvSpPr/>
          <p:nvPr/>
        </p:nvSpPr>
        <p:spPr>
          <a:xfrm>
            <a:off x="1082675" y="781050"/>
            <a:ext cx="10795000" cy="52070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30000"/>
              </a:lnSpc>
              <a:spcBef>
                <a:spcPct val="0"/>
              </a:spcBef>
              <a:buFontTx/>
              <a:buNone/>
            </a:pPr>
            <a:r>
              <a:rPr lang="zh-CN" altLang="zh-CN" sz="2400" b="1">
                <a:latin typeface="Arial" pitchFamily="34" charset="0"/>
                <a:ea typeface="微软雅黑" pitchFamily="34" charset="-122"/>
              </a:rPr>
              <a:t>二、常见误区</a:t>
            </a:r>
            <a:endParaRPr lang="zh-CN" altLang="zh-CN" sz="2400">
              <a:latin typeface="Arial" pitchFamily="34" charset="0"/>
              <a:ea typeface="微软雅黑" pitchFamily="34" charset="-122"/>
            </a:endParaRPr>
          </a:p>
        </p:txBody>
      </p:sp>
      <p:graphicFrame>
        <p:nvGraphicFramePr>
          <p:cNvPr id="62467" name="表格 2"/>
          <p:cNvGraphicFramePr>
            <a:graphicFrameLocks noGrp="1"/>
          </p:cNvGraphicFramePr>
          <p:nvPr/>
        </p:nvGraphicFramePr>
        <p:xfrm>
          <a:off x="2127250" y="1406525"/>
          <a:ext cx="7886700" cy="4491356"/>
        </p:xfrm>
        <a:graphic>
          <a:graphicData uri="http://schemas.openxmlformats.org/drawingml/2006/table">
            <a:tbl>
              <a:tblPr/>
              <a:tblGrid>
                <a:gridCol w="838200"/>
                <a:gridCol w="3482975"/>
                <a:gridCol w="3565525"/>
              </a:tblGrid>
              <a:tr h="428625">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30000"/>
                        </a:lnSpc>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30000"/>
                        </a:lnSpc>
                      </a:pPr>
                      <a:r>
                        <a:rPr sz="2000">
                          <a:ea typeface="Times New Roman" pitchFamily="18" charset="0"/>
                        </a:rPr>
                        <a:t>常见误区</a:t>
                      </a:r>
                      <a:endParaRPr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30000"/>
                        </a:lnSpc>
                      </a:pPr>
                      <a:r>
                        <a:rPr sz="2000">
                          <a:ea typeface="Times New Roman" pitchFamily="18" charset="0"/>
                        </a:rPr>
                        <a:t>出错原因</a:t>
                      </a:r>
                      <a:endParaRPr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1189038">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30000"/>
                        </a:lnSpc>
                      </a:pPr>
                      <a:r>
                        <a:rPr sz="2000">
                          <a:ea typeface="Times New Roman" pitchFamily="18" charset="0"/>
                        </a:rPr>
                        <a:t>误区</a:t>
                      </a:r>
                      <a:r>
                        <a:rPr lang="en-US" altLang="zh-CN" sz="2000">
                          <a:ea typeface="Times New Roman" pitchFamily="18" charset="0"/>
                        </a:rPr>
                        <a:t>1</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误认为元素的非金属性越强，其氧化物对应水化物的酸性就越强</a:t>
                      </a:r>
                      <a:endParaRPr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忽视了关键词</a:t>
                      </a:r>
                      <a:r>
                        <a:rPr lang="en-US" altLang="en-US" sz="2000">
                          <a:ea typeface="Times New Roman" pitchFamily="18" charset="0"/>
                        </a:rPr>
                        <a:t>“最高价”</a:t>
                      </a:r>
                      <a:endParaRPr lang="en-US" altLang="en-US"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792162">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30000"/>
                        </a:lnSpc>
                      </a:pPr>
                      <a:r>
                        <a:rPr sz="2000">
                          <a:ea typeface="Times New Roman" pitchFamily="18" charset="0"/>
                        </a:rPr>
                        <a:t>误区</a:t>
                      </a:r>
                      <a:r>
                        <a:rPr lang="en-US" altLang="zh-CN" sz="2000">
                          <a:ea typeface="Times New Roman" pitchFamily="18" charset="0"/>
                        </a:rPr>
                        <a:t>2</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误认为失电子难的原子得电子的能力一定强</a:t>
                      </a:r>
                      <a:endParaRPr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忽视了稀有气体元素的原子失电子难，得电子也难</a:t>
                      </a:r>
                      <a:endParaRPr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892175">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30000"/>
                        </a:lnSpc>
                      </a:pPr>
                      <a:r>
                        <a:rPr sz="2000">
                          <a:ea typeface="Times New Roman" pitchFamily="18" charset="0"/>
                        </a:rPr>
                        <a:t>误区</a:t>
                      </a:r>
                      <a:r>
                        <a:rPr lang="en-US" altLang="zh-CN" sz="2000">
                          <a:ea typeface="Times New Roman" pitchFamily="18" charset="0"/>
                        </a:rPr>
                        <a:t>3</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误认为同周期相邻两主族元素原子序数之差都等于</a:t>
                      </a:r>
                      <a:r>
                        <a:rPr lang="en-US" altLang="zh-CN" sz="2000">
                          <a:ea typeface="Times New Roman" pitchFamily="18" charset="0"/>
                        </a:rPr>
                        <a:t>1</a:t>
                      </a:r>
                      <a:endParaRPr lang="zh-CN" altLang="zh-CN"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长周期也有</a:t>
                      </a:r>
                      <a:r>
                        <a:rPr lang="en-US" altLang="zh-CN" sz="2000">
                          <a:ea typeface="Times New Roman" pitchFamily="18" charset="0"/>
                        </a:rPr>
                        <a:t>11或25的情况</a:t>
                      </a:r>
                      <a:endParaRPr lang="en-US" altLang="zh-CN"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1189038">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30000"/>
                        </a:lnSpc>
                      </a:pPr>
                      <a:r>
                        <a:rPr sz="2000">
                          <a:ea typeface="Times New Roman" pitchFamily="18" charset="0"/>
                        </a:rPr>
                        <a:t>误区</a:t>
                      </a:r>
                      <a:r>
                        <a:rPr lang="en-US" altLang="zh-CN" sz="2000">
                          <a:ea typeface="Times New Roman" pitchFamily="18" charset="0"/>
                        </a:rPr>
                        <a:t>4</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误认为得（失）电子的数目越多，元素的非金属性（金属性）越强</a:t>
                      </a:r>
                      <a:endParaRPr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50800" tIns="0" rIns="5080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just" eaLnBrk="1" hangingPunct="1">
                        <a:lnSpc>
                          <a:spcPct val="130000"/>
                        </a:lnSpc>
                      </a:pPr>
                      <a:r>
                        <a:rPr sz="2000">
                          <a:ea typeface="Times New Roman" pitchFamily="18" charset="0"/>
                        </a:rPr>
                        <a:t>元素原子得失电子的数目多少与元素的非金属性、金属性强弱没有必然的联系</a:t>
                      </a:r>
                      <a:endParaRPr sz="2000">
                        <a:ea typeface="Times New Roman" pitchFamily="18" charset="0"/>
                      </a:endParaRPr>
                    </a:p>
                  </a:txBody>
                  <a:tcPr marL="50800" marR="5080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bl>
          </a:graphicData>
        </a:graphic>
      </p:graphicFrame>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4514" name="文本框 1">
            <a:extLst>
              <a:ext uri="{FF2B5EF4-FFF2-40B4-BE49-F238E27FC236}"/>
            </a:extLst>
          </p:cNvPr>
          <p:cNvSpPr txBox="1"/>
          <p:nvPr/>
        </p:nvSpPr>
        <p:spPr>
          <a:xfrm>
            <a:off x="1055688" y="890588"/>
            <a:ext cx="10795000" cy="5113337"/>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000" spc="0"/>
              <a:t>1.</a:t>
            </a:r>
            <a:r>
              <a:rPr lang="zh-CN" altLang="zh-CN" sz="2000" spc="0">
                <a:ea typeface="Times New Roman" pitchFamily="18" charset="0"/>
              </a:rPr>
              <a:t>已知下列原子的半径：</a:t>
            </a:r>
            <a:endParaRPr lang="en-US" altLang="zh-CN" sz="2000">
              <a:ea typeface="Times New Roman" pitchFamily="18" charset="0"/>
            </a:endParaRPr>
          </a:p>
          <a:p>
            <a:pPr marL="0" marR="0" lvl="0" indent="0" algn="just" eaLnBrk="1" hangingPunct="1">
              <a:lnSpc>
                <a:spcPct val="150000"/>
              </a:lnSpc>
            </a:pPr>
            <a:endParaRPr lang="en-US" altLang="zh-CN" sz="2000">
              <a:ea typeface="Times New Roman" pitchFamily="18" charset="0"/>
            </a:endParaRPr>
          </a:p>
          <a:p>
            <a:pPr marL="0" marR="0" lvl="0" indent="0" algn="just" eaLnBrk="1" hangingPunct="1">
              <a:lnSpc>
                <a:spcPct val="150000"/>
              </a:lnSpc>
            </a:pPr>
            <a:endParaRPr lang="en-US" altLang="zh-CN" sz="2000">
              <a:ea typeface="Times New Roman" pitchFamily="18" charset="0"/>
            </a:endParaRPr>
          </a:p>
          <a:p>
            <a:pPr marL="0" marR="0" lvl="0" indent="0" algn="just" eaLnBrk="1" hangingPunct="1">
              <a:lnSpc>
                <a:spcPct val="150000"/>
              </a:lnSpc>
            </a:pPr>
            <a:endParaRPr lang="en-US" altLang="zh-CN" sz="2000">
              <a:ea typeface="Times New Roman" pitchFamily="18" charset="0"/>
            </a:endParaRPr>
          </a:p>
          <a:p>
            <a:pPr marL="0" marR="0" lvl="0" indent="0" algn="just" eaLnBrk="1" hangingPunct="1">
              <a:lnSpc>
                <a:spcPct val="150000"/>
              </a:lnSpc>
            </a:pPr>
            <a:r>
              <a:rPr lang="zh-CN" altLang="zh-CN" sz="2000" spc="0">
                <a:ea typeface="Times New Roman" pitchFamily="18" charset="0"/>
              </a:rPr>
              <a:t>根据以上数据，判断磷原子的半径可能是（　　）</a:t>
            </a:r>
            <a:endParaRPr lang="zh-CN" altLang="zh-CN" sz="2000">
              <a:ea typeface="Times New Roman" pitchFamily="18" charset="0"/>
            </a:endParaRPr>
          </a:p>
          <a:p>
            <a:pPr marL="0" marR="0" lvl="0" indent="0" algn="just" eaLnBrk="1" hangingPunct="1">
              <a:lnSpc>
                <a:spcPct val="150000"/>
              </a:lnSpc>
            </a:pPr>
            <a:r>
              <a:rPr lang="en-US" altLang="zh-CN" sz="2000" spc="0">
                <a:ea typeface="Times New Roman" pitchFamily="18" charset="0"/>
              </a:rPr>
              <a:t>A.1.10×10</a:t>
            </a:r>
            <a:r>
              <a:rPr lang="en-US" altLang="zh-CN" sz="2000" spc="0" baseline="30000">
                <a:ea typeface="Times New Roman" pitchFamily="18" charset="0"/>
              </a:rPr>
              <a:t>-10</a:t>
            </a:r>
            <a:r>
              <a:rPr lang="en-US" altLang="zh-CN" sz="2000" spc="0">
                <a:ea typeface="Times New Roman" pitchFamily="18" charset="0"/>
              </a:rPr>
              <a:t> m                                             B.0.80×10</a:t>
            </a:r>
            <a:r>
              <a:rPr lang="en-US" altLang="zh-CN" sz="2000" spc="0" baseline="30000">
                <a:ea typeface="Times New Roman" pitchFamily="18" charset="0"/>
              </a:rPr>
              <a:t>-10</a:t>
            </a:r>
            <a:r>
              <a:rPr lang="en-US" altLang="zh-CN" sz="2000" spc="0">
                <a:ea typeface="Times New Roman" pitchFamily="18" charset="0"/>
              </a:rPr>
              <a:t> m         </a:t>
            </a:r>
            <a:endParaRPr lang="zh-CN" altLang="zh-CN" sz="2000">
              <a:ea typeface="Times New Roman" pitchFamily="18" charset="0"/>
            </a:endParaRPr>
          </a:p>
          <a:p>
            <a:pPr marL="0" marR="0" lvl="0" indent="0" algn="just" eaLnBrk="1" hangingPunct="1">
              <a:lnSpc>
                <a:spcPct val="150000"/>
              </a:lnSpc>
            </a:pPr>
            <a:r>
              <a:rPr lang="en-US" altLang="zh-CN" sz="2000" spc="0">
                <a:ea typeface="Times New Roman" pitchFamily="18" charset="0"/>
              </a:rPr>
              <a:t>C.1.20×10</a:t>
            </a:r>
            <a:r>
              <a:rPr lang="en-US" altLang="zh-CN" sz="2000" spc="0" baseline="30000">
                <a:ea typeface="Times New Roman" pitchFamily="18" charset="0"/>
              </a:rPr>
              <a:t>-10</a:t>
            </a:r>
            <a:r>
              <a:rPr lang="en-US" altLang="zh-CN" sz="2000" spc="0">
                <a:ea typeface="Times New Roman" pitchFamily="18" charset="0"/>
              </a:rPr>
              <a:t> m	                                          D.0.70×10</a:t>
            </a:r>
            <a:r>
              <a:rPr lang="en-US" altLang="zh-CN" sz="2000" spc="0" baseline="30000">
                <a:ea typeface="Times New Roman" pitchFamily="18" charset="0"/>
              </a:rPr>
              <a:t>-10</a:t>
            </a:r>
            <a:r>
              <a:rPr lang="en-US" altLang="zh-CN" sz="2000" spc="0">
                <a:ea typeface="Times New Roman" pitchFamily="18" charset="0"/>
              </a:rPr>
              <a:t> m</a:t>
            </a:r>
            <a:endParaRPr lang="zh-CN" altLang="zh-CN" sz="2000">
              <a:ea typeface="Times New Roman" pitchFamily="18" charset="0"/>
            </a:endParaRPr>
          </a:p>
          <a:p>
            <a:pPr marL="0" marR="0" lvl="0" indent="0" eaLnBrk="1" hangingPunct="1">
              <a:lnSpc>
                <a:spcPct val="150000"/>
              </a:lnSpc>
            </a:pPr>
            <a:endParaRPr lang="en-US" altLang="zh-CN" sz="2000"/>
          </a:p>
          <a:p>
            <a:pPr marL="0" marR="0" lvl="0" indent="0" algn="just" eaLnBrk="1" hangingPunct="1">
              <a:lnSpc>
                <a:spcPct val="150000"/>
              </a:lnSpc>
            </a:pPr>
            <a:r>
              <a:rPr lang="en-US" altLang="zh-CN" sz="2000" spc="0">
                <a:solidFill>
                  <a:srgbClr val="000000"/>
                </a:solidFill>
                <a:ea typeface="Times New Roman" pitchFamily="18" charset="0"/>
              </a:rPr>
              <a:t>2.</a:t>
            </a:r>
            <a:r>
              <a:rPr lang="zh-CN" altLang="zh-CN" sz="2000" spc="0">
                <a:ea typeface="Times New Roman" pitchFamily="18" charset="0"/>
              </a:rPr>
              <a:t>下列性质的递变关系正确的是（　　）</a:t>
            </a:r>
            <a:endParaRPr lang="zh-CN" altLang="zh-CN" sz="2000">
              <a:ea typeface="Times New Roman" pitchFamily="18" charset="0"/>
            </a:endParaRPr>
          </a:p>
          <a:p>
            <a:pPr marL="0" marR="0" lvl="0" indent="0" algn="just" eaLnBrk="1" hangingPunct="1">
              <a:lnSpc>
                <a:spcPct val="150000"/>
              </a:lnSpc>
            </a:pPr>
            <a:r>
              <a:rPr lang="en-US" altLang="zh-CN" sz="2000" spc="0">
                <a:ea typeface="Times New Roman" pitchFamily="18" charset="0"/>
              </a:rPr>
              <a:t>A.</a:t>
            </a:r>
            <a:r>
              <a:rPr lang="zh-CN" altLang="zh-CN" sz="2000" spc="0">
                <a:ea typeface="Times New Roman" pitchFamily="18" charset="0"/>
              </a:rPr>
              <a:t>氢化物稳定性：</a:t>
            </a:r>
            <a:r>
              <a:rPr lang="en-US" altLang="zh-CN" sz="2000" spc="0">
                <a:ea typeface="Times New Roman" pitchFamily="18" charset="0"/>
              </a:rPr>
              <a:t>NH</a:t>
            </a:r>
            <a:r>
              <a:rPr lang="en-US" altLang="zh-CN" sz="2000" spc="0" baseline="-25000">
                <a:ea typeface="Times New Roman" pitchFamily="18" charset="0"/>
              </a:rPr>
              <a:t>3</a:t>
            </a:r>
            <a:r>
              <a:rPr lang="en-US" altLang="zh-CN" sz="2000" spc="0">
                <a:ea typeface="Times New Roman" pitchFamily="18" charset="0"/>
              </a:rPr>
              <a:t>&gt;H</a:t>
            </a:r>
            <a:r>
              <a:rPr lang="en-US" altLang="zh-CN" sz="2000" spc="0" baseline="-25000">
                <a:ea typeface="Times New Roman" pitchFamily="18" charset="0"/>
              </a:rPr>
              <a:t>2</a:t>
            </a:r>
            <a:r>
              <a:rPr lang="en-US" altLang="zh-CN" sz="2000" spc="0">
                <a:ea typeface="Times New Roman" pitchFamily="18" charset="0"/>
              </a:rPr>
              <a:t>O&gt;HF                B.</a:t>
            </a:r>
            <a:r>
              <a:rPr lang="zh-CN" altLang="zh-CN" sz="2000" spc="0">
                <a:ea typeface="Times New Roman" pitchFamily="18" charset="0"/>
              </a:rPr>
              <a:t>碱性：</a:t>
            </a:r>
            <a:r>
              <a:rPr lang="en-US" altLang="zh-CN" sz="2000" spc="0">
                <a:ea typeface="Times New Roman" pitchFamily="18" charset="0"/>
              </a:rPr>
              <a:t>NaOH&gt;KOH&gt;Mg(OH)</a:t>
            </a:r>
            <a:r>
              <a:rPr lang="en-US" altLang="zh-CN" sz="2000" spc="0" baseline="-25000">
                <a:ea typeface="Times New Roman" pitchFamily="18" charset="0"/>
              </a:rPr>
              <a:t>2</a:t>
            </a:r>
            <a:endParaRPr lang="zh-CN" altLang="zh-CN" sz="2000">
              <a:ea typeface="Times New Roman" pitchFamily="18" charset="0"/>
            </a:endParaRPr>
          </a:p>
          <a:p>
            <a:pPr marL="0" marR="0" lvl="0" indent="0" algn="just" eaLnBrk="1" hangingPunct="1">
              <a:lnSpc>
                <a:spcPct val="150000"/>
              </a:lnSpc>
            </a:pPr>
            <a:r>
              <a:rPr lang="en-US" altLang="zh-CN" sz="2000" spc="0">
                <a:ea typeface="Times New Roman" pitchFamily="18" charset="0"/>
              </a:rPr>
              <a:t>C.</a:t>
            </a:r>
            <a:r>
              <a:rPr lang="zh-CN" altLang="zh-CN" sz="2000" spc="0">
                <a:ea typeface="Times New Roman" pitchFamily="18" charset="0"/>
              </a:rPr>
              <a:t>离子半径：</a:t>
            </a:r>
            <a:r>
              <a:rPr lang="en-US" altLang="zh-CN" sz="2000" spc="0">
                <a:ea typeface="Times New Roman" pitchFamily="18" charset="0"/>
              </a:rPr>
              <a:t>O</a:t>
            </a:r>
            <a:r>
              <a:rPr lang="en-US" altLang="zh-CN" sz="2000" spc="0" baseline="30000">
                <a:ea typeface="Times New Roman" pitchFamily="18" charset="0"/>
              </a:rPr>
              <a:t>2-</a:t>
            </a:r>
            <a:r>
              <a:rPr lang="en-US" altLang="zh-CN" sz="2000" spc="0">
                <a:ea typeface="Times New Roman" pitchFamily="18" charset="0"/>
              </a:rPr>
              <a:t>&gt;F</a:t>
            </a:r>
            <a:r>
              <a:rPr lang="en-US" altLang="zh-CN" sz="2000" spc="0" baseline="30000">
                <a:ea typeface="Times New Roman" pitchFamily="18" charset="0"/>
              </a:rPr>
              <a:t>-</a:t>
            </a:r>
            <a:r>
              <a:rPr lang="en-US" altLang="zh-CN" sz="2000" spc="0">
                <a:ea typeface="Times New Roman" pitchFamily="18" charset="0"/>
              </a:rPr>
              <a:t>&gt;Al</a:t>
            </a:r>
            <a:r>
              <a:rPr lang="en-US" altLang="zh-CN" sz="2000" spc="0" baseline="30000">
                <a:ea typeface="Times New Roman" pitchFamily="18" charset="0"/>
              </a:rPr>
              <a:t>3+</a:t>
            </a:r>
            <a:r>
              <a:rPr lang="en-US" altLang="zh-CN" sz="2000" spc="0">
                <a:ea typeface="Times New Roman" pitchFamily="18" charset="0"/>
              </a:rPr>
              <a:t>&gt;Mg</a:t>
            </a:r>
            <a:r>
              <a:rPr lang="en-US" altLang="zh-CN" sz="2000" spc="0" baseline="30000">
                <a:ea typeface="Times New Roman" pitchFamily="18" charset="0"/>
              </a:rPr>
              <a:t>2+</a:t>
            </a:r>
            <a:r>
              <a:rPr lang="en-US" altLang="zh-CN" sz="2000" spc="0">
                <a:ea typeface="Times New Roman" pitchFamily="18" charset="0"/>
              </a:rPr>
              <a:t>&gt;Na</a:t>
            </a:r>
            <a:r>
              <a:rPr lang="en-US" altLang="zh-CN" sz="2000" spc="0" baseline="30000">
                <a:ea typeface="Times New Roman" pitchFamily="18" charset="0"/>
              </a:rPr>
              <a:t>+               </a:t>
            </a:r>
            <a:r>
              <a:rPr lang="en-US" altLang="zh-CN" sz="2000" spc="0">
                <a:ea typeface="Times New Roman" pitchFamily="18" charset="0"/>
              </a:rPr>
              <a:t>D.</a:t>
            </a:r>
            <a:r>
              <a:rPr lang="zh-CN" altLang="zh-CN" sz="2000" spc="0">
                <a:ea typeface="Times New Roman" pitchFamily="18" charset="0"/>
              </a:rPr>
              <a:t>最高正价：</a:t>
            </a:r>
            <a:r>
              <a:rPr lang="en-US" altLang="zh-CN" sz="2000" spc="0">
                <a:ea typeface="Times New Roman" pitchFamily="18" charset="0"/>
              </a:rPr>
              <a:t>Cl&gt;Si&gt;Al&gt;Na</a:t>
            </a:r>
            <a:endParaRPr lang="zh-CN" altLang="zh-CN" sz="2000">
              <a:ea typeface="Times New Roman" pitchFamily="18" charset="0"/>
            </a:endParaRPr>
          </a:p>
        </p:txBody>
      </p:sp>
      <p:graphicFrame>
        <p:nvGraphicFramePr>
          <p:cNvPr id="64515" name="表格 2"/>
          <p:cNvGraphicFramePr>
            <a:graphicFrameLocks noGrp="1"/>
          </p:cNvGraphicFramePr>
          <p:nvPr/>
        </p:nvGraphicFramePr>
        <p:xfrm>
          <a:off x="3857625" y="1555750"/>
          <a:ext cx="4416426" cy="1079500"/>
        </p:xfrm>
        <a:graphic>
          <a:graphicData uri="http://schemas.openxmlformats.org/drawingml/2006/table">
            <a:tbl>
              <a:tblPr/>
              <a:tblGrid>
                <a:gridCol w="1557338"/>
                <a:gridCol w="777875"/>
                <a:gridCol w="733425"/>
                <a:gridCol w="642938"/>
                <a:gridCol w="704850"/>
              </a:tblGrid>
              <a:tr h="53975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a:ea typeface="Times New Roman" pitchFamily="18" charset="0"/>
                        </a:rPr>
                        <a:t>原子</a:t>
                      </a:r>
                      <a:endParaRPr>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N</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S</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O</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Si</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53975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a:ea typeface="Times New Roman" pitchFamily="18" charset="0"/>
                        </a:rPr>
                        <a:t>半径</a:t>
                      </a:r>
                      <a:r>
                        <a:rPr lang="en-US" altLang="zh-CN" i="1">
                          <a:ea typeface="Times New Roman" pitchFamily="18" charset="0"/>
                        </a:rPr>
                        <a:t>r</a:t>
                      </a:r>
                      <a:r>
                        <a:rPr lang="en-US" altLang="zh-CN">
                          <a:ea typeface="Times New Roman" pitchFamily="18" charset="0"/>
                        </a:rPr>
                        <a:t>/×10</a:t>
                      </a:r>
                      <a:r>
                        <a:rPr lang="en-US" altLang="zh-CN" baseline="30000">
                          <a:ea typeface="Times New Roman" pitchFamily="18" charset="0"/>
                        </a:rPr>
                        <a:t>-10</a:t>
                      </a:r>
                      <a:r>
                        <a:rPr lang="en-US" altLang="zh-CN">
                          <a:ea typeface="Times New Roman" pitchFamily="18" charset="0"/>
                        </a:rPr>
                        <a:t> m</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0.75</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1.02</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0.74</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a:ea typeface="Times New Roman" pitchFamily="18" charset="0"/>
                        </a:rPr>
                        <a:t>1.17</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bl>
          </a:graphicData>
        </a:graphic>
      </p:graphicFrame>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6562" name="文本框 2">
            <a:extLst>
              <a:ext uri="{FF2B5EF4-FFF2-40B4-BE49-F238E27FC236}"/>
            </a:extLst>
          </p:cNvPr>
          <p:cNvSpPr txBox="1"/>
          <p:nvPr/>
        </p:nvSpPr>
        <p:spPr>
          <a:xfrm>
            <a:off x="1038225" y="993775"/>
            <a:ext cx="10829925" cy="234950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000" spc="0">
                <a:solidFill>
                  <a:srgbClr val="000000"/>
                </a:solidFill>
                <a:ea typeface="Courier New" pitchFamily="49" charset="0"/>
              </a:rPr>
              <a:t>3.</a:t>
            </a:r>
            <a:r>
              <a:rPr lang="zh-CN" altLang="zh-CN" sz="2000" spc="0">
                <a:ea typeface="Times New Roman" pitchFamily="18" charset="0"/>
              </a:rPr>
              <a:t>下列说法正确的是（　　）</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A.</a:t>
            </a:r>
            <a:r>
              <a:rPr lang="zh-CN" altLang="zh-CN" sz="2000" spc="0">
                <a:ea typeface="Times New Roman" pitchFamily="18" charset="0"/>
              </a:rPr>
              <a:t>从</a:t>
            </a:r>
            <a:r>
              <a:rPr lang="en-US" altLang="zh-CN" sz="2000" spc="0">
                <a:ea typeface="Courier New" pitchFamily="49" charset="0"/>
              </a:rPr>
              <a:t>Li→F</a:t>
            </a:r>
            <a:r>
              <a:rPr lang="zh-CN" altLang="zh-CN" sz="2000" spc="0">
                <a:ea typeface="Times New Roman" pitchFamily="18" charset="0"/>
              </a:rPr>
              <a:t>，</a:t>
            </a:r>
            <a:r>
              <a:rPr lang="en-US" altLang="zh-CN" sz="2000" spc="0">
                <a:ea typeface="Courier New" pitchFamily="49" charset="0"/>
              </a:rPr>
              <a:t>Na→Cl</a:t>
            </a:r>
            <a:r>
              <a:rPr lang="zh-CN" altLang="zh-CN" sz="2000" spc="0">
                <a:ea typeface="Times New Roman" pitchFamily="18" charset="0"/>
              </a:rPr>
              <a:t>，元素的最高化合价呈现从＋</a:t>
            </a:r>
            <a:r>
              <a:rPr lang="en-US" altLang="zh-CN" sz="2000" spc="0">
                <a:ea typeface="Courier New" pitchFamily="49" charset="0"/>
              </a:rPr>
              <a:t>1→</a:t>
            </a:r>
            <a:r>
              <a:rPr lang="zh-CN" altLang="zh-CN" sz="2000" spc="0">
                <a:ea typeface="Times New Roman" pitchFamily="18" charset="0"/>
              </a:rPr>
              <a:t>＋</a:t>
            </a:r>
            <a:r>
              <a:rPr lang="en-US" altLang="zh-CN" sz="2000" spc="0">
                <a:ea typeface="Courier New" pitchFamily="49" charset="0"/>
              </a:rPr>
              <a:t>7</a:t>
            </a:r>
            <a:r>
              <a:rPr lang="zh-CN" altLang="zh-CN" sz="2000" spc="0">
                <a:ea typeface="Times New Roman" pitchFamily="18" charset="0"/>
              </a:rPr>
              <a:t>价的变化</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B.</a:t>
            </a:r>
            <a:r>
              <a:rPr lang="zh-CN" altLang="zh-CN" sz="2000" spc="0">
                <a:ea typeface="Times New Roman" pitchFamily="18" charset="0"/>
              </a:rPr>
              <a:t>同周期元素的原子半径从左至右一定依次减小</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C.</a:t>
            </a:r>
            <a:r>
              <a:rPr lang="zh-CN" altLang="zh-CN" sz="2000" spc="0">
                <a:ea typeface="Times New Roman" pitchFamily="18" charset="0"/>
              </a:rPr>
              <a:t>同周期中，第</a:t>
            </a:r>
            <a:r>
              <a:rPr lang="en-US" altLang="zh-CN" sz="2000" spc="0">
                <a:ea typeface="Courier New" pitchFamily="49" charset="0"/>
              </a:rPr>
              <a:t> ⅠA</a:t>
            </a:r>
            <a:r>
              <a:rPr lang="zh-CN" altLang="zh-CN" sz="2000" spc="0">
                <a:ea typeface="Times New Roman" pitchFamily="18" charset="0"/>
              </a:rPr>
              <a:t>族元素（</a:t>
            </a:r>
            <a:r>
              <a:rPr lang="en-US" altLang="zh-CN" sz="2000" spc="0">
                <a:ea typeface="Courier New" pitchFamily="49" charset="0"/>
              </a:rPr>
              <a:t>H</a:t>
            </a:r>
            <a:r>
              <a:rPr lang="zh-CN" altLang="zh-CN" sz="2000" spc="0">
                <a:ea typeface="Times New Roman" pitchFamily="18" charset="0"/>
              </a:rPr>
              <a:t>除外）金属性最强，第</a:t>
            </a:r>
            <a:r>
              <a:rPr lang="en-US" altLang="zh-CN" sz="2000" spc="0">
                <a:ea typeface="Courier New" pitchFamily="49" charset="0"/>
              </a:rPr>
              <a:t>ⅦA</a:t>
            </a:r>
            <a:r>
              <a:rPr lang="zh-CN" altLang="zh-CN" sz="2000" spc="0">
                <a:ea typeface="Times New Roman" pitchFamily="18" charset="0"/>
              </a:rPr>
              <a:t>族元素非金属性最强</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D.HF</a:t>
            </a:r>
            <a:r>
              <a:rPr lang="zh-CN" altLang="zh-CN" sz="2000" spc="0">
                <a:ea typeface="Times New Roman" pitchFamily="18" charset="0"/>
              </a:rPr>
              <a:t>、</a:t>
            </a:r>
            <a:r>
              <a:rPr lang="en-US" altLang="zh-CN" sz="2000" spc="0">
                <a:ea typeface="Courier New" pitchFamily="49" charset="0"/>
              </a:rPr>
              <a:t>NH</a:t>
            </a:r>
            <a:r>
              <a:rPr lang="en-US" altLang="zh-CN" sz="2000" spc="0" baseline="-25000">
                <a:ea typeface="Courier New" pitchFamily="49" charset="0"/>
              </a:rPr>
              <a:t>3</a:t>
            </a:r>
            <a:r>
              <a:rPr lang="zh-CN" altLang="zh-CN" sz="2000" spc="0">
                <a:ea typeface="Times New Roman" pitchFamily="18" charset="0"/>
              </a:rPr>
              <a:t>、</a:t>
            </a:r>
            <a:r>
              <a:rPr lang="en-US" altLang="zh-CN" sz="2000" spc="0">
                <a:ea typeface="Courier New" pitchFamily="49" charset="0"/>
              </a:rPr>
              <a:t>SiH</a:t>
            </a:r>
            <a:r>
              <a:rPr lang="en-US" altLang="zh-CN" sz="2000" spc="0" baseline="-25000">
                <a:ea typeface="Courier New" pitchFamily="49" charset="0"/>
              </a:rPr>
              <a:t>4</a:t>
            </a:r>
            <a:r>
              <a:rPr lang="zh-CN" altLang="zh-CN" sz="2000" spc="0">
                <a:ea typeface="Times New Roman" pitchFamily="18" charset="0"/>
              </a:rPr>
              <a:t>的稳定性依次增强</a:t>
            </a:r>
            <a:endParaRPr lang="zh-CN" altLang="zh-CN" sz="2000">
              <a:ea typeface="Courier New" pitchFamily="49" charset="0"/>
            </a:endParaRPr>
          </a:p>
        </p:txBody>
      </p:sp>
      <p:sp>
        <p:nvSpPr>
          <p:cNvPr id="66563" name="文本框 4">
            <a:extLst>
              <a:ext uri="{FF2B5EF4-FFF2-40B4-BE49-F238E27FC236}"/>
            </a:extLst>
          </p:cNvPr>
          <p:cNvSpPr txBox="1"/>
          <p:nvPr/>
        </p:nvSpPr>
        <p:spPr>
          <a:xfrm>
            <a:off x="1038225" y="3494088"/>
            <a:ext cx="10829925" cy="2809875"/>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000" spc="0">
                <a:solidFill>
                  <a:srgbClr val="000000"/>
                </a:solidFill>
                <a:ea typeface="Courier New" pitchFamily="49" charset="0"/>
              </a:rPr>
              <a:t>4.</a:t>
            </a:r>
            <a:r>
              <a:rPr lang="zh-CN" altLang="zh-CN" sz="2000" spc="0">
                <a:ea typeface="Times New Roman" pitchFamily="18" charset="0"/>
              </a:rPr>
              <a:t>元素</a:t>
            </a:r>
            <a:r>
              <a:rPr lang="en-US" altLang="zh-CN" sz="2000" spc="0">
                <a:ea typeface="Courier New" pitchFamily="49" charset="0"/>
              </a:rPr>
              <a:t>X</a:t>
            </a:r>
            <a:r>
              <a:rPr lang="zh-CN" altLang="zh-CN" sz="2000" spc="0">
                <a:ea typeface="Times New Roman" pitchFamily="18" charset="0"/>
              </a:rPr>
              <a:t>、</a:t>
            </a:r>
            <a:r>
              <a:rPr lang="en-US" altLang="zh-CN" sz="2000" spc="0">
                <a:ea typeface="Courier New" pitchFamily="49" charset="0"/>
              </a:rPr>
              <a:t>Y</a:t>
            </a:r>
            <a:r>
              <a:rPr lang="zh-CN" altLang="zh-CN" sz="2000" spc="0">
                <a:ea typeface="Times New Roman" pitchFamily="18" charset="0"/>
              </a:rPr>
              <a:t>、</a:t>
            </a:r>
            <a:r>
              <a:rPr lang="en-US" altLang="zh-CN" sz="2000" spc="0">
                <a:ea typeface="Courier New" pitchFamily="49" charset="0"/>
              </a:rPr>
              <a:t>Z</a:t>
            </a:r>
            <a:r>
              <a:rPr lang="zh-CN" altLang="zh-CN" sz="2000" spc="0">
                <a:ea typeface="Times New Roman" pitchFamily="18" charset="0"/>
              </a:rPr>
              <a:t>原子序数之和为</a:t>
            </a:r>
            <a:r>
              <a:rPr lang="en-US" altLang="zh-CN" sz="2000" spc="0">
                <a:ea typeface="Courier New" pitchFamily="49" charset="0"/>
              </a:rPr>
              <a:t>36</a:t>
            </a:r>
            <a:r>
              <a:rPr lang="zh-CN" altLang="zh-CN" sz="2000" spc="0">
                <a:ea typeface="Times New Roman" pitchFamily="18" charset="0"/>
              </a:rPr>
              <a:t>，</a:t>
            </a:r>
            <a:r>
              <a:rPr lang="en-US" altLang="zh-CN" sz="2000" spc="0">
                <a:ea typeface="Courier New" pitchFamily="49" charset="0"/>
              </a:rPr>
              <a:t>X</a:t>
            </a:r>
            <a:r>
              <a:rPr lang="zh-CN" altLang="zh-CN" sz="2000" spc="0">
                <a:ea typeface="Times New Roman" pitchFamily="18" charset="0"/>
              </a:rPr>
              <a:t>、</a:t>
            </a:r>
            <a:r>
              <a:rPr lang="en-US" altLang="zh-CN" sz="2000" spc="0">
                <a:ea typeface="Courier New" pitchFamily="49" charset="0"/>
              </a:rPr>
              <a:t>Y</a:t>
            </a:r>
            <a:r>
              <a:rPr lang="zh-CN" altLang="zh-CN" sz="2000" spc="0">
                <a:ea typeface="Times New Roman" pitchFamily="18" charset="0"/>
              </a:rPr>
              <a:t>在同一周期，</a:t>
            </a:r>
            <a:r>
              <a:rPr lang="en-US" altLang="zh-CN" sz="2000" spc="0">
                <a:ea typeface="Courier New" pitchFamily="49" charset="0"/>
              </a:rPr>
              <a:t>X</a:t>
            </a:r>
            <a:r>
              <a:rPr lang="zh-CN" altLang="zh-CN" sz="2000" spc="0" baseline="30000">
                <a:ea typeface="Times New Roman" pitchFamily="18" charset="0"/>
              </a:rPr>
              <a:t>＋</a:t>
            </a:r>
            <a:r>
              <a:rPr lang="zh-CN" altLang="zh-CN" sz="2000" spc="0">
                <a:ea typeface="Times New Roman" pitchFamily="18" charset="0"/>
              </a:rPr>
              <a:t>与</a:t>
            </a:r>
            <a:r>
              <a:rPr lang="en-US" altLang="zh-CN" sz="2000" spc="0">
                <a:ea typeface="Courier New" pitchFamily="49" charset="0"/>
              </a:rPr>
              <a:t>Z</a:t>
            </a:r>
            <a:r>
              <a:rPr lang="en-US" altLang="zh-CN" sz="2000" spc="0" baseline="30000">
                <a:ea typeface="Courier New" pitchFamily="49" charset="0"/>
              </a:rPr>
              <a:t>2</a:t>
            </a:r>
            <a:r>
              <a:rPr lang="zh-CN" altLang="zh-CN" sz="2000" spc="0" baseline="30000">
                <a:ea typeface="Times New Roman" pitchFamily="18" charset="0"/>
              </a:rPr>
              <a:t>－</a:t>
            </a:r>
            <a:r>
              <a:rPr lang="zh-CN" altLang="zh-CN" sz="2000" spc="0">
                <a:ea typeface="Times New Roman" pitchFamily="18" charset="0"/>
              </a:rPr>
              <a:t>具有相同的核外电子层结构。下列推测不正确的是（　　）</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A.</a:t>
            </a:r>
            <a:r>
              <a:rPr lang="zh-CN" altLang="zh-CN" sz="2000" spc="0">
                <a:ea typeface="Times New Roman" pitchFamily="18" charset="0"/>
              </a:rPr>
              <a:t>同周期元素中</a:t>
            </a:r>
            <a:r>
              <a:rPr lang="en-US" altLang="zh-CN" sz="2000" spc="0">
                <a:ea typeface="Courier New" pitchFamily="49" charset="0"/>
              </a:rPr>
              <a:t>X</a:t>
            </a:r>
            <a:r>
              <a:rPr lang="zh-CN" altLang="zh-CN" sz="2000" spc="0">
                <a:ea typeface="Times New Roman" pitchFamily="18" charset="0"/>
              </a:rPr>
              <a:t>的金属性最强</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B.</a:t>
            </a:r>
            <a:r>
              <a:rPr lang="zh-CN" altLang="zh-CN" sz="2000" spc="0">
                <a:ea typeface="Times New Roman" pitchFamily="18" charset="0"/>
              </a:rPr>
              <a:t>原子半径：</a:t>
            </a:r>
            <a:r>
              <a:rPr lang="en-US" altLang="zh-CN" sz="2000" spc="0">
                <a:ea typeface="Courier New" pitchFamily="49" charset="0"/>
              </a:rPr>
              <a:t>X</a:t>
            </a:r>
            <a:r>
              <a:rPr lang="zh-CN" altLang="zh-CN" sz="2000" spc="0">
                <a:ea typeface="Times New Roman" pitchFamily="18" charset="0"/>
              </a:rPr>
              <a:t>＞</a:t>
            </a:r>
            <a:r>
              <a:rPr lang="en-US" altLang="zh-CN" sz="2000" spc="0">
                <a:ea typeface="Courier New" pitchFamily="49" charset="0"/>
              </a:rPr>
              <a:t>Y</a:t>
            </a:r>
            <a:r>
              <a:rPr lang="zh-CN" altLang="zh-CN" sz="2000" spc="0">
                <a:ea typeface="Times New Roman" pitchFamily="18" charset="0"/>
              </a:rPr>
              <a:t>，离子半径：</a:t>
            </a:r>
            <a:r>
              <a:rPr lang="en-US" altLang="zh-CN" sz="2000" spc="0">
                <a:ea typeface="Courier New" pitchFamily="49" charset="0"/>
              </a:rPr>
              <a:t>X</a:t>
            </a:r>
            <a:r>
              <a:rPr lang="zh-CN" altLang="zh-CN" sz="2000" spc="0" baseline="30000">
                <a:ea typeface="Times New Roman" pitchFamily="18" charset="0"/>
              </a:rPr>
              <a:t>＋</a:t>
            </a:r>
            <a:r>
              <a:rPr lang="zh-CN" altLang="zh-CN" sz="2000" spc="0">
                <a:ea typeface="Times New Roman" pitchFamily="18" charset="0"/>
              </a:rPr>
              <a:t>＞</a:t>
            </a:r>
            <a:r>
              <a:rPr lang="en-US" altLang="zh-CN" sz="2000" spc="0">
                <a:ea typeface="Courier New" pitchFamily="49" charset="0"/>
              </a:rPr>
              <a:t>Z</a:t>
            </a:r>
            <a:r>
              <a:rPr lang="en-US" altLang="zh-CN" sz="2000" spc="0" baseline="30000">
                <a:ea typeface="Courier New" pitchFamily="49" charset="0"/>
              </a:rPr>
              <a:t>2</a:t>
            </a:r>
            <a:r>
              <a:rPr lang="zh-CN" altLang="zh-CN" sz="2000" spc="0" baseline="30000">
                <a:ea typeface="Times New Roman" pitchFamily="18" charset="0"/>
              </a:rPr>
              <a:t>－</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C.</a:t>
            </a:r>
            <a:r>
              <a:rPr lang="zh-CN" altLang="zh-CN" sz="2000" spc="0">
                <a:ea typeface="Times New Roman" pitchFamily="18" charset="0"/>
              </a:rPr>
              <a:t>同族元素中</a:t>
            </a:r>
            <a:r>
              <a:rPr lang="en-US" altLang="zh-CN" sz="2000" spc="0">
                <a:ea typeface="Courier New" pitchFamily="49" charset="0"/>
              </a:rPr>
              <a:t>Z</a:t>
            </a:r>
            <a:r>
              <a:rPr lang="zh-CN" altLang="zh-CN" sz="2000" spc="0">
                <a:ea typeface="Times New Roman" pitchFamily="18" charset="0"/>
              </a:rPr>
              <a:t>的气态氢化物稳定性最高</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D.</a:t>
            </a:r>
            <a:r>
              <a:rPr lang="zh-CN" altLang="zh-CN" sz="2000" spc="0">
                <a:ea typeface="Times New Roman" pitchFamily="18" charset="0"/>
              </a:rPr>
              <a:t>同周期元素中</a:t>
            </a:r>
            <a:r>
              <a:rPr lang="en-US" altLang="zh-CN" sz="2000" spc="0">
                <a:ea typeface="Courier New" pitchFamily="49" charset="0"/>
              </a:rPr>
              <a:t>Y</a:t>
            </a:r>
            <a:r>
              <a:rPr lang="zh-CN" altLang="zh-CN" sz="2000" spc="0">
                <a:ea typeface="Times New Roman" pitchFamily="18" charset="0"/>
              </a:rPr>
              <a:t>的最高价含氧酸的酸性最强</a:t>
            </a:r>
            <a:endParaRPr lang="zh-CN" altLang="zh-CN" sz="2000">
              <a:ea typeface="Times New Roman" pitchFamily="18" charset="0"/>
            </a:endParaRP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8610" name="文本框 1">
            <a:extLst>
              <a:ext uri="{FF2B5EF4-FFF2-40B4-BE49-F238E27FC236}"/>
            </a:extLst>
          </p:cNvPr>
          <p:cNvSpPr txBox="1"/>
          <p:nvPr/>
        </p:nvSpPr>
        <p:spPr>
          <a:xfrm>
            <a:off x="1042988" y="1306513"/>
            <a:ext cx="10844212" cy="434975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40000"/>
              </a:lnSpc>
              <a:tabLst>
                <a:tab pos="1187450"/>
                <a:tab pos="2162175"/>
                <a:tab pos="3141662"/>
                <a:tab pos="4189412"/>
              </a:tabLst>
            </a:pPr>
            <a:r>
              <a:rPr lang="en-US" altLang="zh-CN" sz="2000" spc="0">
                <a:ea typeface="Times New Roman" pitchFamily="18" charset="0"/>
              </a:rPr>
              <a:t>5.</a:t>
            </a:r>
            <a:r>
              <a:rPr lang="zh-CN" altLang="zh-CN" sz="2000" spc="0">
                <a:ea typeface="Times New Roman" pitchFamily="18" charset="0"/>
              </a:rPr>
              <a:t>下表为元素周期表的一部分。</a:t>
            </a:r>
            <a:r>
              <a:rPr lang="en-US" altLang="zh-CN" sz="2000" spc="0">
                <a:ea typeface="Times New Roman" pitchFamily="18" charset="0"/>
              </a:rPr>
              <a:t>X</a:t>
            </a:r>
            <a:r>
              <a:rPr lang="zh-CN" altLang="zh-CN" sz="2000" spc="0">
                <a:ea typeface="Times New Roman" pitchFamily="18" charset="0"/>
              </a:rPr>
              <a:t>、</a:t>
            </a:r>
            <a:r>
              <a:rPr lang="en-US" altLang="zh-CN" sz="2000" spc="0">
                <a:ea typeface="Times New Roman" pitchFamily="18" charset="0"/>
              </a:rPr>
              <a:t>Y</a:t>
            </a:r>
            <a:r>
              <a:rPr lang="zh-CN" altLang="zh-CN" sz="2000" spc="0">
                <a:ea typeface="Times New Roman" pitchFamily="18" charset="0"/>
              </a:rPr>
              <a:t>、</a:t>
            </a:r>
            <a:r>
              <a:rPr lang="en-US" altLang="zh-CN" sz="2000" spc="0">
                <a:ea typeface="Times New Roman" pitchFamily="18" charset="0"/>
              </a:rPr>
              <a:t>Z</a:t>
            </a:r>
            <a:r>
              <a:rPr lang="zh-CN" altLang="zh-CN" sz="2000" spc="0">
                <a:ea typeface="Times New Roman" pitchFamily="18" charset="0"/>
              </a:rPr>
              <a:t>、</a:t>
            </a:r>
            <a:r>
              <a:rPr lang="en-US" altLang="zh-CN" sz="2000" spc="0">
                <a:ea typeface="Times New Roman" pitchFamily="18" charset="0"/>
              </a:rPr>
              <a:t>W</a:t>
            </a:r>
            <a:r>
              <a:rPr lang="zh-CN" altLang="zh-CN" sz="2000" spc="0">
                <a:ea typeface="Times New Roman" pitchFamily="18" charset="0"/>
              </a:rPr>
              <a:t>为短周期元素，其中</a:t>
            </a:r>
            <a:r>
              <a:rPr lang="en-US" altLang="zh-CN" sz="2000" spc="0">
                <a:ea typeface="Times New Roman" pitchFamily="18" charset="0"/>
              </a:rPr>
              <a:t>X</a:t>
            </a:r>
            <a:r>
              <a:rPr lang="zh-CN" altLang="zh-CN" sz="2000" spc="0">
                <a:ea typeface="Times New Roman" pitchFamily="18" charset="0"/>
              </a:rPr>
              <a:t>元素的原子最外层电子数是其内层电子数的</a:t>
            </a:r>
            <a:r>
              <a:rPr lang="en-US" altLang="zh-CN" sz="2000" spc="0">
                <a:ea typeface="Times New Roman" pitchFamily="18" charset="0"/>
              </a:rPr>
              <a:t>2</a:t>
            </a:r>
            <a:r>
              <a:rPr lang="zh-CN" altLang="zh-CN" sz="2000" spc="0">
                <a:ea typeface="Times New Roman" pitchFamily="18" charset="0"/>
              </a:rPr>
              <a:t>倍。下列说法不正确的是（　　）</a:t>
            </a:r>
            <a:endParaRPr lang="zh-CN" altLang="zh-CN" sz="20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0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0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0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0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000" spc="0">
                <a:ea typeface="Times New Roman" pitchFamily="18" charset="0"/>
              </a:rPr>
              <a:t>A.Y</a:t>
            </a:r>
            <a:r>
              <a:rPr lang="zh-CN" altLang="zh-CN" sz="2000" spc="0">
                <a:ea typeface="Times New Roman" pitchFamily="18" charset="0"/>
              </a:rPr>
              <a:t>氢化物的热稳定性比</a:t>
            </a:r>
            <a:r>
              <a:rPr lang="en-US" altLang="zh-CN" sz="2000" spc="0">
                <a:ea typeface="Times New Roman" pitchFamily="18" charset="0"/>
              </a:rPr>
              <a:t>X</a:t>
            </a:r>
            <a:r>
              <a:rPr lang="zh-CN" altLang="zh-CN" sz="2000" spc="0">
                <a:ea typeface="Times New Roman" pitchFamily="18" charset="0"/>
              </a:rPr>
              <a:t>氢化物的热稳定性高</a:t>
            </a:r>
            <a:endParaRPr lang="zh-CN" altLang="zh-CN" sz="20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000" spc="0">
                <a:ea typeface="Times New Roman" pitchFamily="18" charset="0"/>
              </a:rPr>
              <a:t>B.W</a:t>
            </a:r>
            <a:r>
              <a:rPr lang="zh-CN" altLang="zh-CN" sz="2000" spc="0">
                <a:ea typeface="Times New Roman" pitchFamily="18" charset="0"/>
              </a:rPr>
              <a:t>的最高价氧化物的水化物的酸性比</a:t>
            </a:r>
            <a:r>
              <a:rPr lang="en-US" altLang="zh-CN" sz="2000" spc="0">
                <a:ea typeface="Times New Roman" pitchFamily="18" charset="0"/>
              </a:rPr>
              <a:t>Z</a:t>
            </a:r>
            <a:r>
              <a:rPr lang="zh-CN" altLang="zh-CN" sz="2000" spc="0">
                <a:ea typeface="Times New Roman" pitchFamily="18" charset="0"/>
              </a:rPr>
              <a:t>的强</a:t>
            </a:r>
            <a:endParaRPr lang="zh-CN" altLang="zh-CN" sz="20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000" spc="0">
                <a:ea typeface="Times New Roman" pitchFamily="18" charset="0"/>
              </a:rPr>
              <a:t>C.</a:t>
            </a:r>
            <a:r>
              <a:rPr lang="zh-CN" altLang="zh-CN" sz="2000" spc="0">
                <a:ea typeface="Times New Roman" pitchFamily="18" charset="0"/>
              </a:rPr>
              <a:t>原子半径（</a:t>
            </a:r>
            <a:r>
              <a:rPr lang="en-US" altLang="zh-CN" sz="2000" i="1" spc="0">
                <a:ea typeface="Times New Roman" pitchFamily="18" charset="0"/>
              </a:rPr>
              <a:t>r</a:t>
            </a:r>
            <a:r>
              <a:rPr lang="zh-CN" altLang="zh-CN" sz="2000" spc="0">
                <a:ea typeface="Times New Roman" pitchFamily="18" charset="0"/>
              </a:rPr>
              <a:t>）大小比较：</a:t>
            </a:r>
            <a:r>
              <a:rPr lang="en-US" altLang="zh-CN" sz="2000" i="1" spc="0">
                <a:ea typeface="Times New Roman" pitchFamily="18" charset="0"/>
              </a:rPr>
              <a:t>r</a:t>
            </a:r>
            <a:r>
              <a:rPr lang="zh-CN" altLang="zh-CN" sz="2000" spc="0">
                <a:ea typeface="Times New Roman" pitchFamily="18" charset="0"/>
              </a:rPr>
              <a:t>（</a:t>
            </a:r>
            <a:r>
              <a:rPr lang="en-US" altLang="zh-CN" sz="2000" spc="0">
                <a:ea typeface="Times New Roman" pitchFamily="18" charset="0"/>
              </a:rPr>
              <a:t>W</a:t>
            </a:r>
            <a:r>
              <a:rPr lang="zh-CN" altLang="zh-CN" sz="2000" spc="0">
                <a:ea typeface="Times New Roman" pitchFamily="18" charset="0"/>
              </a:rPr>
              <a:t>）</a:t>
            </a:r>
            <a:r>
              <a:rPr lang="en-US" altLang="zh-CN" sz="2000" spc="0">
                <a:ea typeface="Times New Roman" pitchFamily="18" charset="0"/>
              </a:rPr>
              <a:t>&gt;</a:t>
            </a:r>
            <a:r>
              <a:rPr lang="en-US" altLang="zh-CN" sz="2000" i="1" spc="0">
                <a:ea typeface="Times New Roman" pitchFamily="18" charset="0"/>
              </a:rPr>
              <a:t>r</a:t>
            </a:r>
            <a:r>
              <a:rPr lang="zh-CN" altLang="zh-CN" sz="2000" spc="0">
                <a:ea typeface="Times New Roman" pitchFamily="18" charset="0"/>
              </a:rPr>
              <a:t>（</a:t>
            </a:r>
            <a:r>
              <a:rPr lang="en-US" altLang="zh-CN" sz="2000" spc="0">
                <a:ea typeface="Times New Roman" pitchFamily="18" charset="0"/>
              </a:rPr>
              <a:t>Z</a:t>
            </a:r>
            <a:r>
              <a:rPr lang="zh-CN" altLang="zh-CN" sz="2000" spc="0">
                <a:ea typeface="Times New Roman" pitchFamily="18" charset="0"/>
              </a:rPr>
              <a:t>）</a:t>
            </a:r>
            <a:r>
              <a:rPr lang="en-US" altLang="zh-CN" sz="2000" spc="0">
                <a:ea typeface="Times New Roman" pitchFamily="18" charset="0"/>
              </a:rPr>
              <a:t>&gt;</a:t>
            </a:r>
            <a:r>
              <a:rPr lang="en-US" altLang="zh-CN" sz="2000" i="1" spc="0">
                <a:ea typeface="Times New Roman" pitchFamily="18" charset="0"/>
              </a:rPr>
              <a:t>r</a:t>
            </a:r>
            <a:r>
              <a:rPr lang="zh-CN" altLang="zh-CN" sz="2000" spc="0">
                <a:ea typeface="Times New Roman" pitchFamily="18" charset="0"/>
              </a:rPr>
              <a:t>（</a:t>
            </a:r>
            <a:r>
              <a:rPr lang="en-US" altLang="zh-CN" sz="2000" spc="0">
                <a:ea typeface="Times New Roman" pitchFamily="18" charset="0"/>
              </a:rPr>
              <a:t>Y</a:t>
            </a:r>
            <a:r>
              <a:rPr lang="zh-CN" altLang="zh-CN" sz="2000" spc="0">
                <a:ea typeface="Times New Roman" pitchFamily="18" charset="0"/>
              </a:rPr>
              <a:t>）</a:t>
            </a:r>
            <a:r>
              <a:rPr lang="en-US" altLang="zh-CN" sz="2000" spc="0">
                <a:ea typeface="Times New Roman" pitchFamily="18" charset="0"/>
              </a:rPr>
              <a:t>&gt;</a:t>
            </a:r>
            <a:r>
              <a:rPr lang="en-US" altLang="zh-CN" sz="2000" i="1" spc="0">
                <a:ea typeface="Times New Roman" pitchFamily="18" charset="0"/>
              </a:rPr>
              <a:t>r</a:t>
            </a:r>
            <a:r>
              <a:rPr lang="zh-CN" altLang="zh-CN" sz="2000" spc="0">
                <a:ea typeface="Times New Roman" pitchFamily="18" charset="0"/>
              </a:rPr>
              <a:t>（</a:t>
            </a:r>
            <a:r>
              <a:rPr lang="en-US" altLang="zh-CN" sz="2000" spc="0">
                <a:ea typeface="Times New Roman" pitchFamily="18" charset="0"/>
              </a:rPr>
              <a:t>X</a:t>
            </a:r>
            <a:r>
              <a:rPr lang="zh-CN" altLang="zh-CN" sz="2000" spc="0">
                <a:ea typeface="Times New Roman" pitchFamily="18" charset="0"/>
              </a:rPr>
              <a:t>）</a:t>
            </a:r>
            <a:endParaRPr lang="zh-CN" altLang="zh-CN" sz="20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000" spc="0">
                <a:ea typeface="Times New Roman" pitchFamily="18" charset="0"/>
              </a:rPr>
              <a:t>D.</a:t>
            </a:r>
            <a:r>
              <a:rPr lang="zh-CN" altLang="zh-CN" sz="2000" spc="0">
                <a:ea typeface="Times New Roman" pitchFamily="18" charset="0"/>
              </a:rPr>
              <a:t>根据元素周期律，可以推测存在</a:t>
            </a:r>
            <a:r>
              <a:rPr lang="en-US" altLang="zh-CN" sz="2000" spc="0">
                <a:ea typeface="Times New Roman" pitchFamily="18" charset="0"/>
              </a:rPr>
              <a:t>T</a:t>
            </a:r>
            <a:r>
              <a:rPr lang="en-US" altLang="zh-CN" sz="2000" spc="0" baseline="-25000">
                <a:ea typeface="Times New Roman" pitchFamily="18" charset="0"/>
              </a:rPr>
              <a:t>3</a:t>
            </a:r>
            <a:r>
              <a:rPr lang="en-US" altLang="zh-CN" sz="2000" spc="0">
                <a:ea typeface="Times New Roman" pitchFamily="18" charset="0"/>
              </a:rPr>
              <a:t>Y</a:t>
            </a:r>
            <a:r>
              <a:rPr lang="en-US" altLang="zh-CN" sz="2000" spc="0" baseline="-25000">
                <a:ea typeface="Times New Roman" pitchFamily="18" charset="0"/>
              </a:rPr>
              <a:t>4</a:t>
            </a:r>
            <a:r>
              <a:rPr lang="zh-CN" altLang="zh-CN" sz="2000" spc="0">
                <a:ea typeface="Times New Roman" pitchFamily="18" charset="0"/>
              </a:rPr>
              <a:t>、</a:t>
            </a:r>
            <a:r>
              <a:rPr lang="en-US" altLang="zh-CN" sz="2000" spc="0">
                <a:ea typeface="Times New Roman" pitchFamily="18" charset="0"/>
              </a:rPr>
              <a:t>TZ</a:t>
            </a:r>
            <a:r>
              <a:rPr lang="en-US" altLang="zh-CN" sz="2000" spc="0" baseline="-25000">
                <a:ea typeface="Times New Roman" pitchFamily="18" charset="0"/>
              </a:rPr>
              <a:t>2</a:t>
            </a:r>
            <a:r>
              <a:rPr lang="zh-CN" altLang="zh-CN" sz="2000" spc="0">
                <a:ea typeface="Times New Roman" pitchFamily="18" charset="0"/>
              </a:rPr>
              <a:t>和</a:t>
            </a:r>
            <a:r>
              <a:rPr lang="en-US" altLang="zh-CN" sz="2000" spc="0">
                <a:ea typeface="Times New Roman" pitchFamily="18" charset="0"/>
              </a:rPr>
              <a:t>TW</a:t>
            </a:r>
            <a:r>
              <a:rPr lang="en-US" altLang="zh-CN" sz="2000" spc="0" baseline="-25000">
                <a:ea typeface="Times New Roman" pitchFamily="18" charset="0"/>
              </a:rPr>
              <a:t>4</a:t>
            </a:r>
            <a:endParaRPr lang="zh-CN" altLang="zh-CN">
              <a:ea typeface="Courier New" pitchFamily="49" charset="0"/>
            </a:endParaRPr>
          </a:p>
        </p:txBody>
      </p:sp>
      <p:graphicFrame>
        <p:nvGraphicFramePr>
          <p:cNvPr id="68611" name="表格 2"/>
          <p:cNvGraphicFramePr>
            <a:graphicFrameLocks noGrp="1"/>
          </p:cNvGraphicFramePr>
          <p:nvPr/>
        </p:nvGraphicFramePr>
        <p:xfrm>
          <a:off x="4476750" y="2484438"/>
          <a:ext cx="3311526" cy="1295400"/>
        </p:xfrm>
        <a:graphic>
          <a:graphicData uri="http://schemas.openxmlformats.org/drawingml/2006/table">
            <a:tbl>
              <a:tblPr/>
              <a:tblGrid>
                <a:gridCol w="827088"/>
                <a:gridCol w="828675"/>
                <a:gridCol w="827088"/>
                <a:gridCol w="828675"/>
              </a:tblGrid>
              <a:tr h="43180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X</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Y</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43180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Z</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W</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43180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T</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a:ea typeface="Times New Roman" pitchFamily="18" charset="0"/>
                        </a:rPr>
                        <a:t> </a:t>
                      </a:r>
                      <a:endParaRPr lang="zh-CN" altLang="zh-CN">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bl>
          </a:graphicData>
        </a:graphic>
      </p:graphicFrame>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362" name="文本框 1">
            <a:extLst>
              <a:ext uri="{FF2B5EF4-FFF2-40B4-BE49-F238E27FC236}"/>
            </a:extLst>
          </p:cNvPr>
          <p:cNvSpPr txBox="1"/>
          <p:nvPr/>
        </p:nvSpPr>
        <p:spPr>
          <a:xfrm>
            <a:off x="1055688" y="1306513"/>
            <a:ext cx="10456862" cy="49530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en-US" altLang="zh-CN" sz="2000" b="1" spc="0">
                <a:latin typeface="楷体" pitchFamily="49" charset="-122"/>
                <a:ea typeface="楷体" panose="02010609060101010101" pitchFamily="49" charset="-122"/>
              </a:rPr>
              <a:t> </a:t>
            </a:r>
            <a:endParaRPr lang="zh-CN" altLang="zh-CN" sz="2000" b="1">
              <a:latin typeface="楷体" pitchFamily="49" charset="-122"/>
              <a:ea typeface="楷体" panose="02010609060101010101" pitchFamily="49" charset="-122"/>
            </a:endParaRPr>
          </a:p>
        </p:txBody>
      </p:sp>
      <p:sp>
        <p:nvSpPr>
          <p:cNvPr id="15363" name="文本框 5"/>
          <p:cNvSpPr/>
          <p:nvPr/>
        </p:nvSpPr>
        <p:spPr>
          <a:xfrm>
            <a:off x="1055688" y="752475"/>
            <a:ext cx="10812462" cy="557371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algn="just" eaLnBrk="1" hangingPunct="1">
              <a:lnSpc>
                <a:spcPct val="150000"/>
              </a:lnSpc>
              <a:spcBef>
                <a:spcPct val="0"/>
              </a:spcBef>
              <a:buFontTx/>
              <a:buNone/>
            </a:pPr>
            <a:r>
              <a:rPr lang="en-US" altLang="zh-CN" sz="2000">
                <a:latin typeface="Arial" pitchFamily="34" charset="0"/>
                <a:ea typeface="微软雅黑" pitchFamily="34" charset="-122"/>
              </a:rPr>
              <a:t>1</a:t>
            </a: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18</a:t>
            </a:r>
            <a:r>
              <a:rPr lang="zh-CN" altLang="zh-CN" sz="2000">
                <a:latin typeface="Arial" pitchFamily="34" charset="0"/>
                <a:ea typeface="微软雅黑" pitchFamily="34" charset="-122"/>
              </a:rPr>
              <a:t>号元素性质的周期性变化规律</a:t>
            </a: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en-US" altLang="zh-CN" sz="2000">
                <a:latin typeface="Arial" pitchFamily="34" charset="0"/>
                <a:ea typeface="微软雅黑" pitchFamily="34" charset="-122"/>
              </a:rPr>
              <a:t>1.</a:t>
            </a:r>
            <a:r>
              <a:rPr lang="zh-CN" altLang="zh-CN" sz="2000">
                <a:latin typeface="Arial" pitchFamily="34" charset="0"/>
                <a:ea typeface="微软雅黑" pitchFamily="34" charset="-122"/>
              </a:rPr>
              <a:t>原子核外电子排布的周期性变化</a:t>
            </a: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1</a:t>
            </a:r>
            <a:r>
              <a:rPr lang="zh-CN" altLang="zh-CN" sz="2000">
                <a:latin typeface="Arial" pitchFamily="34" charset="0"/>
                <a:ea typeface="微软雅黑" pitchFamily="34" charset="-122"/>
              </a:rPr>
              <a:t>）原子核外最外层电子数与原子序数变化的关系图</a:t>
            </a:r>
            <a:endParaRPr lang="en-US" altLang="zh-CN" sz="2000">
              <a:latin typeface="Arial" pitchFamily="34" charset="0"/>
              <a:ea typeface="微软雅黑" pitchFamily="34" charset="-122"/>
            </a:endParaRPr>
          </a:p>
          <a:p>
            <a:pPr marL="0" lvl="0" indent="0" algn="just"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algn="just"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algn="just" eaLnBrk="1" hangingPunct="1">
              <a:lnSpc>
                <a:spcPct val="150000"/>
              </a:lnSpc>
              <a:spcBef>
                <a:spcPct val="0"/>
              </a:spcBef>
              <a:buFontTx/>
              <a:buNone/>
            </a:pPr>
            <a:endParaRPr lang="zh-CN" altLang="zh-CN" sz="2000">
              <a:latin typeface="Arial" pitchFamily="34" charset="0"/>
              <a:ea typeface="微软雅黑" pitchFamily="34" charset="-122"/>
            </a:endParaRPr>
          </a:p>
          <a:p>
            <a:pPr marL="0" lvl="0" indent="0" algn="just"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algn="just"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algn="just"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algn="just"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algn="just" eaLnBrk="1" hangingPunct="1">
              <a:lnSpc>
                <a:spcPct val="150000"/>
              </a:lnSpc>
              <a:spcBef>
                <a:spcPct val="0"/>
              </a:spcBef>
              <a:buFontTx/>
              <a:buNone/>
            </a:pP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2</a:t>
            </a:r>
            <a:r>
              <a:rPr lang="zh-CN" altLang="zh-CN" sz="2000">
                <a:latin typeface="Arial" pitchFamily="34" charset="0"/>
                <a:ea typeface="微软雅黑" pitchFamily="34" charset="-122"/>
              </a:rPr>
              <a:t>）规律：随着原子序数的递增，同周期元素原子的最外层电子排布呈现</a:t>
            </a:r>
            <a:r>
              <a:rPr lang="zh-CN" altLang="zh-CN" sz="2000">
                <a:latin typeface="Arial" pitchFamily="34" charset="0"/>
                <a:ea typeface="Times New Roman" pitchFamily="18" charset="0"/>
              </a:rPr>
              <a:t>①</a:t>
            </a:r>
            <a:r>
              <a:rPr lang="en-US" altLang="zh-CN" sz="2000" u="sng">
                <a:latin typeface="Arial" pitchFamily="34" charset="0"/>
                <a:ea typeface="微软雅黑" pitchFamily="34" charset="-122"/>
              </a:rPr>
              <a:t>                       </a:t>
            </a:r>
            <a:r>
              <a:rPr lang="zh-CN" altLang="zh-CN" sz="2000">
                <a:latin typeface="Arial" pitchFamily="34" charset="0"/>
                <a:ea typeface="微软雅黑" pitchFamily="34" charset="-122"/>
              </a:rPr>
              <a:t>的周期性变化（第一周期除外）。</a:t>
            </a:r>
            <a:endParaRPr lang="zh-CN" altLang="zh-CN" sz="2000">
              <a:latin typeface="Arial" pitchFamily="34" charset="0"/>
              <a:ea typeface="微软雅黑" pitchFamily="34" charset="-122"/>
            </a:endParaRPr>
          </a:p>
        </p:txBody>
      </p:sp>
      <p:pic>
        <p:nvPicPr>
          <p:cNvPr id="15364" name="图片 6"/>
          <p:cNvPicPr>
            <a:picLocks noChangeAspect="1"/>
          </p:cNvPicPr>
          <p:nvPr/>
        </p:nvPicPr>
        <p:blipFill>
          <a:blip r:embed="rId3">
            <a:clrChange>
              <a:clrFrom>
                <a:srgbClr val="FFFFFF"/>
              </a:clrFrom>
              <a:clrTo>
                <a:srgbClr val="FFFFFF">
                  <a:alpha val="0"/>
                </a:srgbClr>
              </a:clrTo>
            </a:clrChange>
          </a:blip>
          <a:stretch>
            <a:fillRect/>
          </a:stretch>
        </p:blipFill>
        <p:spPr>
          <a:xfrm>
            <a:off x="3095625" y="2328863"/>
            <a:ext cx="6169025" cy="2887662"/>
          </a:xfrm>
          <a:prstGeom prst="rect">
            <a:avLst/>
          </a:prstGeom>
          <a:noFill/>
          <a:ln>
            <a:noFill/>
            <a:miter lim="800000"/>
          </a:ln>
        </p:spPr>
      </p:pic>
      <p:sp>
        <p:nvSpPr>
          <p:cNvPr id="15365" name="矩形 8"/>
          <p:cNvSpPr/>
          <p:nvPr/>
        </p:nvSpPr>
        <p:spPr>
          <a:xfrm>
            <a:off x="9866313" y="5351463"/>
            <a:ext cx="1435100"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000">
                <a:solidFill>
                  <a:srgbClr val="FF0000"/>
                </a:solidFill>
                <a:latin typeface="Arial" pitchFamily="34" charset="0"/>
                <a:ea typeface="微软雅黑" pitchFamily="34" charset="-122"/>
              </a:rPr>
              <a:t>由</a:t>
            </a:r>
            <a:r>
              <a:rPr lang="en-US" altLang="zh-CN" sz="2000">
                <a:solidFill>
                  <a:srgbClr val="FF0000"/>
                </a:solidFill>
                <a:latin typeface="Arial" pitchFamily="34" charset="0"/>
                <a:ea typeface="微软雅黑" pitchFamily="34" charset="-122"/>
              </a:rPr>
              <a:t>1</a:t>
            </a:r>
            <a:r>
              <a:rPr lang="zh-CN" altLang="zh-CN" sz="2000">
                <a:solidFill>
                  <a:srgbClr val="FF0000"/>
                </a:solidFill>
                <a:latin typeface="Arial" pitchFamily="34" charset="0"/>
                <a:ea typeface="微软雅黑" pitchFamily="34" charset="-122"/>
              </a:rPr>
              <a:t>到</a:t>
            </a:r>
            <a:r>
              <a:rPr lang="en-US" altLang="zh-CN" sz="2000">
                <a:solidFill>
                  <a:srgbClr val="FF0000"/>
                </a:solidFill>
                <a:latin typeface="Arial" pitchFamily="34" charset="0"/>
                <a:ea typeface="微软雅黑" pitchFamily="34" charset="-122"/>
              </a:rPr>
              <a:t>8</a:t>
            </a:r>
            <a:endParaRPr lang="zh-CN" altLang="en-US" sz="36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0658" name="文本框 1">
            <a:extLst>
              <a:ext uri="{FF2B5EF4-FFF2-40B4-BE49-F238E27FC236}"/>
            </a:extLst>
          </p:cNvPr>
          <p:cNvSpPr txBox="1"/>
          <p:nvPr/>
        </p:nvSpPr>
        <p:spPr>
          <a:xfrm>
            <a:off x="1042988" y="855663"/>
            <a:ext cx="10844212" cy="418941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000" spc="0">
                <a:solidFill>
                  <a:srgbClr val="000000"/>
                </a:solidFill>
                <a:ea typeface="Segoe UI Symbol" pitchFamily="34" charset="0"/>
              </a:rPr>
              <a:t>★</a:t>
            </a:r>
            <a:r>
              <a:rPr lang="en-US" altLang="zh-CN" sz="2000" spc="0"/>
              <a:t>6.A</a:t>
            </a:r>
            <a:r>
              <a:rPr lang="zh-CN" altLang="zh-CN" sz="2000" spc="0">
                <a:ea typeface="Times New Roman" pitchFamily="18" charset="0"/>
              </a:rPr>
              <a:t>、</a:t>
            </a:r>
            <a:r>
              <a:rPr lang="en-US" altLang="zh-CN" sz="2000" spc="0"/>
              <a:t>B</a:t>
            </a:r>
            <a:r>
              <a:rPr lang="zh-CN" altLang="zh-CN" sz="2000" spc="0">
                <a:ea typeface="Times New Roman" pitchFamily="18" charset="0"/>
              </a:rPr>
              <a:t>、</a:t>
            </a:r>
            <a:r>
              <a:rPr lang="en-US" altLang="zh-CN" sz="2000" spc="0"/>
              <a:t>C</a:t>
            </a:r>
            <a:r>
              <a:rPr lang="zh-CN" altLang="zh-CN" sz="2000" spc="0">
                <a:ea typeface="Times New Roman" pitchFamily="18" charset="0"/>
              </a:rPr>
              <a:t>、</a:t>
            </a:r>
            <a:r>
              <a:rPr lang="en-US" altLang="zh-CN" sz="2000" spc="0"/>
              <a:t>D</a:t>
            </a:r>
            <a:r>
              <a:rPr lang="zh-CN" altLang="zh-CN" sz="2000" spc="0">
                <a:ea typeface="Times New Roman" pitchFamily="18" charset="0"/>
              </a:rPr>
              <a:t>四种短周期元素，原子序数依次增大，</a:t>
            </a:r>
            <a:r>
              <a:rPr lang="en-US" altLang="zh-CN" sz="2000" spc="0"/>
              <a:t>B</a:t>
            </a:r>
            <a:r>
              <a:rPr lang="zh-CN" altLang="zh-CN" sz="2000" spc="0">
                <a:ea typeface="Times New Roman" pitchFamily="18" charset="0"/>
              </a:rPr>
              <a:t>、</a:t>
            </a:r>
            <a:r>
              <a:rPr lang="en-US" altLang="zh-CN" sz="2000" spc="0"/>
              <a:t>C</a:t>
            </a:r>
            <a:r>
              <a:rPr lang="zh-CN" altLang="zh-CN" sz="2000" spc="0">
                <a:ea typeface="Times New Roman" pitchFamily="18" charset="0"/>
              </a:rPr>
              <a:t>同周期，</a:t>
            </a:r>
            <a:r>
              <a:rPr lang="en-US" altLang="zh-CN" sz="2000" spc="0"/>
              <a:t>A</a:t>
            </a:r>
            <a:r>
              <a:rPr lang="zh-CN" altLang="zh-CN" sz="2000" spc="0">
                <a:ea typeface="Times New Roman" pitchFamily="18" charset="0"/>
              </a:rPr>
              <a:t>、</a:t>
            </a:r>
            <a:r>
              <a:rPr lang="en-US" altLang="zh-CN" sz="2000" spc="0"/>
              <a:t>D</a:t>
            </a:r>
            <a:r>
              <a:rPr lang="zh-CN" altLang="zh-CN" sz="2000" spc="0">
                <a:ea typeface="Times New Roman" pitchFamily="18" charset="0"/>
              </a:rPr>
              <a:t>同主族且</a:t>
            </a:r>
            <a:r>
              <a:rPr lang="en-US" altLang="zh-CN" sz="2000" spc="0"/>
              <a:t>A</a:t>
            </a:r>
            <a:r>
              <a:rPr lang="zh-CN" altLang="zh-CN" sz="2000" spc="0">
                <a:ea typeface="Times New Roman" pitchFamily="18" charset="0"/>
              </a:rPr>
              <a:t>为非金属性最强的元素，</a:t>
            </a:r>
            <a:r>
              <a:rPr lang="en-US" altLang="zh-CN" sz="2000" spc="0"/>
              <a:t>C</a:t>
            </a:r>
            <a:r>
              <a:rPr lang="zh-CN" altLang="zh-CN" sz="2000" spc="0">
                <a:ea typeface="Times New Roman" pitchFamily="18" charset="0"/>
              </a:rPr>
              <a:t>的原子结构示意图为</a:t>
            </a:r>
            <a:r>
              <a:rPr lang="en-US" altLang="zh-CN" sz="2000" spc="0">
                <a:ea typeface="Times New Roman" pitchFamily="18" charset="0"/>
              </a:rPr>
              <a:t>                   </a:t>
            </a:r>
            <a:r>
              <a:rPr lang="zh-CN" altLang="zh-CN" sz="2000" spc="0">
                <a:ea typeface="Times New Roman" pitchFamily="18" charset="0"/>
              </a:rPr>
              <a:t>，</a:t>
            </a:r>
            <a:r>
              <a:rPr lang="en-US" altLang="zh-CN" sz="2000" spc="0">
                <a:ea typeface="Times New Roman" pitchFamily="18" charset="0"/>
              </a:rPr>
              <a:t>A</a:t>
            </a:r>
            <a:r>
              <a:rPr lang="zh-CN" altLang="zh-CN" sz="2000" spc="0">
                <a:ea typeface="Times New Roman" pitchFamily="18" charset="0"/>
              </a:rPr>
              <a:t>、</a:t>
            </a:r>
            <a:r>
              <a:rPr lang="en-US" altLang="zh-CN" sz="2000" spc="0">
                <a:ea typeface="Times New Roman" pitchFamily="18" charset="0"/>
              </a:rPr>
              <a:t>B</a:t>
            </a:r>
            <a:r>
              <a:rPr lang="zh-CN" altLang="zh-CN" sz="2000" spc="0">
                <a:ea typeface="Times New Roman" pitchFamily="18" charset="0"/>
              </a:rPr>
              <a:t>可形成</a:t>
            </a:r>
            <a:r>
              <a:rPr lang="en-US" altLang="zh-CN" sz="2000" spc="0">
                <a:ea typeface="Times New Roman" pitchFamily="18" charset="0"/>
              </a:rPr>
              <a:t>BA</a:t>
            </a:r>
            <a:r>
              <a:rPr lang="en-US" altLang="zh-CN" sz="2000" spc="0" baseline="-25000">
                <a:ea typeface="Times New Roman" pitchFamily="18" charset="0"/>
              </a:rPr>
              <a:t>2</a:t>
            </a:r>
            <a:r>
              <a:rPr lang="zh-CN" altLang="zh-CN" sz="2000" spc="0">
                <a:ea typeface="Times New Roman" pitchFamily="18" charset="0"/>
              </a:rPr>
              <a:t>型化合物。据此填空：</a:t>
            </a:r>
            <a:endParaRPr lang="zh-CN" altLang="zh-CN" sz="2000">
              <a:ea typeface="Times New Roman" pitchFamily="18" charset="0"/>
            </a:endParaRPr>
          </a:p>
          <a:p>
            <a:pPr marL="0" marR="0" lvl="0" indent="0" algn="just" eaLnBrk="1" hangingPunct="1">
              <a:lnSpc>
                <a:spcPct val="150000"/>
              </a:lnSpc>
            </a:pPr>
            <a:endParaRPr lang="en-US" altLang="zh-CN" sz="2000">
              <a:ea typeface="Times New Roman" pitchFamily="18" charset="0"/>
            </a:endParaRPr>
          </a:p>
          <a:p>
            <a:pPr marL="0" marR="0" lvl="0" indent="0" algn="just" eaLnBrk="1" hangingPunct="1">
              <a:lnSpc>
                <a:spcPct val="150000"/>
              </a:lnSpc>
            </a:pPr>
            <a:r>
              <a:rPr lang="zh-CN" altLang="zh-CN" sz="2000" spc="0">
                <a:ea typeface="Times New Roman" pitchFamily="18" charset="0"/>
              </a:rPr>
              <a:t>（</a:t>
            </a:r>
            <a:r>
              <a:rPr lang="en-US" altLang="zh-CN" sz="2000" spc="0">
                <a:ea typeface="Courier New" pitchFamily="49" charset="0"/>
              </a:rPr>
              <a:t>1</a:t>
            </a:r>
            <a:r>
              <a:rPr lang="zh-CN" altLang="zh-CN" sz="2000" spc="0">
                <a:ea typeface="Times New Roman" pitchFamily="18" charset="0"/>
              </a:rPr>
              <a:t>）</a:t>
            </a:r>
            <a:r>
              <a:rPr lang="en-US" altLang="zh-CN" sz="2000" spc="0">
                <a:ea typeface="Courier New" pitchFamily="49" charset="0"/>
              </a:rPr>
              <a:t>C</a:t>
            </a:r>
            <a:r>
              <a:rPr lang="zh-CN" altLang="zh-CN" sz="2000" spc="0">
                <a:ea typeface="Times New Roman" pitchFamily="18" charset="0"/>
              </a:rPr>
              <a:t>的元素名称为</a:t>
            </a:r>
            <a:r>
              <a:rPr lang="en-US" altLang="zh-CN" sz="2000" u="sng" spc="0">
                <a:ea typeface="Courier New" pitchFamily="49" charset="0"/>
              </a:rPr>
              <a:t>               </a:t>
            </a:r>
            <a:r>
              <a:rPr lang="zh-CN" altLang="zh-CN" sz="2000" spc="0">
                <a:ea typeface="Times New Roman" pitchFamily="18" charset="0"/>
              </a:rPr>
              <a:t>，其气态氢化物的化学式为</a:t>
            </a:r>
            <a:r>
              <a:rPr lang="en-US" altLang="zh-CN" sz="2000" u="sng" spc="0">
                <a:ea typeface="Courier New" pitchFamily="49" charset="0"/>
              </a:rPr>
              <a:t>                  </a:t>
            </a:r>
            <a:r>
              <a:rPr lang="zh-CN" altLang="zh-CN" sz="2000" spc="0">
                <a:ea typeface="Times New Roman" pitchFamily="18" charset="0"/>
              </a:rPr>
              <a:t>。</a:t>
            </a:r>
            <a:endParaRPr lang="zh-CN" altLang="zh-CN" sz="2000">
              <a:ea typeface="Courier New" pitchFamily="49" charset="0"/>
            </a:endParaRPr>
          </a:p>
          <a:p>
            <a:pPr marL="0" marR="0" lvl="0" indent="0" algn="just" eaLnBrk="1" hangingPunct="1">
              <a:lnSpc>
                <a:spcPct val="150000"/>
              </a:lnSpc>
            </a:pPr>
            <a:r>
              <a:rPr lang="zh-CN" altLang="zh-CN" sz="2000" spc="0">
                <a:ea typeface="Times New Roman" pitchFamily="18" charset="0"/>
              </a:rPr>
              <a:t>（</a:t>
            </a:r>
            <a:r>
              <a:rPr lang="en-US" altLang="zh-CN" sz="2000" spc="0">
                <a:ea typeface="Courier New" pitchFamily="49" charset="0"/>
              </a:rPr>
              <a:t>2</a:t>
            </a:r>
            <a:r>
              <a:rPr lang="zh-CN" altLang="zh-CN" sz="2000" spc="0">
                <a:ea typeface="Times New Roman" pitchFamily="18" charset="0"/>
              </a:rPr>
              <a:t>）</a:t>
            </a:r>
            <a:r>
              <a:rPr lang="en-US" altLang="zh-CN" sz="2000" spc="0">
                <a:ea typeface="Courier New" pitchFamily="49" charset="0"/>
              </a:rPr>
              <a:t>A</a:t>
            </a:r>
            <a:r>
              <a:rPr lang="zh-CN" altLang="zh-CN" sz="2000" spc="0">
                <a:ea typeface="Times New Roman" pitchFamily="18" charset="0"/>
              </a:rPr>
              <a:t>、</a:t>
            </a:r>
            <a:r>
              <a:rPr lang="en-US" altLang="zh-CN" sz="2000" spc="0">
                <a:ea typeface="Courier New" pitchFamily="49" charset="0"/>
              </a:rPr>
              <a:t>B</a:t>
            </a:r>
            <a:r>
              <a:rPr lang="zh-CN" altLang="zh-CN" sz="2000" spc="0">
                <a:ea typeface="Times New Roman" pitchFamily="18" charset="0"/>
              </a:rPr>
              <a:t>、</a:t>
            </a:r>
            <a:r>
              <a:rPr lang="en-US" altLang="zh-CN" sz="2000" spc="0">
                <a:ea typeface="Courier New" pitchFamily="49" charset="0"/>
              </a:rPr>
              <a:t>C</a:t>
            </a:r>
            <a:r>
              <a:rPr lang="zh-CN" altLang="zh-CN" sz="2000" spc="0">
                <a:ea typeface="Times New Roman" pitchFamily="18" charset="0"/>
              </a:rPr>
              <a:t>、</a:t>
            </a:r>
            <a:r>
              <a:rPr lang="en-US" altLang="zh-CN" sz="2000" spc="0">
                <a:ea typeface="Courier New" pitchFamily="49" charset="0"/>
              </a:rPr>
              <a:t>D</a:t>
            </a:r>
            <a:r>
              <a:rPr lang="zh-CN" altLang="zh-CN" sz="2000" spc="0">
                <a:ea typeface="Times New Roman" pitchFamily="18" charset="0"/>
              </a:rPr>
              <a:t>四种元素的原子半径由大到小的顺序为</a:t>
            </a:r>
            <a:r>
              <a:rPr lang="en-US" altLang="zh-CN" sz="2000" u="sng" spc="0">
                <a:ea typeface="Courier New" pitchFamily="49" charset="0"/>
              </a:rPr>
              <a:t>                </a:t>
            </a:r>
            <a:r>
              <a:rPr lang="zh-CN" altLang="zh-CN" sz="2000" spc="0">
                <a:ea typeface="Times New Roman" pitchFamily="18" charset="0"/>
              </a:rPr>
              <a:t>（用元素符号表示）。</a:t>
            </a:r>
            <a:endParaRPr lang="zh-CN" altLang="zh-CN" sz="2000">
              <a:ea typeface="Courier New" pitchFamily="49" charset="0"/>
            </a:endParaRPr>
          </a:p>
          <a:p>
            <a:pPr marL="0" marR="0" lvl="0" indent="0" algn="just" eaLnBrk="1" hangingPunct="1">
              <a:lnSpc>
                <a:spcPct val="150000"/>
              </a:lnSpc>
            </a:pPr>
            <a:r>
              <a:rPr lang="zh-CN" altLang="zh-CN" sz="2000" spc="0">
                <a:ea typeface="Times New Roman" pitchFamily="18" charset="0"/>
              </a:rPr>
              <a:t>（</a:t>
            </a:r>
            <a:r>
              <a:rPr lang="en-US" altLang="zh-CN" sz="2000" spc="0">
                <a:ea typeface="Courier New" pitchFamily="49" charset="0"/>
              </a:rPr>
              <a:t>3</a:t>
            </a:r>
            <a:r>
              <a:rPr lang="zh-CN" altLang="zh-CN" sz="2000" spc="0">
                <a:ea typeface="Times New Roman" pitchFamily="18" charset="0"/>
              </a:rPr>
              <a:t>）</a:t>
            </a:r>
            <a:r>
              <a:rPr lang="en-US" altLang="zh-CN" sz="2000" spc="0">
                <a:ea typeface="Courier New" pitchFamily="49" charset="0"/>
              </a:rPr>
              <a:t>B</a:t>
            </a:r>
            <a:r>
              <a:rPr lang="zh-CN" altLang="zh-CN" sz="2000" spc="0">
                <a:ea typeface="Times New Roman" pitchFamily="18" charset="0"/>
              </a:rPr>
              <a:t>和</a:t>
            </a:r>
            <a:r>
              <a:rPr lang="en-US" altLang="zh-CN" sz="2000" spc="0">
                <a:ea typeface="Courier New" pitchFamily="49" charset="0"/>
              </a:rPr>
              <a:t>D</a:t>
            </a:r>
            <a:r>
              <a:rPr lang="zh-CN" altLang="zh-CN" sz="2000" spc="0">
                <a:ea typeface="Times New Roman" pitchFamily="18" charset="0"/>
              </a:rPr>
              <a:t>的最高价氧化物对应的水化物反应的离子方程式是</a:t>
            </a:r>
            <a:r>
              <a:rPr lang="en-US" altLang="zh-CN" sz="2000" u="sng" spc="0">
                <a:ea typeface="Courier New" pitchFamily="49" charset="0"/>
              </a:rPr>
              <a:t>                  </a:t>
            </a:r>
            <a:r>
              <a:rPr lang="zh-CN" altLang="zh-CN" sz="2000" spc="0">
                <a:ea typeface="Times New Roman" pitchFamily="18" charset="0"/>
              </a:rPr>
              <a:t>。</a:t>
            </a:r>
            <a:endParaRPr lang="zh-CN" altLang="zh-CN" sz="2000">
              <a:ea typeface="Courier New" pitchFamily="49" charset="0"/>
            </a:endParaRPr>
          </a:p>
          <a:p>
            <a:pPr marL="0" marR="0" lvl="0" indent="0" algn="just" eaLnBrk="1" hangingPunct="1">
              <a:lnSpc>
                <a:spcPct val="150000"/>
              </a:lnSpc>
            </a:pPr>
            <a:r>
              <a:rPr lang="zh-CN" altLang="zh-CN" sz="2000" spc="0">
                <a:ea typeface="Times New Roman" pitchFamily="18" charset="0"/>
              </a:rPr>
              <a:t>（</a:t>
            </a:r>
            <a:r>
              <a:rPr lang="en-US" altLang="zh-CN" sz="2000" spc="0">
                <a:ea typeface="Courier New" pitchFamily="49" charset="0"/>
              </a:rPr>
              <a:t>4</a:t>
            </a:r>
            <a:r>
              <a:rPr lang="zh-CN" altLang="zh-CN" sz="2000" spc="0">
                <a:ea typeface="Times New Roman" pitchFamily="18" charset="0"/>
              </a:rPr>
              <a:t>）某同学根据元素周期律推知：</a:t>
            </a:r>
            <a:r>
              <a:rPr lang="en-US" altLang="zh-CN" sz="2000" spc="0">
                <a:ea typeface="Courier New" pitchFamily="49" charset="0"/>
              </a:rPr>
              <a:t>A</a:t>
            </a:r>
            <a:r>
              <a:rPr lang="zh-CN" altLang="zh-CN" sz="2000" spc="0">
                <a:ea typeface="Times New Roman" pitchFamily="18" charset="0"/>
              </a:rPr>
              <a:t>元素和</a:t>
            </a:r>
            <a:r>
              <a:rPr lang="en-US" altLang="zh-CN" sz="2000" spc="0">
                <a:ea typeface="Courier New" pitchFamily="49" charset="0"/>
              </a:rPr>
              <a:t>D</a:t>
            </a:r>
            <a:r>
              <a:rPr lang="zh-CN" altLang="zh-CN" sz="2000" spc="0">
                <a:ea typeface="Times New Roman" pitchFamily="18" charset="0"/>
              </a:rPr>
              <a:t>元素最高价氧化物对应的水化物酸性前者强。该同学的推断是否正确？</a:t>
            </a:r>
            <a:endParaRPr lang="zh-CN" altLang="zh-CN" sz="2000">
              <a:ea typeface="Courier New" pitchFamily="49" charset="0"/>
            </a:endParaRPr>
          </a:p>
          <a:p>
            <a:pPr marL="0" marR="0" lvl="0" indent="0" algn="just" eaLnBrk="1" hangingPunct="1">
              <a:lnSpc>
                <a:spcPct val="150000"/>
              </a:lnSpc>
            </a:pPr>
            <a:r>
              <a:rPr lang="en-US" altLang="zh-CN" sz="2000" u="sng" spc="0">
                <a:ea typeface="Courier New" pitchFamily="49" charset="0"/>
              </a:rPr>
              <a:t>         </a:t>
            </a:r>
            <a:r>
              <a:rPr lang="zh-CN" altLang="zh-CN" sz="2000" spc="0">
                <a:ea typeface="Times New Roman" pitchFamily="18" charset="0"/>
              </a:rPr>
              <a:t>。请说明理由：</a:t>
            </a:r>
            <a:r>
              <a:rPr lang="en-US" altLang="zh-CN" sz="2000" u="sng" spc="0">
                <a:ea typeface="Courier New" pitchFamily="49" charset="0"/>
              </a:rPr>
              <a:t>                                                       </a:t>
            </a:r>
            <a:r>
              <a:rPr lang="zh-CN" altLang="zh-CN" sz="2000" spc="0">
                <a:ea typeface="Times New Roman" pitchFamily="18" charset="0"/>
              </a:rPr>
              <a:t>。</a:t>
            </a:r>
            <a:endParaRPr lang="zh-CN" altLang="zh-CN" sz="2000">
              <a:ea typeface="Times New Roman" pitchFamily="18" charset="0"/>
            </a:endParaRPr>
          </a:p>
        </p:txBody>
      </p:sp>
      <p:pic>
        <p:nvPicPr>
          <p:cNvPr id="70659" name="图片 3"/>
          <p:cNvPicPr>
            <a:picLocks noChangeAspect="1"/>
          </p:cNvPicPr>
          <p:nvPr/>
        </p:nvPicPr>
        <p:blipFill>
          <a:blip r:embed="rId3">
            <a:clrChange>
              <a:clrFrom>
                <a:srgbClr val="FFFFFF"/>
              </a:clrFrom>
              <a:clrTo>
                <a:srgbClr val="FFFFFF">
                  <a:alpha val="0"/>
                </a:srgbClr>
              </a:clrTo>
            </a:clrChange>
          </a:blip>
          <a:stretch>
            <a:fillRect/>
          </a:stretch>
        </p:blipFill>
        <p:spPr>
          <a:xfrm>
            <a:off x="5651500" y="1293813"/>
            <a:ext cx="936625" cy="795337"/>
          </a:xfrm>
          <a:prstGeom prst="rect">
            <a:avLst/>
          </a:prstGeom>
          <a:noFill/>
          <a:ln>
            <a:noFill/>
            <a:miter lim="800000"/>
          </a:ln>
        </p:spPr>
      </p:pic>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2706" name="文本框 1">
            <a:extLst>
              <a:ext uri="{FF2B5EF4-FFF2-40B4-BE49-F238E27FC236}"/>
            </a:extLst>
          </p:cNvPr>
          <p:cNvSpPr txBox="1"/>
          <p:nvPr/>
        </p:nvSpPr>
        <p:spPr>
          <a:xfrm>
            <a:off x="1042988" y="855663"/>
            <a:ext cx="10844212" cy="336391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1800" spc="0">
                <a:solidFill>
                  <a:srgbClr val="000000"/>
                </a:solidFill>
                <a:ea typeface="Segoe UI Symbol" pitchFamily="34" charset="0"/>
              </a:rPr>
              <a:t>★</a:t>
            </a:r>
            <a:r>
              <a:rPr lang="en-US" altLang="zh-CN" sz="1800" b="1" spc="0">
                <a:solidFill>
                  <a:srgbClr val="000000"/>
                </a:solidFill>
                <a:ea typeface="Times New Roman" pitchFamily="18" charset="0"/>
              </a:rPr>
              <a:t>7</a:t>
            </a:r>
            <a:r>
              <a:rPr lang="en-US" altLang="zh-CN" sz="1800" spc="0">
                <a:solidFill>
                  <a:srgbClr val="000000"/>
                </a:solidFill>
                <a:ea typeface="Times New Roman" pitchFamily="18" charset="0"/>
              </a:rPr>
              <a:t>.2019</a:t>
            </a:r>
            <a:r>
              <a:rPr lang="zh-CN" altLang="zh-CN" sz="1800" spc="0">
                <a:solidFill>
                  <a:srgbClr val="000000"/>
                </a:solidFill>
                <a:ea typeface="Times New Roman" pitchFamily="18" charset="0"/>
              </a:rPr>
              <a:t>年是门捷列夫发现元素周期律</a:t>
            </a:r>
            <a:r>
              <a:rPr lang="en-US" altLang="zh-CN" sz="1800" spc="0">
                <a:solidFill>
                  <a:srgbClr val="000000"/>
                </a:solidFill>
                <a:ea typeface="Times New Roman" pitchFamily="18" charset="0"/>
              </a:rPr>
              <a:t>150</a:t>
            </a:r>
            <a:r>
              <a:rPr lang="zh-CN" altLang="zh-CN" sz="1800" spc="0">
                <a:solidFill>
                  <a:srgbClr val="000000"/>
                </a:solidFill>
                <a:ea typeface="Times New Roman" pitchFamily="18" charset="0"/>
              </a:rPr>
              <a:t>周年。某学习小组同学为探究同周期或同主族元素性质的递变规律，分别设计了如下实验：</a:t>
            </a:r>
            <a:endParaRPr lang="zh-CN" altLang="zh-CN">
              <a:ea typeface="Times New Roman" pitchFamily="18" charset="0"/>
            </a:endParaRPr>
          </a:p>
          <a:p>
            <a:pPr marL="0" marR="0" lvl="0" indent="0" algn="just" eaLnBrk="1" hangingPunct="1">
              <a:lnSpc>
                <a:spcPct val="150000"/>
              </a:lnSpc>
            </a:pPr>
            <a:r>
              <a:rPr lang="en-US" altLang="zh-CN" sz="1800" spc="0">
                <a:solidFill>
                  <a:srgbClr val="000000"/>
                </a:solidFill>
                <a:ea typeface="Times New Roman" pitchFamily="18" charset="0"/>
              </a:rPr>
              <a:t>Ⅰ.</a:t>
            </a:r>
            <a:r>
              <a:rPr lang="zh-CN" altLang="zh-CN" sz="1800" spc="0">
                <a:solidFill>
                  <a:srgbClr val="000000"/>
                </a:solidFill>
                <a:ea typeface="Times New Roman" pitchFamily="18" charset="0"/>
              </a:rPr>
              <a:t>将少量等质量的钾、钠、镁、铝分别投入到足量的同浓度的盐酸中，试预测实验结果：</a:t>
            </a:r>
            <a:endParaRPr lang="zh-CN" altLang="zh-CN">
              <a:ea typeface="Times New Roman" pitchFamily="18" charset="0"/>
            </a:endParaRPr>
          </a:p>
          <a:p>
            <a:pPr marL="0" marR="0" lvl="0" indent="0" algn="just" eaLnBrk="1" hangingPunct="1">
              <a:lnSpc>
                <a:spcPct val="150000"/>
              </a:lnSpc>
            </a:pP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1</a:t>
            </a:r>
            <a:r>
              <a:rPr lang="zh-CN" altLang="zh-CN" sz="1800" spc="0">
                <a:solidFill>
                  <a:srgbClr val="000000"/>
                </a:solidFill>
                <a:ea typeface="Times New Roman" pitchFamily="18" charset="0"/>
              </a:rPr>
              <a:t>）上述金属中与盐酸反应最剧烈的是</a:t>
            </a:r>
            <a:r>
              <a:rPr lang="zh-CN" altLang="zh-CN" sz="1800" u="sng" spc="0">
                <a:solidFill>
                  <a:srgbClr val="000000"/>
                </a:solidFill>
                <a:ea typeface="Times New Roman" pitchFamily="18" charset="0"/>
              </a:rPr>
              <a:t>　　　　　</a:t>
            </a: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 </a:t>
            </a:r>
            <a:endParaRPr lang="zh-CN" altLang="zh-CN">
              <a:ea typeface="Times New Roman" pitchFamily="18" charset="0"/>
            </a:endParaRPr>
          </a:p>
          <a:p>
            <a:pPr marL="0" marR="0" lvl="0" indent="0" algn="just" eaLnBrk="1" hangingPunct="1">
              <a:lnSpc>
                <a:spcPct val="150000"/>
              </a:lnSpc>
            </a:pPr>
            <a:r>
              <a:rPr lang="en-US" altLang="zh-CN" sz="1800" spc="0">
                <a:solidFill>
                  <a:srgbClr val="000000"/>
                </a:solidFill>
                <a:ea typeface="Times New Roman" pitchFamily="18" charset="0"/>
              </a:rPr>
              <a:t>A.</a:t>
            </a:r>
            <a:r>
              <a:rPr lang="zh-CN" altLang="zh-CN" sz="1800" spc="0">
                <a:solidFill>
                  <a:srgbClr val="000000"/>
                </a:solidFill>
                <a:ea typeface="Times New Roman" pitchFamily="18" charset="0"/>
              </a:rPr>
              <a:t>钾</a:t>
            </a:r>
            <a:r>
              <a:rPr lang="en-US" altLang="zh-CN" sz="1800" spc="0">
                <a:solidFill>
                  <a:srgbClr val="000000"/>
                </a:solidFill>
                <a:ea typeface="Times New Roman" pitchFamily="18" charset="0"/>
              </a:rPr>
              <a:t>		B.</a:t>
            </a:r>
            <a:r>
              <a:rPr lang="zh-CN" altLang="zh-CN" sz="1800" spc="0">
                <a:solidFill>
                  <a:srgbClr val="000000"/>
                </a:solidFill>
                <a:ea typeface="Times New Roman" pitchFamily="18" charset="0"/>
              </a:rPr>
              <a:t>钠</a:t>
            </a:r>
            <a:r>
              <a:rPr lang="en-US" altLang="zh-CN" sz="1800" spc="0">
                <a:solidFill>
                  <a:srgbClr val="000000"/>
                </a:solidFill>
                <a:ea typeface="Times New Roman" pitchFamily="18" charset="0"/>
              </a:rPr>
              <a:t>		C.</a:t>
            </a:r>
            <a:r>
              <a:rPr lang="zh-CN" altLang="zh-CN" sz="1800" spc="0">
                <a:solidFill>
                  <a:srgbClr val="000000"/>
                </a:solidFill>
                <a:ea typeface="Times New Roman" pitchFamily="18" charset="0"/>
              </a:rPr>
              <a:t>镁</a:t>
            </a:r>
            <a:r>
              <a:rPr lang="en-US" altLang="zh-CN" sz="1800" spc="0">
                <a:solidFill>
                  <a:srgbClr val="000000"/>
                </a:solidFill>
                <a:ea typeface="Times New Roman" pitchFamily="18" charset="0"/>
              </a:rPr>
              <a:t>		D.</a:t>
            </a:r>
            <a:r>
              <a:rPr lang="zh-CN" altLang="zh-CN" sz="1800" spc="0">
                <a:solidFill>
                  <a:srgbClr val="000000"/>
                </a:solidFill>
                <a:ea typeface="Times New Roman" pitchFamily="18" charset="0"/>
              </a:rPr>
              <a:t>铝</a:t>
            </a:r>
            <a:endParaRPr lang="zh-CN" altLang="zh-CN">
              <a:ea typeface="Times New Roman" pitchFamily="18" charset="0"/>
            </a:endParaRPr>
          </a:p>
          <a:p>
            <a:pPr marL="0" marR="0" lvl="0" indent="0" algn="just" eaLnBrk="1" hangingPunct="1">
              <a:lnSpc>
                <a:spcPct val="150000"/>
              </a:lnSpc>
            </a:pP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2</a:t>
            </a:r>
            <a:r>
              <a:rPr lang="zh-CN" altLang="zh-CN" sz="1800" spc="0">
                <a:solidFill>
                  <a:srgbClr val="000000"/>
                </a:solidFill>
                <a:ea typeface="Times New Roman" pitchFamily="18" charset="0"/>
              </a:rPr>
              <a:t>）上述金属中与盐酸反应生成相同条件下的气体最多的是</a:t>
            </a:r>
            <a:r>
              <a:rPr lang="zh-CN" altLang="zh-CN" sz="1800" u="sng" spc="0">
                <a:solidFill>
                  <a:srgbClr val="000000"/>
                </a:solidFill>
                <a:ea typeface="Times New Roman" pitchFamily="18" charset="0"/>
              </a:rPr>
              <a:t>　　　　　</a:t>
            </a: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 </a:t>
            </a:r>
            <a:endParaRPr lang="zh-CN" altLang="zh-CN">
              <a:ea typeface="Times New Roman" pitchFamily="18" charset="0"/>
            </a:endParaRPr>
          </a:p>
          <a:p>
            <a:pPr marL="0" marR="0" lvl="0" indent="0" algn="just" eaLnBrk="1" hangingPunct="1">
              <a:lnSpc>
                <a:spcPct val="150000"/>
              </a:lnSpc>
            </a:pPr>
            <a:r>
              <a:rPr lang="en-US" altLang="zh-CN" sz="1800" spc="0">
                <a:solidFill>
                  <a:srgbClr val="000000"/>
                </a:solidFill>
                <a:ea typeface="Times New Roman" pitchFamily="18" charset="0"/>
              </a:rPr>
              <a:t>A.</a:t>
            </a:r>
            <a:r>
              <a:rPr lang="zh-CN" altLang="zh-CN" sz="1800" spc="0">
                <a:solidFill>
                  <a:srgbClr val="000000"/>
                </a:solidFill>
                <a:ea typeface="Times New Roman" pitchFamily="18" charset="0"/>
              </a:rPr>
              <a:t>钾</a:t>
            </a:r>
            <a:r>
              <a:rPr lang="en-US" altLang="zh-CN" sz="1800" spc="0">
                <a:solidFill>
                  <a:srgbClr val="000000"/>
                </a:solidFill>
                <a:ea typeface="Times New Roman" pitchFamily="18" charset="0"/>
              </a:rPr>
              <a:t>		B.</a:t>
            </a:r>
            <a:r>
              <a:rPr lang="zh-CN" altLang="zh-CN" sz="1800" spc="0">
                <a:solidFill>
                  <a:srgbClr val="000000"/>
                </a:solidFill>
                <a:ea typeface="Times New Roman" pitchFamily="18" charset="0"/>
              </a:rPr>
              <a:t>钠</a:t>
            </a:r>
            <a:r>
              <a:rPr lang="en-US" altLang="zh-CN" sz="1800" spc="0">
                <a:solidFill>
                  <a:srgbClr val="000000"/>
                </a:solidFill>
                <a:ea typeface="Times New Roman" pitchFamily="18" charset="0"/>
              </a:rPr>
              <a:t>		C.</a:t>
            </a:r>
            <a:r>
              <a:rPr lang="zh-CN" altLang="zh-CN" sz="1800" spc="0">
                <a:solidFill>
                  <a:srgbClr val="000000"/>
                </a:solidFill>
                <a:ea typeface="Times New Roman" pitchFamily="18" charset="0"/>
              </a:rPr>
              <a:t>镁</a:t>
            </a:r>
            <a:r>
              <a:rPr lang="en-US" altLang="zh-CN" sz="1800" spc="0">
                <a:solidFill>
                  <a:srgbClr val="000000"/>
                </a:solidFill>
                <a:ea typeface="Times New Roman" pitchFamily="18" charset="0"/>
              </a:rPr>
              <a:t>		D.</a:t>
            </a:r>
            <a:r>
              <a:rPr lang="zh-CN" altLang="zh-CN" sz="1800" spc="0">
                <a:solidFill>
                  <a:srgbClr val="000000"/>
                </a:solidFill>
                <a:ea typeface="Times New Roman" pitchFamily="18" charset="0"/>
              </a:rPr>
              <a:t>铝</a:t>
            </a:r>
            <a:endParaRPr lang="zh-CN" altLang="en-US">
              <a:solidFill>
                <a:srgbClr val="000000"/>
              </a:solidFill>
              <a:ea typeface="Times New Roman" pitchFamily="18" charset="0"/>
            </a:endParaRPr>
          </a:p>
          <a:p>
            <a:pPr marL="0" marR="0" lvl="0" indent="0" algn="just" eaLnBrk="1" hangingPunct="1">
              <a:lnSpc>
                <a:spcPct val="150000"/>
              </a:lnSpc>
            </a:pPr>
            <a:r>
              <a:rPr lang="en-US" altLang="zh-CN" sz="1800" spc="0">
                <a:solidFill>
                  <a:srgbClr val="000000"/>
                </a:solidFill>
                <a:ea typeface="Times New Roman" pitchFamily="18" charset="0"/>
              </a:rPr>
              <a:t>Ⅱ.</a:t>
            </a:r>
            <a:r>
              <a:rPr lang="zh-CN" altLang="zh-CN" sz="1800" spc="0">
                <a:solidFill>
                  <a:srgbClr val="000000"/>
                </a:solidFill>
                <a:ea typeface="Times New Roman" pitchFamily="18" charset="0"/>
              </a:rPr>
              <a:t>利用</a:t>
            </a:r>
            <a:r>
              <a:rPr lang="zh-CN" altLang="en-US" sz="1800" spc="0">
                <a:solidFill>
                  <a:srgbClr val="000000"/>
                </a:solidFill>
                <a:ea typeface="Times New Roman" pitchFamily="18" charset="0"/>
              </a:rPr>
              <a:t>如</a:t>
            </a:r>
            <a:r>
              <a:rPr lang="zh-CN" altLang="zh-CN" sz="1800" spc="0">
                <a:solidFill>
                  <a:srgbClr val="000000"/>
                </a:solidFill>
                <a:ea typeface="Times New Roman" pitchFamily="18" charset="0"/>
              </a:rPr>
              <a:t>图装置来验证同主族元素非金属性的变化规律：</a:t>
            </a:r>
            <a:endParaRPr lang="en-US" altLang="zh-CN">
              <a:solidFill>
                <a:srgbClr val="000000"/>
              </a:solidFill>
              <a:ea typeface="Times New Roman" pitchFamily="18" charset="0"/>
            </a:endParaRPr>
          </a:p>
        </p:txBody>
      </p:sp>
      <p:pic>
        <p:nvPicPr>
          <p:cNvPr id="72707" name="20L03.eps"/>
          <p:cNvPicPr>
            <a:picLocks noChangeAspect="1"/>
          </p:cNvPicPr>
          <p:nvPr/>
        </p:nvPicPr>
        <p:blipFill>
          <a:blip r:embed="rId3">
            <a:clrChange>
              <a:clrFrom>
                <a:srgbClr val="FFFFFF"/>
              </a:clrFrom>
              <a:clrTo>
                <a:srgbClr val="FFFFFF">
                  <a:alpha val="0"/>
                </a:srgbClr>
              </a:clrTo>
            </a:clrChange>
          </a:blip>
          <a:stretch>
            <a:fillRect/>
          </a:stretch>
        </p:blipFill>
        <p:spPr>
          <a:xfrm>
            <a:off x="5043488" y="4332288"/>
            <a:ext cx="2178050" cy="1939925"/>
          </a:xfrm>
          <a:prstGeom prst="rect">
            <a:avLst/>
          </a:prstGeom>
          <a:noFill/>
          <a:ln>
            <a:noFill/>
            <a:miter lim="800000"/>
          </a:ln>
        </p:spPr>
      </p:pic>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4754" name="文本框 1">
            <a:extLst>
              <a:ext uri="{FF2B5EF4-FFF2-40B4-BE49-F238E27FC236}"/>
            </a:extLst>
          </p:cNvPr>
          <p:cNvSpPr txBox="1"/>
          <p:nvPr/>
        </p:nvSpPr>
        <p:spPr>
          <a:xfrm>
            <a:off x="1042988" y="855663"/>
            <a:ext cx="10844212" cy="336391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1800" spc="0">
                <a:solidFill>
                  <a:srgbClr val="000000"/>
                </a:solidFill>
                <a:ea typeface="Times New Roman" pitchFamily="18" charset="0"/>
              </a:rPr>
              <a:t>现要证明非金属性：</a:t>
            </a:r>
            <a:r>
              <a:rPr lang="en-US" altLang="zh-CN" sz="1800" spc="0">
                <a:solidFill>
                  <a:srgbClr val="000000"/>
                </a:solidFill>
                <a:ea typeface="Times New Roman" pitchFamily="18" charset="0"/>
              </a:rPr>
              <a:t>Cl&gt;I</a:t>
            </a:r>
            <a:r>
              <a:rPr lang="zh-CN" altLang="zh-CN" sz="1800" spc="0">
                <a:solidFill>
                  <a:srgbClr val="000000"/>
                </a:solidFill>
                <a:ea typeface="Times New Roman" pitchFamily="18" charset="0"/>
              </a:rPr>
              <a:t>。在</a:t>
            </a:r>
            <a:r>
              <a:rPr lang="en-US" altLang="zh-CN" sz="1800" spc="0">
                <a:solidFill>
                  <a:srgbClr val="000000"/>
                </a:solidFill>
                <a:ea typeface="Times New Roman" pitchFamily="18" charset="0"/>
              </a:rPr>
              <a:t>A</a:t>
            </a:r>
            <a:r>
              <a:rPr lang="zh-CN" altLang="zh-CN" sz="1800" spc="0">
                <a:solidFill>
                  <a:srgbClr val="000000"/>
                </a:solidFill>
                <a:ea typeface="Times New Roman" pitchFamily="18" charset="0"/>
              </a:rPr>
              <a:t>中加浓盐酸，</a:t>
            </a:r>
            <a:r>
              <a:rPr lang="en-US" altLang="zh-CN" sz="1800" spc="0">
                <a:solidFill>
                  <a:srgbClr val="000000"/>
                </a:solidFill>
                <a:ea typeface="Times New Roman" pitchFamily="18" charset="0"/>
              </a:rPr>
              <a:t>C</a:t>
            </a:r>
            <a:r>
              <a:rPr lang="zh-CN" altLang="zh-CN" sz="1800" spc="0">
                <a:solidFill>
                  <a:srgbClr val="000000"/>
                </a:solidFill>
                <a:ea typeface="Times New Roman" pitchFamily="18" charset="0"/>
              </a:rPr>
              <a:t>中加淀粉碘化钾混合溶液，</a:t>
            </a:r>
            <a:r>
              <a:rPr lang="en-US" altLang="zh-CN" sz="1800" spc="0">
                <a:solidFill>
                  <a:srgbClr val="000000"/>
                </a:solidFill>
                <a:ea typeface="Times New Roman" pitchFamily="18" charset="0"/>
              </a:rPr>
              <a:t>B</a:t>
            </a:r>
            <a:r>
              <a:rPr lang="zh-CN" altLang="zh-CN" sz="1800" spc="0">
                <a:solidFill>
                  <a:srgbClr val="000000"/>
                </a:solidFill>
                <a:ea typeface="Times New Roman" pitchFamily="18" charset="0"/>
              </a:rPr>
              <a:t>中加某试剂。常温下，通过合理操作，观察到</a:t>
            </a:r>
            <a:r>
              <a:rPr lang="en-US" altLang="zh-CN" sz="1800" spc="0">
                <a:solidFill>
                  <a:srgbClr val="000000"/>
                </a:solidFill>
                <a:ea typeface="Times New Roman" pitchFamily="18" charset="0"/>
              </a:rPr>
              <a:t>C</a:t>
            </a:r>
            <a:r>
              <a:rPr lang="zh-CN" altLang="zh-CN" sz="1800" spc="0">
                <a:solidFill>
                  <a:srgbClr val="000000"/>
                </a:solidFill>
                <a:ea typeface="Times New Roman" pitchFamily="18" charset="0"/>
              </a:rPr>
              <a:t>中溶液变蓝的现象，即可证明。请结合装置回答下列问题：</a:t>
            </a:r>
            <a:endParaRPr lang="zh-CN" altLang="zh-CN">
              <a:ea typeface="Times New Roman" pitchFamily="18" charset="0"/>
            </a:endParaRPr>
          </a:p>
          <a:p>
            <a:pPr marL="0" marR="0" lvl="0" indent="0" algn="just" eaLnBrk="1" hangingPunct="1">
              <a:lnSpc>
                <a:spcPct val="150000"/>
              </a:lnSpc>
            </a:pP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3</a:t>
            </a: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B</a:t>
            </a:r>
            <a:r>
              <a:rPr lang="zh-CN" altLang="zh-CN" sz="1800" spc="0">
                <a:solidFill>
                  <a:srgbClr val="000000"/>
                </a:solidFill>
                <a:ea typeface="Times New Roman" pitchFamily="18" charset="0"/>
              </a:rPr>
              <a:t>中可加入</a:t>
            </a:r>
            <a:r>
              <a:rPr lang="zh-CN" altLang="zh-CN" sz="1800" u="sng" spc="0">
                <a:solidFill>
                  <a:srgbClr val="000000"/>
                </a:solidFill>
                <a:ea typeface="Times New Roman" pitchFamily="18" charset="0"/>
              </a:rPr>
              <a:t>　　　　　</a:t>
            </a: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 </a:t>
            </a:r>
            <a:endParaRPr lang="zh-CN" altLang="zh-CN">
              <a:ea typeface="Times New Roman" pitchFamily="18" charset="0"/>
            </a:endParaRPr>
          </a:p>
          <a:p>
            <a:pPr marL="0" marR="0" lvl="0" indent="0" algn="just" eaLnBrk="1" hangingPunct="1">
              <a:lnSpc>
                <a:spcPct val="150000"/>
              </a:lnSpc>
            </a:pPr>
            <a:r>
              <a:rPr lang="en-US" altLang="zh-CN" sz="1800" spc="0">
                <a:solidFill>
                  <a:srgbClr val="000000"/>
                </a:solidFill>
                <a:ea typeface="Times New Roman" pitchFamily="18" charset="0"/>
              </a:rPr>
              <a:t>A.MnO</a:t>
            </a:r>
            <a:r>
              <a:rPr lang="en-US" altLang="zh-CN" sz="1800" spc="0" baseline="-25000">
                <a:solidFill>
                  <a:srgbClr val="000000"/>
                </a:solidFill>
                <a:ea typeface="Times New Roman" pitchFamily="18" charset="0"/>
              </a:rPr>
              <a:t>2</a:t>
            </a:r>
            <a:r>
              <a:rPr lang="zh-CN" altLang="zh-CN" sz="1800" spc="0">
                <a:solidFill>
                  <a:srgbClr val="000000"/>
                </a:solidFill>
                <a:ea typeface="Times New Roman" pitchFamily="18" charset="0"/>
              </a:rPr>
              <a:t>固体</a:t>
            </a:r>
            <a:r>
              <a:rPr lang="en-US" altLang="zh-CN" sz="1800" spc="0">
                <a:solidFill>
                  <a:srgbClr val="000000"/>
                </a:solidFill>
                <a:ea typeface="Times New Roman" pitchFamily="18" charset="0"/>
              </a:rPr>
              <a:t>	    B.KMnO</a:t>
            </a:r>
            <a:r>
              <a:rPr lang="en-US" altLang="zh-CN" sz="1800" spc="0" baseline="-25000">
                <a:solidFill>
                  <a:srgbClr val="000000"/>
                </a:solidFill>
                <a:ea typeface="Times New Roman" pitchFamily="18" charset="0"/>
              </a:rPr>
              <a:t>4</a:t>
            </a:r>
            <a:r>
              <a:rPr lang="zh-CN" altLang="zh-CN" sz="1800" spc="0">
                <a:solidFill>
                  <a:srgbClr val="000000"/>
                </a:solidFill>
                <a:ea typeface="Times New Roman" pitchFamily="18" charset="0"/>
              </a:rPr>
              <a:t>固体</a:t>
            </a:r>
            <a:r>
              <a:rPr lang="en-US" altLang="zh-CN" sz="1800" spc="0">
                <a:solidFill>
                  <a:srgbClr val="000000"/>
                </a:solidFill>
                <a:ea typeface="Times New Roman" pitchFamily="18" charset="0"/>
              </a:rPr>
              <a:t>	      C.</a:t>
            </a:r>
            <a:r>
              <a:rPr lang="zh-CN" altLang="zh-CN" sz="1800" spc="0">
                <a:solidFill>
                  <a:srgbClr val="000000"/>
                </a:solidFill>
                <a:ea typeface="Times New Roman" pitchFamily="18" charset="0"/>
              </a:rPr>
              <a:t>浓硫酸</a:t>
            </a:r>
            <a:r>
              <a:rPr lang="en-US" altLang="zh-CN" sz="1800" spc="0">
                <a:solidFill>
                  <a:srgbClr val="000000"/>
                </a:solidFill>
                <a:ea typeface="Times New Roman" pitchFamily="18" charset="0"/>
              </a:rPr>
              <a:t>	    D.</a:t>
            </a:r>
            <a:r>
              <a:rPr lang="zh-CN" altLang="zh-CN" sz="1800" spc="0">
                <a:solidFill>
                  <a:srgbClr val="000000"/>
                </a:solidFill>
                <a:ea typeface="Times New Roman" pitchFamily="18" charset="0"/>
              </a:rPr>
              <a:t>大理石</a:t>
            </a:r>
            <a:endParaRPr lang="zh-CN" altLang="zh-CN">
              <a:ea typeface="Times New Roman" pitchFamily="18" charset="0"/>
            </a:endParaRPr>
          </a:p>
          <a:p>
            <a:pPr marL="0" marR="0" lvl="0" indent="0" algn="just" eaLnBrk="1" hangingPunct="1">
              <a:lnSpc>
                <a:spcPct val="150000"/>
              </a:lnSpc>
            </a:pP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4</a:t>
            </a:r>
            <a:r>
              <a:rPr lang="zh-CN" altLang="zh-CN" sz="1800" spc="0">
                <a:solidFill>
                  <a:srgbClr val="000000"/>
                </a:solidFill>
                <a:ea typeface="Times New Roman" pitchFamily="18" charset="0"/>
              </a:rPr>
              <a:t>）仪器</a:t>
            </a:r>
            <a:r>
              <a:rPr lang="en-US" altLang="zh-CN" sz="1800" spc="0">
                <a:solidFill>
                  <a:srgbClr val="000000"/>
                </a:solidFill>
                <a:ea typeface="Times New Roman" pitchFamily="18" charset="0"/>
              </a:rPr>
              <a:t>A</a:t>
            </a:r>
            <a:r>
              <a:rPr lang="zh-CN" altLang="zh-CN" sz="1800" spc="0">
                <a:solidFill>
                  <a:srgbClr val="000000"/>
                </a:solidFill>
                <a:ea typeface="Times New Roman" pitchFamily="18" charset="0"/>
              </a:rPr>
              <a:t>的名称是</a:t>
            </a:r>
            <a:r>
              <a:rPr lang="zh-CN" altLang="zh-CN" sz="1800" u="sng" spc="0">
                <a:solidFill>
                  <a:srgbClr val="000000"/>
                </a:solidFill>
                <a:ea typeface="Times New Roman" pitchFamily="18" charset="0"/>
              </a:rPr>
              <a:t>　　　　　</a:t>
            </a: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 </a:t>
            </a:r>
            <a:endParaRPr lang="zh-CN" altLang="zh-CN">
              <a:ea typeface="Times New Roman" pitchFamily="18" charset="0"/>
            </a:endParaRPr>
          </a:p>
          <a:p>
            <a:pPr marL="0" marR="0" lvl="0" indent="0" algn="just" eaLnBrk="1" hangingPunct="1">
              <a:lnSpc>
                <a:spcPct val="150000"/>
              </a:lnSpc>
            </a:pPr>
            <a:r>
              <a:rPr lang="en-US" altLang="zh-CN" sz="1800" spc="0">
                <a:solidFill>
                  <a:srgbClr val="000000"/>
                </a:solidFill>
                <a:ea typeface="Times New Roman" pitchFamily="18" charset="0"/>
              </a:rPr>
              <a:t>A.</a:t>
            </a:r>
            <a:r>
              <a:rPr lang="zh-CN" altLang="zh-CN" sz="1800" spc="0">
                <a:solidFill>
                  <a:srgbClr val="000000"/>
                </a:solidFill>
                <a:ea typeface="Times New Roman" pitchFamily="18" charset="0"/>
              </a:rPr>
              <a:t>普通漏斗</a:t>
            </a:r>
            <a:r>
              <a:rPr lang="en-US" altLang="zh-CN" sz="1800" spc="0">
                <a:solidFill>
                  <a:srgbClr val="000000"/>
                </a:solidFill>
                <a:ea typeface="Times New Roman" pitchFamily="18" charset="0"/>
              </a:rPr>
              <a:t>	    B.</a:t>
            </a:r>
            <a:r>
              <a:rPr lang="zh-CN" altLang="zh-CN" sz="1800" spc="0">
                <a:solidFill>
                  <a:srgbClr val="000000"/>
                </a:solidFill>
                <a:ea typeface="Times New Roman" pitchFamily="18" charset="0"/>
              </a:rPr>
              <a:t>长颈漏斗</a:t>
            </a:r>
            <a:r>
              <a:rPr lang="en-US" altLang="zh-CN" sz="1800" spc="0">
                <a:solidFill>
                  <a:srgbClr val="000000"/>
                </a:solidFill>
                <a:ea typeface="Times New Roman" pitchFamily="18" charset="0"/>
              </a:rPr>
              <a:t>	       C.</a:t>
            </a:r>
            <a:r>
              <a:rPr lang="zh-CN" altLang="zh-CN" sz="1800" spc="0">
                <a:solidFill>
                  <a:srgbClr val="000000"/>
                </a:solidFill>
                <a:ea typeface="Times New Roman" pitchFamily="18" charset="0"/>
              </a:rPr>
              <a:t>分液漏斗</a:t>
            </a:r>
            <a:r>
              <a:rPr lang="en-US" altLang="zh-CN" sz="1800" spc="0">
                <a:solidFill>
                  <a:srgbClr val="000000"/>
                </a:solidFill>
                <a:ea typeface="Times New Roman" pitchFamily="18" charset="0"/>
              </a:rPr>
              <a:t>	    D.</a:t>
            </a:r>
            <a:r>
              <a:rPr lang="zh-CN" altLang="zh-CN" sz="1800" spc="0">
                <a:solidFill>
                  <a:srgbClr val="000000"/>
                </a:solidFill>
                <a:ea typeface="Times New Roman" pitchFamily="18" charset="0"/>
              </a:rPr>
              <a:t>容量瓶</a:t>
            </a:r>
            <a:endParaRPr lang="zh-CN" altLang="zh-CN">
              <a:ea typeface="Times New Roman" pitchFamily="18" charset="0"/>
            </a:endParaRPr>
          </a:p>
          <a:p>
            <a:pPr marL="0" marR="0" lvl="0" indent="0" algn="just" eaLnBrk="1" hangingPunct="1">
              <a:lnSpc>
                <a:spcPct val="150000"/>
              </a:lnSpc>
            </a:pPr>
            <a:r>
              <a:rPr lang="zh-CN" altLang="zh-CN" sz="1800" spc="0">
                <a:solidFill>
                  <a:srgbClr val="000000"/>
                </a:solidFill>
                <a:ea typeface="Times New Roman" pitchFamily="18" charset="0"/>
              </a:rPr>
              <a:t>（</a:t>
            </a:r>
            <a:r>
              <a:rPr lang="en-US" altLang="zh-CN" sz="1800" spc="0">
                <a:solidFill>
                  <a:srgbClr val="000000"/>
                </a:solidFill>
                <a:ea typeface="Times New Roman" pitchFamily="18" charset="0"/>
              </a:rPr>
              <a:t>5</a:t>
            </a:r>
            <a:r>
              <a:rPr lang="zh-CN" altLang="zh-CN" sz="1800" spc="0">
                <a:solidFill>
                  <a:srgbClr val="000000"/>
                </a:solidFill>
                <a:ea typeface="Times New Roman" pitchFamily="18" charset="0"/>
              </a:rPr>
              <a:t>）从环境保护的角度考虑，此装置尚缺少尾气处理装置，可用</a:t>
            </a:r>
            <a:r>
              <a:rPr lang="zh-CN" altLang="zh-CN" sz="1800" u="sng" spc="0">
                <a:solidFill>
                  <a:srgbClr val="000000"/>
                </a:solidFill>
                <a:ea typeface="Times New Roman" pitchFamily="18" charset="0"/>
              </a:rPr>
              <a:t>　　　</a:t>
            </a:r>
            <a:r>
              <a:rPr lang="zh-CN" altLang="zh-CN" sz="1800" spc="0">
                <a:solidFill>
                  <a:srgbClr val="000000"/>
                </a:solidFill>
                <a:ea typeface="Times New Roman" pitchFamily="18" charset="0"/>
              </a:rPr>
              <a:t>吸收尾气。</a:t>
            </a:r>
            <a:r>
              <a:rPr lang="en-US" altLang="zh-CN" sz="1800" spc="0">
                <a:solidFill>
                  <a:srgbClr val="000000"/>
                </a:solidFill>
                <a:ea typeface="Times New Roman" pitchFamily="18" charset="0"/>
              </a:rPr>
              <a:t> </a:t>
            </a:r>
            <a:endParaRPr lang="zh-CN" altLang="zh-CN">
              <a:ea typeface="Times New Roman" pitchFamily="18" charset="0"/>
            </a:endParaRPr>
          </a:p>
          <a:p>
            <a:pPr marL="0" marR="0" lvl="0" indent="0" algn="just" eaLnBrk="1" hangingPunct="1">
              <a:lnSpc>
                <a:spcPct val="150000"/>
              </a:lnSpc>
            </a:pPr>
            <a:r>
              <a:rPr lang="en-US" altLang="zh-CN" sz="1800" spc="0">
                <a:solidFill>
                  <a:srgbClr val="000000"/>
                </a:solidFill>
                <a:ea typeface="Times New Roman" pitchFamily="18" charset="0"/>
              </a:rPr>
              <a:t>A.</a:t>
            </a:r>
            <a:r>
              <a:rPr lang="zh-CN" altLang="zh-CN" sz="1800" spc="0">
                <a:solidFill>
                  <a:srgbClr val="000000"/>
                </a:solidFill>
                <a:ea typeface="Times New Roman" pitchFamily="18" charset="0"/>
              </a:rPr>
              <a:t>澄清石灰水</a:t>
            </a:r>
            <a:r>
              <a:rPr lang="en-US" altLang="zh-CN" sz="1800" spc="0">
                <a:solidFill>
                  <a:srgbClr val="000000"/>
                </a:solidFill>
                <a:ea typeface="Times New Roman" pitchFamily="18" charset="0"/>
              </a:rPr>
              <a:t>	    B.KBr</a:t>
            </a:r>
            <a:r>
              <a:rPr lang="zh-CN" altLang="zh-CN" sz="1800" spc="0">
                <a:solidFill>
                  <a:srgbClr val="000000"/>
                </a:solidFill>
                <a:ea typeface="Times New Roman" pitchFamily="18" charset="0"/>
              </a:rPr>
              <a:t>溶液</a:t>
            </a:r>
            <a:r>
              <a:rPr lang="en-US" altLang="zh-CN" sz="1800" spc="0">
                <a:solidFill>
                  <a:srgbClr val="000000"/>
                </a:solidFill>
                <a:ea typeface="Times New Roman" pitchFamily="18" charset="0"/>
              </a:rPr>
              <a:t>	      C.</a:t>
            </a:r>
            <a:r>
              <a:rPr lang="zh-CN" altLang="zh-CN" sz="1800" spc="0">
                <a:solidFill>
                  <a:srgbClr val="000000"/>
                </a:solidFill>
                <a:ea typeface="Times New Roman" pitchFamily="18" charset="0"/>
              </a:rPr>
              <a:t>浓硫酸</a:t>
            </a:r>
            <a:r>
              <a:rPr lang="en-US" altLang="zh-CN" sz="1800" spc="0">
                <a:solidFill>
                  <a:srgbClr val="000000"/>
                </a:solidFill>
                <a:ea typeface="Times New Roman" pitchFamily="18" charset="0"/>
              </a:rPr>
              <a:t>	    D.NaOH</a:t>
            </a:r>
            <a:r>
              <a:rPr lang="zh-CN" altLang="zh-CN" sz="1800" spc="0">
                <a:solidFill>
                  <a:srgbClr val="000000"/>
                </a:solidFill>
                <a:ea typeface="Times New Roman" pitchFamily="18" charset="0"/>
              </a:rPr>
              <a:t>溶液</a:t>
            </a:r>
            <a:endParaRPr lang="zh-CN" altLang="zh-CN" sz="2000">
              <a:ea typeface="Times New Roman" pitchFamily="18" charset="0"/>
            </a:endParaRP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6802" name="文本框 1">
            <a:extLst>
              <a:ext uri="{FF2B5EF4-FFF2-40B4-BE49-F238E27FC236}"/>
            </a:extLst>
          </p:cNvPr>
          <p:cNvSpPr txBox="1"/>
          <p:nvPr/>
        </p:nvSpPr>
        <p:spPr>
          <a:xfrm>
            <a:off x="1055688" y="733425"/>
            <a:ext cx="10775950" cy="3900488"/>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400" spc="0"/>
              <a:t>1.</a:t>
            </a:r>
            <a:r>
              <a:rPr lang="zh-CN" altLang="zh-CN" sz="2400" spc="0">
                <a:ea typeface="Times New Roman" pitchFamily="18" charset="0"/>
              </a:rPr>
              <a:t>已知下列原子的半径：</a:t>
            </a:r>
            <a:endParaRPr lang="en-US" altLang="zh-CN" sz="2400">
              <a:ea typeface="Times New Roman" pitchFamily="18" charset="0"/>
            </a:endParaRPr>
          </a:p>
          <a:p>
            <a:pPr marL="0" marR="0" lvl="0" indent="0" algn="just" eaLnBrk="1" hangingPunct="1">
              <a:lnSpc>
                <a:spcPct val="150000"/>
              </a:lnSpc>
            </a:pPr>
            <a:endParaRPr lang="en-US" altLang="zh-CN" sz="2400">
              <a:ea typeface="Times New Roman" pitchFamily="18" charset="0"/>
            </a:endParaRPr>
          </a:p>
          <a:p>
            <a:pPr marL="0" marR="0" lvl="0" indent="0" algn="just" eaLnBrk="1" hangingPunct="1">
              <a:lnSpc>
                <a:spcPct val="150000"/>
              </a:lnSpc>
            </a:pPr>
            <a:endParaRPr lang="en-US" altLang="zh-CN" sz="2400">
              <a:ea typeface="Times New Roman" pitchFamily="18" charset="0"/>
            </a:endParaRPr>
          </a:p>
          <a:p>
            <a:pPr marL="0" marR="0" lvl="0" indent="0" algn="just" eaLnBrk="1" hangingPunct="1">
              <a:lnSpc>
                <a:spcPct val="150000"/>
              </a:lnSpc>
            </a:pPr>
            <a:endParaRPr lang="en-US" altLang="zh-CN" sz="2400">
              <a:ea typeface="Times New Roman" pitchFamily="18" charset="0"/>
            </a:endParaRPr>
          </a:p>
          <a:p>
            <a:pPr marL="0" marR="0" lvl="0" indent="0" algn="just" eaLnBrk="1" hangingPunct="1">
              <a:lnSpc>
                <a:spcPct val="150000"/>
              </a:lnSpc>
            </a:pPr>
            <a:r>
              <a:rPr lang="zh-CN" altLang="zh-CN" sz="2400" spc="0">
                <a:ea typeface="Times New Roman" pitchFamily="18" charset="0"/>
              </a:rPr>
              <a:t>根据以上数据，判断磷原子的半径可能是（　　）</a:t>
            </a:r>
            <a:endParaRPr lang="zh-CN" altLang="zh-CN" sz="2400">
              <a:ea typeface="Times New Roman" pitchFamily="18" charset="0"/>
            </a:endParaRPr>
          </a:p>
          <a:p>
            <a:pPr marL="0" marR="0" lvl="0" indent="0" algn="just" eaLnBrk="1" hangingPunct="1">
              <a:lnSpc>
                <a:spcPct val="150000"/>
              </a:lnSpc>
            </a:pPr>
            <a:r>
              <a:rPr lang="en-US" altLang="zh-CN" sz="2400" spc="0">
                <a:ea typeface="Times New Roman" pitchFamily="18" charset="0"/>
              </a:rPr>
              <a:t>A.1.10×10</a:t>
            </a:r>
            <a:r>
              <a:rPr lang="en-US" altLang="zh-CN" sz="2400" spc="0" baseline="30000">
                <a:ea typeface="Times New Roman" pitchFamily="18" charset="0"/>
              </a:rPr>
              <a:t>-10</a:t>
            </a:r>
            <a:r>
              <a:rPr lang="en-US" altLang="zh-CN" sz="2400" spc="0">
                <a:ea typeface="Times New Roman" pitchFamily="18" charset="0"/>
              </a:rPr>
              <a:t> m                                             B.0.80×10</a:t>
            </a:r>
            <a:r>
              <a:rPr lang="en-US" altLang="zh-CN" sz="2400" spc="0" baseline="30000">
                <a:ea typeface="Times New Roman" pitchFamily="18" charset="0"/>
              </a:rPr>
              <a:t>-10</a:t>
            </a:r>
            <a:r>
              <a:rPr lang="en-US" altLang="zh-CN" sz="2400" spc="0">
                <a:ea typeface="Times New Roman" pitchFamily="18" charset="0"/>
              </a:rPr>
              <a:t> m         </a:t>
            </a:r>
            <a:endParaRPr lang="zh-CN" altLang="zh-CN" sz="2400">
              <a:ea typeface="Times New Roman" pitchFamily="18" charset="0"/>
            </a:endParaRPr>
          </a:p>
          <a:p>
            <a:pPr marL="0" marR="0" lvl="0" indent="0" algn="just" eaLnBrk="1" hangingPunct="1">
              <a:lnSpc>
                <a:spcPct val="150000"/>
              </a:lnSpc>
            </a:pPr>
            <a:r>
              <a:rPr lang="en-US" altLang="zh-CN" sz="2400" spc="0">
                <a:ea typeface="Times New Roman" pitchFamily="18" charset="0"/>
              </a:rPr>
              <a:t>C.1.20×10</a:t>
            </a:r>
            <a:r>
              <a:rPr lang="en-US" altLang="zh-CN" sz="2400" spc="0" baseline="30000">
                <a:ea typeface="Times New Roman" pitchFamily="18" charset="0"/>
              </a:rPr>
              <a:t>-10</a:t>
            </a:r>
            <a:r>
              <a:rPr lang="en-US" altLang="zh-CN" sz="2400" spc="0">
                <a:ea typeface="Times New Roman" pitchFamily="18" charset="0"/>
              </a:rPr>
              <a:t> m	                                    D.0.70×10</a:t>
            </a:r>
            <a:r>
              <a:rPr lang="en-US" altLang="zh-CN" sz="2400" spc="0" baseline="30000">
                <a:ea typeface="Times New Roman" pitchFamily="18" charset="0"/>
              </a:rPr>
              <a:t>-10</a:t>
            </a:r>
            <a:r>
              <a:rPr lang="en-US" altLang="zh-CN" sz="2400" spc="0">
                <a:ea typeface="Times New Roman" pitchFamily="18" charset="0"/>
              </a:rPr>
              <a:t> m</a:t>
            </a:r>
            <a:endParaRPr lang="zh-CN" altLang="zh-CN" sz="2400">
              <a:ea typeface="Times New Roman" pitchFamily="18" charset="0"/>
            </a:endParaRPr>
          </a:p>
        </p:txBody>
      </p:sp>
      <p:sp>
        <p:nvSpPr>
          <p:cNvPr id="76803" name="文本框 2">
            <a:extLst>
              <a:ext uri="{FF2B5EF4-FFF2-40B4-BE49-F238E27FC236}"/>
            </a:extLst>
          </p:cNvPr>
          <p:cNvSpPr txBox="1"/>
          <p:nvPr/>
        </p:nvSpPr>
        <p:spPr>
          <a:xfrm>
            <a:off x="1054100" y="4983163"/>
            <a:ext cx="10777538" cy="576262"/>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400" spc="0">
                <a:solidFill>
                  <a:srgbClr val="FF0000"/>
                </a:solidFill>
              </a:rPr>
              <a:t>【解析】根据元素周期律可知，磷原子的半径应在硅原子和硫原子之间。</a:t>
            </a:r>
            <a:endParaRPr lang="zh-CN" altLang="zh-CN" sz="2400">
              <a:solidFill>
                <a:srgbClr val="FF0000"/>
              </a:solidFill>
            </a:endParaRPr>
          </a:p>
        </p:txBody>
      </p:sp>
      <p:sp>
        <p:nvSpPr>
          <p:cNvPr id="76804" name="矩形 3"/>
          <p:cNvSpPr/>
          <p:nvPr/>
        </p:nvSpPr>
        <p:spPr>
          <a:xfrm flipH="1">
            <a:off x="7004050" y="3038475"/>
            <a:ext cx="498475"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A</a:t>
            </a:r>
            <a:endParaRPr lang="zh-CN" altLang="en-US" sz="2400">
              <a:latin typeface="Arial" pitchFamily="34" charset="0"/>
              <a:ea typeface="微软雅黑" pitchFamily="34" charset="-122"/>
            </a:endParaRPr>
          </a:p>
        </p:txBody>
      </p:sp>
      <p:graphicFrame>
        <p:nvGraphicFramePr>
          <p:cNvPr id="76805" name="表格 4"/>
          <p:cNvGraphicFramePr>
            <a:graphicFrameLocks noGrp="1"/>
          </p:cNvGraphicFramePr>
          <p:nvPr/>
        </p:nvGraphicFramePr>
        <p:xfrm>
          <a:off x="3717925" y="1585912"/>
          <a:ext cx="4930774" cy="1079500"/>
        </p:xfrm>
        <a:graphic>
          <a:graphicData uri="http://schemas.openxmlformats.org/drawingml/2006/table">
            <a:tbl>
              <a:tblPr/>
              <a:tblGrid>
                <a:gridCol w="1738312"/>
                <a:gridCol w="868362"/>
                <a:gridCol w="819150"/>
                <a:gridCol w="719138"/>
                <a:gridCol w="785812"/>
              </a:tblGrid>
              <a:tr h="53975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000">
                          <a:ea typeface="Times New Roman" pitchFamily="18" charset="0"/>
                        </a:rPr>
                        <a:t>原子</a:t>
                      </a:r>
                      <a:endParaRPr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N</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S</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O</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Si</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53975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sz="2000">
                          <a:ea typeface="Times New Roman" pitchFamily="18" charset="0"/>
                        </a:rPr>
                        <a:t>半径</a:t>
                      </a:r>
                      <a:r>
                        <a:rPr lang="en-US" altLang="zh-CN" sz="2000" i="1">
                          <a:ea typeface="Times New Roman" pitchFamily="18" charset="0"/>
                        </a:rPr>
                        <a:t>r</a:t>
                      </a:r>
                      <a:r>
                        <a:rPr lang="en-US" altLang="zh-CN" sz="2000">
                          <a:ea typeface="Times New Roman" pitchFamily="18" charset="0"/>
                        </a:rPr>
                        <a:t>/×10</a:t>
                      </a:r>
                      <a:r>
                        <a:rPr lang="en-US" altLang="zh-CN" sz="2000" baseline="30000">
                          <a:ea typeface="Times New Roman" pitchFamily="18" charset="0"/>
                        </a:rPr>
                        <a:t>-10</a:t>
                      </a:r>
                      <a:r>
                        <a:rPr lang="en-US" altLang="zh-CN" sz="2000">
                          <a:ea typeface="Times New Roman" pitchFamily="18" charset="0"/>
                        </a:rPr>
                        <a:t> m</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0.75</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1.02</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0.74</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50000"/>
                        </a:lnSpc>
                      </a:pPr>
                      <a:r>
                        <a:rPr lang="en-US" altLang="zh-CN" sz="2000">
                          <a:ea typeface="Times New Roman" pitchFamily="18" charset="0"/>
                        </a:rPr>
                        <a:t>1.17</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6804"/>
                                        </p:tgtEl>
                                        <p:attrNameLst>
                                          <p:attrName>style.visibility</p:attrName>
                                        </p:attrNameLst>
                                      </p:cBhvr>
                                      <p:to>
                                        <p:strVal val="visible"/>
                                      </p:to>
                                    </p:set>
                                    <p:anim calcmode="lin" valueType="num">
                                      <p:cBhvr additive="base">
                                        <p:cTn id="11" dur="500" fill="hold"/>
                                        <p:tgtEl>
                                          <p:spTgt spid="76804"/>
                                        </p:tgtEl>
                                        <p:attrNameLst>
                                          <p:attrName>ppt_x</p:attrName>
                                        </p:attrNameLst>
                                      </p:cBhvr>
                                      <p:tavLst>
                                        <p:tav tm="0">
                                          <p:val>
                                            <p:strVal val="#ppt_x"/>
                                          </p:val>
                                        </p:tav>
                                        <p:tav tm="100000">
                                          <p:val>
                                            <p:strVal val="#ppt_x"/>
                                          </p:val>
                                        </p:tav>
                                      </p:tavLst>
                                    </p:anim>
                                    <p:anim calcmode="lin" valueType="num">
                                      <p:cBhvr additive="base">
                                        <p:cTn id="12"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8850" name="文本框 1">
            <a:extLst>
              <a:ext uri="{FF2B5EF4-FFF2-40B4-BE49-F238E27FC236}"/>
            </a:extLst>
          </p:cNvPr>
          <p:cNvSpPr txBox="1"/>
          <p:nvPr/>
        </p:nvSpPr>
        <p:spPr>
          <a:xfrm>
            <a:off x="1055688" y="1281113"/>
            <a:ext cx="10831512" cy="279876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400" spc="0">
                <a:solidFill>
                  <a:srgbClr val="000000"/>
                </a:solidFill>
                <a:ea typeface="Times New Roman" pitchFamily="18" charset="0"/>
              </a:rPr>
              <a:t>2.</a:t>
            </a:r>
            <a:r>
              <a:rPr lang="zh-CN" altLang="zh-CN" sz="2400" spc="0">
                <a:ea typeface="Times New Roman" pitchFamily="18" charset="0"/>
              </a:rPr>
              <a:t>下列性质的递变关系正确的是（　　）</a:t>
            </a:r>
            <a:endParaRPr lang="zh-CN" altLang="zh-CN" sz="2400">
              <a:ea typeface="Times New Roman" pitchFamily="18" charset="0"/>
            </a:endParaRPr>
          </a:p>
          <a:p>
            <a:pPr marL="0" marR="0" lvl="0" indent="0" algn="just" eaLnBrk="1" hangingPunct="1">
              <a:lnSpc>
                <a:spcPct val="150000"/>
              </a:lnSpc>
            </a:pPr>
            <a:r>
              <a:rPr lang="en-US" altLang="zh-CN" sz="2400" spc="0">
                <a:ea typeface="Times New Roman" pitchFamily="18" charset="0"/>
              </a:rPr>
              <a:t>A.</a:t>
            </a:r>
            <a:r>
              <a:rPr lang="zh-CN" altLang="zh-CN" sz="2400" spc="0">
                <a:ea typeface="Times New Roman" pitchFamily="18" charset="0"/>
              </a:rPr>
              <a:t>氢化物稳定性：</a:t>
            </a:r>
            <a:r>
              <a:rPr lang="en-US" altLang="zh-CN" sz="2400" spc="0">
                <a:ea typeface="Times New Roman" pitchFamily="18" charset="0"/>
              </a:rPr>
              <a:t>NH</a:t>
            </a:r>
            <a:r>
              <a:rPr lang="en-US" altLang="zh-CN" sz="2400" spc="0" baseline="-25000">
                <a:ea typeface="Times New Roman" pitchFamily="18" charset="0"/>
              </a:rPr>
              <a:t>3</a:t>
            </a:r>
            <a:r>
              <a:rPr lang="en-US" altLang="zh-CN" sz="2400" spc="0">
                <a:ea typeface="Times New Roman" pitchFamily="18" charset="0"/>
              </a:rPr>
              <a:t>&gt;H</a:t>
            </a:r>
            <a:r>
              <a:rPr lang="en-US" altLang="zh-CN" sz="2400" spc="0" baseline="-25000">
                <a:ea typeface="Times New Roman" pitchFamily="18" charset="0"/>
              </a:rPr>
              <a:t>2</a:t>
            </a:r>
            <a:r>
              <a:rPr lang="en-US" altLang="zh-CN" sz="2400" spc="0">
                <a:ea typeface="Times New Roman" pitchFamily="18" charset="0"/>
              </a:rPr>
              <a:t>O&gt;HF                </a:t>
            </a:r>
            <a:endParaRPr lang="en-US" altLang="zh-CN" sz="2400">
              <a:ea typeface="Times New Roman" pitchFamily="18" charset="0"/>
            </a:endParaRPr>
          </a:p>
          <a:p>
            <a:pPr marL="0" marR="0" lvl="0" indent="0" algn="just" eaLnBrk="1" hangingPunct="1">
              <a:lnSpc>
                <a:spcPct val="150000"/>
              </a:lnSpc>
            </a:pPr>
            <a:r>
              <a:rPr lang="en-US" altLang="zh-CN" sz="2400" spc="0">
                <a:ea typeface="Times New Roman" pitchFamily="18" charset="0"/>
              </a:rPr>
              <a:t>B.</a:t>
            </a:r>
            <a:r>
              <a:rPr lang="zh-CN" altLang="zh-CN" sz="2400" spc="0">
                <a:ea typeface="Times New Roman" pitchFamily="18" charset="0"/>
              </a:rPr>
              <a:t>碱性：</a:t>
            </a:r>
            <a:r>
              <a:rPr lang="en-US" altLang="zh-CN" sz="2400" spc="0">
                <a:ea typeface="Times New Roman" pitchFamily="18" charset="0"/>
              </a:rPr>
              <a:t>NaOH&gt;KOH&gt;Mg(OH)</a:t>
            </a:r>
            <a:r>
              <a:rPr lang="en-US" altLang="zh-CN" sz="2400" spc="0" baseline="-25000">
                <a:ea typeface="Times New Roman" pitchFamily="18" charset="0"/>
              </a:rPr>
              <a:t>2</a:t>
            </a:r>
            <a:endParaRPr lang="zh-CN" altLang="zh-CN" sz="2400">
              <a:ea typeface="Times New Roman" pitchFamily="18" charset="0"/>
            </a:endParaRPr>
          </a:p>
          <a:p>
            <a:pPr marL="0" marR="0" lvl="0" indent="0" algn="just" eaLnBrk="1" hangingPunct="1">
              <a:lnSpc>
                <a:spcPct val="150000"/>
              </a:lnSpc>
            </a:pPr>
            <a:r>
              <a:rPr lang="en-US" altLang="zh-CN" sz="2400" spc="0">
                <a:ea typeface="Times New Roman" pitchFamily="18" charset="0"/>
              </a:rPr>
              <a:t>C.</a:t>
            </a:r>
            <a:r>
              <a:rPr lang="zh-CN" altLang="zh-CN" sz="2400" spc="0">
                <a:ea typeface="Times New Roman" pitchFamily="18" charset="0"/>
              </a:rPr>
              <a:t>离子半径：</a:t>
            </a:r>
            <a:r>
              <a:rPr lang="en-US" altLang="zh-CN" sz="2400" spc="0">
                <a:ea typeface="Times New Roman" pitchFamily="18" charset="0"/>
              </a:rPr>
              <a:t>O</a:t>
            </a:r>
            <a:r>
              <a:rPr lang="en-US" altLang="zh-CN" sz="2400" spc="0" baseline="30000">
                <a:ea typeface="Times New Roman" pitchFamily="18" charset="0"/>
              </a:rPr>
              <a:t>2-</a:t>
            </a:r>
            <a:r>
              <a:rPr lang="en-US" altLang="zh-CN" sz="2400" spc="0">
                <a:ea typeface="Times New Roman" pitchFamily="18" charset="0"/>
              </a:rPr>
              <a:t>&gt;F</a:t>
            </a:r>
            <a:r>
              <a:rPr lang="en-US" altLang="zh-CN" sz="2400" spc="0" baseline="30000">
                <a:ea typeface="Times New Roman" pitchFamily="18" charset="0"/>
              </a:rPr>
              <a:t>-</a:t>
            </a:r>
            <a:r>
              <a:rPr lang="en-US" altLang="zh-CN" sz="2400" spc="0">
                <a:ea typeface="Times New Roman" pitchFamily="18" charset="0"/>
              </a:rPr>
              <a:t>&gt;Al</a:t>
            </a:r>
            <a:r>
              <a:rPr lang="en-US" altLang="zh-CN" sz="2400" spc="0" baseline="30000">
                <a:ea typeface="Times New Roman" pitchFamily="18" charset="0"/>
              </a:rPr>
              <a:t>3+</a:t>
            </a:r>
            <a:r>
              <a:rPr lang="en-US" altLang="zh-CN" sz="2400" spc="0">
                <a:ea typeface="Times New Roman" pitchFamily="18" charset="0"/>
              </a:rPr>
              <a:t>&gt;Mg</a:t>
            </a:r>
            <a:r>
              <a:rPr lang="en-US" altLang="zh-CN" sz="2400" spc="0" baseline="30000">
                <a:ea typeface="Times New Roman" pitchFamily="18" charset="0"/>
              </a:rPr>
              <a:t>2+</a:t>
            </a:r>
            <a:r>
              <a:rPr lang="en-US" altLang="zh-CN" sz="2400" spc="0">
                <a:ea typeface="Times New Roman" pitchFamily="18" charset="0"/>
              </a:rPr>
              <a:t>&gt;Na</a:t>
            </a:r>
            <a:r>
              <a:rPr lang="en-US" altLang="zh-CN" sz="2400" spc="0" baseline="30000">
                <a:ea typeface="Times New Roman" pitchFamily="18" charset="0"/>
              </a:rPr>
              <a:t>+               </a:t>
            </a:r>
            <a:endParaRPr lang="en-US" altLang="zh-CN" sz="2400" baseline="30000">
              <a:ea typeface="Times New Roman" pitchFamily="18" charset="0"/>
            </a:endParaRPr>
          </a:p>
          <a:p>
            <a:pPr marL="0" marR="0" lvl="0" indent="0" algn="just" eaLnBrk="1" hangingPunct="1">
              <a:lnSpc>
                <a:spcPct val="150000"/>
              </a:lnSpc>
            </a:pPr>
            <a:r>
              <a:rPr lang="en-US" altLang="zh-CN" sz="2400" spc="0">
                <a:ea typeface="Times New Roman" pitchFamily="18" charset="0"/>
              </a:rPr>
              <a:t>D.</a:t>
            </a:r>
            <a:r>
              <a:rPr lang="zh-CN" altLang="zh-CN" sz="2400" spc="0">
                <a:ea typeface="Times New Roman" pitchFamily="18" charset="0"/>
              </a:rPr>
              <a:t>最高正价：</a:t>
            </a:r>
            <a:r>
              <a:rPr lang="en-US" altLang="zh-CN" sz="2400" spc="0">
                <a:ea typeface="Times New Roman" pitchFamily="18" charset="0"/>
              </a:rPr>
              <a:t>Cl&gt;Si&gt;Al&gt;Na</a:t>
            </a:r>
            <a:endParaRPr lang="zh-CN" altLang="zh-CN" sz="2400">
              <a:ea typeface="Times New Roman" pitchFamily="18" charset="0"/>
            </a:endParaRPr>
          </a:p>
        </p:txBody>
      </p:sp>
      <p:sp>
        <p:nvSpPr>
          <p:cNvPr id="78851" name="文本框 2">
            <a:extLst>
              <a:ext uri="{FF2B5EF4-FFF2-40B4-BE49-F238E27FC236}"/>
            </a:extLst>
          </p:cNvPr>
          <p:cNvSpPr txBox="1"/>
          <p:nvPr/>
        </p:nvSpPr>
        <p:spPr>
          <a:xfrm>
            <a:off x="1055688" y="4965700"/>
            <a:ext cx="10831512" cy="1130300"/>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400" spc="0">
                <a:solidFill>
                  <a:srgbClr val="FF0000"/>
                </a:solidFill>
              </a:rPr>
              <a:t>【解析】氢化物的稳定性</a:t>
            </a:r>
            <a:r>
              <a:rPr lang="en-US" altLang="zh-CN" sz="2400" spc="0">
                <a:solidFill>
                  <a:srgbClr val="FF0000"/>
                </a:solidFill>
              </a:rPr>
              <a:t>NH</a:t>
            </a:r>
            <a:r>
              <a:rPr lang="en-US" altLang="zh-CN" sz="2400" spc="0" baseline="-25000">
                <a:solidFill>
                  <a:srgbClr val="FF0000"/>
                </a:solidFill>
              </a:rPr>
              <a:t>3</a:t>
            </a:r>
            <a:r>
              <a:rPr lang="en-US" altLang="zh-CN" sz="2400" spc="0">
                <a:solidFill>
                  <a:srgbClr val="FF0000"/>
                </a:solidFill>
              </a:rPr>
              <a:t>&lt;H</a:t>
            </a:r>
            <a:r>
              <a:rPr lang="en-US" altLang="zh-CN" sz="2400" spc="0" baseline="-25000">
                <a:solidFill>
                  <a:srgbClr val="FF0000"/>
                </a:solidFill>
              </a:rPr>
              <a:t>2</a:t>
            </a:r>
            <a:r>
              <a:rPr lang="en-US" altLang="zh-CN" sz="2400" spc="0">
                <a:solidFill>
                  <a:srgbClr val="FF0000"/>
                </a:solidFill>
              </a:rPr>
              <a:t>O&lt;HF</a:t>
            </a:r>
            <a:r>
              <a:rPr lang="zh-CN" altLang="zh-CN" sz="2400" spc="0">
                <a:solidFill>
                  <a:srgbClr val="FF0000"/>
                </a:solidFill>
              </a:rPr>
              <a:t>，</a:t>
            </a:r>
            <a:r>
              <a:rPr lang="en-US" altLang="zh-CN" sz="2400" spc="0">
                <a:solidFill>
                  <a:srgbClr val="FF0000"/>
                </a:solidFill>
              </a:rPr>
              <a:t>A</a:t>
            </a:r>
            <a:r>
              <a:rPr lang="zh-CN" altLang="zh-CN" sz="2400" spc="0">
                <a:solidFill>
                  <a:srgbClr val="FF0000"/>
                </a:solidFill>
              </a:rPr>
              <a:t>项错误；碱性</a:t>
            </a:r>
            <a:r>
              <a:rPr lang="en-US" altLang="zh-CN" sz="2400" spc="0">
                <a:solidFill>
                  <a:srgbClr val="FF0000"/>
                </a:solidFill>
              </a:rPr>
              <a:t>KOH&gt;NaOH&gt;</a:t>
            </a:r>
            <a:endParaRPr lang="en-US" altLang="zh-CN" sz="2400">
              <a:solidFill>
                <a:srgbClr val="FF0000"/>
              </a:solidFill>
            </a:endParaRPr>
          </a:p>
          <a:p>
            <a:pPr marL="0" marR="0" lvl="0" indent="0" eaLnBrk="1" hangingPunct="1">
              <a:lnSpc>
                <a:spcPct val="150000"/>
              </a:lnSpc>
            </a:pPr>
            <a:r>
              <a:rPr lang="en-US" altLang="zh-CN" sz="2400" spc="0">
                <a:solidFill>
                  <a:srgbClr val="FF0000"/>
                </a:solidFill>
              </a:rPr>
              <a:t>Mg(OH)</a:t>
            </a:r>
            <a:r>
              <a:rPr lang="en-US" altLang="zh-CN" sz="2400" spc="0" baseline="-25000">
                <a:solidFill>
                  <a:srgbClr val="FF0000"/>
                </a:solidFill>
              </a:rPr>
              <a:t>2</a:t>
            </a:r>
            <a:r>
              <a:rPr lang="zh-CN" altLang="zh-CN" sz="2400" spc="0">
                <a:solidFill>
                  <a:srgbClr val="FF0000"/>
                </a:solidFill>
              </a:rPr>
              <a:t>，</a:t>
            </a:r>
            <a:r>
              <a:rPr lang="en-US" altLang="zh-CN" sz="2400" spc="0">
                <a:solidFill>
                  <a:srgbClr val="FF0000"/>
                </a:solidFill>
              </a:rPr>
              <a:t>B</a:t>
            </a:r>
            <a:r>
              <a:rPr lang="zh-CN" altLang="zh-CN" sz="2400" spc="0">
                <a:solidFill>
                  <a:srgbClr val="FF0000"/>
                </a:solidFill>
              </a:rPr>
              <a:t>项错误；离子半径</a:t>
            </a:r>
            <a:r>
              <a:rPr lang="en-US" altLang="zh-CN" sz="2400" spc="0">
                <a:solidFill>
                  <a:srgbClr val="FF0000"/>
                </a:solidFill>
              </a:rPr>
              <a:t>O</a:t>
            </a:r>
            <a:r>
              <a:rPr lang="en-US" altLang="zh-CN" sz="2400" spc="0" baseline="30000">
                <a:solidFill>
                  <a:srgbClr val="FF0000"/>
                </a:solidFill>
              </a:rPr>
              <a:t>2-</a:t>
            </a:r>
            <a:r>
              <a:rPr lang="en-US" altLang="zh-CN" sz="2400" spc="0">
                <a:solidFill>
                  <a:srgbClr val="FF0000"/>
                </a:solidFill>
              </a:rPr>
              <a:t>&gt;F</a:t>
            </a:r>
            <a:r>
              <a:rPr lang="en-US" altLang="zh-CN" sz="2400" spc="0" baseline="30000">
                <a:solidFill>
                  <a:srgbClr val="FF0000"/>
                </a:solidFill>
              </a:rPr>
              <a:t>-</a:t>
            </a:r>
            <a:r>
              <a:rPr lang="en-US" altLang="zh-CN" sz="2400" spc="0">
                <a:solidFill>
                  <a:srgbClr val="FF0000"/>
                </a:solidFill>
              </a:rPr>
              <a:t>&gt;Na</a:t>
            </a:r>
            <a:r>
              <a:rPr lang="en-US" altLang="zh-CN" sz="2400" spc="0" baseline="30000">
                <a:solidFill>
                  <a:srgbClr val="FF0000"/>
                </a:solidFill>
              </a:rPr>
              <a:t>+</a:t>
            </a:r>
            <a:r>
              <a:rPr lang="en-US" altLang="zh-CN" sz="2400" spc="0">
                <a:solidFill>
                  <a:srgbClr val="FF0000"/>
                </a:solidFill>
              </a:rPr>
              <a:t>&gt;Mg</a:t>
            </a:r>
            <a:r>
              <a:rPr lang="en-US" altLang="zh-CN" sz="2400" spc="0" baseline="30000">
                <a:solidFill>
                  <a:srgbClr val="FF0000"/>
                </a:solidFill>
              </a:rPr>
              <a:t>2+</a:t>
            </a:r>
            <a:r>
              <a:rPr lang="en-US" altLang="zh-CN" sz="2400" spc="0">
                <a:solidFill>
                  <a:srgbClr val="FF0000"/>
                </a:solidFill>
              </a:rPr>
              <a:t>&gt;Al</a:t>
            </a:r>
            <a:r>
              <a:rPr lang="en-US" altLang="zh-CN" sz="2400" spc="0" baseline="30000">
                <a:solidFill>
                  <a:srgbClr val="FF0000"/>
                </a:solidFill>
              </a:rPr>
              <a:t>3+</a:t>
            </a:r>
            <a:r>
              <a:rPr lang="zh-CN" altLang="zh-CN" sz="2400" spc="0">
                <a:solidFill>
                  <a:srgbClr val="FF0000"/>
                </a:solidFill>
              </a:rPr>
              <a:t>，</a:t>
            </a:r>
            <a:r>
              <a:rPr lang="en-US" altLang="zh-CN" sz="2400" spc="0">
                <a:solidFill>
                  <a:srgbClr val="FF0000"/>
                </a:solidFill>
              </a:rPr>
              <a:t>C</a:t>
            </a:r>
            <a:r>
              <a:rPr lang="zh-CN" altLang="zh-CN" sz="2400" spc="0">
                <a:solidFill>
                  <a:srgbClr val="FF0000"/>
                </a:solidFill>
              </a:rPr>
              <a:t>项错误。</a:t>
            </a:r>
            <a:endParaRPr lang="zh-CN" altLang="zh-CN" sz="2400">
              <a:solidFill>
                <a:srgbClr val="FF0000"/>
              </a:solidFill>
            </a:endParaRPr>
          </a:p>
        </p:txBody>
      </p:sp>
      <p:sp>
        <p:nvSpPr>
          <p:cNvPr id="78852" name="矩形 4"/>
          <p:cNvSpPr/>
          <p:nvPr/>
        </p:nvSpPr>
        <p:spPr>
          <a:xfrm>
            <a:off x="5756275" y="1371600"/>
            <a:ext cx="376238"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D</a:t>
            </a:r>
            <a:endParaRPr lang="zh-CN" altLang="en-US" sz="2400">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8852"/>
                                        </p:tgtEl>
                                        <p:attrNameLst>
                                          <p:attrName>style.visibility</p:attrName>
                                        </p:attrNameLst>
                                      </p:cBhvr>
                                      <p:to>
                                        <p:strVal val="visible"/>
                                      </p:to>
                                    </p:set>
                                    <p:anim calcmode="lin" valueType="num">
                                      <p:cBhvr additive="base">
                                        <p:cTn id="11" dur="500" fill="hold"/>
                                        <p:tgtEl>
                                          <p:spTgt spid="78852"/>
                                        </p:tgtEl>
                                        <p:attrNameLst>
                                          <p:attrName>ppt_x</p:attrName>
                                        </p:attrNameLst>
                                      </p:cBhvr>
                                      <p:tavLst>
                                        <p:tav tm="0">
                                          <p:val>
                                            <p:strVal val="#ppt_x"/>
                                          </p:val>
                                        </p:tav>
                                        <p:tav tm="100000">
                                          <p:val>
                                            <p:strVal val="#ppt_x"/>
                                          </p:val>
                                        </p:tav>
                                      </p:tavLst>
                                    </p:anim>
                                    <p:anim calcmode="lin" valueType="num">
                                      <p:cBhvr additive="base">
                                        <p:cTn id="12"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0898" name="文本框 2">
            <a:extLst>
              <a:ext uri="{FF2B5EF4-FFF2-40B4-BE49-F238E27FC236}"/>
            </a:extLst>
          </p:cNvPr>
          <p:cNvSpPr txBox="1"/>
          <p:nvPr/>
        </p:nvSpPr>
        <p:spPr>
          <a:xfrm>
            <a:off x="1055688" y="1098550"/>
            <a:ext cx="10756900" cy="2792413"/>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400" spc="0">
                <a:solidFill>
                  <a:srgbClr val="000000"/>
                </a:solidFill>
                <a:ea typeface="Courier New" pitchFamily="49" charset="0"/>
              </a:rPr>
              <a:t>3.</a:t>
            </a:r>
            <a:r>
              <a:rPr lang="zh-CN" altLang="zh-CN" sz="2400" spc="0">
                <a:ea typeface="Times New Roman" pitchFamily="18" charset="0"/>
              </a:rPr>
              <a:t>下列说法正确的是（　　）</a:t>
            </a:r>
            <a:endParaRPr lang="zh-CN" altLang="zh-CN" sz="2400">
              <a:ea typeface="Courier New" pitchFamily="49" charset="0"/>
            </a:endParaRPr>
          </a:p>
          <a:p>
            <a:pPr marL="0" marR="0" lvl="0" indent="0" algn="just" eaLnBrk="1" hangingPunct="1">
              <a:lnSpc>
                <a:spcPct val="150000"/>
              </a:lnSpc>
            </a:pPr>
            <a:r>
              <a:rPr lang="en-US" altLang="zh-CN" sz="2400" spc="0">
                <a:ea typeface="Courier New" pitchFamily="49" charset="0"/>
              </a:rPr>
              <a:t>A.</a:t>
            </a:r>
            <a:r>
              <a:rPr lang="zh-CN" altLang="zh-CN" sz="2400" spc="0">
                <a:ea typeface="Times New Roman" pitchFamily="18" charset="0"/>
              </a:rPr>
              <a:t>从</a:t>
            </a:r>
            <a:r>
              <a:rPr lang="en-US" altLang="zh-CN" sz="2400" spc="0">
                <a:ea typeface="Courier New" pitchFamily="49" charset="0"/>
              </a:rPr>
              <a:t>Li→F</a:t>
            </a:r>
            <a:r>
              <a:rPr lang="zh-CN" altLang="zh-CN" sz="2400" spc="0">
                <a:ea typeface="Times New Roman" pitchFamily="18" charset="0"/>
              </a:rPr>
              <a:t>，</a:t>
            </a:r>
            <a:r>
              <a:rPr lang="en-US" altLang="zh-CN" sz="2400" spc="0">
                <a:ea typeface="Courier New" pitchFamily="49" charset="0"/>
              </a:rPr>
              <a:t>Na→Cl</a:t>
            </a:r>
            <a:r>
              <a:rPr lang="zh-CN" altLang="zh-CN" sz="2400" spc="0">
                <a:ea typeface="Times New Roman" pitchFamily="18" charset="0"/>
              </a:rPr>
              <a:t>，元素的最高化合价呈现从＋</a:t>
            </a:r>
            <a:r>
              <a:rPr lang="en-US" altLang="zh-CN" sz="2400" spc="0">
                <a:ea typeface="Courier New" pitchFamily="49" charset="0"/>
              </a:rPr>
              <a:t>1→</a:t>
            </a:r>
            <a:r>
              <a:rPr lang="zh-CN" altLang="zh-CN" sz="2400" spc="0">
                <a:ea typeface="Times New Roman" pitchFamily="18" charset="0"/>
              </a:rPr>
              <a:t>＋</a:t>
            </a:r>
            <a:r>
              <a:rPr lang="en-US" altLang="zh-CN" sz="2400" spc="0">
                <a:ea typeface="Courier New" pitchFamily="49" charset="0"/>
              </a:rPr>
              <a:t>7</a:t>
            </a:r>
            <a:r>
              <a:rPr lang="zh-CN" altLang="zh-CN" sz="2400" spc="0">
                <a:ea typeface="Times New Roman" pitchFamily="18" charset="0"/>
              </a:rPr>
              <a:t>价的变化</a:t>
            </a:r>
            <a:endParaRPr lang="zh-CN" altLang="zh-CN" sz="2400">
              <a:ea typeface="Courier New" pitchFamily="49" charset="0"/>
            </a:endParaRPr>
          </a:p>
          <a:p>
            <a:pPr marL="0" marR="0" lvl="0" indent="0" algn="just" eaLnBrk="1" hangingPunct="1">
              <a:lnSpc>
                <a:spcPct val="150000"/>
              </a:lnSpc>
            </a:pPr>
            <a:r>
              <a:rPr lang="en-US" altLang="zh-CN" sz="2400" spc="0">
                <a:ea typeface="Courier New" pitchFamily="49" charset="0"/>
              </a:rPr>
              <a:t>B.</a:t>
            </a:r>
            <a:r>
              <a:rPr lang="zh-CN" altLang="zh-CN" sz="2400" spc="0">
                <a:ea typeface="Times New Roman" pitchFamily="18" charset="0"/>
              </a:rPr>
              <a:t>同周期元素的原子半径从左至右一定依次减小</a:t>
            </a:r>
            <a:endParaRPr lang="zh-CN" altLang="zh-CN" sz="2400">
              <a:ea typeface="Courier New" pitchFamily="49" charset="0"/>
            </a:endParaRPr>
          </a:p>
          <a:p>
            <a:pPr marL="0" marR="0" lvl="0" indent="0" algn="just" eaLnBrk="1" hangingPunct="1">
              <a:lnSpc>
                <a:spcPct val="150000"/>
              </a:lnSpc>
            </a:pPr>
            <a:r>
              <a:rPr lang="en-US" altLang="zh-CN" sz="2400" spc="0">
                <a:ea typeface="Courier New" pitchFamily="49" charset="0"/>
              </a:rPr>
              <a:t>C.</a:t>
            </a:r>
            <a:r>
              <a:rPr lang="zh-CN" altLang="zh-CN" sz="2400" spc="0">
                <a:ea typeface="Times New Roman" pitchFamily="18" charset="0"/>
              </a:rPr>
              <a:t>同周期中，第</a:t>
            </a:r>
            <a:r>
              <a:rPr lang="en-US" altLang="zh-CN" sz="2400" spc="0">
                <a:ea typeface="Courier New" pitchFamily="49" charset="0"/>
              </a:rPr>
              <a:t> ⅠA</a:t>
            </a:r>
            <a:r>
              <a:rPr lang="zh-CN" altLang="zh-CN" sz="2400" spc="0">
                <a:ea typeface="Times New Roman" pitchFamily="18" charset="0"/>
              </a:rPr>
              <a:t>族元素（</a:t>
            </a:r>
            <a:r>
              <a:rPr lang="en-US" altLang="zh-CN" sz="2400" spc="0">
                <a:ea typeface="Courier New" pitchFamily="49" charset="0"/>
              </a:rPr>
              <a:t>H</a:t>
            </a:r>
            <a:r>
              <a:rPr lang="zh-CN" altLang="zh-CN" sz="2400" spc="0">
                <a:ea typeface="Times New Roman" pitchFamily="18" charset="0"/>
              </a:rPr>
              <a:t>除外）金属性最强，第</a:t>
            </a:r>
            <a:r>
              <a:rPr lang="en-US" altLang="zh-CN" sz="2400" spc="0">
                <a:ea typeface="Courier New" pitchFamily="49" charset="0"/>
              </a:rPr>
              <a:t>ⅦA</a:t>
            </a:r>
            <a:r>
              <a:rPr lang="zh-CN" altLang="zh-CN" sz="2400" spc="0">
                <a:ea typeface="Times New Roman" pitchFamily="18" charset="0"/>
              </a:rPr>
              <a:t>族元素非金属性最强</a:t>
            </a:r>
            <a:endParaRPr lang="zh-CN" altLang="zh-CN" sz="2400">
              <a:ea typeface="Courier New" pitchFamily="49" charset="0"/>
            </a:endParaRPr>
          </a:p>
          <a:p>
            <a:pPr marL="0" marR="0" lvl="0" indent="0" algn="just" eaLnBrk="1" hangingPunct="1">
              <a:lnSpc>
                <a:spcPct val="150000"/>
              </a:lnSpc>
            </a:pPr>
            <a:r>
              <a:rPr lang="en-US" altLang="zh-CN" sz="2400" spc="0">
                <a:ea typeface="Courier New" pitchFamily="49" charset="0"/>
              </a:rPr>
              <a:t>D.HF</a:t>
            </a:r>
            <a:r>
              <a:rPr lang="zh-CN" altLang="zh-CN" sz="2400" spc="0">
                <a:ea typeface="Times New Roman" pitchFamily="18" charset="0"/>
              </a:rPr>
              <a:t>、</a:t>
            </a:r>
            <a:r>
              <a:rPr lang="en-US" altLang="zh-CN" sz="2400" spc="0">
                <a:ea typeface="Courier New" pitchFamily="49" charset="0"/>
              </a:rPr>
              <a:t>NH</a:t>
            </a:r>
            <a:r>
              <a:rPr lang="en-US" altLang="zh-CN" sz="2400" spc="0" baseline="-25000">
                <a:ea typeface="Courier New" pitchFamily="49" charset="0"/>
              </a:rPr>
              <a:t>3</a:t>
            </a:r>
            <a:r>
              <a:rPr lang="zh-CN" altLang="zh-CN" sz="2400" spc="0">
                <a:ea typeface="Times New Roman" pitchFamily="18" charset="0"/>
              </a:rPr>
              <a:t>、</a:t>
            </a:r>
            <a:r>
              <a:rPr lang="en-US" altLang="zh-CN" sz="2400" spc="0">
                <a:ea typeface="Courier New" pitchFamily="49" charset="0"/>
              </a:rPr>
              <a:t>SiH</a:t>
            </a:r>
            <a:r>
              <a:rPr lang="en-US" altLang="zh-CN" sz="2400" spc="0" baseline="-25000">
                <a:ea typeface="Courier New" pitchFamily="49" charset="0"/>
              </a:rPr>
              <a:t>4</a:t>
            </a:r>
            <a:r>
              <a:rPr lang="zh-CN" altLang="zh-CN" sz="2400" spc="0">
                <a:ea typeface="Times New Roman" pitchFamily="18" charset="0"/>
              </a:rPr>
              <a:t>的稳定性依次增强</a:t>
            </a:r>
            <a:endParaRPr lang="zh-CN" altLang="zh-CN" sz="2400">
              <a:ea typeface="Courier New" pitchFamily="49" charset="0"/>
            </a:endParaRPr>
          </a:p>
        </p:txBody>
      </p:sp>
      <p:sp>
        <p:nvSpPr>
          <p:cNvPr id="80899" name="矩形 1"/>
          <p:cNvSpPr/>
          <p:nvPr/>
        </p:nvSpPr>
        <p:spPr>
          <a:xfrm>
            <a:off x="4200525" y="1193800"/>
            <a:ext cx="407988"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C</a:t>
            </a:r>
            <a:endParaRPr lang="zh-CN" altLang="en-US" sz="2400">
              <a:latin typeface="Arial" pitchFamily="34" charset="0"/>
              <a:ea typeface="微软雅黑" pitchFamily="34" charset="-122"/>
            </a:endParaRPr>
          </a:p>
        </p:txBody>
      </p:sp>
      <p:sp>
        <p:nvSpPr>
          <p:cNvPr id="80900" name="文本框 3">
            <a:extLst>
              <a:ext uri="{FF2B5EF4-FFF2-40B4-BE49-F238E27FC236}"/>
            </a:extLst>
          </p:cNvPr>
          <p:cNvSpPr txBox="1"/>
          <p:nvPr/>
        </p:nvSpPr>
        <p:spPr>
          <a:xfrm>
            <a:off x="1055688" y="4257675"/>
            <a:ext cx="10831512" cy="1684338"/>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400" spc="0">
                <a:solidFill>
                  <a:srgbClr val="FF0000"/>
                </a:solidFill>
              </a:rPr>
              <a:t>【解析】</a:t>
            </a:r>
            <a:r>
              <a:rPr lang="en-US" altLang="zh-CN" sz="2400" spc="0">
                <a:solidFill>
                  <a:srgbClr val="FF0000"/>
                </a:solidFill>
              </a:rPr>
              <a:t> O</a:t>
            </a:r>
            <a:r>
              <a:rPr lang="zh-CN" altLang="zh-CN" sz="2400" spc="0">
                <a:solidFill>
                  <a:srgbClr val="FF0000"/>
                </a:solidFill>
              </a:rPr>
              <a:t>无最高正价，</a:t>
            </a:r>
            <a:r>
              <a:rPr lang="en-US" altLang="zh-CN" sz="2400" spc="0">
                <a:solidFill>
                  <a:srgbClr val="FF0000"/>
                </a:solidFill>
              </a:rPr>
              <a:t>F</a:t>
            </a:r>
            <a:r>
              <a:rPr lang="zh-CN" altLang="zh-CN" sz="2400" spc="0">
                <a:solidFill>
                  <a:srgbClr val="FF0000"/>
                </a:solidFill>
              </a:rPr>
              <a:t>无正价，</a:t>
            </a:r>
            <a:r>
              <a:rPr lang="en-US" altLang="zh-CN" sz="2400" spc="0">
                <a:solidFill>
                  <a:srgbClr val="FF0000"/>
                </a:solidFill>
              </a:rPr>
              <a:t>A</a:t>
            </a:r>
            <a:r>
              <a:rPr lang="zh-CN" altLang="zh-CN" sz="2400" spc="0">
                <a:solidFill>
                  <a:srgbClr val="FF0000"/>
                </a:solidFill>
              </a:rPr>
              <a:t>项错误；稀有气体元素原子半径测定方式与其他元素的不同，没有可比性，</a:t>
            </a:r>
            <a:r>
              <a:rPr lang="en-US" altLang="zh-CN" sz="2400" spc="0">
                <a:solidFill>
                  <a:srgbClr val="FF0000"/>
                </a:solidFill>
              </a:rPr>
              <a:t>B</a:t>
            </a:r>
            <a:r>
              <a:rPr lang="zh-CN" altLang="zh-CN" sz="2400" spc="0">
                <a:solidFill>
                  <a:srgbClr val="FF0000"/>
                </a:solidFill>
              </a:rPr>
              <a:t>项错误；</a:t>
            </a:r>
            <a:r>
              <a:rPr lang="en-US" altLang="zh-CN" sz="2400" spc="0">
                <a:solidFill>
                  <a:srgbClr val="FF0000"/>
                </a:solidFill>
              </a:rPr>
              <a:t>F</a:t>
            </a:r>
            <a:r>
              <a:rPr lang="zh-CN" altLang="zh-CN" sz="2400" spc="0">
                <a:solidFill>
                  <a:srgbClr val="FF0000"/>
                </a:solidFill>
              </a:rPr>
              <a:t>、</a:t>
            </a:r>
            <a:r>
              <a:rPr lang="en-US" altLang="zh-CN" sz="2400" spc="0">
                <a:solidFill>
                  <a:srgbClr val="FF0000"/>
                </a:solidFill>
              </a:rPr>
              <a:t>N</a:t>
            </a:r>
            <a:r>
              <a:rPr lang="zh-CN" altLang="zh-CN" sz="2400" spc="0">
                <a:solidFill>
                  <a:srgbClr val="FF0000"/>
                </a:solidFill>
              </a:rPr>
              <a:t>、</a:t>
            </a:r>
            <a:r>
              <a:rPr lang="en-US" altLang="zh-CN" sz="2400" spc="0">
                <a:solidFill>
                  <a:srgbClr val="FF0000"/>
                </a:solidFill>
              </a:rPr>
              <a:t>Si</a:t>
            </a:r>
            <a:r>
              <a:rPr lang="zh-CN" altLang="zh-CN" sz="2400" spc="0">
                <a:solidFill>
                  <a:srgbClr val="FF0000"/>
                </a:solidFill>
              </a:rPr>
              <a:t>三种元素的非金属性依次减弱，其对应氢化物的稳定性也依次减弱，</a:t>
            </a:r>
            <a:r>
              <a:rPr lang="en-US" altLang="zh-CN" sz="2400" spc="0">
                <a:solidFill>
                  <a:srgbClr val="FF0000"/>
                </a:solidFill>
              </a:rPr>
              <a:t>D</a:t>
            </a:r>
            <a:r>
              <a:rPr lang="zh-CN" altLang="zh-CN" sz="2400" spc="0">
                <a:solidFill>
                  <a:srgbClr val="FF0000"/>
                </a:solidFill>
              </a:rPr>
              <a:t>项错误。</a:t>
            </a:r>
            <a:endParaRPr lang="zh-CN" altLang="zh-CN"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0899"/>
                                        </p:tgtEl>
                                        <p:attrNameLst>
                                          <p:attrName>style.visibility</p:attrName>
                                        </p:attrNameLst>
                                      </p:cBhvr>
                                      <p:to>
                                        <p:strVal val="visible"/>
                                      </p:to>
                                    </p:set>
                                    <p:anim calcmode="lin" valueType="num">
                                      <p:cBhvr additive="base">
                                        <p:cTn id="11" dur="500" fill="hold"/>
                                        <p:tgtEl>
                                          <p:spTgt spid="80899"/>
                                        </p:tgtEl>
                                        <p:attrNameLst>
                                          <p:attrName>ppt_x</p:attrName>
                                        </p:attrNameLst>
                                      </p:cBhvr>
                                      <p:tavLst>
                                        <p:tav tm="0">
                                          <p:val>
                                            <p:strVal val="#ppt_x"/>
                                          </p:val>
                                        </p:tav>
                                        <p:tav tm="100000">
                                          <p:val>
                                            <p:strVal val="#ppt_x"/>
                                          </p:val>
                                        </p:tav>
                                      </p:tavLst>
                                    </p:anim>
                                    <p:anim calcmode="lin" valueType="num">
                                      <p:cBhvr additive="base">
                                        <p:cTn id="1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900"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2946" name="文本框 2">
            <a:extLst>
              <a:ext uri="{FF2B5EF4-FFF2-40B4-BE49-F238E27FC236}"/>
            </a:extLst>
          </p:cNvPr>
          <p:cNvSpPr txBox="1"/>
          <p:nvPr/>
        </p:nvSpPr>
        <p:spPr>
          <a:xfrm>
            <a:off x="995363" y="974725"/>
            <a:ext cx="10455275" cy="2803525"/>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000" spc="0">
                <a:solidFill>
                  <a:srgbClr val="000000"/>
                </a:solidFill>
                <a:ea typeface="Courier New" pitchFamily="49" charset="0"/>
              </a:rPr>
              <a:t>4.</a:t>
            </a:r>
            <a:r>
              <a:rPr lang="zh-CN" altLang="zh-CN" sz="2000" spc="0">
                <a:ea typeface="Times New Roman" pitchFamily="18" charset="0"/>
              </a:rPr>
              <a:t>元素</a:t>
            </a:r>
            <a:r>
              <a:rPr lang="en-US" altLang="zh-CN" sz="2000" spc="0">
                <a:ea typeface="Courier New" pitchFamily="49" charset="0"/>
              </a:rPr>
              <a:t>X</a:t>
            </a:r>
            <a:r>
              <a:rPr lang="zh-CN" altLang="zh-CN" sz="2000" spc="0">
                <a:ea typeface="Times New Roman" pitchFamily="18" charset="0"/>
              </a:rPr>
              <a:t>、</a:t>
            </a:r>
            <a:r>
              <a:rPr lang="en-US" altLang="zh-CN" sz="2000" spc="0">
                <a:ea typeface="Courier New" pitchFamily="49" charset="0"/>
              </a:rPr>
              <a:t>Y</a:t>
            </a:r>
            <a:r>
              <a:rPr lang="zh-CN" altLang="zh-CN" sz="2000" spc="0">
                <a:ea typeface="Times New Roman" pitchFamily="18" charset="0"/>
              </a:rPr>
              <a:t>、</a:t>
            </a:r>
            <a:r>
              <a:rPr lang="en-US" altLang="zh-CN" sz="2000" spc="0">
                <a:ea typeface="Courier New" pitchFamily="49" charset="0"/>
              </a:rPr>
              <a:t>Z</a:t>
            </a:r>
            <a:r>
              <a:rPr lang="zh-CN" altLang="zh-CN" sz="2000" spc="0">
                <a:ea typeface="Times New Roman" pitchFamily="18" charset="0"/>
              </a:rPr>
              <a:t>原子序数之和为</a:t>
            </a:r>
            <a:r>
              <a:rPr lang="en-US" altLang="zh-CN" sz="2000" spc="0">
                <a:ea typeface="Courier New" pitchFamily="49" charset="0"/>
              </a:rPr>
              <a:t>36</a:t>
            </a:r>
            <a:r>
              <a:rPr lang="zh-CN" altLang="zh-CN" sz="2000" spc="0">
                <a:ea typeface="Times New Roman" pitchFamily="18" charset="0"/>
              </a:rPr>
              <a:t>，</a:t>
            </a:r>
            <a:r>
              <a:rPr lang="en-US" altLang="zh-CN" sz="2000" spc="0">
                <a:ea typeface="Courier New" pitchFamily="49" charset="0"/>
              </a:rPr>
              <a:t>X</a:t>
            </a:r>
            <a:r>
              <a:rPr lang="zh-CN" altLang="zh-CN" sz="2000" spc="0">
                <a:ea typeface="Times New Roman" pitchFamily="18" charset="0"/>
              </a:rPr>
              <a:t>、</a:t>
            </a:r>
            <a:r>
              <a:rPr lang="en-US" altLang="zh-CN" sz="2000" spc="0">
                <a:ea typeface="Courier New" pitchFamily="49" charset="0"/>
              </a:rPr>
              <a:t>Y</a:t>
            </a:r>
            <a:r>
              <a:rPr lang="zh-CN" altLang="zh-CN" sz="2000" spc="0">
                <a:ea typeface="Times New Roman" pitchFamily="18" charset="0"/>
              </a:rPr>
              <a:t>在同一周期，</a:t>
            </a:r>
            <a:r>
              <a:rPr lang="en-US" altLang="zh-CN" sz="2000" spc="0">
                <a:ea typeface="Courier New" pitchFamily="49" charset="0"/>
              </a:rPr>
              <a:t>X</a:t>
            </a:r>
            <a:r>
              <a:rPr lang="zh-CN" altLang="zh-CN" sz="2000" spc="0" baseline="30000">
                <a:ea typeface="Times New Roman" pitchFamily="18" charset="0"/>
              </a:rPr>
              <a:t>＋</a:t>
            </a:r>
            <a:r>
              <a:rPr lang="zh-CN" altLang="zh-CN" sz="2000" spc="0">
                <a:ea typeface="Times New Roman" pitchFamily="18" charset="0"/>
              </a:rPr>
              <a:t>与</a:t>
            </a:r>
            <a:r>
              <a:rPr lang="en-US" altLang="zh-CN" sz="2000" spc="0">
                <a:ea typeface="Courier New" pitchFamily="49" charset="0"/>
              </a:rPr>
              <a:t>Z</a:t>
            </a:r>
            <a:r>
              <a:rPr lang="en-US" altLang="zh-CN" sz="2000" spc="0" baseline="30000">
                <a:ea typeface="Courier New" pitchFamily="49" charset="0"/>
              </a:rPr>
              <a:t>2</a:t>
            </a:r>
            <a:r>
              <a:rPr lang="zh-CN" altLang="zh-CN" sz="2000" spc="0" baseline="30000">
                <a:ea typeface="Times New Roman" pitchFamily="18" charset="0"/>
              </a:rPr>
              <a:t>－</a:t>
            </a:r>
            <a:r>
              <a:rPr lang="zh-CN" altLang="zh-CN" sz="2000" spc="0">
                <a:ea typeface="Times New Roman" pitchFamily="18" charset="0"/>
              </a:rPr>
              <a:t>具有相同的核外电子层结构。下列推测不正确的是（　　）</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A.</a:t>
            </a:r>
            <a:r>
              <a:rPr lang="zh-CN" altLang="zh-CN" sz="2000" spc="0">
                <a:ea typeface="Times New Roman" pitchFamily="18" charset="0"/>
              </a:rPr>
              <a:t>同周期元素中</a:t>
            </a:r>
            <a:r>
              <a:rPr lang="en-US" altLang="zh-CN" sz="2000" spc="0">
                <a:ea typeface="Courier New" pitchFamily="49" charset="0"/>
              </a:rPr>
              <a:t>X</a:t>
            </a:r>
            <a:r>
              <a:rPr lang="zh-CN" altLang="zh-CN" sz="2000" spc="0">
                <a:ea typeface="Times New Roman" pitchFamily="18" charset="0"/>
              </a:rPr>
              <a:t>的金属性最强</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B.</a:t>
            </a:r>
            <a:r>
              <a:rPr lang="zh-CN" altLang="zh-CN" sz="2000" spc="0">
                <a:ea typeface="Times New Roman" pitchFamily="18" charset="0"/>
              </a:rPr>
              <a:t>原子半径：</a:t>
            </a:r>
            <a:r>
              <a:rPr lang="en-US" altLang="zh-CN" sz="2000" spc="0">
                <a:ea typeface="Courier New" pitchFamily="49" charset="0"/>
              </a:rPr>
              <a:t>X</a:t>
            </a:r>
            <a:r>
              <a:rPr lang="zh-CN" altLang="zh-CN" sz="2000" spc="0">
                <a:ea typeface="Times New Roman" pitchFamily="18" charset="0"/>
              </a:rPr>
              <a:t>＞</a:t>
            </a:r>
            <a:r>
              <a:rPr lang="en-US" altLang="zh-CN" sz="2000" spc="0">
                <a:ea typeface="Courier New" pitchFamily="49" charset="0"/>
              </a:rPr>
              <a:t>Y</a:t>
            </a:r>
            <a:r>
              <a:rPr lang="zh-CN" altLang="zh-CN" sz="2000" spc="0">
                <a:ea typeface="Times New Roman" pitchFamily="18" charset="0"/>
              </a:rPr>
              <a:t>，离子半径：</a:t>
            </a:r>
            <a:r>
              <a:rPr lang="en-US" altLang="zh-CN" sz="2000" spc="0">
                <a:ea typeface="Courier New" pitchFamily="49" charset="0"/>
              </a:rPr>
              <a:t>X</a:t>
            </a:r>
            <a:r>
              <a:rPr lang="zh-CN" altLang="zh-CN" sz="2000" spc="0" baseline="30000">
                <a:ea typeface="Times New Roman" pitchFamily="18" charset="0"/>
              </a:rPr>
              <a:t>＋</a:t>
            </a:r>
            <a:r>
              <a:rPr lang="zh-CN" altLang="zh-CN" sz="2000" spc="0">
                <a:ea typeface="Times New Roman" pitchFamily="18" charset="0"/>
              </a:rPr>
              <a:t>＞</a:t>
            </a:r>
            <a:r>
              <a:rPr lang="en-US" altLang="zh-CN" sz="2000" spc="0">
                <a:ea typeface="Courier New" pitchFamily="49" charset="0"/>
              </a:rPr>
              <a:t>Z</a:t>
            </a:r>
            <a:r>
              <a:rPr lang="en-US" altLang="zh-CN" sz="2000" spc="0" baseline="30000">
                <a:ea typeface="Courier New" pitchFamily="49" charset="0"/>
              </a:rPr>
              <a:t>2</a:t>
            </a:r>
            <a:r>
              <a:rPr lang="zh-CN" altLang="zh-CN" sz="2000" spc="0" baseline="30000">
                <a:ea typeface="Times New Roman" pitchFamily="18" charset="0"/>
              </a:rPr>
              <a:t>－</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C.</a:t>
            </a:r>
            <a:r>
              <a:rPr lang="zh-CN" altLang="zh-CN" sz="2000" spc="0">
                <a:ea typeface="Times New Roman" pitchFamily="18" charset="0"/>
              </a:rPr>
              <a:t>同族元素中</a:t>
            </a:r>
            <a:r>
              <a:rPr lang="en-US" altLang="zh-CN" sz="2000" spc="0">
                <a:ea typeface="Courier New" pitchFamily="49" charset="0"/>
              </a:rPr>
              <a:t>Z</a:t>
            </a:r>
            <a:r>
              <a:rPr lang="zh-CN" altLang="zh-CN" sz="2000" spc="0">
                <a:ea typeface="Times New Roman" pitchFamily="18" charset="0"/>
              </a:rPr>
              <a:t>的气态氢化物稳定性最高</a:t>
            </a:r>
            <a:endParaRPr lang="zh-CN" altLang="zh-CN" sz="2000">
              <a:ea typeface="Courier New" pitchFamily="49" charset="0"/>
            </a:endParaRPr>
          </a:p>
          <a:p>
            <a:pPr marL="0" marR="0" lvl="0" indent="0" algn="just" eaLnBrk="1" hangingPunct="1">
              <a:lnSpc>
                <a:spcPct val="150000"/>
              </a:lnSpc>
            </a:pPr>
            <a:r>
              <a:rPr lang="en-US" altLang="zh-CN" sz="2000" spc="0">
                <a:ea typeface="Courier New" pitchFamily="49" charset="0"/>
              </a:rPr>
              <a:t>D.</a:t>
            </a:r>
            <a:r>
              <a:rPr lang="zh-CN" altLang="zh-CN" sz="2000" spc="0">
                <a:ea typeface="Times New Roman" pitchFamily="18" charset="0"/>
              </a:rPr>
              <a:t>同周期元素中</a:t>
            </a:r>
            <a:r>
              <a:rPr lang="en-US" altLang="zh-CN" sz="2000" spc="0">
                <a:ea typeface="Courier New" pitchFamily="49" charset="0"/>
              </a:rPr>
              <a:t>Y</a:t>
            </a:r>
            <a:r>
              <a:rPr lang="zh-CN" altLang="zh-CN" sz="2000" spc="0">
                <a:ea typeface="Times New Roman" pitchFamily="18" charset="0"/>
              </a:rPr>
              <a:t>的最高价含氧酸的酸性最强</a:t>
            </a:r>
            <a:endParaRPr lang="zh-CN" altLang="en-US" sz="2000">
              <a:solidFill>
                <a:srgbClr val="000000"/>
              </a:solidFill>
              <a:ea typeface="Times New Roman" pitchFamily="18" charset="0"/>
            </a:endParaRPr>
          </a:p>
        </p:txBody>
      </p:sp>
      <p:sp>
        <p:nvSpPr>
          <p:cNvPr id="82947" name="矩形 6">
            <a:extLst>
              <a:ext uri="{FF2B5EF4-FFF2-40B4-BE49-F238E27FC236}"/>
            </a:extLst>
          </p:cNvPr>
          <p:cNvSpPr/>
          <p:nvPr/>
        </p:nvSpPr>
        <p:spPr>
          <a:xfrm>
            <a:off x="3643313" y="1395413"/>
            <a:ext cx="390525" cy="579437"/>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en-US" altLang="zh-CN" sz="2400" spc="0">
                <a:solidFill>
                  <a:srgbClr val="FF0000"/>
                </a:solidFill>
              </a:rPr>
              <a:t>B</a:t>
            </a:r>
            <a:endParaRPr lang="zh-CN" altLang="en-US" sz="2400"/>
          </a:p>
        </p:txBody>
      </p:sp>
      <p:sp>
        <p:nvSpPr>
          <p:cNvPr id="82948" name="文本框 5">
            <a:extLst>
              <a:ext uri="{FF2B5EF4-FFF2-40B4-BE49-F238E27FC236}"/>
            </a:extLst>
          </p:cNvPr>
          <p:cNvSpPr txBox="1"/>
          <p:nvPr/>
        </p:nvSpPr>
        <p:spPr>
          <a:xfrm>
            <a:off x="1055688" y="4052888"/>
            <a:ext cx="10831512" cy="1684337"/>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400" spc="0">
                <a:solidFill>
                  <a:srgbClr val="FF0000"/>
                </a:solidFill>
              </a:rPr>
              <a:t>【解析】分析题设信息可知，</a:t>
            </a:r>
            <a:r>
              <a:rPr lang="en-US" altLang="zh-CN" sz="2400" spc="0">
                <a:solidFill>
                  <a:srgbClr val="FF0000"/>
                </a:solidFill>
              </a:rPr>
              <a:t>X</a:t>
            </a:r>
            <a:r>
              <a:rPr lang="zh-CN" altLang="zh-CN" sz="2400" spc="0">
                <a:solidFill>
                  <a:srgbClr val="FF0000"/>
                </a:solidFill>
              </a:rPr>
              <a:t>、</a:t>
            </a:r>
            <a:r>
              <a:rPr lang="en-US" altLang="zh-CN" sz="2400" spc="0">
                <a:solidFill>
                  <a:srgbClr val="FF0000"/>
                </a:solidFill>
              </a:rPr>
              <a:t>Y</a:t>
            </a:r>
            <a:r>
              <a:rPr lang="zh-CN" altLang="zh-CN" sz="2400" spc="0">
                <a:solidFill>
                  <a:srgbClr val="FF0000"/>
                </a:solidFill>
              </a:rPr>
              <a:t>、</a:t>
            </a:r>
            <a:r>
              <a:rPr lang="en-US" altLang="zh-CN" sz="2400" spc="0">
                <a:solidFill>
                  <a:srgbClr val="FF0000"/>
                </a:solidFill>
              </a:rPr>
              <a:t>Z</a:t>
            </a:r>
            <a:r>
              <a:rPr lang="zh-CN" altLang="zh-CN" sz="2400" spc="0">
                <a:solidFill>
                  <a:srgbClr val="FF0000"/>
                </a:solidFill>
              </a:rPr>
              <a:t>分别为</a:t>
            </a:r>
            <a:r>
              <a:rPr lang="en-US" altLang="zh-CN" sz="2400" spc="0">
                <a:solidFill>
                  <a:srgbClr val="FF0000"/>
                </a:solidFill>
              </a:rPr>
              <a:t>Na</a:t>
            </a:r>
            <a:r>
              <a:rPr lang="zh-CN" altLang="zh-CN" sz="2400" spc="0">
                <a:solidFill>
                  <a:srgbClr val="FF0000"/>
                </a:solidFill>
              </a:rPr>
              <a:t>、</a:t>
            </a:r>
            <a:r>
              <a:rPr lang="en-US" altLang="zh-CN" sz="2400" spc="0">
                <a:solidFill>
                  <a:srgbClr val="FF0000"/>
                </a:solidFill>
              </a:rPr>
              <a:t>Cl</a:t>
            </a:r>
            <a:r>
              <a:rPr lang="zh-CN" altLang="zh-CN" sz="2400" spc="0">
                <a:solidFill>
                  <a:srgbClr val="FF0000"/>
                </a:solidFill>
              </a:rPr>
              <a:t>、</a:t>
            </a:r>
            <a:r>
              <a:rPr lang="en-US" altLang="zh-CN" sz="2400" spc="0">
                <a:solidFill>
                  <a:srgbClr val="FF0000"/>
                </a:solidFill>
              </a:rPr>
              <a:t>O</a:t>
            </a:r>
            <a:r>
              <a:rPr lang="zh-CN" altLang="zh-CN" sz="2400" spc="0">
                <a:solidFill>
                  <a:srgbClr val="FF0000"/>
                </a:solidFill>
              </a:rPr>
              <a:t>三种元素。则同周期中</a:t>
            </a:r>
            <a:r>
              <a:rPr lang="en-US" altLang="zh-CN" sz="2400" spc="0">
                <a:solidFill>
                  <a:srgbClr val="FF0000"/>
                </a:solidFill>
              </a:rPr>
              <a:t>Na</a:t>
            </a:r>
            <a:r>
              <a:rPr lang="zh-CN" altLang="zh-CN" sz="2400" spc="0">
                <a:solidFill>
                  <a:srgbClr val="FF0000"/>
                </a:solidFill>
              </a:rPr>
              <a:t>的金属性最强，</a:t>
            </a:r>
            <a:r>
              <a:rPr lang="en-US" altLang="zh-CN" sz="2400" spc="0">
                <a:solidFill>
                  <a:srgbClr val="FF0000"/>
                </a:solidFill>
              </a:rPr>
              <a:t>A</a:t>
            </a:r>
            <a:r>
              <a:rPr lang="zh-CN" altLang="zh-CN" sz="2400" spc="0">
                <a:solidFill>
                  <a:srgbClr val="FF0000"/>
                </a:solidFill>
              </a:rPr>
              <a:t>项正确；离子半径：</a:t>
            </a:r>
            <a:r>
              <a:rPr lang="en-US" altLang="zh-CN" sz="2400" spc="0">
                <a:solidFill>
                  <a:srgbClr val="FF0000"/>
                </a:solidFill>
              </a:rPr>
              <a:t>Na</a:t>
            </a:r>
            <a:r>
              <a:rPr lang="zh-CN" altLang="zh-CN" sz="2400" spc="0" baseline="30000">
                <a:solidFill>
                  <a:srgbClr val="FF0000"/>
                </a:solidFill>
              </a:rPr>
              <a:t>＋</a:t>
            </a:r>
            <a:r>
              <a:rPr lang="zh-CN" altLang="zh-CN" sz="2400" spc="0">
                <a:solidFill>
                  <a:srgbClr val="FF0000"/>
                </a:solidFill>
              </a:rPr>
              <a:t>＜</a:t>
            </a:r>
            <a:r>
              <a:rPr lang="en-US" altLang="zh-CN" sz="2400" spc="0">
                <a:solidFill>
                  <a:srgbClr val="FF0000"/>
                </a:solidFill>
              </a:rPr>
              <a:t>O</a:t>
            </a:r>
            <a:r>
              <a:rPr lang="en-US" altLang="zh-CN" sz="2400" spc="0" baseline="30000">
                <a:solidFill>
                  <a:srgbClr val="FF0000"/>
                </a:solidFill>
              </a:rPr>
              <a:t>2</a:t>
            </a:r>
            <a:r>
              <a:rPr lang="zh-CN" altLang="zh-CN" sz="2400" spc="0" baseline="30000">
                <a:solidFill>
                  <a:srgbClr val="FF0000"/>
                </a:solidFill>
              </a:rPr>
              <a:t>－</a:t>
            </a:r>
            <a:r>
              <a:rPr lang="zh-CN" altLang="zh-CN" sz="2400" spc="0">
                <a:solidFill>
                  <a:srgbClr val="FF0000"/>
                </a:solidFill>
              </a:rPr>
              <a:t>，</a:t>
            </a:r>
            <a:r>
              <a:rPr lang="en-US" altLang="zh-CN" sz="2400" spc="0">
                <a:solidFill>
                  <a:srgbClr val="FF0000"/>
                </a:solidFill>
              </a:rPr>
              <a:t>B</a:t>
            </a:r>
            <a:r>
              <a:rPr lang="zh-CN" altLang="zh-CN" sz="2400" spc="0">
                <a:solidFill>
                  <a:srgbClr val="FF0000"/>
                </a:solidFill>
              </a:rPr>
              <a:t>项错误；氧族元素组成的气态氢化物中</a:t>
            </a:r>
            <a:r>
              <a:rPr lang="en-US" altLang="zh-CN" sz="2400" spc="0">
                <a:solidFill>
                  <a:srgbClr val="FF0000"/>
                </a:solidFill>
              </a:rPr>
              <a:t>H</a:t>
            </a:r>
            <a:r>
              <a:rPr lang="en-US" altLang="zh-CN" sz="2400" spc="0" baseline="-25000">
                <a:solidFill>
                  <a:srgbClr val="FF0000"/>
                </a:solidFill>
              </a:rPr>
              <a:t>2</a:t>
            </a:r>
            <a:r>
              <a:rPr lang="en-US" altLang="zh-CN" sz="2400" spc="0">
                <a:solidFill>
                  <a:srgbClr val="FF0000"/>
                </a:solidFill>
              </a:rPr>
              <a:t>O</a:t>
            </a:r>
            <a:r>
              <a:rPr lang="zh-CN" altLang="zh-CN" sz="2400" spc="0">
                <a:solidFill>
                  <a:srgbClr val="FF0000"/>
                </a:solidFill>
              </a:rPr>
              <a:t>的稳定性最高，</a:t>
            </a:r>
            <a:r>
              <a:rPr lang="en-US" altLang="zh-CN" sz="2400" spc="0">
                <a:solidFill>
                  <a:srgbClr val="FF0000"/>
                </a:solidFill>
              </a:rPr>
              <a:t>C</a:t>
            </a:r>
            <a:r>
              <a:rPr lang="zh-CN" altLang="zh-CN" sz="2400" spc="0">
                <a:solidFill>
                  <a:srgbClr val="FF0000"/>
                </a:solidFill>
              </a:rPr>
              <a:t>项正确；</a:t>
            </a:r>
            <a:r>
              <a:rPr lang="en-US" altLang="zh-CN" sz="2400" spc="0">
                <a:solidFill>
                  <a:srgbClr val="FF0000"/>
                </a:solidFill>
              </a:rPr>
              <a:t>HClO</a:t>
            </a:r>
            <a:r>
              <a:rPr lang="en-US" altLang="zh-CN" sz="2400" spc="0" baseline="-25000">
                <a:solidFill>
                  <a:srgbClr val="FF0000"/>
                </a:solidFill>
              </a:rPr>
              <a:t>4</a:t>
            </a:r>
            <a:r>
              <a:rPr lang="zh-CN" altLang="zh-CN" sz="2400" spc="0">
                <a:solidFill>
                  <a:srgbClr val="FF0000"/>
                </a:solidFill>
              </a:rPr>
              <a:t>的酸性最强，</a:t>
            </a:r>
            <a:r>
              <a:rPr lang="en-US" altLang="zh-CN" sz="2400" spc="0">
                <a:solidFill>
                  <a:srgbClr val="FF0000"/>
                </a:solidFill>
              </a:rPr>
              <a:t>D</a:t>
            </a:r>
            <a:r>
              <a:rPr lang="zh-CN" altLang="zh-CN" sz="2400" spc="0">
                <a:solidFill>
                  <a:srgbClr val="FF0000"/>
                </a:solidFill>
              </a:rPr>
              <a:t>项正确。</a:t>
            </a:r>
            <a:endParaRPr lang="zh-CN" altLang="zh-CN" sz="24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2947"/>
                                        </p:tgtEl>
                                        <p:attrNameLst>
                                          <p:attrName>style.visibility</p:attrName>
                                        </p:attrNameLst>
                                      </p:cBhvr>
                                      <p:to>
                                        <p:strVal val="visible"/>
                                      </p:to>
                                    </p:set>
                                    <p:anim calcmode="lin" valueType="num">
                                      <p:cBhvr additive="base">
                                        <p:cTn id="11" dur="500" fill="hold"/>
                                        <p:tgtEl>
                                          <p:spTgt spid="82947"/>
                                        </p:tgtEl>
                                        <p:attrNameLst>
                                          <p:attrName>ppt_x</p:attrName>
                                        </p:attrNameLst>
                                      </p:cBhvr>
                                      <p:tavLst>
                                        <p:tav tm="0">
                                          <p:val>
                                            <p:strVal val="#ppt_x"/>
                                          </p:val>
                                        </p:tav>
                                        <p:tav tm="100000">
                                          <p:val>
                                            <p:strVal val="#ppt_x"/>
                                          </p:val>
                                        </p:tav>
                                      </p:tavLst>
                                    </p:anim>
                                    <p:anim calcmode="lin" valueType="num">
                                      <p:cBhvr additive="base">
                                        <p:cTn id="12" dur="500" fill="hold"/>
                                        <p:tgtEl>
                                          <p:spTgt spid="829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4994" name="文本框 2">
            <a:extLst>
              <a:ext uri="{FF2B5EF4-FFF2-40B4-BE49-F238E27FC236}"/>
            </a:extLst>
          </p:cNvPr>
          <p:cNvSpPr txBox="1"/>
          <p:nvPr/>
        </p:nvSpPr>
        <p:spPr>
          <a:xfrm>
            <a:off x="995363" y="974725"/>
            <a:ext cx="10455275" cy="5210175"/>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40000"/>
              </a:lnSpc>
              <a:tabLst>
                <a:tab pos="1187450"/>
                <a:tab pos="2162175"/>
                <a:tab pos="3141662"/>
                <a:tab pos="4189412"/>
              </a:tabLst>
            </a:pPr>
            <a:r>
              <a:rPr lang="en-US" altLang="zh-CN" sz="2400" spc="0">
                <a:ea typeface="Times New Roman" pitchFamily="18" charset="0"/>
              </a:rPr>
              <a:t>5.</a:t>
            </a:r>
            <a:r>
              <a:rPr lang="zh-CN" altLang="zh-CN" sz="2400" spc="0">
                <a:ea typeface="Times New Roman" pitchFamily="18" charset="0"/>
              </a:rPr>
              <a:t>下表为元素周期表的一部分。</a:t>
            </a:r>
            <a:r>
              <a:rPr lang="en-US" altLang="zh-CN" sz="2400" spc="0">
                <a:ea typeface="Times New Roman" pitchFamily="18" charset="0"/>
              </a:rPr>
              <a:t>X</a:t>
            </a:r>
            <a:r>
              <a:rPr lang="zh-CN" altLang="zh-CN" sz="2400" spc="0">
                <a:ea typeface="Times New Roman" pitchFamily="18" charset="0"/>
              </a:rPr>
              <a:t>、</a:t>
            </a:r>
            <a:r>
              <a:rPr lang="en-US" altLang="zh-CN" sz="2400" spc="0">
                <a:ea typeface="Times New Roman" pitchFamily="18" charset="0"/>
              </a:rPr>
              <a:t>Y</a:t>
            </a:r>
            <a:r>
              <a:rPr lang="zh-CN" altLang="zh-CN" sz="2400" spc="0">
                <a:ea typeface="Times New Roman" pitchFamily="18" charset="0"/>
              </a:rPr>
              <a:t>、</a:t>
            </a:r>
            <a:r>
              <a:rPr lang="en-US" altLang="zh-CN" sz="2400" spc="0">
                <a:ea typeface="Times New Roman" pitchFamily="18" charset="0"/>
              </a:rPr>
              <a:t>Z</a:t>
            </a:r>
            <a:r>
              <a:rPr lang="zh-CN" altLang="zh-CN" sz="2400" spc="0">
                <a:ea typeface="Times New Roman" pitchFamily="18" charset="0"/>
              </a:rPr>
              <a:t>、</a:t>
            </a:r>
            <a:r>
              <a:rPr lang="en-US" altLang="zh-CN" sz="2400" spc="0">
                <a:ea typeface="Times New Roman" pitchFamily="18" charset="0"/>
              </a:rPr>
              <a:t>W</a:t>
            </a:r>
            <a:r>
              <a:rPr lang="zh-CN" altLang="zh-CN" sz="2400" spc="0">
                <a:ea typeface="Times New Roman" pitchFamily="18" charset="0"/>
              </a:rPr>
              <a:t>为短周期元素，其中</a:t>
            </a:r>
            <a:r>
              <a:rPr lang="en-US" altLang="zh-CN" sz="2400" spc="0">
                <a:ea typeface="Times New Roman" pitchFamily="18" charset="0"/>
              </a:rPr>
              <a:t>X</a:t>
            </a:r>
            <a:r>
              <a:rPr lang="zh-CN" altLang="zh-CN" sz="2400" spc="0">
                <a:ea typeface="Times New Roman" pitchFamily="18" charset="0"/>
              </a:rPr>
              <a:t>元素的原子最外层电子数是其内层电子数的</a:t>
            </a:r>
            <a:r>
              <a:rPr lang="en-US" altLang="zh-CN" sz="2400" spc="0">
                <a:ea typeface="Times New Roman" pitchFamily="18" charset="0"/>
              </a:rPr>
              <a:t>2</a:t>
            </a:r>
            <a:r>
              <a:rPr lang="zh-CN" altLang="zh-CN" sz="2400" spc="0">
                <a:ea typeface="Times New Roman" pitchFamily="18" charset="0"/>
              </a:rPr>
              <a:t>倍。下列说法不正确的是（　　）</a:t>
            </a:r>
            <a:endParaRPr lang="zh-CN" altLang="zh-CN" sz="24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4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4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400">
              <a:ea typeface="Times New Roman" pitchFamily="18" charset="0"/>
            </a:endParaRPr>
          </a:p>
          <a:p>
            <a:pPr marL="0" marR="0" lvl="0" indent="0" algn="just" eaLnBrk="1" hangingPunct="1">
              <a:lnSpc>
                <a:spcPct val="140000"/>
              </a:lnSpc>
              <a:tabLst>
                <a:tab pos="1187450"/>
                <a:tab pos="2162175"/>
                <a:tab pos="3141662"/>
                <a:tab pos="4189412"/>
              </a:tabLst>
            </a:pPr>
            <a:endParaRPr lang="en-US" altLang="zh-CN" sz="24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400" spc="0">
                <a:ea typeface="Times New Roman" pitchFamily="18" charset="0"/>
              </a:rPr>
              <a:t>A.Y</a:t>
            </a:r>
            <a:r>
              <a:rPr lang="zh-CN" altLang="zh-CN" sz="2400" spc="0">
                <a:ea typeface="Times New Roman" pitchFamily="18" charset="0"/>
              </a:rPr>
              <a:t>氢化物的热稳定性比</a:t>
            </a:r>
            <a:r>
              <a:rPr lang="en-US" altLang="zh-CN" sz="2400" spc="0">
                <a:ea typeface="Times New Roman" pitchFamily="18" charset="0"/>
              </a:rPr>
              <a:t>X</a:t>
            </a:r>
            <a:r>
              <a:rPr lang="zh-CN" altLang="zh-CN" sz="2400" spc="0">
                <a:ea typeface="Times New Roman" pitchFamily="18" charset="0"/>
              </a:rPr>
              <a:t>氢化物的热稳定性高</a:t>
            </a:r>
            <a:endParaRPr lang="zh-CN" altLang="zh-CN" sz="24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400" spc="0">
                <a:ea typeface="Times New Roman" pitchFamily="18" charset="0"/>
              </a:rPr>
              <a:t>B.W</a:t>
            </a:r>
            <a:r>
              <a:rPr lang="zh-CN" altLang="zh-CN" sz="2400" spc="0">
                <a:ea typeface="Times New Roman" pitchFamily="18" charset="0"/>
              </a:rPr>
              <a:t>的最高价氧化物的水化物的酸性比</a:t>
            </a:r>
            <a:r>
              <a:rPr lang="en-US" altLang="zh-CN" sz="2400" spc="0">
                <a:ea typeface="Times New Roman" pitchFamily="18" charset="0"/>
              </a:rPr>
              <a:t>Z</a:t>
            </a:r>
            <a:r>
              <a:rPr lang="zh-CN" altLang="zh-CN" sz="2400" spc="0">
                <a:ea typeface="Times New Roman" pitchFamily="18" charset="0"/>
              </a:rPr>
              <a:t>的强</a:t>
            </a:r>
            <a:endParaRPr lang="zh-CN" altLang="zh-CN" sz="24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400" spc="0">
                <a:ea typeface="Times New Roman" pitchFamily="18" charset="0"/>
              </a:rPr>
              <a:t>C.</a:t>
            </a:r>
            <a:r>
              <a:rPr lang="zh-CN" altLang="zh-CN" sz="2400" spc="0">
                <a:ea typeface="Times New Roman" pitchFamily="18" charset="0"/>
              </a:rPr>
              <a:t>原子半径（</a:t>
            </a:r>
            <a:r>
              <a:rPr lang="en-US" altLang="zh-CN" sz="2400" i="1" spc="0">
                <a:ea typeface="Times New Roman" pitchFamily="18" charset="0"/>
              </a:rPr>
              <a:t>r</a:t>
            </a:r>
            <a:r>
              <a:rPr lang="zh-CN" altLang="zh-CN" sz="2400" spc="0">
                <a:ea typeface="Times New Roman" pitchFamily="18" charset="0"/>
              </a:rPr>
              <a:t>）大小比较：</a:t>
            </a:r>
            <a:r>
              <a:rPr lang="en-US" altLang="zh-CN" sz="2400" i="1" spc="0">
                <a:ea typeface="Times New Roman" pitchFamily="18" charset="0"/>
              </a:rPr>
              <a:t>r</a:t>
            </a:r>
            <a:r>
              <a:rPr lang="zh-CN" altLang="zh-CN" sz="2400" spc="0">
                <a:ea typeface="Times New Roman" pitchFamily="18" charset="0"/>
              </a:rPr>
              <a:t>（</a:t>
            </a:r>
            <a:r>
              <a:rPr lang="en-US" altLang="zh-CN" sz="2400" spc="0">
                <a:ea typeface="Times New Roman" pitchFamily="18" charset="0"/>
              </a:rPr>
              <a:t>W</a:t>
            </a:r>
            <a:r>
              <a:rPr lang="zh-CN" altLang="zh-CN" sz="2400" spc="0">
                <a:ea typeface="Times New Roman" pitchFamily="18" charset="0"/>
              </a:rPr>
              <a:t>）</a:t>
            </a:r>
            <a:r>
              <a:rPr lang="en-US" altLang="zh-CN" sz="2400" spc="0">
                <a:ea typeface="Times New Roman" pitchFamily="18" charset="0"/>
              </a:rPr>
              <a:t>&gt;</a:t>
            </a:r>
            <a:r>
              <a:rPr lang="en-US" altLang="zh-CN" sz="2400" i="1" spc="0">
                <a:ea typeface="Times New Roman" pitchFamily="18" charset="0"/>
              </a:rPr>
              <a:t>r</a:t>
            </a:r>
            <a:r>
              <a:rPr lang="zh-CN" altLang="zh-CN" sz="2400" spc="0">
                <a:ea typeface="Times New Roman" pitchFamily="18" charset="0"/>
              </a:rPr>
              <a:t>（</a:t>
            </a:r>
            <a:r>
              <a:rPr lang="en-US" altLang="zh-CN" sz="2400" spc="0">
                <a:ea typeface="Times New Roman" pitchFamily="18" charset="0"/>
              </a:rPr>
              <a:t>Z</a:t>
            </a:r>
            <a:r>
              <a:rPr lang="zh-CN" altLang="zh-CN" sz="2400" spc="0">
                <a:ea typeface="Times New Roman" pitchFamily="18" charset="0"/>
              </a:rPr>
              <a:t>）</a:t>
            </a:r>
            <a:r>
              <a:rPr lang="en-US" altLang="zh-CN" sz="2400" spc="0">
                <a:ea typeface="Times New Roman" pitchFamily="18" charset="0"/>
              </a:rPr>
              <a:t>&gt;</a:t>
            </a:r>
            <a:r>
              <a:rPr lang="en-US" altLang="zh-CN" sz="2400" i="1" spc="0">
                <a:ea typeface="Times New Roman" pitchFamily="18" charset="0"/>
              </a:rPr>
              <a:t>r</a:t>
            </a:r>
            <a:r>
              <a:rPr lang="zh-CN" altLang="zh-CN" sz="2400" spc="0">
                <a:ea typeface="Times New Roman" pitchFamily="18" charset="0"/>
              </a:rPr>
              <a:t>（</a:t>
            </a:r>
            <a:r>
              <a:rPr lang="en-US" altLang="zh-CN" sz="2400" spc="0">
                <a:ea typeface="Times New Roman" pitchFamily="18" charset="0"/>
              </a:rPr>
              <a:t>Y</a:t>
            </a:r>
            <a:r>
              <a:rPr lang="zh-CN" altLang="zh-CN" sz="2400" spc="0">
                <a:ea typeface="Times New Roman" pitchFamily="18" charset="0"/>
              </a:rPr>
              <a:t>）</a:t>
            </a:r>
            <a:r>
              <a:rPr lang="en-US" altLang="zh-CN" sz="2400" spc="0">
                <a:ea typeface="Times New Roman" pitchFamily="18" charset="0"/>
              </a:rPr>
              <a:t>&gt;</a:t>
            </a:r>
            <a:r>
              <a:rPr lang="en-US" altLang="zh-CN" sz="2400" i="1" spc="0">
                <a:ea typeface="Times New Roman" pitchFamily="18" charset="0"/>
              </a:rPr>
              <a:t>r</a:t>
            </a:r>
            <a:r>
              <a:rPr lang="zh-CN" altLang="zh-CN" sz="2400" spc="0">
                <a:ea typeface="Times New Roman" pitchFamily="18" charset="0"/>
              </a:rPr>
              <a:t>（</a:t>
            </a:r>
            <a:r>
              <a:rPr lang="en-US" altLang="zh-CN" sz="2400" spc="0">
                <a:ea typeface="Times New Roman" pitchFamily="18" charset="0"/>
              </a:rPr>
              <a:t>X</a:t>
            </a:r>
            <a:r>
              <a:rPr lang="zh-CN" altLang="zh-CN" sz="2400" spc="0">
                <a:ea typeface="Times New Roman" pitchFamily="18" charset="0"/>
              </a:rPr>
              <a:t>）</a:t>
            </a:r>
            <a:endParaRPr lang="zh-CN" altLang="zh-CN" sz="2400">
              <a:ea typeface="Times New Roman" pitchFamily="18" charset="0"/>
            </a:endParaRPr>
          </a:p>
          <a:p>
            <a:pPr marL="0" marR="0" lvl="0" indent="0" algn="just" eaLnBrk="1" hangingPunct="1">
              <a:lnSpc>
                <a:spcPct val="140000"/>
              </a:lnSpc>
              <a:tabLst>
                <a:tab pos="1187450"/>
                <a:tab pos="2162175"/>
                <a:tab pos="3141662"/>
                <a:tab pos="4189412"/>
              </a:tabLst>
            </a:pPr>
            <a:r>
              <a:rPr lang="en-US" altLang="zh-CN" sz="2400" spc="0">
                <a:ea typeface="Times New Roman" pitchFamily="18" charset="0"/>
              </a:rPr>
              <a:t>D.</a:t>
            </a:r>
            <a:r>
              <a:rPr lang="zh-CN" altLang="zh-CN" sz="2400" spc="0">
                <a:ea typeface="Times New Roman" pitchFamily="18" charset="0"/>
              </a:rPr>
              <a:t>根据元素周期律，可以推测存在</a:t>
            </a:r>
            <a:r>
              <a:rPr lang="en-US" altLang="zh-CN" sz="2400" spc="0">
                <a:ea typeface="Times New Roman" pitchFamily="18" charset="0"/>
              </a:rPr>
              <a:t>T</a:t>
            </a:r>
            <a:r>
              <a:rPr lang="en-US" altLang="zh-CN" sz="2400" spc="0" baseline="-25000">
                <a:ea typeface="Times New Roman" pitchFamily="18" charset="0"/>
              </a:rPr>
              <a:t>3</a:t>
            </a:r>
            <a:r>
              <a:rPr lang="en-US" altLang="zh-CN" sz="2400" spc="0">
                <a:ea typeface="Times New Roman" pitchFamily="18" charset="0"/>
              </a:rPr>
              <a:t>Y</a:t>
            </a:r>
            <a:r>
              <a:rPr lang="en-US" altLang="zh-CN" sz="2400" spc="0" baseline="-25000">
                <a:ea typeface="Times New Roman" pitchFamily="18" charset="0"/>
              </a:rPr>
              <a:t>4</a:t>
            </a:r>
            <a:r>
              <a:rPr lang="zh-CN" altLang="zh-CN" sz="2400" spc="0">
                <a:ea typeface="Times New Roman" pitchFamily="18" charset="0"/>
              </a:rPr>
              <a:t>、</a:t>
            </a:r>
            <a:r>
              <a:rPr lang="en-US" altLang="zh-CN" sz="2400" spc="0">
                <a:ea typeface="Times New Roman" pitchFamily="18" charset="0"/>
              </a:rPr>
              <a:t>TZ</a:t>
            </a:r>
            <a:r>
              <a:rPr lang="en-US" altLang="zh-CN" sz="2400" spc="0" baseline="-25000">
                <a:ea typeface="Times New Roman" pitchFamily="18" charset="0"/>
              </a:rPr>
              <a:t>2</a:t>
            </a:r>
            <a:r>
              <a:rPr lang="zh-CN" altLang="zh-CN" sz="2400" spc="0">
                <a:ea typeface="Times New Roman" pitchFamily="18" charset="0"/>
              </a:rPr>
              <a:t>和</a:t>
            </a:r>
            <a:r>
              <a:rPr lang="en-US" altLang="zh-CN" sz="2400" spc="0">
                <a:ea typeface="Times New Roman" pitchFamily="18" charset="0"/>
              </a:rPr>
              <a:t>TW</a:t>
            </a:r>
            <a:r>
              <a:rPr lang="en-US" altLang="zh-CN" sz="2400" spc="0" baseline="-25000">
                <a:ea typeface="Times New Roman" pitchFamily="18" charset="0"/>
              </a:rPr>
              <a:t>4</a:t>
            </a:r>
            <a:endParaRPr lang="zh-CN" altLang="zh-CN">
              <a:ea typeface="Times New Roman" pitchFamily="18" charset="0"/>
            </a:endParaRPr>
          </a:p>
        </p:txBody>
      </p:sp>
      <p:sp>
        <p:nvSpPr>
          <p:cNvPr id="84995" name="矩形 6">
            <a:extLst>
              <a:ext uri="{FF2B5EF4-FFF2-40B4-BE49-F238E27FC236}"/>
            </a:extLst>
          </p:cNvPr>
          <p:cNvSpPr/>
          <p:nvPr/>
        </p:nvSpPr>
        <p:spPr>
          <a:xfrm>
            <a:off x="9526588" y="1470025"/>
            <a:ext cx="407987" cy="577850"/>
          </a:xfrm>
          <a:prstGeom prst="rect">
            <a:avLst/>
          </a:prstGeom>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en-US" altLang="zh-CN" sz="2400" spc="0">
                <a:solidFill>
                  <a:srgbClr val="FF0000"/>
                </a:solidFill>
              </a:rPr>
              <a:t>C</a:t>
            </a:r>
            <a:endParaRPr lang="zh-CN" altLang="en-US" sz="2400"/>
          </a:p>
        </p:txBody>
      </p:sp>
      <p:graphicFrame>
        <p:nvGraphicFramePr>
          <p:cNvPr id="84996" name="表格 1"/>
          <p:cNvGraphicFramePr>
            <a:graphicFrameLocks noGrp="1"/>
          </p:cNvGraphicFramePr>
          <p:nvPr/>
        </p:nvGraphicFramePr>
        <p:xfrm>
          <a:off x="4451350" y="2290762"/>
          <a:ext cx="3311526" cy="1295400"/>
        </p:xfrm>
        <a:graphic>
          <a:graphicData uri="http://schemas.openxmlformats.org/drawingml/2006/table">
            <a:tbl>
              <a:tblPr/>
              <a:tblGrid>
                <a:gridCol w="827088"/>
                <a:gridCol w="828675"/>
                <a:gridCol w="827088"/>
                <a:gridCol w="828675"/>
              </a:tblGrid>
              <a:tr h="43180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X</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Y</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43180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Z</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W</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r h="431800">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T</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c>
                  <a:txBody>
                    <a:bodyPr vert="horz" wrap="square" lIns="0" tIns="0" rIns="0" bIns="0"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lvl="0" indent="0" algn="ctr" eaLnBrk="1" hangingPunct="1">
                        <a:lnSpc>
                          <a:spcPct val="140000"/>
                        </a:lnSpc>
                        <a:tabLst>
                          <a:tab pos="1187450"/>
                          <a:tab pos="2162175"/>
                          <a:tab pos="3141662"/>
                          <a:tab pos="4189412"/>
                        </a:tabLst>
                      </a:pPr>
                      <a:r>
                        <a:rPr lang="en-US" altLang="zh-CN" sz="2000">
                          <a:ea typeface="Times New Roman" pitchFamily="18" charset="0"/>
                        </a:rPr>
                        <a:t> </a:t>
                      </a:r>
                      <a:endParaRPr lang="zh-CN" altLang="zh-CN" sz="2000">
                        <a:ea typeface="Times New Roman" pitchFamily="18" charset="0"/>
                      </a:endParaRPr>
                    </a:p>
                  </a:txBody>
                  <a:tcPr marL="0" marR="0" marT="0" marB="0" anchor="ctr">
                    <a:lnL w="12700">
                      <a:solidFill>
                        <a:prstClr val="black"/>
                      </a:solidFill>
                      <a:miter lim="800000"/>
                    </a:lnL>
                    <a:lnR w="12700">
                      <a:solidFill>
                        <a:prstClr val="black"/>
                      </a:solidFill>
                      <a:miter lim="800000"/>
                    </a:lnR>
                    <a:lnT w="12700">
                      <a:solidFill>
                        <a:prstClr val="black"/>
                      </a:solidFill>
                      <a:miter lim="800000"/>
                    </a:lnT>
                    <a:lnB w="12700">
                      <a:solidFill>
                        <a:prstClr val="black"/>
                      </a:solidFill>
                      <a:miter lim="800000"/>
                    </a:lnB>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7042" name="文本框 5">
            <a:extLst>
              <a:ext uri="{FF2B5EF4-FFF2-40B4-BE49-F238E27FC236}"/>
            </a:extLst>
          </p:cNvPr>
          <p:cNvSpPr txBox="1"/>
          <p:nvPr/>
        </p:nvSpPr>
        <p:spPr>
          <a:xfrm>
            <a:off x="1055688" y="1233488"/>
            <a:ext cx="10831512" cy="4651375"/>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【解析】</a:t>
            </a:r>
            <a:r>
              <a:rPr lang="en-US" altLang="zh-CN" sz="2000" spc="0">
                <a:solidFill>
                  <a:srgbClr val="FF0000"/>
                </a:solidFill>
              </a:rPr>
              <a:t>X</a:t>
            </a:r>
            <a:r>
              <a:rPr lang="zh-CN" altLang="zh-CN" sz="2000" spc="0">
                <a:solidFill>
                  <a:srgbClr val="FF0000"/>
                </a:solidFill>
              </a:rPr>
              <a:t>、</a:t>
            </a:r>
            <a:r>
              <a:rPr lang="en-US" altLang="zh-CN" sz="2000" spc="0">
                <a:solidFill>
                  <a:srgbClr val="FF0000"/>
                </a:solidFill>
              </a:rPr>
              <a:t>Y</a:t>
            </a:r>
            <a:r>
              <a:rPr lang="zh-CN" altLang="zh-CN" sz="2000" spc="0">
                <a:solidFill>
                  <a:srgbClr val="FF0000"/>
                </a:solidFill>
              </a:rPr>
              <a:t>、</a:t>
            </a:r>
            <a:r>
              <a:rPr lang="en-US" altLang="zh-CN" sz="2000" spc="0">
                <a:solidFill>
                  <a:srgbClr val="FF0000"/>
                </a:solidFill>
              </a:rPr>
              <a:t>Z</a:t>
            </a:r>
            <a:r>
              <a:rPr lang="zh-CN" altLang="zh-CN" sz="2000" spc="0">
                <a:solidFill>
                  <a:srgbClr val="FF0000"/>
                </a:solidFill>
              </a:rPr>
              <a:t>、</a:t>
            </a:r>
            <a:r>
              <a:rPr lang="en-US" altLang="zh-CN" sz="2000" spc="0">
                <a:solidFill>
                  <a:srgbClr val="FF0000"/>
                </a:solidFill>
              </a:rPr>
              <a:t>W</a:t>
            </a:r>
            <a:r>
              <a:rPr lang="zh-CN" altLang="zh-CN" sz="2000" spc="0">
                <a:solidFill>
                  <a:srgbClr val="FF0000"/>
                </a:solidFill>
              </a:rPr>
              <a:t>为短周期元素，其中</a:t>
            </a:r>
            <a:r>
              <a:rPr lang="en-US" altLang="zh-CN" sz="2000" spc="0">
                <a:solidFill>
                  <a:srgbClr val="FF0000"/>
                </a:solidFill>
              </a:rPr>
              <a:t>X</a:t>
            </a:r>
            <a:r>
              <a:rPr lang="zh-CN" altLang="zh-CN" sz="2000" spc="0">
                <a:solidFill>
                  <a:srgbClr val="FF0000"/>
                </a:solidFill>
              </a:rPr>
              <a:t>元素的原子最外层电子数是其内层电子数的</a:t>
            </a:r>
            <a:r>
              <a:rPr lang="en-US" altLang="zh-CN" sz="2000" spc="0">
                <a:solidFill>
                  <a:srgbClr val="FF0000"/>
                </a:solidFill>
              </a:rPr>
              <a:t>2</a:t>
            </a:r>
            <a:r>
              <a:rPr lang="zh-CN" altLang="zh-CN" sz="2000" spc="0">
                <a:solidFill>
                  <a:srgbClr val="FF0000"/>
                </a:solidFill>
              </a:rPr>
              <a:t>倍，故该原子只能有</a:t>
            </a:r>
            <a:r>
              <a:rPr lang="en-US" altLang="zh-CN" sz="2000" spc="0">
                <a:solidFill>
                  <a:srgbClr val="FF0000"/>
                </a:solidFill>
              </a:rPr>
              <a:t>2</a:t>
            </a:r>
            <a:r>
              <a:rPr lang="zh-CN" altLang="zh-CN" sz="2000" spc="0">
                <a:solidFill>
                  <a:srgbClr val="FF0000"/>
                </a:solidFill>
              </a:rPr>
              <a:t>个电子层，最外层电子数为</a:t>
            </a:r>
            <a:r>
              <a:rPr lang="en-US" altLang="zh-CN" sz="2000" spc="0">
                <a:solidFill>
                  <a:srgbClr val="FF0000"/>
                </a:solidFill>
              </a:rPr>
              <a:t>4</a:t>
            </a:r>
            <a:r>
              <a:rPr lang="zh-CN" altLang="zh-CN" sz="2000" spc="0">
                <a:solidFill>
                  <a:srgbClr val="FF0000"/>
                </a:solidFill>
              </a:rPr>
              <a:t>，则</a:t>
            </a:r>
            <a:r>
              <a:rPr lang="en-US" altLang="zh-CN" sz="2000" spc="0">
                <a:solidFill>
                  <a:srgbClr val="FF0000"/>
                </a:solidFill>
              </a:rPr>
              <a:t>X</a:t>
            </a:r>
            <a:r>
              <a:rPr lang="zh-CN" altLang="zh-CN" sz="2000" spc="0">
                <a:solidFill>
                  <a:srgbClr val="FF0000"/>
                </a:solidFill>
              </a:rPr>
              <a:t>为</a:t>
            </a:r>
            <a:r>
              <a:rPr lang="en-US" altLang="zh-CN" sz="2000" spc="0">
                <a:solidFill>
                  <a:srgbClr val="FF0000"/>
                </a:solidFill>
              </a:rPr>
              <a:t>C</a:t>
            </a:r>
            <a:r>
              <a:rPr lang="zh-CN" altLang="zh-CN" sz="2000" spc="0">
                <a:solidFill>
                  <a:srgbClr val="FF0000"/>
                </a:solidFill>
              </a:rPr>
              <a:t>元素，</a:t>
            </a:r>
            <a:r>
              <a:rPr lang="en-US" altLang="zh-CN" sz="2000" spc="0">
                <a:solidFill>
                  <a:srgbClr val="FF0000"/>
                </a:solidFill>
              </a:rPr>
              <a:t>X</a:t>
            </a:r>
            <a:r>
              <a:rPr lang="zh-CN" altLang="zh-CN" sz="2000" spc="0">
                <a:solidFill>
                  <a:srgbClr val="FF0000"/>
                </a:solidFill>
              </a:rPr>
              <a:t>、</a:t>
            </a:r>
            <a:r>
              <a:rPr lang="en-US" altLang="zh-CN" sz="2000" spc="0">
                <a:solidFill>
                  <a:srgbClr val="FF0000"/>
                </a:solidFill>
              </a:rPr>
              <a:t>T</a:t>
            </a:r>
            <a:r>
              <a:rPr lang="zh-CN" altLang="zh-CN" sz="2000" spc="0">
                <a:solidFill>
                  <a:srgbClr val="FF0000"/>
                </a:solidFill>
              </a:rPr>
              <a:t>同主族，则</a:t>
            </a:r>
            <a:r>
              <a:rPr lang="en-US" altLang="zh-CN" sz="2000" spc="0">
                <a:solidFill>
                  <a:srgbClr val="FF0000"/>
                </a:solidFill>
              </a:rPr>
              <a:t>T</a:t>
            </a:r>
            <a:r>
              <a:rPr lang="zh-CN" altLang="zh-CN" sz="2000" spc="0">
                <a:solidFill>
                  <a:srgbClr val="FF0000"/>
                </a:solidFill>
              </a:rPr>
              <a:t>为</a:t>
            </a:r>
            <a:r>
              <a:rPr lang="en-US" altLang="zh-CN" sz="2000" spc="0">
                <a:solidFill>
                  <a:srgbClr val="FF0000"/>
                </a:solidFill>
              </a:rPr>
              <a:t>Ge</a:t>
            </a:r>
            <a:r>
              <a:rPr lang="zh-CN" altLang="zh-CN" sz="2000" spc="0">
                <a:solidFill>
                  <a:srgbClr val="FF0000"/>
                </a:solidFill>
              </a:rPr>
              <a:t>元素；</a:t>
            </a:r>
            <a:r>
              <a:rPr lang="en-US" altLang="zh-CN" sz="2000" spc="0">
                <a:solidFill>
                  <a:srgbClr val="FF0000"/>
                </a:solidFill>
              </a:rPr>
              <a:t>Y</a:t>
            </a:r>
            <a:r>
              <a:rPr lang="zh-CN" altLang="zh-CN" sz="2000" spc="0">
                <a:solidFill>
                  <a:srgbClr val="FF0000"/>
                </a:solidFill>
              </a:rPr>
              <a:t>与</a:t>
            </a:r>
            <a:r>
              <a:rPr lang="en-US" altLang="zh-CN" sz="2000" spc="0">
                <a:solidFill>
                  <a:srgbClr val="FF0000"/>
                </a:solidFill>
              </a:rPr>
              <a:t>X</a:t>
            </a:r>
            <a:r>
              <a:rPr lang="zh-CN" altLang="zh-CN" sz="2000" spc="0">
                <a:solidFill>
                  <a:srgbClr val="FF0000"/>
                </a:solidFill>
              </a:rPr>
              <a:t>同周期且相邻，则</a:t>
            </a:r>
            <a:r>
              <a:rPr lang="en-US" altLang="zh-CN" sz="2000" spc="0">
                <a:solidFill>
                  <a:srgbClr val="FF0000"/>
                </a:solidFill>
              </a:rPr>
              <a:t>Y</a:t>
            </a:r>
            <a:r>
              <a:rPr lang="zh-CN" altLang="zh-CN" sz="2000" spc="0">
                <a:solidFill>
                  <a:srgbClr val="FF0000"/>
                </a:solidFill>
              </a:rPr>
              <a:t>为</a:t>
            </a:r>
            <a:r>
              <a:rPr lang="en-US" altLang="zh-CN" sz="2000" spc="0">
                <a:solidFill>
                  <a:srgbClr val="FF0000"/>
                </a:solidFill>
              </a:rPr>
              <a:t>N</a:t>
            </a:r>
            <a:r>
              <a:rPr lang="zh-CN" altLang="zh-CN" sz="2000" spc="0">
                <a:solidFill>
                  <a:srgbClr val="FF0000"/>
                </a:solidFill>
              </a:rPr>
              <a:t>元素；由元素在周期表中的位置可知，</a:t>
            </a:r>
            <a:r>
              <a:rPr lang="en-US" altLang="zh-CN" sz="2000" spc="0">
                <a:solidFill>
                  <a:srgbClr val="FF0000"/>
                </a:solidFill>
              </a:rPr>
              <a:t>Z</a:t>
            </a:r>
            <a:r>
              <a:rPr lang="zh-CN" altLang="zh-CN" sz="2000" spc="0">
                <a:solidFill>
                  <a:srgbClr val="FF0000"/>
                </a:solidFill>
              </a:rPr>
              <a:t>为</a:t>
            </a:r>
            <a:r>
              <a:rPr lang="en-US" altLang="zh-CN" sz="2000" spc="0">
                <a:solidFill>
                  <a:srgbClr val="FF0000"/>
                </a:solidFill>
              </a:rPr>
              <a:t>S</a:t>
            </a:r>
            <a:r>
              <a:rPr lang="zh-CN" altLang="zh-CN" sz="2000" spc="0">
                <a:solidFill>
                  <a:srgbClr val="FF0000"/>
                </a:solidFill>
              </a:rPr>
              <a:t>元素，</a:t>
            </a:r>
            <a:r>
              <a:rPr lang="en-US" altLang="zh-CN" sz="2000" spc="0">
                <a:solidFill>
                  <a:srgbClr val="FF0000"/>
                </a:solidFill>
              </a:rPr>
              <a:t>W</a:t>
            </a:r>
            <a:r>
              <a:rPr lang="zh-CN" altLang="zh-CN" sz="2000" spc="0">
                <a:solidFill>
                  <a:srgbClr val="FF0000"/>
                </a:solidFill>
              </a:rPr>
              <a:t>为</a:t>
            </a:r>
            <a:r>
              <a:rPr lang="en-US" altLang="zh-CN" sz="2000" spc="0">
                <a:solidFill>
                  <a:srgbClr val="FF0000"/>
                </a:solidFill>
              </a:rPr>
              <a:t>Cl</a:t>
            </a:r>
            <a:r>
              <a:rPr lang="zh-CN" altLang="zh-CN" sz="2000" spc="0">
                <a:solidFill>
                  <a:srgbClr val="FF0000"/>
                </a:solidFill>
              </a:rPr>
              <a:t>。同周期元素，从左到右，非金属性增强，非金属性：</a:t>
            </a:r>
            <a:r>
              <a:rPr lang="en-US" altLang="zh-CN" sz="2000" spc="0">
                <a:solidFill>
                  <a:srgbClr val="FF0000"/>
                </a:solidFill>
              </a:rPr>
              <a:t>Y</a:t>
            </a:r>
            <a:r>
              <a:rPr lang="zh-CN" altLang="zh-CN" sz="2000" spc="0">
                <a:solidFill>
                  <a:srgbClr val="FF0000"/>
                </a:solidFill>
              </a:rPr>
              <a:t>（</a:t>
            </a:r>
            <a:r>
              <a:rPr lang="en-US" altLang="zh-CN" sz="2000" spc="0">
                <a:solidFill>
                  <a:srgbClr val="FF0000"/>
                </a:solidFill>
              </a:rPr>
              <a:t>N</a:t>
            </a:r>
            <a:r>
              <a:rPr lang="zh-CN" altLang="zh-CN" sz="2000" spc="0">
                <a:solidFill>
                  <a:srgbClr val="FF0000"/>
                </a:solidFill>
              </a:rPr>
              <a:t>）</a:t>
            </a:r>
            <a:r>
              <a:rPr lang="en-US" altLang="zh-CN" sz="2000" spc="0">
                <a:solidFill>
                  <a:srgbClr val="FF0000"/>
                </a:solidFill>
              </a:rPr>
              <a:t>&gt;X</a:t>
            </a:r>
            <a:r>
              <a:rPr lang="zh-CN" altLang="zh-CN" sz="2000" spc="0">
                <a:solidFill>
                  <a:srgbClr val="FF0000"/>
                </a:solidFill>
              </a:rPr>
              <a:t>（</a:t>
            </a:r>
            <a:r>
              <a:rPr lang="en-US" altLang="zh-CN" sz="2000" spc="0">
                <a:solidFill>
                  <a:srgbClr val="FF0000"/>
                </a:solidFill>
              </a:rPr>
              <a:t>C</a:t>
            </a:r>
            <a:r>
              <a:rPr lang="zh-CN" altLang="zh-CN" sz="2000" spc="0">
                <a:solidFill>
                  <a:srgbClr val="FF0000"/>
                </a:solidFill>
              </a:rPr>
              <a:t>）。元素非金属性越强，气态氢化物的稳定性越强，则气态氢化物的稳定性：</a:t>
            </a:r>
            <a:r>
              <a:rPr lang="en-US" altLang="zh-CN" sz="2000" spc="0">
                <a:solidFill>
                  <a:srgbClr val="FF0000"/>
                </a:solidFill>
              </a:rPr>
              <a:t>Y&gt;X</a:t>
            </a:r>
            <a:r>
              <a:rPr lang="zh-CN" altLang="zh-CN" sz="2000" spc="0">
                <a:solidFill>
                  <a:srgbClr val="FF0000"/>
                </a:solidFill>
              </a:rPr>
              <a:t>，</a:t>
            </a:r>
            <a:r>
              <a:rPr lang="en-US" altLang="zh-CN" sz="2000" spc="0">
                <a:solidFill>
                  <a:srgbClr val="FF0000"/>
                </a:solidFill>
              </a:rPr>
              <a:t>A</a:t>
            </a:r>
            <a:r>
              <a:rPr lang="zh-CN" altLang="zh-CN" sz="2000" spc="0">
                <a:solidFill>
                  <a:srgbClr val="FF0000"/>
                </a:solidFill>
              </a:rPr>
              <a:t>正确，不符合题意；元素的非金属性越强，其最高价氧化物的水化物的酸性越强，非金属性：</a:t>
            </a:r>
            <a:r>
              <a:rPr lang="en-US" altLang="zh-CN" sz="2000" spc="0">
                <a:solidFill>
                  <a:srgbClr val="FF0000"/>
                </a:solidFill>
              </a:rPr>
              <a:t>W</a:t>
            </a:r>
            <a:r>
              <a:rPr lang="zh-CN" altLang="zh-CN" sz="2000" spc="0">
                <a:solidFill>
                  <a:srgbClr val="FF0000"/>
                </a:solidFill>
              </a:rPr>
              <a:t>（</a:t>
            </a:r>
            <a:r>
              <a:rPr lang="en-US" altLang="zh-CN" sz="2000" spc="0">
                <a:solidFill>
                  <a:srgbClr val="FF0000"/>
                </a:solidFill>
              </a:rPr>
              <a:t>Cl</a:t>
            </a:r>
            <a:r>
              <a:rPr lang="zh-CN" altLang="zh-CN" sz="2000" spc="0">
                <a:solidFill>
                  <a:srgbClr val="FF0000"/>
                </a:solidFill>
              </a:rPr>
              <a:t>）</a:t>
            </a:r>
            <a:r>
              <a:rPr lang="en-US" altLang="zh-CN" sz="2000" spc="0">
                <a:solidFill>
                  <a:srgbClr val="FF0000"/>
                </a:solidFill>
              </a:rPr>
              <a:t>&gt;Z</a:t>
            </a:r>
            <a:r>
              <a:rPr lang="zh-CN" altLang="zh-CN" sz="2000" spc="0">
                <a:solidFill>
                  <a:srgbClr val="FF0000"/>
                </a:solidFill>
              </a:rPr>
              <a:t>（</a:t>
            </a:r>
            <a:r>
              <a:rPr lang="en-US" altLang="zh-CN" sz="2000" spc="0">
                <a:solidFill>
                  <a:srgbClr val="FF0000"/>
                </a:solidFill>
              </a:rPr>
              <a:t>S</a:t>
            </a:r>
            <a:r>
              <a:rPr lang="zh-CN" altLang="zh-CN" sz="2000" spc="0">
                <a:solidFill>
                  <a:srgbClr val="FF0000"/>
                </a:solidFill>
              </a:rPr>
              <a:t>），所以</a:t>
            </a:r>
            <a:r>
              <a:rPr lang="en-US" altLang="zh-CN" sz="2000" spc="0">
                <a:solidFill>
                  <a:srgbClr val="FF0000"/>
                </a:solidFill>
              </a:rPr>
              <a:t>W</a:t>
            </a:r>
            <a:r>
              <a:rPr lang="zh-CN" altLang="zh-CN" sz="2000" spc="0">
                <a:solidFill>
                  <a:srgbClr val="FF0000"/>
                </a:solidFill>
              </a:rPr>
              <a:t>的最高价氧化物对应水化物的酸性比</a:t>
            </a:r>
            <a:r>
              <a:rPr lang="en-US" altLang="zh-CN" sz="2000" spc="0">
                <a:solidFill>
                  <a:srgbClr val="FF0000"/>
                </a:solidFill>
              </a:rPr>
              <a:t>Z</a:t>
            </a:r>
            <a:r>
              <a:rPr lang="zh-CN" altLang="zh-CN" sz="2000" spc="0">
                <a:solidFill>
                  <a:srgbClr val="FF0000"/>
                </a:solidFill>
              </a:rPr>
              <a:t>的强，</a:t>
            </a:r>
            <a:r>
              <a:rPr lang="en-US" altLang="zh-CN" sz="2000" spc="0">
                <a:solidFill>
                  <a:srgbClr val="FF0000"/>
                </a:solidFill>
              </a:rPr>
              <a:t>B</a:t>
            </a:r>
            <a:r>
              <a:rPr lang="zh-CN" altLang="zh-CN" sz="2000" spc="0">
                <a:solidFill>
                  <a:srgbClr val="FF0000"/>
                </a:solidFill>
              </a:rPr>
              <a:t>正确，不符合题意；同一周期从左向右原子半径逐渐减小，同一主族从上到下原子半径逐渐增大，原子半径大小为：</a:t>
            </a:r>
            <a:r>
              <a:rPr lang="en-US" altLang="zh-CN" sz="2000" i="1" spc="0">
                <a:solidFill>
                  <a:srgbClr val="FF0000"/>
                </a:solidFill>
              </a:rPr>
              <a:t>r</a:t>
            </a:r>
            <a:r>
              <a:rPr lang="zh-CN" altLang="zh-CN" sz="2000" spc="0">
                <a:solidFill>
                  <a:srgbClr val="FF0000"/>
                </a:solidFill>
              </a:rPr>
              <a:t>（</a:t>
            </a:r>
            <a:r>
              <a:rPr lang="en-US" altLang="zh-CN" sz="2000" spc="0">
                <a:solidFill>
                  <a:srgbClr val="FF0000"/>
                </a:solidFill>
              </a:rPr>
              <a:t>Z</a:t>
            </a:r>
            <a:r>
              <a:rPr lang="zh-CN" altLang="zh-CN" sz="2000" spc="0">
                <a:solidFill>
                  <a:srgbClr val="FF0000"/>
                </a:solidFill>
              </a:rPr>
              <a:t>）</a:t>
            </a:r>
            <a:r>
              <a:rPr lang="en-US" altLang="zh-CN" sz="2000" spc="0">
                <a:solidFill>
                  <a:srgbClr val="FF0000"/>
                </a:solidFill>
              </a:rPr>
              <a:t>&gt;</a:t>
            </a:r>
            <a:r>
              <a:rPr lang="en-US" altLang="zh-CN" sz="2000" i="1" spc="0">
                <a:solidFill>
                  <a:srgbClr val="FF0000"/>
                </a:solidFill>
              </a:rPr>
              <a:t>r</a:t>
            </a:r>
            <a:r>
              <a:rPr lang="zh-CN" altLang="zh-CN" sz="2000" spc="0">
                <a:solidFill>
                  <a:srgbClr val="FF0000"/>
                </a:solidFill>
              </a:rPr>
              <a:t>（</a:t>
            </a:r>
            <a:r>
              <a:rPr lang="en-US" altLang="zh-CN" sz="2000" spc="0">
                <a:solidFill>
                  <a:srgbClr val="FF0000"/>
                </a:solidFill>
              </a:rPr>
              <a:t>W</a:t>
            </a:r>
            <a:r>
              <a:rPr lang="zh-CN" altLang="zh-CN" sz="2000" spc="0">
                <a:solidFill>
                  <a:srgbClr val="FF0000"/>
                </a:solidFill>
              </a:rPr>
              <a:t>）</a:t>
            </a:r>
            <a:r>
              <a:rPr lang="en-US" altLang="zh-CN" sz="2000" spc="0">
                <a:solidFill>
                  <a:srgbClr val="FF0000"/>
                </a:solidFill>
              </a:rPr>
              <a:t>&gt;</a:t>
            </a:r>
            <a:r>
              <a:rPr lang="en-US" altLang="zh-CN" sz="2000" i="1" spc="0">
                <a:solidFill>
                  <a:srgbClr val="FF0000"/>
                </a:solidFill>
              </a:rPr>
              <a:t>r</a:t>
            </a:r>
            <a:r>
              <a:rPr lang="zh-CN" altLang="zh-CN" sz="2000" spc="0">
                <a:solidFill>
                  <a:srgbClr val="FF0000"/>
                </a:solidFill>
              </a:rPr>
              <a:t>（</a:t>
            </a:r>
            <a:r>
              <a:rPr lang="en-US" altLang="zh-CN" sz="2000" spc="0">
                <a:solidFill>
                  <a:srgbClr val="FF0000"/>
                </a:solidFill>
              </a:rPr>
              <a:t>X</a:t>
            </a:r>
            <a:r>
              <a:rPr lang="zh-CN" altLang="zh-CN" sz="2000" spc="0">
                <a:solidFill>
                  <a:srgbClr val="FF0000"/>
                </a:solidFill>
              </a:rPr>
              <a:t>）</a:t>
            </a:r>
            <a:r>
              <a:rPr lang="en-US" altLang="zh-CN" sz="2000" spc="0">
                <a:solidFill>
                  <a:srgbClr val="FF0000"/>
                </a:solidFill>
              </a:rPr>
              <a:t>&gt;</a:t>
            </a:r>
            <a:r>
              <a:rPr lang="en-US" altLang="zh-CN" sz="2000" i="1" spc="0">
                <a:solidFill>
                  <a:srgbClr val="FF0000"/>
                </a:solidFill>
              </a:rPr>
              <a:t>r</a:t>
            </a:r>
            <a:r>
              <a:rPr lang="zh-CN" altLang="zh-CN" sz="2000" spc="0">
                <a:solidFill>
                  <a:srgbClr val="FF0000"/>
                </a:solidFill>
              </a:rPr>
              <a:t>（</a:t>
            </a:r>
            <a:r>
              <a:rPr lang="en-US" altLang="zh-CN" sz="2000" spc="0">
                <a:solidFill>
                  <a:srgbClr val="FF0000"/>
                </a:solidFill>
              </a:rPr>
              <a:t>Y</a:t>
            </a:r>
            <a:r>
              <a:rPr lang="zh-CN" altLang="zh-CN" sz="2000" spc="0">
                <a:solidFill>
                  <a:srgbClr val="FF0000"/>
                </a:solidFill>
              </a:rPr>
              <a:t>），</a:t>
            </a:r>
            <a:r>
              <a:rPr lang="en-US" altLang="zh-CN" sz="2000" spc="0">
                <a:solidFill>
                  <a:srgbClr val="FF0000"/>
                </a:solidFill>
              </a:rPr>
              <a:t>C</a:t>
            </a:r>
            <a:r>
              <a:rPr lang="zh-CN" altLang="zh-CN" sz="2000" spc="0">
                <a:solidFill>
                  <a:srgbClr val="FF0000"/>
                </a:solidFill>
              </a:rPr>
              <a:t>错误，符合题意；</a:t>
            </a:r>
            <a:r>
              <a:rPr lang="en-US" altLang="zh-CN" sz="2000" spc="0">
                <a:solidFill>
                  <a:srgbClr val="FF0000"/>
                </a:solidFill>
              </a:rPr>
              <a:t>Ge</a:t>
            </a:r>
            <a:r>
              <a:rPr lang="zh-CN" altLang="zh-CN" sz="2000" spc="0">
                <a:solidFill>
                  <a:srgbClr val="FF0000"/>
                </a:solidFill>
              </a:rPr>
              <a:t>与</a:t>
            </a:r>
            <a:r>
              <a:rPr lang="en-US" altLang="zh-CN" sz="2000" spc="0">
                <a:solidFill>
                  <a:srgbClr val="FF0000"/>
                </a:solidFill>
              </a:rPr>
              <a:t>C</a:t>
            </a:r>
            <a:r>
              <a:rPr lang="zh-CN" altLang="zh-CN" sz="2000" spc="0">
                <a:solidFill>
                  <a:srgbClr val="FF0000"/>
                </a:solidFill>
              </a:rPr>
              <a:t>同主族，则</a:t>
            </a:r>
            <a:r>
              <a:rPr lang="en-US" altLang="zh-CN" sz="2000" spc="0">
                <a:solidFill>
                  <a:srgbClr val="FF0000"/>
                </a:solidFill>
              </a:rPr>
              <a:t>Ge</a:t>
            </a:r>
            <a:r>
              <a:rPr lang="zh-CN" altLang="zh-CN" sz="2000" spc="0">
                <a:solidFill>
                  <a:srgbClr val="FF0000"/>
                </a:solidFill>
              </a:rPr>
              <a:t>的常见化合价为</a:t>
            </a:r>
            <a:r>
              <a:rPr lang="en-US" altLang="zh-CN" sz="2000" spc="0">
                <a:solidFill>
                  <a:srgbClr val="FF0000"/>
                </a:solidFill>
              </a:rPr>
              <a:t>+2</a:t>
            </a:r>
            <a:r>
              <a:rPr lang="zh-CN" altLang="zh-CN" sz="2000" spc="0">
                <a:solidFill>
                  <a:srgbClr val="FF0000"/>
                </a:solidFill>
              </a:rPr>
              <a:t>和</a:t>
            </a:r>
            <a:r>
              <a:rPr lang="en-US" altLang="zh-CN" sz="2000" spc="0">
                <a:solidFill>
                  <a:srgbClr val="FF0000"/>
                </a:solidFill>
              </a:rPr>
              <a:t>+4</a:t>
            </a:r>
            <a:r>
              <a:rPr lang="zh-CN" altLang="zh-CN" sz="2000" spc="0">
                <a:solidFill>
                  <a:srgbClr val="FF0000"/>
                </a:solidFill>
              </a:rPr>
              <a:t>价，可以推测其存在</a:t>
            </a:r>
            <a:r>
              <a:rPr lang="en-US" altLang="zh-CN" sz="2000" spc="0">
                <a:solidFill>
                  <a:srgbClr val="FF0000"/>
                </a:solidFill>
              </a:rPr>
              <a:t>Ge</a:t>
            </a:r>
            <a:r>
              <a:rPr lang="en-US" altLang="zh-CN" sz="2000" spc="0" baseline="-25000">
                <a:solidFill>
                  <a:srgbClr val="FF0000"/>
                </a:solidFill>
              </a:rPr>
              <a:t>3</a:t>
            </a:r>
            <a:r>
              <a:rPr lang="en-US" altLang="zh-CN" sz="2000" spc="0">
                <a:solidFill>
                  <a:srgbClr val="FF0000"/>
                </a:solidFill>
              </a:rPr>
              <a:t>N</a:t>
            </a:r>
            <a:r>
              <a:rPr lang="en-US" altLang="zh-CN" sz="2000" spc="0" baseline="-25000">
                <a:solidFill>
                  <a:srgbClr val="FF0000"/>
                </a:solidFill>
              </a:rPr>
              <a:t>4</a:t>
            </a:r>
            <a:r>
              <a:rPr lang="zh-CN" altLang="zh-CN" sz="2000" spc="0">
                <a:solidFill>
                  <a:srgbClr val="FF0000"/>
                </a:solidFill>
              </a:rPr>
              <a:t>、</a:t>
            </a:r>
            <a:r>
              <a:rPr lang="en-US" altLang="zh-CN" sz="2000" spc="0">
                <a:solidFill>
                  <a:srgbClr val="FF0000"/>
                </a:solidFill>
              </a:rPr>
              <a:t>GeS</a:t>
            </a:r>
            <a:r>
              <a:rPr lang="en-US" altLang="zh-CN" sz="2000" spc="0" baseline="-25000">
                <a:solidFill>
                  <a:srgbClr val="FF0000"/>
                </a:solidFill>
              </a:rPr>
              <a:t>2</a:t>
            </a:r>
            <a:r>
              <a:rPr lang="zh-CN" altLang="zh-CN" sz="2000" spc="0">
                <a:solidFill>
                  <a:srgbClr val="FF0000"/>
                </a:solidFill>
              </a:rPr>
              <a:t>和</a:t>
            </a:r>
            <a:r>
              <a:rPr lang="en-US" altLang="zh-CN" sz="2000" spc="0">
                <a:solidFill>
                  <a:srgbClr val="FF0000"/>
                </a:solidFill>
              </a:rPr>
              <a:t>GeCl</a:t>
            </a:r>
            <a:r>
              <a:rPr lang="en-US" altLang="zh-CN" sz="2000" spc="0" baseline="-25000">
                <a:solidFill>
                  <a:srgbClr val="FF0000"/>
                </a:solidFill>
              </a:rPr>
              <a:t>4</a:t>
            </a:r>
            <a:r>
              <a:rPr lang="zh-CN" altLang="zh-CN" sz="2000" spc="0">
                <a:solidFill>
                  <a:srgbClr val="FF0000"/>
                </a:solidFill>
              </a:rPr>
              <a:t>，</a:t>
            </a:r>
            <a:r>
              <a:rPr lang="en-US" altLang="zh-CN" sz="2000" spc="0">
                <a:solidFill>
                  <a:srgbClr val="FF0000"/>
                </a:solidFill>
              </a:rPr>
              <a:t>D</a:t>
            </a:r>
            <a:r>
              <a:rPr lang="zh-CN" altLang="zh-CN" sz="2000" spc="0">
                <a:solidFill>
                  <a:srgbClr val="FF0000"/>
                </a:solidFill>
              </a:rPr>
              <a:t>正确，不符合题意。</a:t>
            </a:r>
            <a:endParaRPr lang="en-US" altLang="zh-CN"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9090" name="文本框 3">
            <a:extLst>
              <a:ext uri="{FF2B5EF4-FFF2-40B4-BE49-F238E27FC236}"/>
            </a:extLst>
          </p:cNvPr>
          <p:cNvSpPr txBox="1"/>
          <p:nvPr/>
        </p:nvSpPr>
        <p:spPr>
          <a:xfrm>
            <a:off x="1055688" y="776288"/>
            <a:ext cx="10785475" cy="377666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1800" spc="0">
                <a:solidFill>
                  <a:srgbClr val="000000"/>
                </a:solidFill>
                <a:ea typeface="Segoe UI Symbol" pitchFamily="34" charset="0"/>
              </a:rPr>
              <a:t>★</a:t>
            </a:r>
            <a:r>
              <a:rPr lang="en-US" altLang="zh-CN" sz="1800" spc="0"/>
              <a:t>6.A</a:t>
            </a:r>
            <a:r>
              <a:rPr lang="zh-CN" altLang="zh-CN" sz="1800" spc="0">
                <a:ea typeface="Times New Roman" pitchFamily="18" charset="0"/>
              </a:rPr>
              <a:t>、</a:t>
            </a:r>
            <a:r>
              <a:rPr lang="en-US" altLang="zh-CN" sz="1800" spc="0"/>
              <a:t>B</a:t>
            </a:r>
            <a:r>
              <a:rPr lang="zh-CN" altLang="zh-CN" sz="1800" spc="0">
                <a:ea typeface="Times New Roman" pitchFamily="18" charset="0"/>
              </a:rPr>
              <a:t>、</a:t>
            </a:r>
            <a:r>
              <a:rPr lang="en-US" altLang="zh-CN" sz="1800" spc="0"/>
              <a:t>C</a:t>
            </a:r>
            <a:r>
              <a:rPr lang="zh-CN" altLang="zh-CN" sz="1800" spc="0">
                <a:ea typeface="Times New Roman" pitchFamily="18" charset="0"/>
              </a:rPr>
              <a:t>、</a:t>
            </a:r>
            <a:r>
              <a:rPr lang="en-US" altLang="zh-CN" sz="1800" spc="0"/>
              <a:t>D</a:t>
            </a:r>
            <a:r>
              <a:rPr lang="zh-CN" altLang="zh-CN" sz="1800" spc="0">
                <a:ea typeface="Times New Roman" pitchFamily="18" charset="0"/>
              </a:rPr>
              <a:t>四种短周期元素，原子序数依次增大，</a:t>
            </a:r>
            <a:r>
              <a:rPr lang="en-US" altLang="zh-CN" sz="1800" spc="0"/>
              <a:t>B</a:t>
            </a:r>
            <a:r>
              <a:rPr lang="zh-CN" altLang="zh-CN" sz="1800" spc="0">
                <a:ea typeface="Times New Roman" pitchFamily="18" charset="0"/>
              </a:rPr>
              <a:t>、</a:t>
            </a:r>
            <a:r>
              <a:rPr lang="en-US" altLang="zh-CN" sz="1800" spc="0"/>
              <a:t>C</a:t>
            </a:r>
            <a:r>
              <a:rPr lang="zh-CN" altLang="zh-CN" sz="1800" spc="0">
                <a:ea typeface="Times New Roman" pitchFamily="18" charset="0"/>
              </a:rPr>
              <a:t>同周期，</a:t>
            </a:r>
            <a:r>
              <a:rPr lang="en-US" altLang="zh-CN" sz="1800" spc="0"/>
              <a:t>A</a:t>
            </a:r>
            <a:r>
              <a:rPr lang="zh-CN" altLang="zh-CN" sz="1800" spc="0">
                <a:ea typeface="Times New Roman" pitchFamily="18" charset="0"/>
              </a:rPr>
              <a:t>、</a:t>
            </a:r>
            <a:r>
              <a:rPr lang="en-US" altLang="zh-CN" sz="1800" spc="0"/>
              <a:t>D</a:t>
            </a:r>
            <a:r>
              <a:rPr lang="zh-CN" altLang="zh-CN" sz="1800" spc="0">
                <a:ea typeface="Times New Roman" pitchFamily="18" charset="0"/>
              </a:rPr>
              <a:t>同主族且</a:t>
            </a:r>
            <a:r>
              <a:rPr lang="en-US" altLang="zh-CN" sz="1800" spc="0"/>
              <a:t>A</a:t>
            </a:r>
            <a:r>
              <a:rPr lang="zh-CN" altLang="zh-CN" sz="1800" spc="0">
                <a:ea typeface="Times New Roman" pitchFamily="18" charset="0"/>
              </a:rPr>
              <a:t>为非金属性最强的元素，</a:t>
            </a:r>
            <a:r>
              <a:rPr lang="en-US" altLang="zh-CN" sz="1800" spc="0"/>
              <a:t>C</a:t>
            </a:r>
            <a:r>
              <a:rPr lang="zh-CN" altLang="zh-CN" sz="1800" spc="0">
                <a:ea typeface="Times New Roman" pitchFamily="18" charset="0"/>
              </a:rPr>
              <a:t>的原子结构示意图为</a:t>
            </a:r>
            <a:r>
              <a:rPr lang="en-US" altLang="zh-CN" sz="1800" spc="0">
                <a:ea typeface="Times New Roman" pitchFamily="18" charset="0"/>
              </a:rPr>
              <a:t>                   </a:t>
            </a:r>
            <a:r>
              <a:rPr lang="zh-CN" altLang="zh-CN" sz="1800" spc="0">
                <a:ea typeface="Times New Roman" pitchFamily="18" charset="0"/>
              </a:rPr>
              <a:t>，</a:t>
            </a:r>
            <a:r>
              <a:rPr lang="en-US" altLang="zh-CN" sz="1800" spc="0">
                <a:ea typeface="Times New Roman" pitchFamily="18" charset="0"/>
              </a:rPr>
              <a:t>A</a:t>
            </a:r>
            <a:r>
              <a:rPr lang="zh-CN" altLang="zh-CN" sz="1800" spc="0">
                <a:ea typeface="Times New Roman" pitchFamily="18" charset="0"/>
              </a:rPr>
              <a:t>、</a:t>
            </a:r>
            <a:r>
              <a:rPr lang="en-US" altLang="zh-CN" sz="1800" spc="0">
                <a:ea typeface="Times New Roman" pitchFamily="18" charset="0"/>
              </a:rPr>
              <a:t>B</a:t>
            </a:r>
            <a:r>
              <a:rPr lang="zh-CN" altLang="zh-CN" sz="1800" spc="0">
                <a:ea typeface="Times New Roman" pitchFamily="18" charset="0"/>
              </a:rPr>
              <a:t>可形成</a:t>
            </a:r>
            <a:r>
              <a:rPr lang="en-US" altLang="zh-CN" sz="1800" spc="0">
                <a:ea typeface="Times New Roman" pitchFamily="18" charset="0"/>
              </a:rPr>
              <a:t>BA</a:t>
            </a:r>
            <a:r>
              <a:rPr lang="en-US" altLang="zh-CN" sz="1800" spc="0" baseline="-25000">
                <a:ea typeface="Times New Roman" pitchFamily="18" charset="0"/>
              </a:rPr>
              <a:t>2</a:t>
            </a:r>
            <a:r>
              <a:rPr lang="zh-CN" altLang="zh-CN" sz="1800" spc="0">
                <a:ea typeface="Times New Roman" pitchFamily="18" charset="0"/>
              </a:rPr>
              <a:t>型化合物。据此填空：</a:t>
            </a:r>
            <a:endParaRPr lang="zh-CN" altLang="zh-CN">
              <a:ea typeface="Times New Roman" pitchFamily="18" charset="0"/>
            </a:endParaRPr>
          </a:p>
          <a:p>
            <a:pPr marL="0" marR="0" lvl="0" indent="0" algn="just" eaLnBrk="1" hangingPunct="1">
              <a:lnSpc>
                <a:spcPct val="150000"/>
              </a:lnSpc>
            </a:pPr>
            <a:r>
              <a:rPr lang="zh-CN" altLang="zh-CN" sz="1800" spc="0">
                <a:ea typeface="Times New Roman" pitchFamily="18" charset="0"/>
              </a:rPr>
              <a:t>（</a:t>
            </a:r>
            <a:r>
              <a:rPr lang="en-US" altLang="zh-CN" sz="1800" spc="0">
                <a:ea typeface="Courier New" pitchFamily="49" charset="0"/>
              </a:rPr>
              <a:t>1</a:t>
            </a:r>
            <a:r>
              <a:rPr lang="zh-CN" altLang="zh-CN" sz="1800" spc="0">
                <a:ea typeface="Times New Roman" pitchFamily="18" charset="0"/>
              </a:rPr>
              <a:t>）</a:t>
            </a:r>
            <a:r>
              <a:rPr lang="en-US" altLang="zh-CN" sz="1800" spc="0">
                <a:ea typeface="Courier New" pitchFamily="49" charset="0"/>
              </a:rPr>
              <a:t>C</a:t>
            </a:r>
            <a:r>
              <a:rPr lang="zh-CN" altLang="zh-CN" sz="1800" spc="0">
                <a:ea typeface="Times New Roman" pitchFamily="18" charset="0"/>
              </a:rPr>
              <a:t>的元素名称为</a:t>
            </a:r>
            <a:r>
              <a:rPr lang="en-US" altLang="zh-CN" sz="1800" u="sng" spc="0">
                <a:ea typeface="Courier New" pitchFamily="49" charset="0"/>
              </a:rPr>
              <a:t>               </a:t>
            </a:r>
            <a:r>
              <a:rPr lang="zh-CN" altLang="zh-CN" sz="1800" spc="0">
                <a:ea typeface="Times New Roman" pitchFamily="18" charset="0"/>
              </a:rPr>
              <a:t>，其气态氢化物的化学式为</a:t>
            </a:r>
            <a:r>
              <a:rPr lang="en-US" altLang="zh-CN" sz="1800" u="sng" spc="0">
                <a:ea typeface="Courier New" pitchFamily="49" charset="0"/>
              </a:rPr>
              <a:t>                  </a:t>
            </a:r>
            <a:r>
              <a:rPr lang="zh-CN" altLang="zh-CN" sz="1800" spc="0">
                <a:ea typeface="Times New Roman" pitchFamily="18" charset="0"/>
              </a:rPr>
              <a:t>。</a:t>
            </a:r>
            <a:endParaRPr lang="zh-CN" altLang="zh-CN">
              <a:ea typeface="Courier New" pitchFamily="49" charset="0"/>
            </a:endParaRPr>
          </a:p>
          <a:p>
            <a:pPr marL="0" marR="0" lvl="0" indent="0" algn="just" eaLnBrk="1" hangingPunct="1">
              <a:lnSpc>
                <a:spcPct val="150000"/>
              </a:lnSpc>
            </a:pPr>
            <a:r>
              <a:rPr lang="zh-CN" altLang="zh-CN" sz="1800" spc="0">
                <a:ea typeface="Times New Roman" pitchFamily="18" charset="0"/>
              </a:rPr>
              <a:t>（</a:t>
            </a:r>
            <a:r>
              <a:rPr lang="en-US" altLang="zh-CN" sz="1800" spc="0">
                <a:ea typeface="Courier New" pitchFamily="49" charset="0"/>
              </a:rPr>
              <a:t>2</a:t>
            </a:r>
            <a:r>
              <a:rPr lang="zh-CN" altLang="zh-CN" sz="1800" spc="0">
                <a:ea typeface="Times New Roman" pitchFamily="18" charset="0"/>
              </a:rPr>
              <a:t>）</a:t>
            </a:r>
            <a:r>
              <a:rPr lang="en-US" altLang="zh-CN" sz="1800" spc="0">
                <a:ea typeface="Courier New" pitchFamily="49" charset="0"/>
              </a:rPr>
              <a:t>A</a:t>
            </a:r>
            <a:r>
              <a:rPr lang="zh-CN" altLang="zh-CN" sz="1800" spc="0">
                <a:ea typeface="Times New Roman" pitchFamily="18" charset="0"/>
              </a:rPr>
              <a:t>、</a:t>
            </a:r>
            <a:r>
              <a:rPr lang="en-US" altLang="zh-CN" sz="1800" spc="0">
                <a:ea typeface="Courier New" pitchFamily="49" charset="0"/>
              </a:rPr>
              <a:t>B</a:t>
            </a:r>
            <a:r>
              <a:rPr lang="zh-CN" altLang="zh-CN" sz="1800" spc="0">
                <a:ea typeface="Times New Roman" pitchFamily="18" charset="0"/>
              </a:rPr>
              <a:t>、</a:t>
            </a:r>
            <a:r>
              <a:rPr lang="en-US" altLang="zh-CN" sz="1800" spc="0">
                <a:ea typeface="Courier New" pitchFamily="49" charset="0"/>
              </a:rPr>
              <a:t>C</a:t>
            </a:r>
            <a:r>
              <a:rPr lang="zh-CN" altLang="zh-CN" sz="1800" spc="0">
                <a:ea typeface="Times New Roman" pitchFamily="18" charset="0"/>
              </a:rPr>
              <a:t>、</a:t>
            </a:r>
            <a:r>
              <a:rPr lang="en-US" altLang="zh-CN" sz="1800" spc="0">
                <a:ea typeface="Courier New" pitchFamily="49" charset="0"/>
              </a:rPr>
              <a:t>D</a:t>
            </a:r>
            <a:r>
              <a:rPr lang="zh-CN" altLang="zh-CN" sz="1800" spc="0">
                <a:ea typeface="Times New Roman" pitchFamily="18" charset="0"/>
              </a:rPr>
              <a:t>四种元素的原子半径由大到小的顺序为</a:t>
            </a:r>
            <a:r>
              <a:rPr lang="en-US" altLang="zh-CN" sz="1800" u="sng" spc="0">
                <a:ea typeface="Courier New" pitchFamily="49" charset="0"/>
              </a:rPr>
              <a:t>                               </a:t>
            </a:r>
            <a:r>
              <a:rPr lang="zh-CN" altLang="zh-CN" sz="1800" spc="0">
                <a:ea typeface="Times New Roman" pitchFamily="18" charset="0"/>
              </a:rPr>
              <a:t>（用元素符号表示）。</a:t>
            </a:r>
            <a:endParaRPr lang="zh-CN" altLang="zh-CN">
              <a:ea typeface="Courier New" pitchFamily="49" charset="0"/>
            </a:endParaRPr>
          </a:p>
          <a:p>
            <a:pPr marL="0" marR="0" lvl="0" indent="0" algn="just" eaLnBrk="1" hangingPunct="1">
              <a:lnSpc>
                <a:spcPct val="150000"/>
              </a:lnSpc>
            </a:pPr>
            <a:r>
              <a:rPr lang="zh-CN" altLang="zh-CN" sz="1800" spc="0">
                <a:ea typeface="Times New Roman" pitchFamily="18" charset="0"/>
              </a:rPr>
              <a:t>（</a:t>
            </a:r>
            <a:r>
              <a:rPr lang="en-US" altLang="zh-CN" sz="1800" spc="0">
                <a:ea typeface="Courier New" pitchFamily="49" charset="0"/>
              </a:rPr>
              <a:t>3</a:t>
            </a:r>
            <a:r>
              <a:rPr lang="zh-CN" altLang="zh-CN" sz="1800" spc="0">
                <a:ea typeface="Times New Roman" pitchFamily="18" charset="0"/>
              </a:rPr>
              <a:t>）</a:t>
            </a:r>
            <a:r>
              <a:rPr lang="en-US" altLang="zh-CN" sz="1800" spc="0">
                <a:ea typeface="Courier New" pitchFamily="49" charset="0"/>
              </a:rPr>
              <a:t>B</a:t>
            </a:r>
            <a:r>
              <a:rPr lang="zh-CN" altLang="zh-CN" sz="1800" spc="0">
                <a:ea typeface="Times New Roman" pitchFamily="18" charset="0"/>
              </a:rPr>
              <a:t>和</a:t>
            </a:r>
            <a:r>
              <a:rPr lang="en-US" altLang="zh-CN" sz="1800" spc="0">
                <a:ea typeface="Courier New" pitchFamily="49" charset="0"/>
              </a:rPr>
              <a:t>D</a:t>
            </a:r>
            <a:r>
              <a:rPr lang="zh-CN" altLang="zh-CN" sz="1800" spc="0">
                <a:ea typeface="Times New Roman" pitchFamily="18" charset="0"/>
              </a:rPr>
              <a:t>的最高价氧化物对应的水化物反应的离子方程式是</a:t>
            </a:r>
            <a:r>
              <a:rPr lang="en-US" altLang="zh-CN" sz="1800" spc="0">
                <a:ea typeface="Courier New" pitchFamily="49" charset="0"/>
              </a:rPr>
              <a:t>______________________________________</a:t>
            </a:r>
            <a:r>
              <a:rPr lang="zh-CN" altLang="zh-CN" sz="1800" spc="0">
                <a:ea typeface="Times New Roman" pitchFamily="18" charset="0"/>
              </a:rPr>
              <a:t>。</a:t>
            </a:r>
            <a:endParaRPr lang="zh-CN" altLang="zh-CN">
              <a:ea typeface="Courier New" pitchFamily="49" charset="0"/>
            </a:endParaRPr>
          </a:p>
          <a:p>
            <a:pPr marL="0" marR="0" lvl="0" indent="0" algn="just" eaLnBrk="1" hangingPunct="1">
              <a:lnSpc>
                <a:spcPct val="150000"/>
              </a:lnSpc>
            </a:pPr>
            <a:r>
              <a:rPr lang="zh-CN" altLang="zh-CN" sz="1800" spc="0">
                <a:ea typeface="Times New Roman" pitchFamily="18" charset="0"/>
              </a:rPr>
              <a:t>（</a:t>
            </a:r>
            <a:r>
              <a:rPr lang="en-US" altLang="zh-CN" sz="1800" spc="0">
                <a:ea typeface="Courier New" pitchFamily="49" charset="0"/>
              </a:rPr>
              <a:t>4</a:t>
            </a:r>
            <a:r>
              <a:rPr lang="zh-CN" altLang="zh-CN" sz="1800" spc="0">
                <a:ea typeface="Times New Roman" pitchFamily="18" charset="0"/>
              </a:rPr>
              <a:t>）某同学根据元素周期律推知：</a:t>
            </a:r>
            <a:r>
              <a:rPr lang="en-US" altLang="zh-CN" sz="1800" spc="0">
                <a:ea typeface="Courier New" pitchFamily="49" charset="0"/>
              </a:rPr>
              <a:t>A</a:t>
            </a:r>
            <a:r>
              <a:rPr lang="zh-CN" altLang="zh-CN" sz="1800" spc="0">
                <a:ea typeface="Times New Roman" pitchFamily="18" charset="0"/>
              </a:rPr>
              <a:t>元素和</a:t>
            </a:r>
            <a:r>
              <a:rPr lang="en-US" altLang="zh-CN" sz="1800" spc="0">
                <a:ea typeface="Courier New" pitchFamily="49" charset="0"/>
              </a:rPr>
              <a:t>D</a:t>
            </a:r>
            <a:r>
              <a:rPr lang="zh-CN" altLang="zh-CN" sz="1800" spc="0">
                <a:ea typeface="Times New Roman" pitchFamily="18" charset="0"/>
              </a:rPr>
              <a:t>元素最高价氧化物对应的水化物酸性前者强。该同学的推断是否正确？</a:t>
            </a:r>
            <a:endParaRPr lang="zh-CN" altLang="zh-CN">
              <a:ea typeface="Courier New" pitchFamily="49" charset="0"/>
            </a:endParaRPr>
          </a:p>
          <a:p>
            <a:pPr marL="0" marR="0" lvl="0" indent="0" algn="just" eaLnBrk="1" hangingPunct="1">
              <a:lnSpc>
                <a:spcPct val="150000"/>
              </a:lnSpc>
            </a:pPr>
            <a:r>
              <a:rPr lang="en-US" altLang="zh-CN" sz="1800" u="sng" spc="0">
                <a:ea typeface="Courier New" pitchFamily="49" charset="0"/>
              </a:rPr>
              <a:t>                   </a:t>
            </a:r>
            <a:r>
              <a:rPr lang="zh-CN" altLang="zh-CN" sz="1800" spc="0">
                <a:ea typeface="Times New Roman" pitchFamily="18" charset="0"/>
              </a:rPr>
              <a:t>。请说明理由：</a:t>
            </a:r>
            <a:r>
              <a:rPr lang="en-US" altLang="zh-CN" sz="1800" u="sng" spc="0">
                <a:ea typeface="Courier New" pitchFamily="49" charset="0"/>
              </a:rPr>
              <a:t>                                                                                           </a:t>
            </a:r>
            <a:r>
              <a:rPr lang="zh-CN" altLang="zh-CN" sz="1800" spc="0">
                <a:ea typeface="Times New Roman" pitchFamily="18" charset="0"/>
              </a:rPr>
              <a:t>。</a:t>
            </a:r>
            <a:endParaRPr lang="zh-CN" altLang="zh-CN">
              <a:ea typeface="Times New Roman" pitchFamily="18" charset="0"/>
            </a:endParaRPr>
          </a:p>
        </p:txBody>
      </p:sp>
      <p:sp>
        <p:nvSpPr>
          <p:cNvPr id="89091" name="矩形 5"/>
          <p:cNvSpPr/>
          <p:nvPr/>
        </p:nvSpPr>
        <p:spPr>
          <a:xfrm>
            <a:off x="3444875" y="1565275"/>
            <a:ext cx="498475" cy="45402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50000"/>
              </a:lnSpc>
              <a:spcBef>
                <a:spcPct val="0"/>
              </a:spcBef>
              <a:buFontTx/>
              <a:buNone/>
            </a:pPr>
            <a:r>
              <a:rPr lang="zh-CN" altLang="en-US" sz="1800">
                <a:solidFill>
                  <a:srgbClr val="FF0000"/>
                </a:solidFill>
                <a:latin typeface="Arial" pitchFamily="34" charset="0"/>
                <a:ea typeface="微软雅黑" pitchFamily="34" charset="-122"/>
              </a:rPr>
              <a:t>硅</a:t>
            </a:r>
            <a:endParaRPr lang="zh-CN" altLang="en-US" sz="2400">
              <a:solidFill>
                <a:srgbClr val="FF0000"/>
              </a:solidFill>
              <a:latin typeface="Arial" pitchFamily="34" charset="0"/>
              <a:ea typeface="微软雅黑" pitchFamily="34" charset="-122"/>
            </a:endParaRPr>
          </a:p>
        </p:txBody>
      </p:sp>
      <p:sp>
        <p:nvSpPr>
          <p:cNvPr id="89092" name="矩形 7"/>
          <p:cNvSpPr/>
          <p:nvPr/>
        </p:nvSpPr>
        <p:spPr>
          <a:xfrm>
            <a:off x="6958013" y="1608138"/>
            <a:ext cx="1104900" cy="36830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1800">
                <a:solidFill>
                  <a:srgbClr val="FF0000"/>
                </a:solidFill>
                <a:latin typeface="Arial" pitchFamily="34" charset="0"/>
                <a:ea typeface="微软雅黑" pitchFamily="34" charset="-122"/>
              </a:rPr>
              <a:t>SiH</a:t>
            </a:r>
            <a:r>
              <a:rPr lang="en-US" altLang="zh-CN" sz="1800" baseline="-25000">
                <a:solidFill>
                  <a:srgbClr val="FF0000"/>
                </a:solidFill>
                <a:latin typeface="Arial" pitchFamily="34" charset="0"/>
                <a:ea typeface="微软雅黑" pitchFamily="34" charset="-122"/>
              </a:rPr>
              <a:t>4</a:t>
            </a:r>
            <a:endParaRPr lang="zh-CN" altLang="en-US" sz="1400">
              <a:solidFill>
                <a:srgbClr val="FF0000"/>
              </a:solidFill>
              <a:latin typeface="Arial" pitchFamily="34" charset="0"/>
              <a:ea typeface="微软雅黑" pitchFamily="34" charset="-122"/>
            </a:endParaRPr>
          </a:p>
        </p:txBody>
      </p:sp>
      <p:sp>
        <p:nvSpPr>
          <p:cNvPr id="89093" name="矩形 8"/>
          <p:cNvSpPr/>
          <p:nvPr/>
        </p:nvSpPr>
        <p:spPr>
          <a:xfrm>
            <a:off x="6958013" y="2019300"/>
            <a:ext cx="1820862"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000">
                <a:solidFill>
                  <a:srgbClr val="FF0000"/>
                </a:solidFill>
                <a:latin typeface="Arial" pitchFamily="34" charset="0"/>
                <a:ea typeface="微软雅黑" pitchFamily="34" charset="-122"/>
              </a:rPr>
              <a:t>Mg&gt;Si&gt;Cl&gt;F</a:t>
            </a:r>
            <a:endParaRPr lang="zh-CN" altLang="en-US" sz="1400">
              <a:solidFill>
                <a:srgbClr val="FF0000"/>
              </a:solidFill>
              <a:latin typeface="Arial" pitchFamily="34" charset="0"/>
              <a:ea typeface="微软雅黑" pitchFamily="34" charset="-122"/>
            </a:endParaRPr>
          </a:p>
        </p:txBody>
      </p:sp>
      <p:sp>
        <p:nvSpPr>
          <p:cNvPr id="89094" name="文本框 10">
            <a:extLst>
              <a:ext uri="{FF2B5EF4-FFF2-40B4-BE49-F238E27FC236}"/>
            </a:extLst>
          </p:cNvPr>
          <p:cNvSpPr txBox="1"/>
          <p:nvPr/>
        </p:nvSpPr>
        <p:spPr>
          <a:xfrm>
            <a:off x="917575" y="5006975"/>
            <a:ext cx="10831513" cy="957263"/>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【解析】由</a:t>
            </a:r>
            <a:r>
              <a:rPr lang="en-US" altLang="zh-CN" sz="2000" spc="0">
                <a:solidFill>
                  <a:srgbClr val="FF0000"/>
                </a:solidFill>
              </a:rPr>
              <a:t>C</a:t>
            </a:r>
            <a:r>
              <a:rPr lang="zh-CN" altLang="zh-CN" sz="2000" spc="0">
                <a:solidFill>
                  <a:srgbClr val="FF0000"/>
                </a:solidFill>
              </a:rPr>
              <a:t>的原子结构示意图可知</a:t>
            </a:r>
            <a:r>
              <a:rPr lang="en-US" altLang="zh-CN" sz="2000" spc="0">
                <a:solidFill>
                  <a:srgbClr val="FF0000"/>
                </a:solidFill>
              </a:rPr>
              <a:t>C</a:t>
            </a:r>
            <a:r>
              <a:rPr lang="zh-CN" altLang="zh-CN" sz="2000" spc="0">
                <a:solidFill>
                  <a:srgbClr val="FF0000"/>
                </a:solidFill>
              </a:rPr>
              <a:t>为硅；</a:t>
            </a:r>
            <a:r>
              <a:rPr lang="en-US" altLang="zh-CN" sz="2000" spc="0">
                <a:solidFill>
                  <a:srgbClr val="FF0000"/>
                </a:solidFill>
              </a:rPr>
              <a:t>A</a:t>
            </a:r>
            <a:r>
              <a:rPr lang="zh-CN" altLang="zh-CN" sz="2000" spc="0">
                <a:solidFill>
                  <a:srgbClr val="FF0000"/>
                </a:solidFill>
              </a:rPr>
              <a:t>为非金属性最强的元素，且</a:t>
            </a:r>
            <a:r>
              <a:rPr lang="en-US" altLang="zh-CN" sz="2000" spc="0">
                <a:solidFill>
                  <a:srgbClr val="FF0000"/>
                </a:solidFill>
              </a:rPr>
              <a:t>A</a:t>
            </a:r>
            <a:r>
              <a:rPr lang="zh-CN" altLang="zh-CN" sz="2000" spc="0">
                <a:solidFill>
                  <a:srgbClr val="FF0000"/>
                </a:solidFill>
              </a:rPr>
              <a:t>、</a:t>
            </a:r>
            <a:r>
              <a:rPr lang="en-US" altLang="zh-CN" sz="2000" spc="0">
                <a:solidFill>
                  <a:srgbClr val="FF0000"/>
                </a:solidFill>
              </a:rPr>
              <a:t>D</a:t>
            </a:r>
            <a:r>
              <a:rPr lang="zh-CN" altLang="zh-CN" sz="2000" spc="0">
                <a:solidFill>
                  <a:srgbClr val="FF0000"/>
                </a:solidFill>
              </a:rPr>
              <a:t>是短周期同一主族元素，则</a:t>
            </a:r>
            <a:r>
              <a:rPr lang="en-US" altLang="zh-CN" sz="2000" spc="0">
                <a:solidFill>
                  <a:srgbClr val="FF0000"/>
                </a:solidFill>
              </a:rPr>
              <a:t>A</a:t>
            </a:r>
            <a:r>
              <a:rPr lang="zh-CN" altLang="zh-CN" sz="2000" spc="0">
                <a:solidFill>
                  <a:srgbClr val="FF0000"/>
                </a:solidFill>
              </a:rPr>
              <a:t>为氟，</a:t>
            </a:r>
            <a:r>
              <a:rPr lang="en-US" altLang="zh-CN" sz="2000" spc="0">
                <a:solidFill>
                  <a:srgbClr val="FF0000"/>
                </a:solidFill>
              </a:rPr>
              <a:t>D</a:t>
            </a:r>
            <a:r>
              <a:rPr lang="zh-CN" altLang="zh-CN" sz="2000" spc="0">
                <a:solidFill>
                  <a:srgbClr val="FF0000"/>
                </a:solidFill>
              </a:rPr>
              <a:t>为氯，</a:t>
            </a:r>
            <a:r>
              <a:rPr lang="en-US" altLang="zh-CN" sz="2000" spc="0">
                <a:solidFill>
                  <a:srgbClr val="FF0000"/>
                </a:solidFill>
              </a:rPr>
              <a:t>B</a:t>
            </a:r>
            <a:r>
              <a:rPr lang="zh-CN" altLang="zh-CN" sz="2000" spc="0">
                <a:solidFill>
                  <a:srgbClr val="FF0000"/>
                </a:solidFill>
              </a:rPr>
              <a:t>与硅同周期，</a:t>
            </a:r>
            <a:r>
              <a:rPr lang="en-US" altLang="zh-CN" sz="2000" spc="0">
                <a:solidFill>
                  <a:srgbClr val="FF0000"/>
                </a:solidFill>
              </a:rPr>
              <a:t>B</a:t>
            </a:r>
            <a:r>
              <a:rPr lang="zh-CN" altLang="zh-CN" sz="2000" spc="0">
                <a:solidFill>
                  <a:srgbClr val="FF0000"/>
                </a:solidFill>
              </a:rPr>
              <a:t>能与氟形成</a:t>
            </a:r>
            <a:r>
              <a:rPr lang="en-US" altLang="zh-CN" sz="2000" spc="0">
                <a:solidFill>
                  <a:srgbClr val="FF0000"/>
                </a:solidFill>
              </a:rPr>
              <a:t>BF</a:t>
            </a:r>
            <a:r>
              <a:rPr lang="en-US" altLang="zh-CN" sz="2000" spc="0" baseline="-25000">
                <a:solidFill>
                  <a:srgbClr val="FF0000"/>
                </a:solidFill>
              </a:rPr>
              <a:t>2</a:t>
            </a:r>
            <a:r>
              <a:rPr lang="zh-CN" altLang="zh-CN" sz="2000" spc="0">
                <a:solidFill>
                  <a:srgbClr val="FF0000"/>
                </a:solidFill>
              </a:rPr>
              <a:t>型化合物，则</a:t>
            </a:r>
            <a:r>
              <a:rPr lang="en-US" altLang="zh-CN" sz="2000" spc="0">
                <a:solidFill>
                  <a:srgbClr val="FF0000"/>
                </a:solidFill>
              </a:rPr>
              <a:t>B</a:t>
            </a:r>
            <a:r>
              <a:rPr lang="zh-CN" altLang="zh-CN" sz="2000" spc="0">
                <a:solidFill>
                  <a:srgbClr val="FF0000"/>
                </a:solidFill>
              </a:rPr>
              <a:t>为</a:t>
            </a:r>
            <a:r>
              <a:rPr lang="en-US" altLang="zh-CN" sz="2000" spc="0">
                <a:solidFill>
                  <a:srgbClr val="FF0000"/>
                </a:solidFill>
              </a:rPr>
              <a:t>Mg</a:t>
            </a:r>
            <a:r>
              <a:rPr lang="zh-CN" altLang="zh-CN" sz="2000" spc="0">
                <a:solidFill>
                  <a:srgbClr val="FF0000"/>
                </a:solidFill>
              </a:rPr>
              <a:t>。</a:t>
            </a:r>
            <a:endParaRPr lang="zh-CN" altLang="zh-CN" sz="2000">
              <a:solidFill>
                <a:srgbClr val="FF0000"/>
              </a:solidFill>
            </a:endParaRPr>
          </a:p>
        </p:txBody>
      </p:sp>
      <p:sp>
        <p:nvSpPr>
          <p:cNvPr id="89095" name="矩形 11"/>
          <p:cNvSpPr/>
          <p:nvPr/>
        </p:nvSpPr>
        <p:spPr>
          <a:xfrm>
            <a:off x="1698625" y="2760663"/>
            <a:ext cx="4178300" cy="49530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50000"/>
              </a:lnSpc>
              <a:spcBef>
                <a:spcPct val="0"/>
              </a:spcBef>
              <a:buFontTx/>
              <a:buNone/>
            </a:pPr>
            <a:r>
              <a:rPr lang="en-US" altLang="zh-CN" sz="2000">
                <a:solidFill>
                  <a:srgbClr val="FF0000"/>
                </a:solidFill>
                <a:latin typeface="Arial" pitchFamily="34" charset="0"/>
                <a:ea typeface="微软雅黑" pitchFamily="34" charset="-122"/>
              </a:rPr>
              <a:t>Mg(OH)</a:t>
            </a:r>
            <a:r>
              <a:rPr lang="en-US" altLang="zh-CN" sz="2000" baseline="-25000">
                <a:solidFill>
                  <a:srgbClr val="FF0000"/>
                </a:solidFill>
                <a:latin typeface="Arial" pitchFamily="34" charset="0"/>
                <a:ea typeface="微软雅黑" pitchFamily="34" charset="-122"/>
              </a:rPr>
              <a:t>2</a:t>
            </a:r>
            <a:r>
              <a:rPr lang="zh-CN" altLang="zh-CN" sz="2000">
                <a:solidFill>
                  <a:srgbClr val="FF0000"/>
                </a:solidFill>
                <a:latin typeface="Arial" pitchFamily="34" charset="0"/>
                <a:ea typeface="微软雅黑" pitchFamily="34" charset="-122"/>
              </a:rPr>
              <a:t>＋</a:t>
            </a:r>
            <a:r>
              <a:rPr lang="en-US" altLang="zh-CN" sz="2000">
                <a:solidFill>
                  <a:srgbClr val="FF0000"/>
                </a:solidFill>
                <a:latin typeface="Arial" pitchFamily="34" charset="0"/>
                <a:ea typeface="微软雅黑" pitchFamily="34" charset="-122"/>
              </a:rPr>
              <a:t>2H</a:t>
            </a:r>
            <a:r>
              <a:rPr lang="zh-CN" altLang="zh-CN" sz="2000" baseline="30000">
                <a:solidFill>
                  <a:srgbClr val="FF0000"/>
                </a:solidFill>
                <a:latin typeface="Arial" pitchFamily="34" charset="0"/>
                <a:ea typeface="微软雅黑" pitchFamily="34" charset="-122"/>
              </a:rPr>
              <a:t>＋</a:t>
            </a:r>
            <a:r>
              <a:rPr lang="en-US" altLang="zh-CN" sz="2000">
                <a:solidFill>
                  <a:srgbClr val="FF0000"/>
                </a:solidFill>
                <a:latin typeface="Arial" pitchFamily="34" charset="0"/>
                <a:ea typeface="微软雅黑" pitchFamily="34" charset="-122"/>
              </a:rPr>
              <a:t>===Mg</a:t>
            </a:r>
            <a:r>
              <a:rPr lang="en-US" altLang="zh-CN" sz="2000" baseline="30000">
                <a:solidFill>
                  <a:srgbClr val="FF0000"/>
                </a:solidFill>
                <a:latin typeface="Arial" pitchFamily="34" charset="0"/>
                <a:ea typeface="微软雅黑" pitchFamily="34" charset="-122"/>
              </a:rPr>
              <a:t>2</a:t>
            </a:r>
            <a:r>
              <a:rPr lang="zh-CN" altLang="zh-CN" sz="2000" baseline="30000">
                <a:solidFill>
                  <a:srgbClr val="FF0000"/>
                </a:solidFill>
                <a:latin typeface="Arial" pitchFamily="34" charset="0"/>
                <a:ea typeface="微软雅黑" pitchFamily="34" charset="-122"/>
              </a:rPr>
              <a:t>＋</a:t>
            </a:r>
            <a:r>
              <a:rPr lang="zh-CN" altLang="zh-CN" sz="2000">
                <a:solidFill>
                  <a:srgbClr val="FF0000"/>
                </a:solidFill>
                <a:latin typeface="Arial" pitchFamily="34" charset="0"/>
                <a:ea typeface="微软雅黑" pitchFamily="34" charset="-122"/>
              </a:rPr>
              <a:t>＋</a:t>
            </a:r>
            <a:r>
              <a:rPr lang="en-US" altLang="zh-CN" sz="2000">
                <a:solidFill>
                  <a:srgbClr val="FF0000"/>
                </a:solidFill>
                <a:latin typeface="Arial" pitchFamily="34" charset="0"/>
                <a:ea typeface="微软雅黑" pitchFamily="34" charset="-122"/>
              </a:rPr>
              <a:t>2H</a:t>
            </a:r>
            <a:r>
              <a:rPr lang="en-US" altLang="zh-CN" sz="2000" baseline="-25000">
                <a:solidFill>
                  <a:srgbClr val="FF0000"/>
                </a:solidFill>
                <a:latin typeface="Arial" pitchFamily="34" charset="0"/>
                <a:ea typeface="微软雅黑" pitchFamily="34" charset="-122"/>
              </a:rPr>
              <a:t>2</a:t>
            </a:r>
            <a:r>
              <a:rPr lang="en-US" altLang="zh-CN" sz="2000">
                <a:solidFill>
                  <a:srgbClr val="FF0000"/>
                </a:solidFill>
                <a:latin typeface="Arial" pitchFamily="34" charset="0"/>
                <a:ea typeface="微软雅黑" pitchFamily="34" charset="-122"/>
              </a:rPr>
              <a:t>O </a:t>
            </a:r>
            <a:endParaRPr lang="zh-CN" altLang="en-US" sz="1200">
              <a:solidFill>
                <a:srgbClr val="FF0000"/>
              </a:solidFill>
              <a:latin typeface="Arial" pitchFamily="34" charset="0"/>
              <a:ea typeface="微软雅黑" pitchFamily="34" charset="-122"/>
            </a:endParaRPr>
          </a:p>
        </p:txBody>
      </p:sp>
      <p:sp>
        <p:nvSpPr>
          <p:cNvPr id="89096" name="矩形 12"/>
          <p:cNvSpPr/>
          <p:nvPr/>
        </p:nvSpPr>
        <p:spPr>
          <a:xfrm>
            <a:off x="1301750" y="4011613"/>
            <a:ext cx="998538"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000">
                <a:solidFill>
                  <a:srgbClr val="FF0000"/>
                </a:solidFill>
                <a:latin typeface="Arial" pitchFamily="34" charset="0"/>
                <a:ea typeface="微软雅黑" pitchFamily="34" charset="-122"/>
              </a:rPr>
              <a:t>不正确</a:t>
            </a:r>
            <a:endParaRPr lang="zh-CN" altLang="en-US" sz="1100">
              <a:solidFill>
                <a:srgbClr val="FF0000"/>
              </a:solidFill>
              <a:latin typeface="Arial" pitchFamily="34" charset="0"/>
              <a:ea typeface="微软雅黑" pitchFamily="34" charset="-122"/>
            </a:endParaRPr>
          </a:p>
        </p:txBody>
      </p:sp>
      <p:sp>
        <p:nvSpPr>
          <p:cNvPr id="89097" name="矩形 13"/>
          <p:cNvSpPr/>
          <p:nvPr/>
        </p:nvSpPr>
        <p:spPr>
          <a:xfrm>
            <a:off x="3994150" y="4038600"/>
            <a:ext cx="4068763"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000">
                <a:solidFill>
                  <a:srgbClr val="FF0000"/>
                </a:solidFill>
                <a:latin typeface="Arial" pitchFamily="34" charset="0"/>
                <a:ea typeface="微软雅黑" pitchFamily="34" charset="-122"/>
              </a:rPr>
              <a:t>氟元素没有正价，不能形成含氧酸。</a:t>
            </a:r>
            <a:endParaRPr lang="zh-CN" altLang="en-US" sz="11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9091"/>
                                        </p:tgtEl>
                                        <p:attrNameLst>
                                          <p:attrName>style.visibility</p:attrName>
                                        </p:attrNameLst>
                                      </p:cBhvr>
                                      <p:to>
                                        <p:strVal val="visible"/>
                                      </p:to>
                                    </p:set>
                                    <p:anim calcmode="lin" valueType="num">
                                      <p:cBhvr additive="base">
                                        <p:cTn id="11" dur="500" fill="hold"/>
                                        <p:tgtEl>
                                          <p:spTgt spid="89091"/>
                                        </p:tgtEl>
                                        <p:attrNameLst>
                                          <p:attrName>ppt_x</p:attrName>
                                        </p:attrNameLst>
                                      </p:cBhvr>
                                      <p:tavLst>
                                        <p:tav tm="0">
                                          <p:val>
                                            <p:strVal val="#ppt_x"/>
                                          </p:val>
                                        </p:tav>
                                        <p:tav tm="100000">
                                          <p:val>
                                            <p:strVal val="#ppt_x"/>
                                          </p:val>
                                        </p:tav>
                                      </p:tavLst>
                                    </p:anim>
                                    <p:anim calcmode="lin" valueType="num">
                                      <p:cBhvr additive="base">
                                        <p:cTn id="12" dur="500" fill="hold"/>
                                        <p:tgtEl>
                                          <p:spTgt spid="8909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9092"/>
                                        </p:tgtEl>
                                        <p:attrNameLst>
                                          <p:attrName>style.visibility</p:attrName>
                                        </p:attrNameLst>
                                      </p:cBhvr>
                                      <p:to>
                                        <p:strVal val="visible"/>
                                      </p:to>
                                    </p:set>
                                    <p:anim calcmode="lin" valueType="num">
                                      <p:cBhvr additive="base">
                                        <p:cTn id="17" dur="500" fill="hold"/>
                                        <p:tgtEl>
                                          <p:spTgt spid="89092"/>
                                        </p:tgtEl>
                                        <p:attrNameLst>
                                          <p:attrName>ppt_x</p:attrName>
                                        </p:attrNameLst>
                                      </p:cBhvr>
                                      <p:tavLst>
                                        <p:tav tm="0">
                                          <p:val>
                                            <p:strVal val="#ppt_x"/>
                                          </p:val>
                                        </p:tav>
                                        <p:tav tm="100000">
                                          <p:val>
                                            <p:strVal val="#ppt_x"/>
                                          </p:val>
                                        </p:tav>
                                      </p:tavLst>
                                    </p:anim>
                                    <p:anim calcmode="lin" valueType="num">
                                      <p:cBhvr additive="base">
                                        <p:cTn id="18"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9093"/>
                                        </p:tgtEl>
                                        <p:attrNameLst>
                                          <p:attrName>style.visibility</p:attrName>
                                        </p:attrNameLst>
                                      </p:cBhvr>
                                      <p:to>
                                        <p:strVal val="visible"/>
                                      </p:to>
                                    </p:set>
                                    <p:anim calcmode="lin" valueType="num">
                                      <p:cBhvr additive="base">
                                        <p:cTn id="23" dur="500" fill="hold"/>
                                        <p:tgtEl>
                                          <p:spTgt spid="89093"/>
                                        </p:tgtEl>
                                        <p:attrNameLst>
                                          <p:attrName>ppt_x</p:attrName>
                                        </p:attrNameLst>
                                      </p:cBhvr>
                                      <p:tavLst>
                                        <p:tav tm="0">
                                          <p:val>
                                            <p:strVal val="#ppt_x"/>
                                          </p:val>
                                        </p:tav>
                                        <p:tav tm="100000">
                                          <p:val>
                                            <p:strVal val="#ppt_x"/>
                                          </p:val>
                                        </p:tav>
                                      </p:tavLst>
                                    </p:anim>
                                    <p:anim calcmode="lin" valueType="num">
                                      <p:cBhvr additive="base">
                                        <p:cTn id="24"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9095"/>
                                        </p:tgtEl>
                                        <p:attrNameLst>
                                          <p:attrName>style.visibility</p:attrName>
                                        </p:attrNameLst>
                                      </p:cBhvr>
                                      <p:to>
                                        <p:strVal val="visible"/>
                                      </p:to>
                                    </p:set>
                                    <p:anim calcmode="lin" valueType="num">
                                      <p:cBhvr additive="base">
                                        <p:cTn id="29" dur="500" fill="hold"/>
                                        <p:tgtEl>
                                          <p:spTgt spid="89095"/>
                                        </p:tgtEl>
                                        <p:attrNameLst>
                                          <p:attrName>ppt_x</p:attrName>
                                        </p:attrNameLst>
                                      </p:cBhvr>
                                      <p:tavLst>
                                        <p:tav tm="0">
                                          <p:val>
                                            <p:strVal val="#ppt_x"/>
                                          </p:val>
                                        </p:tav>
                                        <p:tav tm="100000">
                                          <p:val>
                                            <p:strVal val="#ppt_x"/>
                                          </p:val>
                                        </p:tav>
                                      </p:tavLst>
                                    </p:anim>
                                    <p:anim calcmode="lin" valueType="num">
                                      <p:cBhvr additive="base">
                                        <p:cTn id="30" dur="500" fill="hold"/>
                                        <p:tgtEl>
                                          <p:spTgt spid="8909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9096"/>
                                        </p:tgtEl>
                                        <p:attrNameLst>
                                          <p:attrName>style.visibility</p:attrName>
                                        </p:attrNameLst>
                                      </p:cBhvr>
                                      <p:to>
                                        <p:strVal val="visible"/>
                                      </p:to>
                                    </p:set>
                                    <p:anim calcmode="lin" valueType="num">
                                      <p:cBhvr additive="base">
                                        <p:cTn id="35" dur="500" fill="hold"/>
                                        <p:tgtEl>
                                          <p:spTgt spid="89096"/>
                                        </p:tgtEl>
                                        <p:attrNameLst>
                                          <p:attrName>ppt_x</p:attrName>
                                        </p:attrNameLst>
                                      </p:cBhvr>
                                      <p:tavLst>
                                        <p:tav tm="0">
                                          <p:val>
                                            <p:strVal val="#ppt_x"/>
                                          </p:val>
                                        </p:tav>
                                        <p:tav tm="100000">
                                          <p:val>
                                            <p:strVal val="#ppt_x"/>
                                          </p:val>
                                        </p:tav>
                                      </p:tavLst>
                                    </p:anim>
                                    <p:anim calcmode="lin" valueType="num">
                                      <p:cBhvr additive="base">
                                        <p:cTn id="36" dur="500" fill="hold"/>
                                        <p:tgtEl>
                                          <p:spTgt spid="8909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after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9097"/>
                                        </p:tgtEl>
                                        <p:attrNameLst>
                                          <p:attrName>style.visibility</p:attrName>
                                        </p:attrNameLst>
                                      </p:cBhvr>
                                      <p:to>
                                        <p:strVal val="visible"/>
                                      </p:to>
                                    </p:set>
                                    <p:anim calcmode="lin" valueType="num">
                                      <p:cBhvr additive="base">
                                        <p:cTn id="41" dur="500" fill="hold"/>
                                        <p:tgtEl>
                                          <p:spTgt spid="89097"/>
                                        </p:tgtEl>
                                        <p:attrNameLst>
                                          <p:attrName>ppt_x</p:attrName>
                                        </p:attrNameLst>
                                      </p:cBhvr>
                                      <p:tavLst>
                                        <p:tav tm="0">
                                          <p:val>
                                            <p:strVal val="#ppt_x"/>
                                          </p:val>
                                        </p:tav>
                                        <p:tav tm="100000">
                                          <p:val>
                                            <p:strVal val="#ppt_x"/>
                                          </p:val>
                                        </p:tav>
                                      </p:tavLst>
                                    </p:anim>
                                    <p:anim calcmode="lin" valueType="num">
                                      <p:cBhvr additive="base">
                                        <p:cTn id="42" dur="500" fill="hold"/>
                                        <p:tgtEl>
                                          <p:spTgt spid="89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2" grpId="0"/>
      <p:bldP spid="89093" grpId="0"/>
      <p:bldP spid="89094" grpId="0"/>
      <p:bldP spid="89095" grpId="0"/>
      <p:bldP spid="89096" grpId="0"/>
      <p:bldP spid="8909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410" name="文本框 1">
            <a:extLst>
              <a:ext uri="{FF2B5EF4-FFF2-40B4-BE49-F238E27FC236}"/>
            </a:extLst>
          </p:cNvPr>
          <p:cNvSpPr txBox="1"/>
          <p:nvPr/>
        </p:nvSpPr>
        <p:spPr>
          <a:xfrm>
            <a:off x="1055688" y="1306513"/>
            <a:ext cx="10456862" cy="49530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en-US" altLang="zh-CN" sz="2000" b="1" spc="0">
                <a:latin typeface="楷体" pitchFamily="49" charset="-122"/>
                <a:ea typeface="楷体" panose="02010609060101010101" pitchFamily="49" charset="-122"/>
              </a:rPr>
              <a:t> </a:t>
            </a:r>
            <a:endParaRPr lang="zh-CN" altLang="zh-CN" sz="2000" b="1">
              <a:latin typeface="楷体" pitchFamily="49" charset="-122"/>
              <a:ea typeface="楷体" panose="02010609060101010101" pitchFamily="49" charset="-122"/>
            </a:endParaRPr>
          </a:p>
        </p:txBody>
      </p:sp>
      <p:sp>
        <p:nvSpPr>
          <p:cNvPr id="17411" name="文本框 5"/>
          <p:cNvSpPr/>
          <p:nvPr/>
        </p:nvSpPr>
        <p:spPr>
          <a:xfrm>
            <a:off x="1055688" y="752475"/>
            <a:ext cx="10812462" cy="484187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algn="just" eaLnBrk="1" hangingPunct="1">
              <a:lnSpc>
                <a:spcPct val="130000"/>
              </a:lnSpc>
              <a:spcBef>
                <a:spcPct val="0"/>
              </a:spcBef>
              <a:buFontTx/>
              <a:buNone/>
            </a:pPr>
            <a:r>
              <a:rPr lang="en-US" altLang="zh-CN" sz="2400">
                <a:latin typeface="Arial" pitchFamily="34" charset="0"/>
                <a:ea typeface="微软雅黑" pitchFamily="34" charset="-122"/>
              </a:rPr>
              <a:t>2.</a:t>
            </a:r>
            <a:r>
              <a:rPr lang="zh-CN" altLang="zh-CN" sz="2400">
                <a:latin typeface="Arial" pitchFamily="34" charset="0"/>
                <a:ea typeface="微软雅黑" pitchFamily="34" charset="-122"/>
              </a:rPr>
              <a:t>原子半径的周期性变化</a:t>
            </a:r>
            <a:endParaRPr lang="zh-CN" altLang="zh-CN" sz="2400">
              <a:latin typeface="Arial" pitchFamily="34" charset="0"/>
              <a:ea typeface="微软雅黑" pitchFamily="34" charset="-122"/>
            </a:endParaRPr>
          </a:p>
          <a:p>
            <a:pPr marL="0" lvl="0" indent="0" algn="just" eaLnBrk="1" hangingPunct="1">
              <a:lnSpc>
                <a:spcPct val="130000"/>
              </a:lnSpc>
              <a:spcBef>
                <a:spcPct val="0"/>
              </a:spcBef>
              <a:buFontTx/>
              <a:buNone/>
            </a:pPr>
            <a:r>
              <a:rPr lang="zh-CN" altLang="zh-CN" sz="2400">
                <a:latin typeface="Arial" pitchFamily="34" charset="0"/>
                <a:ea typeface="微软雅黑" pitchFamily="34" charset="-122"/>
              </a:rPr>
              <a:t>（</a:t>
            </a:r>
            <a:r>
              <a:rPr lang="en-US" altLang="zh-CN" sz="2400">
                <a:latin typeface="Arial" pitchFamily="34" charset="0"/>
                <a:ea typeface="微软雅黑" pitchFamily="34" charset="-122"/>
              </a:rPr>
              <a:t>1</a:t>
            </a:r>
            <a:r>
              <a:rPr lang="zh-CN" altLang="zh-CN" sz="2400">
                <a:latin typeface="Arial" pitchFamily="34" charset="0"/>
                <a:ea typeface="微软雅黑" pitchFamily="34" charset="-122"/>
              </a:rPr>
              <a:t>）元素的原子半径与原子序数变化的关系图</a:t>
            </a: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r>
              <a:rPr lang="zh-CN" altLang="zh-CN" sz="2400">
                <a:latin typeface="Arial" pitchFamily="34" charset="0"/>
                <a:ea typeface="微软雅黑" pitchFamily="34" charset="-122"/>
              </a:rPr>
              <a:t>（</a:t>
            </a:r>
            <a:r>
              <a:rPr lang="en-US" altLang="zh-CN" sz="2400">
                <a:latin typeface="Arial" pitchFamily="34" charset="0"/>
                <a:ea typeface="微软雅黑" pitchFamily="34" charset="-122"/>
              </a:rPr>
              <a:t>2</a:t>
            </a:r>
            <a:r>
              <a:rPr lang="zh-CN" altLang="zh-CN" sz="2400">
                <a:latin typeface="Arial" pitchFamily="34" charset="0"/>
                <a:ea typeface="微软雅黑" pitchFamily="34" charset="-122"/>
              </a:rPr>
              <a:t>）规律：随着原子序数的递增，同周期元素的原子半径呈现</a:t>
            </a:r>
            <a:r>
              <a:rPr lang="zh-CN" altLang="zh-CN" sz="2400">
                <a:latin typeface="Arial" pitchFamily="34" charset="0"/>
              </a:rPr>
              <a:t>②</a:t>
            </a:r>
            <a:r>
              <a:rPr lang="en-US" altLang="zh-CN" sz="2400" u="sng">
                <a:latin typeface="Arial" pitchFamily="34" charset="0"/>
                <a:ea typeface="微软雅黑" pitchFamily="34" charset="-122"/>
              </a:rPr>
              <a:t>                </a:t>
            </a:r>
            <a:r>
              <a:rPr lang="zh-CN" altLang="zh-CN" sz="2400">
                <a:latin typeface="Arial" pitchFamily="34" charset="0"/>
                <a:ea typeface="微软雅黑" pitchFamily="34" charset="-122"/>
              </a:rPr>
              <a:t>的周期性变化。</a:t>
            </a:r>
            <a:endParaRPr lang="zh-CN" altLang="zh-CN" sz="2400">
              <a:latin typeface="Arial" pitchFamily="34" charset="0"/>
              <a:ea typeface="微软雅黑" pitchFamily="34" charset="-122"/>
            </a:endParaRPr>
          </a:p>
        </p:txBody>
      </p:sp>
      <p:pic>
        <p:nvPicPr>
          <p:cNvPr id="17412" name="图片 4"/>
          <p:cNvPicPr>
            <a:picLocks noChangeAspect="1"/>
          </p:cNvPicPr>
          <p:nvPr/>
        </p:nvPicPr>
        <p:blipFill>
          <a:blip r:embed="rId3">
            <a:clrChange>
              <a:clrFrom>
                <a:srgbClr val="FFFFFF"/>
              </a:clrFrom>
              <a:clrTo>
                <a:srgbClr val="FFFFFF">
                  <a:alpha val="0"/>
                </a:srgbClr>
              </a:clrTo>
            </a:clrChange>
          </a:blip>
          <a:stretch>
            <a:fillRect/>
          </a:stretch>
        </p:blipFill>
        <p:spPr>
          <a:xfrm>
            <a:off x="3027363" y="1928813"/>
            <a:ext cx="5965825" cy="2433637"/>
          </a:xfrm>
          <a:prstGeom prst="rect">
            <a:avLst/>
          </a:prstGeom>
          <a:noFill/>
          <a:ln>
            <a:noFill/>
            <a:miter lim="800000"/>
          </a:ln>
        </p:spPr>
      </p:pic>
      <p:sp>
        <p:nvSpPr>
          <p:cNvPr id="17413" name="矩形 8"/>
          <p:cNvSpPr/>
          <p:nvPr/>
        </p:nvSpPr>
        <p:spPr>
          <a:xfrm>
            <a:off x="9852025" y="4594225"/>
            <a:ext cx="1435100"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400">
                <a:solidFill>
                  <a:srgbClr val="FF0000"/>
                </a:solidFill>
                <a:latin typeface="Arial" pitchFamily="34" charset="0"/>
                <a:ea typeface="微软雅黑" pitchFamily="34" charset="-122"/>
              </a:rPr>
              <a:t>由大到小</a:t>
            </a:r>
            <a:endParaRPr lang="zh-CN" altLang="en-US" sz="44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1138" name="文本框 3">
            <a:extLst>
              <a:ext uri="{FF2B5EF4-FFF2-40B4-BE49-F238E27FC236}"/>
            </a:extLst>
          </p:cNvPr>
          <p:cNvSpPr txBox="1"/>
          <p:nvPr/>
        </p:nvSpPr>
        <p:spPr>
          <a:xfrm>
            <a:off x="1055688" y="776288"/>
            <a:ext cx="10785475" cy="372586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en-US" altLang="zh-CN" sz="2000" spc="0">
                <a:solidFill>
                  <a:srgbClr val="000000"/>
                </a:solidFill>
                <a:ea typeface="Segoe UI Symbol" pitchFamily="34" charset="0"/>
              </a:rPr>
              <a:t>★</a:t>
            </a:r>
            <a:r>
              <a:rPr lang="en-US" altLang="zh-CN" sz="2000" b="1" spc="0">
                <a:solidFill>
                  <a:srgbClr val="000000"/>
                </a:solidFill>
                <a:ea typeface="Times New Roman" pitchFamily="18" charset="0"/>
              </a:rPr>
              <a:t>7</a:t>
            </a:r>
            <a:r>
              <a:rPr lang="en-US" altLang="zh-CN" sz="2000" spc="0">
                <a:solidFill>
                  <a:srgbClr val="000000"/>
                </a:solidFill>
                <a:ea typeface="Times New Roman" pitchFamily="18" charset="0"/>
              </a:rPr>
              <a:t>.2019</a:t>
            </a:r>
            <a:r>
              <a:rPr lang="zh-CN" altLang="zh-CN" sz="2000" spc="0">
                <a:solidFill>
                  <a:srgbClr val="000000"/>
                </a:solidFill>
                <a:ea typeface="Times New Roman" pitchFamily="18" charset="0"/>
              </a:rPr>
              <a:t>年是门捷列夫发现元素周期律</a:t>
            </a:r>
            <a:r>
              <a:rPr lang="en-US" altLang="zh-CN" sz="2000" spc="0">
                <a:solidFill>
                  <a:srgbClr val="000000"/>
                </a:solidFill>
                <a:ea typeface="Times New Roman" pitchFamily="18" charset="0"/>
              </a:rPr>
              <a:t>150</a:t>
            </a:r>
            <a:r>
              <a:rPr lang="zh-CN" altLang="zh-CN" sz="2000" spc="0">
                <a:solidFill>
                  <a:srgbClr val="000000"/>
                </a:solidFill>
                <a:ea typeface="Times New Roman" pitchFamily="18" charset="0"/>
              </a:rPr>
              <a:t>周年。某学习小组同学为探究同周期或同主族元素性质的递变规律，分别设计了如下实验：</a:t>
            </a:r>
            <a:endParaRPr lang="zh-CN" altLang="zh-CN" sz="2000">
              <a:ea typeface="Times New Roman" pitchFamily="18" charset="0"/>
            </a:endParaRPr>
          </a:p>
          <a:p>
            <a:pPr marL="0" marR="0" lvl="0" indent="0" algn="just" eaLnBrk="1" hangingPunct="1">
              <a:lnSpc>
                <a:spcPct val="150000"/>
              </a:lnSpc>
            </a:pPr>
            <a:r>
              <a:rPr lang="en-US" altLang="zh-CN" sz="2000" spc="0">
                <a:solidFill>
                  <a:srgbClr val="000000"/>
                </a:solidFill>
                <a:ea typeface="Times New Roman" pitchFamily="18" charset="0"/>
              </a:rPr>
              <a:t>Ⅰ.</a:t>
            </a:r>
            <a:r>
              <a:rPr lang="zh-CN" altLang="zh-CN" sz="2000" spc="0">
                <a:solidFill>
                  <a:srgbClr val="000000"/>
                </a:solidFill>
                <a:ea typeface="Times New Roman" pitchFamily="18" charset="0"/>
              </a:rPr>
              <a:t>将少量等质量的钾、钠、镁、铝分别投入到足量的同浓度的盐酸中，试预测实验结果：</a:t>
            </a:r>
            <a:endParaRPr lang="zh-CN" altLang="zh-CN" sz="2000">
              <a:ea typeface="Times New Roman" pitchFamily="18" charset="0"/>
            </a:endParaRPr>
          </a:p>
          <a:p>
            <a:pPr marL="0" marR="0" lvl="0" indent="0" algn="just" eaLnBrk="1" hangingPunct="1">
              <a:lnSpc>
                <a:spcPct val="150000"/>
              </a:lnSpc>
            </a:pP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1</a:t>
            </a:r>
            <a:r>
              <a:rPr lang="zh-CN" altLang="zh-CN" sz="2000" spc="0">
                <a:solidFill>
                  <a:srgbClr val="000000"/>
                </a:solidFill>
                <a:ea typeface="Times New Roman" pitchFamily="18" charset="0"/>
              </a:rPr>
              <a:t>）上述金属中与盐酸反应最剧烈的是</a:t>
            </a:r>
            <a:r>
              <a:rPr lang="zh-CN" altLang="zh-CN" sz="2000" u="sng" spc="0">
                <a:solidFill>
                  <a:srgbClr val="000000"/>
                </a:solidFill>
                <a:ea typeface="Times New Roman" pitchFamily="18" charset="0"/>
              </a:rPr>
              <a:t>　　　　　</a:t>
            </a: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 </a:t>
            </a:r>
            <a:endParaRPr lang="zh-CN" altLang="zh-CN" sz="2000">
              <a:ea typeface="Times New Roman" pitchFamily="18" charset="0"/>
            </a:endParaRPr>
          </a:p>
          <a:p>
            <a:pPr marL="0" marR="0" lvl="0" indent="0" algn="just" eaLnBrk="1" hangingPunct="1">
              <a:lnSpc>
                <a:spcPct val="150000"/>
              </a:lnSpc>
            </a:pPr>
            <a:r>
              <a:rPr lang="en-US" altLang="zh-CN" sz="2000" spc="0">
                <a:solidFill>
                  <a:srgbClr val="000000"/>
                </a:solidFill>
                <a:ea typeface="Times New Roman" pitchFamily="18" charset="0"/>
              </a:rPr>
              <a:t>A.</a:t>
            </a:r>
            <a:r>
              <a:rPr lang="zh-CN" altLang="zh-CN" sz="2000" spc="0">
                <a:solidFill>
                  <a:srgbClr val="000000"/>
                </a:solidFill>
                <a:ea typeface="Times New Roman" pitchFamily="18" charset="0"/>
              </a:rPr>
              <a:t>钾</a:t>
            </a:r>
            <a:r>
              <a:rPr lang="en-US" altLang="zh-CN" sz="2000" spc="0">
                <a:solidFill>
                  <a:srgbClr val="000000"/>
                </a:solidFill>
                <a:ea typeface="Times New Roman" pitchFamily="18" charset="0"/>
              </a:rPr>
              <a:t>		B.</a:t>
            </a:r>
            <a:r>
              <a:rPr lang="zh-CN" altLang="zh-CN" sz="2000" spc="0">
                <a:solidFill>
                  <a:srgbClr val="000000"/>
                </a:solidFill>
                <a:ea typeface="Times New Roman" pitchFamily="18" charset="0"/>
              </a:rPr>
              <a:t>钠</a:t>
            </a:r>
            <a:r>
              <a:rPr lang="en-US" altLang="zh-CN" sz="2000" spc="0">
                <a:solidFill>
                  <a:srgbClr val="000000"/>
                </a:solidFill>
                <a:ea typeface="Times New Roman" pitchFamily="18" charset="0"/>
              </a:rPr>
              <a:t>		C.</a:t>
            </a:r>
            <a:r>
              <a:rPr lang="zh-CN" altLang="zh-CN" sz="2000" spc="0">
                <a:solidFill>
                  <a:srgbClr val="000000"/>
                </a:solidFill>
                <a:ea typeface="Times New Roman" pitchFamily="18" charset="0"/>
              </a:rPr>
              <a:t>镁</a:t>
            </a:r>
            <a:r>
              <a:rPr lang="en-US" altLang="zh-CN" sz="2000" spc="0">
                <a:solidFill>
                  <a:srgbClr val="000000"/>
                </a:solidFill>
                <a:ea typeface="Times New Roman" pitchFamily="18" charset="0"/>
              </a:rPr>
              <a:t>		D.</a:t>
            </a:r>
            <a:r>
              <a:rPr lang="zh-CN" altLang="zh-CN" sz="2000" spc="0">
                <a:solidFill>
                  <a:srgbClr val="000000"/>
                </a:solidFill>
                <a:ea typeface="Times New Roman" pitchFamily="18" charset="0"/>
              </a:rPr>
              <a:t>铝</a:t>
            </a:r>
            <a:endParaRPr lang="zh-CN" altLang="zh-CN" sz="2000">
              <a:ea typeface="Times New Roman" pitchFamily="18" charset="0"/>
            </a:endParaRPr>
          </a:p>
          <a:p>
            <a:pPr marL="0" marR="0" lvl="0" indent="0" algn="just" eaLnBrk="1" hangingPunct="1">
              <a:lnSpc>
                <a:spcPct val="150000"/>
              </a:lnSpc>
            </a:pP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2</a:t>
            </a:r>
            <a:r>
              <a:rPr lang="zh-CN" altLang="zh-CN" sz="2000" spc="0">
                <a:solidFill>
                  <a:srgbClr val="000000"/>
                </a:solidFill>
                <a:ea typeface="Times New Roman" pitchFamily="18" charset="0"/>
              </a:rPr>
              <a:t>）上述金属中与盐酸反应生成相同条件下的气体最多的是</a:t>
            </a:r>
            <a:r>
              <a:rPr lang="zh-CN" altLang="zh-CN" sz="2000" u="sng" spc="0">
                <a:solidFill>
                  <a:srgbClr val="000000"/>
                </a:solidFill>
                <a:ea typeface="Times New Roman" pitchFamily="18" charset="0"/>
              </a:rPr>
              <a:t>　　　　　</a:t>
            </a: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 </a:t>
            </a:r>
            <a:endParaRPr lang="zh-CN" altLang="zh-CN" sz="2000">
              <a:ea typeface="Times New Roman" pitchFamily="18" charset="0"/>
            </a:endParaRPr>
          </a:p>
          <a:p>
            <a:pPr marL="0" marR="0" lvl="0" indent="0" algn="just" eaLnBrk="1" hangingPunct="1">
              <a:lnSpc>
                <a:spcPct val="150000"/>
              </a:lnSpc>
            </a:pPr>
            <a:r>
              <a:rPr lang="en-US" altLang="zh-CN" sz="2000" spc="0">
                <a:solidFill>
                  <a:srgbClr val="000000"/>
                </a:solidFill>
                <a:ea typeface="Times New Roman" pitchFamily="18" charset="0"/>
              </a:rPr>
              <a:t>A.</a:t>
            </a:r>
            <a:r>
              <a:rPr lang="zh-CN" altLang="zh-CN" sz="2000" spc="0">
                <a:solidFill>
                  <a:srgbClr val="000000"/>
                </a:solidFill>
                <a:ea typeface="Times New Roman" pitchFamily="18" charset="0"/>
              </a:rPr>
              <a:t>钾</a:t>
            </a:r>
            <a:r>
              <a:rPr lang="en-US" altLang="zh-CN" sz="2000" spc="0">
                <a:solidFill>
                  <a:srgbClr val="000000"/>
                </a:solidFill>
                <a:ea typeface="Times New Roman" pitchFamily="18" charset="0"/>
              </a:rPr>
              <a:t>		B.</a:t>
            </a:r>
            <a:r>
              <a:rPr lang="zh-CN" altLang="zh-CN" sz="2000" spc="0">
                <a:solidFill>
                  <a:srgbClr val="000000"/>
                </a:solidFill>
                <a:ea typeface="Times New Roman" pitchFamily="18" charset="0"/>
              </a:rPr>
              <a:t>钠</a:t>
            </a:r>
            <a:r>
              <a:rPr lang="en-US" altLang="zh-CN" sz="2000" spc="0">
                <a:solidFill>
                  <a:srgbClr val="000000"/>
                </a:solidFill>
                <a:ea typeface="Times New Roman" pitchFamily="18" charset="0"/>
              </a:rPr>
              <a:t>		C.</a:t>
            </a:r>
            <a:r>
              <a:rPr lang="zh-CN" altLang="zh-CN" sz="2000" spc="0">
                <a:solidFill>
                  <a:srgbClr val="000000"/>
                </a:solidFill>
                <a:ea typeface="Times New Roman" pitchFamily="18" charset="0"/>
              </a:rPr>
              <a:t>镁</a:t>
            </a:r>
            <a:r>
              <a:rPr lang="en-US" altLang="zh-CN" sz="2000" spc="0">
                <a:solidFill>
                  <a:srgbClr val="000000"/>
                </a:solidFill>
                <a:ea typeface="Times New Roman" pitchFamily="18" charset="0"/>
              </a:rPr>
              <a:t>		D.</a:t>
            </a:r>
            <a:r>
              <a:rPr lang="zh-CN" altLang="zh-CN" sz="2000" spc="0">
                <a:solidFill>
                  <a:srgbClr val="000000"/>
                </a:solidFill>
                <a:ea typeface="Times New Roman" pitchFamily="18" charset="0"/>
              </a:rPr>
              <a:t>铝</a:t>
            </a:r>
            <a:endParaRPr lang="zh-CN" altLang="en-US" sz="2000">
              <a:solidFill>
                <a:srgbClr val="000000"/>
              </a:solidFill>
              <a:ea typeface="Times New Roman" pitchFamily="18" charset="0"/>
            </a:endParaRPr>
          </a:p>
          <a:p>
            <a:pPr marL="0" marR="0" lvl="0" indent="0" algn="just" eaLnBrk="1" hangingPunct="1">
              <a:lnSpc>
                <a:spcPct val="150000"/>
              </a:lnSpc>
            </a:pPr>
            <a:r>
              <a:rPr lang="en-US" altLang="zh-CN" sz="2000" spc="0">
                <a:solidFill>
                  <a:srgbClr val="000000"/>
                </a:solidFill>
                <a:ea typeface="Times New Roman" pitchFamily="18" charset="0"/>
              </a:rPr>
              <a:t>Ⅱ.</a:t>
            </a:r>
            <a:r>
              <a:rPr lang="zh-CN" altLang="zh-CN" sz="2000" spc="0">
                <a:solidFill>
                  <a:srgbClr val="000000"/>
                </a:solidFill>
                <a:ea typeface="Times New Roman" pitchFamily="18" charset="0"/>
              </a:rPr>
              <a:t>利用</a:t>
            </a:r>
            <a:r>
              <a:rPr lang="zh-CN" altLang="en-US" sz="2000" spc="0">
                <a:solidFill>
                  <a:srgbClr val="000000"/>
                </a:solidFill>
                <a:ea typeface="Times New Roman" pitchFamily="18" charset="0"/>
              </a:rPr>
              <a:t>如</a:t>
            </a:r>
            <a:r>
              <a:rPr lang="zh-CN" altLang="zh-CN" sz="2000" spc="0">
                <a:solidFill>
                  <a:srgbClr val="000000"/>
                </a:solidFill>
                <a:ea typeface="Times New Roman" pitchFamily="18" charset="0"/>
              </a:rPr>
              <a:t>图装置来验证同主族元素非金属性的变化规律：</a:t>
            </a:r>
            <a:endParaRPr lang="zh-CN" altLang="en-US" sz="2000">
              <a:solidFill>
                <a:srgbClr val="000000"/>
              </a:solidFill>
              <a:ea typeface="Times New Roman" pitchFamily="18" charset="0"/>
            </a:endParaRPr>
          </a:p>
        </p:txBody>
      </p:sp>
      <p:sp>
        <p:nvSpPr>
          <p:cNvPr id="91139" name="矩形 5"/>
          <p:cNvSpPr/>
          <p:nvPr/>
        </p:nvSpPr>
        <p:spPr>
          <a:xfrm>
            <a:off x="6010275" y="2030413"/>
            <a:ext cx="500063" cy="49847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50000"/>
              </a:lnSpc>
              <a:spcBef>
                <a:spcPct val="0"/>
              </a:spcBef>
              <a:buFontTx/>
              <a:buNone/>
            </a:pPr>
            <a:r>
              <a:rPr lang="en-US" altLang="zh-CN" sz="2000">
                <a:solidFill>
                  <a:srgbClr val="FF0000"/>
                </a:solidFill>
                <a:latin typeface="Arial" pitchFamily="34" charset="0"/>
                <a:ea typeface="微软雅黑" pitchFamily="34" charset="-122"/>
              </a:rPr>
              <a:t>A</a:t>
            </a:r>
            <a:endParaRPr lang="zh-CN" altLang="en-US">
              <a:solidFill>
                <a:srgbClr val="FF0000"/>
              </a:solidFill>
              <a:latin typeface="Arial" pitchFamily="34" charset="0"/>
              <a:ea typeface="微软雅黑" pitchFamily="34" charset="-122"/>
            </a:endParaRPr>
          </a:p>
        </p:txBody>
      </p:sp>
      <p:sp>
        <p:nvSpPr>
          <p:cNvPr id="91140" name="矩形 7"/>
          <p:cNvSpPr/>
          <p:nvPr/>
        </p:nvSpPr>
        <p:spPr>
          <a:xfrm>
            <a:off x="8218488" y="3100388"/>
            <a:ext cx="623887"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000">
                <a:solidFill>
                  <a:srgbClr val="FF0000"/>
                </a:solidFill>
                <a:latin typeface="Arial" pitchFamily="34" charset="0"/>
                <a:ea typeface="微软雅黑" pitchFamily="34" charset="-122"/>
              </a:rPr>
              <a:t>D</a:t>
            </a:r>
            <a:endParaRPr lang="zh-CN" altLang="en-US" sz="1600">
              <a:solidFill>
                <a:srgbClr val="FF0000"/>
              </a:solidFill>
              <a:latin typeface="Arial" pitchFamily="34" charset="0"/>
              <a:ea typeface="微软雅黑" pitchFamily="34" charset="-122"/>
            </a:endParaRPr>
          </a:p>
        </p:txBody>
      </p:sp>
      <p:pic>
        <p:nvPicPr>
          <p:cNvPr id="91141" name="20L03.eps"/>
          <p:cNvPicPr>
            <a:picLocks noChangeAspect="1"/>
          </p:cNvPicPr>
          <p:nvPr/>
        </p:nvPicPr>
        <p:blipFill>
          <a:blip r:embed="rId3">
            <a:clrChange>
              <a:clrFrom>
                <a:srgbClr val="FFFFFF"/>
              </a:clrFrom>
              <a:clrTo>
                <a:srgbClr val="FFFFFF">
                  <a:alpha val="0"/>
                </a:srgbClr>
              </a:clrTo>
            </a:clrChange>
          </a:blip>
          <a:stretch>
            <a:fillRect/>
          </a:stretch>
        </p:blipFill>
        <p:spPr>
          <a:xfrm>
            <a:off x="5253038" y="4502150"/>
            <a:ext cx="1860550" cy="1657350"/>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additive="base">
                                        <p:cTn id="7" dur="500" fill="hold"/>
                                        <p:tgtEl>
                                          <p:spTgt spid="91139"/>
                                        </p:tgtEl>
                                        <p:attrNameLst>
                                          <p:attrName>ppt_x</p:attrName>
                                        </p:attrNameLst>
                                      </p:cBhvr>
                                      <p:tavLst>
                                        <p:tav tm="0">
                                          <p:val>
                                            <p:strVal val="#ppt_x"/>
                                          </p:val>
                                        </p:tav>
                                        <p:tav tm="100000">
                                          <p:val>
                                            <p:strVal val="#ppt_x"/>
                                          </p:val>
                                        </p:tav>
                                      </p:tavLst>
                                    </p:anim>
                                    <p:anim calcmode="lin" valueType="num">
                                      <p:cBhvr additive="base">
                                        <p:cTn id="8" dur="500" fill="hold"/>
                                        <p:tgtEl>
                                          <p:spTgt spid="911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40"/>
                                        </p:tgtEl>
                                        <p:attrNameLst>
                                          <p:attrName>style.visibility</p:attrName>
                                        </p:attrNameLst>
                                      </p:cBhvr>
                                      <p:to>
                                        <p:strVal val="visible"/>
                                      </p:to>
                                    </p:set>
                                    <p:anim calcmode="lin" valueType="num">
                                      <p:cBhvr additive="base">
                                        <p:cTn id="13" dur="500" fill="hold"/>
                                        <p:tgtEl>
                                          <p:spTgt spid="91140"/>
                                        </p:tgtEl>
                                        <p:attrNameLst>
                                          <p:attrName>ppt_x</p:attrName>
                                        </p:attrNameLst>
                                      </p:cBhvr>
                                      <p:tavLst>
                                        <p:tav tm="0">
                                          <p:val>
                                            <p:strVal val="#ppt_x"/>
                                          </p:val>
                                        </p:tav>
                                        <p:tav tm="100000">
                                          <p:val>
                                            <p:strVal val="#ppt_x"/>
                                          </p:val>
                                        </p:tav>
                                      </p:tavLst>
                                    </p:anim>
                                    <p:anim calcmode="lin" valueType="num">
                                      <p:cBhvr additive="base">
                                        <p:cTn id="14"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0"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3186" name="文本框 3">
            <a:extLst>
              <a:ext uri="{FF2B5EF4-FFF2-40B4-BE49-F238E27FC236}"/>
            </a:extLst>
          </p:cNvPr>
          <p:cNvSpPr txBox="1"/>
          <p:nvPr/>
        </p:nvSpPr>
        <p:spPr>
          <a:xfrm>
            <a:off x="1055688" y="776288"/>
            <a:ext cx="10785475" cy="372586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2000" spc="0">
                <a:solidFill>
                  <a:srgbClr val="000000"/>
                </a:solidFill>
                <a:ea typeface="Times New Roman" pitchFamily="18" charset="0"/>
              </a:rPr>
              <a:t>现要证明非金属性：</a:t>
            </a:r>
            <a:r>
              <a:rPr lang="en-US" altLang="zh-CN" sz="2000" spc="0">
                <a:solidFill>
                  <a:srgbClr val="000000"/>
                </a:solidFill>
                <a:ea typeface="Times New Roman" pitchFamily="18" charset="0"/>
              </a:rPr>
              <a:t>Cl&gt;I</a:t>
            </a:r>
            <a:r>
              <a:rPr lang="zh-CN" altLang="zh-CN" sz="2000" spc="0">
                <a:solidFill>
                  <a:srgbClr val="000000"/>
                </a:solidFill>
                <a:ea typeface="Times New Roman" pitchFamily="18" charset="0"/>
              </a:rPr>
              <a:t>。在</a:t>
            </a:r>
            <a:r>
              <a:rPr lang="en-US" altLang="zh-CN" sz="2000" spc="0">
                <a:solidFill>
                  <a:srgbClr val="000000"/>
                </a:solidFill>
                <a:ea typeface="Times New Roman" pitchFamily="18" charset="0"/>
              </a:rPr>
              <a:t>A</a:t>
            </a:r>
            <a:r>
              <a:rPr lang="zh-CN" altLang="zh-CN" sz="2000" spc="0">
                <a:solidFill>
                  <a:srgbClr val="000000"/>
                </a:solidFill>
                <a:ea typeface="Times New Roman" pitchFamily="18" charset="0"/>
              </a:rPr>
              <a:t>中加浓盐酸，</a:t>
            </a:r>
            <a:r>
              <a:rPr lang="en-US" altLang="zh-CN" sz="2000" spc="0">
                <a:solidFill>
                  <a:srgbClr val="000000"/>
                </a:solidFill>
                <a:ea typeface="Times New Roman" pitchFamily="18" charset="0"/>
              </a:rPr>
              <a:t>C</a:t>
            </a:r>
            <a:r>
              <a:rPr lang="zh-CN" altLang="zh-CN" sz="2000" spc="0">
                <a:solidFill>
                  <a:srgbClr val="000000"/>
                </a:solidFill>
                <a:ea typeface="Times New Roman" pitchFamily="18" charset="0"/>
              </a:rPr>
              <a:t>中加淀粉碘化钾混合溶液，</a:t>
            </a:r>
            <a:r>
              <a:rPr lang="en-US" altLang="zh-CN" sz="2000" spc="0">
                <a:solidFill>
                  <a:srgbClr val="000000"/>
                </a:solidFill>
                <a:ea typeface="Times New Roman" pitchFamily="18" charset="0"/>
              </a:rPr>
              <a:t>B</a:t>
            </a:r>
            <a:r>
              <a:rPr lang="zh-CN" altLang="zh-CN" sz="2000" spc="0">
                <a:solidFill>
                  <a:srgbClr val="000000"/>
                </a:solidFill>
                <a:ea typeface="Times New Roman" pitchFamily="18" charset="0"/>
              </a:rPr>
              <a:t>中加某试剂。常温下，通过合理操作，观察到</a:t>
            </a:r>
            <a:r>
              <a:rPr lang="en-US" altLang="zh-CN" sz="2000" spc="0">
                <a:solidFill>
                  <a:srgbClr val="000000"/>
                </a:solidFill>
                <a:ea typeface="Times New Roman" pitchFamily="18" charset="0"/>
              </a:rPr>
              <a:t>C</a:t>
            </a:r>
            <a:r>
              <a:rPr lang="zh-CN" altLang="zh-CN" sz="2000" spc="0">
                <a:solidFill>
                  <a:srgbClr val="000000"/>
                </a:solidFill>
                <a:ea typeface="Times New Roman" pitchFamily="18" charset="0"/>
              </a:rPr>
              <a:t>中溶液变蓝的现象，即可证明。请结合装置回答下列问题：</a:t>
            </a:r>
            <a:endParaRPr lang="zh-CN" altLang="zh-CN" sz="2000">
              <a:ea typeface="Times New Roman" pitchFamily="18" charset="0"/>
            </a:endParaRPr>
          </a:p>
          <a:p>
            <a:pPr marL="0" marR="0" lvl="0" indent="0" algn="just" eaLnBrk="1" hangingPunct="1">
              <a:lnSpc>
                <a:spcPct val="150000"/>
              </a:lnSpc>
            </a:pP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3</a:t>
            </a: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B</a:t>
            </a:r>
            <a:r>
              <a:rPr lang="zh-CN" altLang="zh-CN" sz="2000" spc="0">
                <a:solidFill>
                  <a:srgbClr val="000000"/>
                </a:solidFill>
                <a:ea typeface="Times New Roman" pitchFamily="18" charset="0"/>
              </a:rPr>
              <a:t>中可加入</a:t>
            </a:r>
            <a:r>
              <a:rPr lang="zh-CN" altLang="zh-CN" sz="2000" u="sng" spc="0">
                <a:solidFill>
                  <a:srgbClr val="000000"/>
                </a:solidFill>
                <a:ea typeface="Times New Roman" pitchFamily="18" charset="0"/>
              </a:rPr>
              <a:t>　　　　　</a:t>
            </a: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 </a:t>
            </a:r>
            <a:endParaRPr lang="zh-CN" altLang="zh-CN" sz="2000">
              <a:ea typeface="Times New Roman" pitchFamily="18" charset="0"/>
            </a:endParaRPr>
          </a:p>
          <a:p>
            <a:pPr marL="0" marR="0" lvl="0" indent="0" algn="just" eaLnBrk="1" hangingPunct="1">
              <a:lnSpc>
                <a:spcPct val="150000"/>
              </a:lnSpc>
            </a:pPr>
            <a:r>
              <a:rPr lang="en-US" altLang="zh-CN" sz="2000" spc="0">
                <a:solidFill>
                  <a:srgbClr val="000000"/>
                </a:solidFill>
                <a:ea typeface="Times New Roman" pitchFamily="18" charset="0"/>
              </a:rPr>
              <a:t>A.MnO</a:t>
            </a:r>
            <a:r>
              <a:rPr lang="en-US" altLang="zh-CN" sz="2000" spc="0" baseline="-25000">
                <a:solidFill>
                  <a:srgbClr val="000000"/>
                </a:solidFill>
                <a:ea typeface="Times New Roman" pitchFamily="18" charset="0"/>
              </a:rPr>
              <a:t>2</a:t>
            </a:r>
            <a:r>
              <a:rPr lang="zh-CN" altLang="zh-CN" sz="2000" spc="0">
                <a:solidFill>
                  <a:srgbClr val="000000"/>
                </a:solidFill>
                <a:ea typeface="Times New Roman" pitchFamily="18" charset="0"/>
              </a:rPr>
              <a:t>固体</a:t>
            </a:r>
            <a:r>
              <a:rPr lang="en-US" altLang="zh-CN" sz="2000" spc="0">
                <a:solidFill>
                  <a:srgbClr val="000000"/>
                </a:solidFill>
                <a:ea typeface="Times New Roman" pitchFamily="18" charset="0"/>
              </a:rPr>
              <a:t>	    B.KMnO</a:t>
            </a:r>
            <a:r>
              <a:rPr lang="en-US" altLang="zh-CN" sz="2000" spc="0" baseline="-25000">
                <a:solidFill>
                  <a:srgbClr val="000000"/>
                </a:solidFill>
                <a:ea typeface="Times New Roman" pitchFamily="18" charset="0"/>
              </a:rPr>
              <a:t>4</a:t>
            </a:r>
            <a:r>
              <a:rPr lang="zh-CN" altLang="zh-CN" sz="2000" spc="0">
                <a:solidFill>
                  <a:srgbClr val="000000"/>
                </a:solidFill>
                <a:ea typeface="Times New Roman" pitchFamily="18" charset="0"/>
              </a:rPr>
              <a:t>固体</a:t>
            </a:r>
            <a:r>
              <a:rPr lang="en-US" altLang="zh-CN" sz="2000" spc="0">
                <a:solidFill>
                  <a:srgbClr val="000000"/>
                </a:solidFill>
                <a:ea typeface="Times New Roman" pitchFamily="18" charset="0"/>
              </a:rPr>
              <a:t>	         C.</a:t>
            </a:r>
            <a:r>
              <a:rPr lang="zh-CN" altLang="zh-CN" sz="2000" spc="0">
                <a:solidFill>
                  <a:srgbClr val="000000"/>
                </a:solidFill>
                <a:ea typeface="Times New Roman" pitchFamily="18" charset="0"/>
              </a:rPr>
              <a:t>浓硫酸</a:t>
            </a:r>
            <a:r>
              <a:rPr lang="en-US" altLang="zh-CN" sz="2000" spc="0">
                <a:solidFill>
                  <a:srgbClr val="000000"/>
                </a:solidFill>
                <a:ea typeface="Times New Roman" pitchFamily="18" charset="0"/>
              </a:rPr>
              <a:t>		D.</a:t>
            </a:r>
            <a:r>
              <a:rPr lang="zh-CN" altLang="zh-CN" sz="2000" spc="0">
                <a:solidFill>
                  <a:srgbClr val="000000"/>
                </a:solidFill>
                <a:ea typeface="Times New Roman" pitchFamily="18" charset="0"/>
              </a:rPr>
              <a:t>大理石</a:t>
            </a:r>
            <a:endParaRPr lang="zh-CN" altLang="zh-CN" sz="2000">
              <a:ea typeface="Times New Roman" pitchFamily="18" charset="0"/>
            </a:endParaRPr>
          </a:p>
          <a:p>
            <a:pPr marL="0" marR="0" lvl="0" indent="0" algn="just" eaLnBrk="1" hangingPunct="1">
              <a:lnSpc>
                <a:spcPct val="150000"/>
              </a:lnSpc>
            </a:pP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4</a:t>
            </a:r>
            <a:r>
              <a:rPr lang="zh-CN" altLang="zh-CN" sz="2000" spc="0">
                <a:solidFill>
                  <a:srgbClr val="000000"/>
                </a:solidFill>
                <a:ea typeface="Times New Roman" pitchFamily="18" charset="0"/>
              </a:rPr>
              <a:t>）仪器</a:t>
            </a:r>
            <a:r>
              <a:rPr lang="en-US" altLang="zh-CN" sz="2000" spc="0">
                <a:solidFill>
                  <a:srgbClr val="000000"/>
                </a:solidFill>
                <a:ea typeface="Times New Roman" pitchFamily="18" charset="0"/>
              </a:rPr>
              <a:t>A</a:t>
            </a:r>
            <a:r>
              <a:rPr lang="zh-CN" altLang="zh-CN" sz="2000" spc="0">
                <a:solidFill>
                  <a:srgbClr val="000000"/>
                </a:solidFill>
                <a:ea typeface="Times New Roman" pitchFamily="18" charset="0"/>
              </a:rPr>
              <a:t>的名称是</a:t>
            </a:r>
            <a:r>
              <a:rPr lang="zh-CN" altLang="zh-CN" sz="2000" u="sng" spc="0">
                <a:solidFill>
                  <a:srgbClr val="000000"/>
                </a:solidFill>
                <a:ea typeface="Times New Roman" pitchFamily="18" charset="0"/>
              </a:rPr>
              <a:t>　　　　　</a:t>
            </a: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 </a:t>
            </a:r>
            <a:endParaRPr lang="zh-CN" altLang="zh-CN" sz="2000">
              <a:ea typeface="Times New Roman" pitchFamily="18" charset="0"/>
            </a:endParaRPr>
          </a:p>
          <a:p>
            <a:pPr marL="0" marR="0" lvl="0" indent="0" algn="just" eaLnBrk="1" hangingPunct="1">
              <a:lnSpc>
                <a:spcPct val="150000"/>
              </a:lnSpc>
            </a:pPr>
            <a:r>
              <a:rPr lang="en-US" altLang="zh-CN" sz="2000" spc="0">
                <a:solidFill>
                  <a:srgbClr val="000000"/>
                </a:solidFill>
                <a:ea typeface="Times New Roman" pitchFamily="18" charset="0"/>
              </a:rPr>
              <a:t>A.</a:t>
            </a:r>
            <a:r>
              <a:rPr lang="zh-CN" altLang="zh-CN" sz="2000" spc="0">
                <a:solidFill>
                  <a:srgbClr val="000000"/>
                </a:solidFill>
                <a:ea typeface="Times New Roman" pitchFamily="18" charset="0"/>
              </a:rPr>
              <a:t>普通漏斗</a:t>
            </a:r>
            <a:r>
              <a:rPr lang="en-US" altLang="zh-CN" sz="2000" spc="0">
                <a:solidFill>
                  <a:srgbClr val="000000"/>
                </a:solidFill>
                <a:ea typeface="Times New Roman" pitchFamily="18" charset="0"/>
              </a:rPr>
              <a:t>	   B.</a:t>
            </a:r>
            <a:r>
              <a:rPr lang="zh-CN" altLang="zh-CN" sz="2000" spc="0">
                <a:solidFill>
                  <a:srgbClr val="000000"/>
                </a:solidFill>
                <a:ea typeface="Times New Roman" pitchFamily="18" charset="0"/>
              </a:rPr>
              <a:t>长颈漏斗</a:t>
            </a:r>
            <a:r>
              <a:rPr lang="en-US" altLang="zh-CN" sz="2000" spc="0">
                <a:solidFill>
                  <a:srgbClr val="000000"/>
                </a:solidFill>
                <a:ea typeface="Times New Roman" pitchFamily="18" charset="0"/>
              </a:rPr>
              <a:t>	         C.</a:t>
            </a:r>
            <a:r>
              <a:rPr lang="zh-CN" altLang="zh-CN" sz="2000" spc="0">
                <a:solidFill>
                  <a:srgbClr val="000000"/>
                </a:solidFill>
                <a:ea typeface="Times New Roman" pitchFamily="18" charset="0"/>
              </a:rPr>
              <a:t>分液漏斗</a:t>
            </a:r>
            <a:r>
              <a:rPr lang="en-US" altLang="zh-CN" sz="2000" spc="0">
                <a:solidFill>
                  <a:srgbClr val="000000"/>
                </a:solidFill>
                <a:ea typeface="Times New Roman" pitchFamily="18" charset="0"/>
              </a:rPr>
              <a:t>	              D.</a:t>
            </a:r>
            <a:r>
              <a:rPr lang="zh-CN" altLang="zh-CN" sz="2000" spc="0">
                <a:solidFill>
                  <a:srgbClr val="000000"/>
                </a:solidFill>
                <a:ea typeface="Times New Roman" pitchFamily="18" charset="0"/>
              </a:rPr>
              <a:t>容量瓶</a:t>
            </a:r>
            <a:endParaRPr lang="zh-CN" altLang="zh-CN" sz="2000">
              <a:ea typeface="Times New Roman" pitchFamily="18" charset="0"/>
            </a:endParaRPr>
          </a:p>
          <a:p>
            <a:pPr marL="0" marR="0" lvl="0" indent="0" algn="just" eaLnBrk="1" hangingPunct="1">
              <a:lnSpc>
                <a:spcPct val="150000"/>
              </a:lnSpc>
            </a:pPr>
            <a:r>
              <a:rPr lang="zh-CN" altLang="zh-CN" sz="2000" spc="0">
                <a:solidFill>
                  <a:srgbClr val="000000"/>
                </a:solidFill>
                <a:ea typeface="Times New Roman" pitchFamily="18" charset="0"/>
              </a:rPr>
              <a:t>（</a:t>
            </a:r>
            <a:r>
              <a:rPr lang="en-US" altLang="zh-CN" sz="2000" spc="0">
                <a:solidFill>
                  <a:srgbClr val="000000"/>
                </a:solidFill>
                <a:ea typeface="Times New Roman" pitchFamily="18" charset="0"/>
              </a:rPr>
              <a:t>5</a:t>
            </a:r>
            <a:r>
              <a:rPr lang="zh-CN" altLang="zh-CN" sz="2000" spc="0">
                <a:solidFill>
                  <a:srgbClr val="000000"/>
                </a:solidFill>
                <a:ea typeface="Times New Roman" pitchFamily="18" charset="0"/>
              </a:rPr>
              <a:t>）从环境保护的角度考虑，此装置尚缺少尾气处理装置，可用</a:t>
            </a:r>
            <a:r>
              <a:rPr lang="zh-CN" altLang="zh-CN" sz="2000" u="sng" spc="0">
                <a:solidFill>
                  <a:srgbClr val="000000"/>
                </a:solidFill>
                <a:ea typeface="Times New Roman" pitchFamily="18" charset="0"/>
              </a:rPr>
              <a:t>　　　</a:t>
            </a:r>
            <a:r>
              <a:rPr lang="zh-CN" altLang="zh-CN" sz="2000" spc="0">
                <a:solidFill>
                  <a:srgbClr val="000000"/>
                </a:solidFill>
                <a:ea typeface="Times New Roman" pitchFamily="18" charset="0"/>
              </a:rPr>
              <a:t>吸收尾气。</a:t>
            </a:r>
            <a:r>
              <a:rPr lang="en-US" altLang="zh-CN" sz="2000" spc="0">
                <a:solidFill>
                  <a:srgbClr val="000000"/>
                </a:solidFill>
                <a:ea typeface="Times New Roman" pitchFamily="18" charset="0"/>
              </a:rPr>
              <a:t> </a:t>
            </a:r>
            <a:endParaRPr lang="zh-CN" altLang="zh-CN" sz="2000">
              <a:ea typeface="Times New Roman" pitchFamily="18" charset="0"/>
            </a:endParaRPr>
          </a:p>
          <a:p>
            <a:pPr marL="0" marR="0" lvl="0" indent="0" algn="just" eaLnBrk="1" hangingPunct="1">
              <a:lnSpc>
                <a:spcPct val="150000"/>
              </a:lnSpc>
            </a:pPr>
            <a:r>
              <a:rPr lang="en-US" altLang="zh-CN" sz="2000" spc="0">
                <a:solidFill>
                  <a:srgbClr val="000000"/>
                </a:solidFill>
                <a:ea typeface="Times New Roman" pitchFamily="18" charset="0"/>
              </a:rPr>
              <a:t>A.</a:t>
            </a:r>
            <a:r>
              <a:rPr lang="zh-CN" altLang="zh-CN" sz="2000" spc="0">
                <a:solidFill>
                  <a:srgbClr val="000000"/>
                </a:solidFill>
                <a:ea typeface="Times New Roman" pitchFamily="18" charset="0"/>
              </a:rPr>
              <a:t>澄清石灰水</a:t>
            </a:r>
            <a:r>
              <a:rPr lang="en-US" altLang="zh-CN" sz="2000" spc="0">
                <a:solidFill>
                  <a:srgbClr val="000000"/>
                </a:solidFill>
                <a:ea typeface="Times New Roman" pitchFamily="18" charset="0"/>
              </a:rPr>
              <a:t>	   B.KBr</a:t>
            </a:r>
            <a:r>
              <a:rPr lang="zh-CN" altLang="zh-CN" sz="2000" spc="0">
                <a:solidFill>
                  <a:srgbClr val="000000"/>
                </a:solidFill>
                <a:ea typeface="Times New Roman" pitchFamily="18" charset="0"/>
              </a:rPr>
              <a:t>溶液</a:t>
            </a:r>
            <a:r>
              <a:rPr lang="en-US" altLang="zh-CN" sz="2000" spc="0">
                <a:solidFill>
                  <a:srgbClr val="000000"/>
                </a:solidFill>
                <a:ea typeface="Times New Roman" pitchFamily="18" charset="0"/>
              </a:rPr>
              <a:t>	        C.</a:t>
            </a:r>
            <a:r>
              <a:rPr lang="zh-CN" altLang="zh-CN" sz="2000" spc="0">
                <a:solidFill>
                  <a:srgbClr val="000000"/>
                </a:solidFill>
                <a:ea typeface="Times New Roman" pitchFamily="18" charset="0"/>
              </a:rPr>
              <a:t>浓硫酸</a:t>
            </a:r>
            <a:r>
              <a:rPr lang="en-US" altLang="zh-CN" sz="2000" spc="0">
                <a:solidFill>
                  <a:srgbClr val="000000"/>
                </a:solidFill>
                <a:ea typeface="Times New Roman" pitchFamily="18" charset="0"/>
              </a:rPr>
              <a:t>	              D.NaOH</a:t>
            </a:r>
            <a:r>
              <a:rPr lang="zh-CN" altLang="zh-CN" sz="2000" spc="0">
                <a:solidFill>
                  <a:srgbClr val="000000"/>
                </a:solidFill>
                <a:ea typeface="Times New Roman" pitchFamily="18" charset="0"/>
              </a:rPr>
              <a:t>溶液</a:t>
            </a:r>
            <a:endParaRPr lang="zh-CN" altLang="en-US" sz="2000">
              <a:solidFill>
                <a:srgbClr val="000000"/>
              </a:solidFill>
              <a:ea typeface="Times New Roman" pitchFamily="18" charset="0"/>
            </a:endParaRPr>
          </a:p>
        </p:txBody>
      </p:sp>
      <p:sp>
        <p:nvSpPr>
          <p:cNvPr id="93187" name="矩形 5"/>
          <p:cNvSpPr/>
          <p:nvPr/>
        </p:nvSpPr>
        <p:spPr>
          <a:xfrm>
            <a:off x="3462338" y="1655763"/>
            <a:ext cx="498475" cy="498475"/>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50000"/>
              </a:lnSpc>
              <a:spcBef>
                <a:spcPct val="0"/>
              </a:spcBef>
              <a:buFontTx/>
              <a:buNone/>
            </a:pPr>
            <a:r>
              <a:rPr lang="en-US" altLang="zh-CN" sz="2000">
                <a:solidFill>
                  <a:srgbClr val="FF0000"/>
                </a:solidFill>
                <a:latin typeface="Arial" pitchFamily="34" charset="0"/>
                <a:ea typeface="微软雅黑" pitchFamily="34" charset="-122"/>
              </a:rPr>
              <a:t>B</a:t>
            </a:r>
            <a:endParaRPr lang="zh-CN" altLang="en-US">
              <a:solidFill>
                <a:srgbClr val="FF0000"/>
              </a:solidFill>
              <a:latin typeface="Arial" pitchFamily="34" charset="0"/>
              <a:ea typeface="微软雅黑" pitchFamily="34" charset="-122"/>
            </a:endParaRPr>
          </a:p>
        </p:txBody>
      </p:sp>
      <p:sp>
        <p:nvSpPr>
          <p:cNvPr id="93188" name="矩形 7"/>
          <p:cNvSpPr/>
          <p:nvPr/>
        </p:nvSpPr>
        <p:spPr>
          <a:xfrm>
            <a:off x="3841750" y="2684463"/>
            <a:ext cx="760413"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000">
                <a:solidFill>
                  <a:srgbClr val="FF0000"/>
                </a:solidFill>
                <a:latin typeface="Arial" pitchFamily="34" charset="0"/>
                <a:ea typeface="微软雅黑" pitchFamily="34" charset="-122"/>
              </a:rPr>
              <a:t>C</a:t>
            </a:r>
            <a:endParaRPr lang="zh-CN" altLang="en-US" sz="1600">
              <a:solidFill>
                <a:srgbClr val="FF0000"/>
              </a:solidFill>
              <a:latin typeface="Arial" pitchFamily="34" charset="0"/>
              <a:ea typeface="微软雅黑" pitchFamily="34" charset="-122"/>
            </a:endParaRPr>
          </a:p>
        </p:txBody>
      </p:sp>
      <p:sp>
        <p:nvSpPr>
          <p:cNvPr id="93189" name="矩形 6"/>
          <p:cNvSpPr/>
          <p:nvPr/>
        </p:nvSpPr>
        <p:spPr>
          <a:xfrm>
            <a:off x="8626475" y="3551238"/>
            <a:ext cx="760413" cy="4000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000">
                <a:solidFill>
                  <a:srgbClr val="FF0000"/>
                </a:solidFill>
                <a:latin typeface="Arial" pitchFamily="34" charset="0"/>
                <a:ea typeface="微软雅黑" pitchFamily="34" charset="-122"/>
              </a:rPr>
              <a:t>D</a:t>
            </a:r>
            <a:endParaRPr lang="zh-CN" altLang="en-US" sz="16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500" fill="hold"/>
                                        <p:tgtEl>
                                          <p:spTgt spid="93187"/>
                                        </p:tgtEl>
                                        <p:attrNameLst>
                                          <p:attrName>ppt_x</p:attrName>
                                        </p:attrNameLst>
                                      </p:cBhvr>
                                      <p:tavLst>
                                        <p:tav tm="0">
                                          <p:val>
                                            <p:strVal val="#ppt_x"/>
                                          </p:val>
                                        </p:tav>
                                        <p:tav tm="100000">
                                          <p:val>
                                            <p:strVal val="#ppt_x"/>
                                          </p:val>
                                        </p:tav>
                                      </p:tavLst>
                                    </p:anim>
                                    <p:anim calcmode="lin" valueType="num">
                                      <p:cBhvr additive="base">
                                        <p:cTn id="8" dur="500" fill="hold"/>
                                        <p:tgtEl>
                                          <p:spTgt spid="931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 fill="hold"/>
                                        <p:tgtEl>
                                          <p:spTgt spid="93188"/>
                                        </p:tgtEl>
                                        <p:attrNameLst>
                                          <p:attrName>ppt_x</p:attrName>
                                        </p:attrNameLst>
                                      </p:cBhvr>
                                      <p:tavLst>
                                        <p:tav tm="0">
                                          <p:val>
                                            <p:strVal val="#ppt_x"/>
                                          </p:val>
                                        </p:tav>
                                        <p:tav tm="100000">
                                          <p:val>
                                            <p:strVal val="#ppt_x"/>
                                          </p:val>
                                        </p:tav>
                                      </p:tavLst>
                                    </p:anim>
                                    <p:anim calcmode="lin" valueType="num">
                                      <p:cBhvr additive="base">
                                        <p:cTn id="14"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9"/>
                                        </p:tgtEl>
                                        <p:attrNameLst>
                                          <p:attrName>style.visibility</p:attrName>
                                        </p:attrNameLst>
                                      </p:cBhvr>
                                      <p:to>
                                        <p:strVal val="visible"/>
                                      </p:to>
                                    </p:set>
                                    <p:anim calcmode="lin" valueType="num">
                                      <p:cBhvr additive="base">
                                        <p:cTn id="19" dur="500" fill="hold"/>
                                        <p:tgtEl>
                                          <p:spTgt spid="93189"/>
                                        </p:tgtEl>
                                        <p:attrNameLst>
                                          <p:attrName>ppt_x</p:attrName>
                                        </p:attrNameLst>
                                      </p:cBhvr>
                                      <p:tavLst>
                                        <p:tav tm="0">
                                          <p:val>
                                            <p:strVal val="#ppt_x"/>
                                          </p:val>
                                        </p:tav>
                                        <p:tav tm="100000">
                                          <p:val>
                                            <p:strVal val="#ppt_x"/>
                                          </p:val>
                                        </p:tav>
                                      </p:tavLst>
                                    </p:anim>
                                    <p:anim calcmode="lin" valueType="num">
                                      <p:cBhvr additive="base">
                                        <p:cTn id="20" dur="500" fill="hold"/>
                                        <p:tgtEl>
                                          <p:spTgt spid="93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P spid="93188" grpId="0"/>
      <p:bldP spid="93189"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5234" name="文本框 5">
            <a:extLst>
              <a:ext uri="{FF2B5EF4-FFF2-40B4-BE49-F238E27FC236}"/>
            </a:extLst>
          </p:cNvPr>
          <p:cNvSpPr txBox="1"/>
          <p:nvPr/>
        </p:nvSpPr>
        <p:spPr>
          <a:xfrm>
            <a:off x="1055688" y="754063"/>
            <a:ext cx="10831512" cy="5573712"/>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【解析】（</a:t>
            </a:r>
            <a:r>
              <a:rPr lang="en-US" altLang="zh-CN" sz="2000" spc="0">
                <a:solidFill>
                  <a:srgbClr val="FF0000"/>
                </a:solidFill>
              </a:rPr>
              <a:t>1</a:t>
            </a:r>
            <a:r>
              <a:rPr lang="zh-CN" altLang="zh-CN" sz="2000" spc="0">
                <a:solidFill>
                  <a:srgbClr val="FF0000"/>
                </a:solidFill>
              </a:rPr>
              <a:t>）金属活动性顺序为：钾</a:t>
            </a:r>
            <a:r>
              <a:rPr lang="en-US" altLang="zh-CN" sz="2000" spc="0">
                <a:solidFill>
                  <a:srgbClr val="FF0000"/>
                </a:solidFill>
              </a:rPr>
              <a:t>&gt;</a:t>
            </a:r>
            <a:r>
              <a:rPr lang="zh-CN" altLang="zh-CN" sz="2000" spc="0">
                <a:solidFill>
                  <a:srgbClr val="FF0000"/>
                </a:solidFill>
              </a:rPr>
              <a:t>钠</a:t>
            </a:r>
            <a:r>
              <a:rPr lang="en-US" altLang="zh-CN" sz="2000" spc="0">
                <a:solidFill>
                  <a:srgbClr val="FF0000"/>
                </a:solidFill>
              </a:rPr>
              <a:t>&gt;</a:t>
            </a:r>
            <a:r>
              <a:rPr lang="zh-CN" altLang="zh-CN" sz="2000" spc="0">
                <a:solidFill>
                  <a:srgbClr val="FF0000"/>
                </a:solidFill>
              </a:rPr>
              <a:t>镁</a:t>
            </a:r>
            <a:r>
              <a:rPr lang="en-US" altLang="zh-CN" sz="2000" spc="0">
                <a:solidFill>
                  <a:srgbClr val="FF0000"/>
                </a:solidFill>
              </a:rPr>
              <a:t>&gt;</a:t>
            </a:r>
            <a:r>
              <a:rPr lang="zh-CN" altLang="zh-CN" sz="2000" spc="0">
                <a:solidFill>
                  <a:srgbClr val="FF0000"/>
                </a:solidFill>
              </a:rPr>
              <a:t>铝，所以相同条件下与盐酸反应最剧烈的是钾，反应最慢的是铝。</a:t>
            </a:r>
            <a:endParaRPr lang="zh-CN" altLang="zh-CN" sz="2000">
              <a:solidFill>
                <a:srgbClr val="FF0000"/>
              </a:solidFill>
            </a:endParaRPr>
          </a:p>
          <a:p>
            <a:pPr marL="0" marR="0" lvl="0" indent="0" eaLnBrk="1" hangingPunct="1">
              <a:lnSpc>
                <a:spcPct val="150000"/>
              </a:lnSpc>
            </a:pPr>
            <a:r>
              <a:rPr lang="zh-CN" altLang="zh-CN" sz="2000" spc="0">
                <a:solidFill>
                  <a:srgbClr val="FF0000"/>
                </a:solidFill>
              </a:rPr>
              <a:t>（</a:t>
            </a:r>
            <a:r>
              <a:rPr lang="en-US" altLang="zh-CN" sz="2000" spc="0">
                <a:solidFill>
                  <a:srgbClr val="FF0000"/>
                </a:solidFill>
              </a:rPr>
              <a:t>2</a:t>
            </a:r>
            <a:r>
              <a:rPr lang="zh-CN" altLang="zh-CN" sz="2000" spc="0">
                <a:solidFill>
                  <a:srgbClr val="FF0000"/>
                </a:solidFill>
              </a:rPr>
              <a:t>）</a:t>
            </a:r>
            <a:r>
              <a:rPr lang="en-US" altLang="zh-CN" sz="2000" spc="0">
                <a:solidFill>
                  <a:srgbClr val="FF0000"/>
                </a:solidFill>
              </a:rPr>
              <a:t>H</a:t>
            </a:r>
            <a:r>
              <a:rPr lang="en-US" altLang="zh-CN" sz="2000" spc="0" baseline="30000">
                <a:solidFill>
                  <a:srgbClr val="FF0000"/>
                </a:solidFill>
              </a:rPr>
              <a:t>+</a:t>
            </a:r>
            <a:r>
              <a:rPr lang="zh-CN" altLang="zh-CN" sz="2000" spc="0">
                <a:solidFill>
                  <a:srgbClr val="FF0000"/>
                </a:solidFill>
              </a:rPr>
              <a:t>生成</a:t>
            </a:r>
            <a:r>
              <a:rPr lang="en-US" altLang="zh-CN" sz="2000" spc="0">
                <a:solidFill>
                  <a:srgbClr val="FF0000"/>
                </a:solidFill>
              </a:rPr>
              <a:t>1 mol</a:t>
            </a:r>
            <a:r>
              <a:rPr lang="zh-CN" altLang="zh-CN" sz="2000" spc="0">
                <a:solidFill>
                  <a:srgbClr val="FF0000"/>
                </a:solidFill>
              </a:rPr>
              <a:t>氢气需要得到</a:t>
            </a:r>
            <a:r>
              <a:rPr lang="en-US" altLang="zh-CN" sz="2000" spc="0">
                <a:solidFill>
                  <a:srgbClr val="FF0000"/>
                </a:solidFill>
              </a:rPr>
              <a:t>2 mol</a:t>
            </a:r>
            <a:r>
              <a:rPr lang="zh-CN" altLang="zh-CN" sz="2000" spc="0">
                <a:solidFill>
                  <a:srgbClr val="FF0000"/>
                </a:solidFill>
              </a:rPr>
              <a:t>电子，</a:t>
            </a:r>
            <a:r>
              <a:rPr lang="en-US" altLang="zh-CN" sz="2000" spc="0">
                <a:solidFill>
                  <a:srgbClr val="FF0000"/>
                </a:solidFill>
              </a:rPr>
              <a:t>1 mol</a:t>
            </a:r>
            <a:r>
              <a:rPr lang="zh-CN" altLang="zh-CN" sz="2000" spc="0">
                <a:solidFill>
                  <a:srgbClr val="FF0000"/>
                </a:solidFill>
              </a:rPr>
              <a:t>钾的质量是</a:t>
            </a:r>
            <a:r>
              <a:rPr lang="en-US" altLang="zh-CN" sz="2000" spc="0">
                <a:solidFill>
                  <a:srgbClr val="FF0000"/>
                </a:solidFill>
              </a:rPr>
              <a:t>39 g</a:t>
            </a:r>
            <a:r>
              <a:rPr lang="zh-CN" altLang="zh-CN" sz="2000" spc="0">
                <a:solidFill>
                  <a:srgbClr val="FF0000"/>
                </a:solidFill>
              </a:rPr>
              <a:t>，可失去</a:t>
            </a:r>
            <a:r>
              <a:rPr lang="en-US" altLang="zh-CN" sz="2000" spc="0">
                <a:solidFill>
                  <a:srgbClr val="FF0000"/>
                </a:solidFill>
              </a:rPr>
              <a:t>1 mol</a:t>
            </a:r>
            <a:r>
              <a:rPr lang="zh-CN" altLang="zh-CN" sz="2000" spc="0">
                <a:solidFill>
                  <a:srgbClr val="FF0000"/>
                </a:solidFill>
              </a:rPr>
              <a:t>电子，</a:t>
            </a:r>
            <a:r>
              <a:rPr lang="en-US" altLang="zh-CN" sz="2000" spc="0">
                <a:solidFill>
                  <a:srgbClr val="FF0000"/>
                </a:solidFill>
              </a:rPr>
              <a:t>1 mol</a:t>
            </a:r>
            <a:r>
              <a:rPr lang="zh-CN" altLang="zh-CN" sz="2000" spc="0">
                <a:solidFill>
                  <a:srgbClr val="FF0000"/>
                </a:solidFill>
              </a:rPr>
              <a:t>钠的质量是</a:t>
            </a:r>
            <a:r>
              <a:rPr lang="en-US" altLang="zh-CN" sz="2000" spc="0">
                <a:solidFill>
                  <a:srgbClr val="FF0000"/>
                </a:solidFill>
              </a:rPr>
              <a:t>23 g</a:t>
            </a:r>
            <a:r>
              <a:rPr lang="zh-CN" altLang="zh-CN" sz="2000" spc="0">
                <a:solidFill>
                  <a:srgbClr val="FF0000"/>
                </a:solidFill>
              </a:rPr>
              <a:t>，可失去</a:t>
            </a:r>
            <a:r>
              <a:rPr lang="en-US" altLang="zh-CN" sz="2000" spc="0">
                <a:solidFill>
                  <a:srgbClr val="FF0000"/>
                </a:solidFill>
              </a:rPr>
              <a:t>1 mol</a:t>
            </a:r>
            <a:r>
              <a:rPr lang="zh-CN" altLang="zh-CN" sz="2000" spc="0">
                <a:solidFill>
                  <a:srgbClr val="FF0000"/>
                </a:solidFill>
              </a:rPr>
              <a:t>电子，</a:t>
            </a:r>
            <a:r>
              <a:rPr lang="en-US" altLang="zh-CN" sz="2000" spc="0">
                <a:solidFill>
                  <a:srgbClr val="FF0000"/>
                </a:solidFill>
              </a:rPr>
              <a:t>1 mol</a:t>
            </a:r>
            <a:r>
              <a:rPr lang="zh-CN" altLang="zh-CN" sz="2000" spc="0">
                <a:solidFill>
                  <a:srgbClr val="FF0000"/>
                </a:solidFill>
              </a:rPr>
              <a:t>镁的质量是</a:t>
            </a:r>
            <a:r>
              <a:rPr lang="en-US" altLang="zh-CN" sz="2000" spc="0">
                <a:solidFill>
                  <a:srgbClr val="FF0000"/>
                </a:solidFill>
              </a:rPr>
              <a:t>24 g</a:t>
            </a:r>
            <a:r>
              <a:rPr lang="zh-CN" altLang="zh-CN" sz="2000" spc="0">
                <a:solidFill>
                  <a:srgbClr val="FF0000"/>
                </a:solidFill>
              </a:rPr>
              <a:t>，可失去</a:t>
            </a:r>
            <a:r>
              <a:rPr lang="en-US" altLang="zh-CN" sz="2000" spc="0">
                <a:solidFill>
                  <a:srgbClr val="FF0000"/>
                </a:solidFill>
              </a:rPr>
              <a:t>2 mol</a:t>
            </a:r>
            <a:r>
              <a:rPr lang="zh-CN" altLang="zh-CN" sz="2000" spc="0">
                <a:solidFill>
                  <a:srgbClr val="FF0000"/>
                </a:solidFill>
              </a:rPr>
              <a:t>电子，而</a:t>
            </a:r>
            <a:r>
              <a:rPr lang="en-US" altLang="zh-CN" sz="2000" spc="0">
                <a:solidFill>
                  <a:srgbClr val="FF0000"/>
                </a:solidFill>
              </a:rPr>
              <a:t>1 mol</a:t>
            </a:r>
            <a:r>
              <a:rPr lang="zh-CN" altLang="zh-CN" sz="2000" spc="0">
                <a:solidFill>
                  <a:srgbClr val="FF0000"/>
                </a:solidFill>
              </a:rPr>
              <a:t>铝的质量是</a:t>
            </a:r>
            <a:r>
              <a:rPr lang="en-US" altLang="zh-CN" sz="2000" spc="0">
                <a:solidFill>
                  <a:srgbClr val="FF0000"/>
                </a:solidFill>
              </a:rPr>
              <a:t>27 g</a:t>
            </a:r>
            <a:r>
              <a:rPr lang="zh-CN" altLang="zh-CN" sz="2000" spc="0">
                <a:solidFill>
                  <a:srgbClr val="FF0000"/>
                </a:solidFill>
              </a:rPr>
              <a:t>，可失去</a:t>
            </a:r>
            <a:r>
              <a:rPr lang="en-US" altLang="zh-CN" sz="2000" spc="0">
                <a:solidFill>
                  <a:srgbClr val="FF0000"/>
                </a:solidFill>
              </a:rPr>
              <a:t>3 mol</a:t>
            </a:r>
            <a:r>
              <a:rPr lang="zh-CN" altLang="zh-CN" sz="2000" spc="0">
                <a:solidFill>
                  <a:srgbClr val="FF0000"/>
                </a:solidFill>
              </a:rPr>
              <a:t>电子，所以等质量的四种金属失去电子的物质的量最多的是</a:t>
            </a:r>
            <a:r>
              <a:rPr lang="en-US" altLang="zh-CN" sz="2000" spc="0">
                <a:solidFill>
                  <a:srgbClr val="FF0000"/>
                </a:solidFill>
              </a:rPr>
              <a:t>Al</a:t>
            </a:r>
            <a:r>
              <a:rPr lang="zh-CN" altLang="zh-CN" sz="2000" spc="0">
                <a:solidFill>
                  <a:srgbClr val="FF0000"/>
                </a:solidFill>
              </a:rPr>
              <a:t>，则生成相同条件下氢气最多的是金属铝。</a:t>
            </a:r>
            <a:endParaRPr lang="zh-CN" altLang="zh-CN" sz="2000">
              <a:solidFill>
                <a:srgbClr val="FF0000"/>
              </a:solidFill>
            </a:endParaRPr>
          </a:p>
          <a:p>
            <a:pPr marL="0" marR="0" lvl="0" indent="0" eaLnBrk="1" hangingPunct="1">
              <a:lnSpc>
                <a:spcPct val="150000"/>
              </a:lnSpc>
            </a:pPr>
            <a:r>
              <a:rPr lang="zh-CN" altLang="zh-CN" sz="2000" spc="0">
                <a:solidFill>
                  <a:srgbClr val="FF0000"/>
                </a:solidFill>
              </a:rPr>
              <a:t>（</a:t>
            </a:r>
            <a:r>
              <a:rPr lang="en-US" altLang="zh-CN" sz="2000" spc="0">
                <a:solidFill>
                  <a:srgbClr val="FF0000"/>
                </a:solidFill>
              </a:rPr>
              <a:t>3</a:t>
            </a:r>
            <a:r>
              <a:rPr lang="zh-CN" altLang="zh-CN" sz="2000" spc="0">
                <a:solidFill>
                  <a:srgbClr val="FF0000"/>
                </a:solidFill>
              </a:rPr>
              <a:t>）根据题意，发生装置为氯气的制备装置，浓盐酸和高锰酸钾在常温下反应可生成氯气，则</a:t>
            </a:r>
            <a:r>
              <a:rPr lang="en-US" altLang="zh-CN" sz="2000" spc="0">
                <a:solidFill>
                  <a:srgbClr val="FF0000"/>
                </a:solidFill>
              </a:rPr>
              <a:t>B</a:t>
            </a:r>
            <a:r>
              <a:rPr lang="zh-CN" altLang="zh-CN" sz="2000" spc="0">
                <a:solidFill>
                  <a:srgbClr val="FF0000"/>
                </a:solidFill>
              </a:rPr>
              <a:t>中可加入</a:t>
            </a:r>
            <a:r>
              <a:rPr lang="en-US" altLang="zh-CN" sz="2000" spc="0">
                <a:solidFill>
                  <a:srgbClr val="FF0000"/>
                </a:solidFill>
              </a:rPr>
              <a:t>KMnO</a:t>
            </a:r>
            <a:r>
              <a:rPr lang="en-US" altLang="zh-CN" sz="2000" spc="0" baseline="-25000">
                <a:solidFill>
                  <a:srgbClr val="FF0000"/>
                </a:solidFill>
              </a:rPr>
              <a:t>4</a:t>
            </a:r>
            <a:r>
              <a:rPr lang="zh-CN" altLang="zh-CN" sz="2000" spc="0">
                <a:solidFill>
                  <a:srgbClr val="FF0000"/>
                </a:solidFill>
              </a:rPr>
              <a:t>固体。</a:t>
            </a:r>
            <a:endParaRPr lang="zh-CN" altLang="zh-CN" sz="2000">
              <a:solidFill>
                <a:srgbClr val="FF0000"/>
              </a:solidFill>
            </a:endParaRPr>
          </a:p>
          <a:p>
            <a:pPr marL="0" marR="0" lvl="0" indent="0" eaLnBrk="1" hangingPunct="1">
              <a:lnSpc>
                <a:spcPct val="150000"/>
              </a:lnSpc>
            </a:pPr>
            <a:r>
              <a:rPr lang="zh-CN" altLang="zh-CN" sz="2000" spc="0">
                <a:solidFill>
                  <a:srgbClr val="FF0000"/>
                </a:solidFill>
              </a:rPr>
              <a:t>（</a:t>
            </a:r>
            <a:r>
              <a:rPr lang="en-US" altLang="zh-CN" sz="2000" spc="0">
                <a:solidFill>
                  <a:srgbClr val="FF0000"/>
                </a:solidFill>
              </a:rPr>
              <a:t>4</a:t>
            </a:r>
            <a:r>
              <a:rPr lang="zh-CN" altLang="zh-CN" sz="2000" spc="0">
                <a:solidFill>
                  <a:srgbClr val="FF0000"/>
                </a:solidFill>
              </a:rPr>
              <a:t>）根据仪器的结构可知，仪器</a:t>
            </a:r>
            <a:r>
              <a:rPr lang="en-US" altLang="zh-CN" sz="2000" spc="0">
                <a:solidFill>
                  <a:srgbClr val="FF0000"/>
                </a:solidFill>
              </a:rPr>
              <a:t>A</a:t>
            </a:r>
            <a:r>
              <a:rPr lang="zh-CN" altLang="zh-CN" sz="2000" spc="0">
                <a:solidFill>
                  <a:srgbClr val="FF0000"/>
                </a:solidFill>
              </a:rPr>
              <a:t>的名称是分液漏斗。</a:t>
            </a:r>
            <a:endParaRPr lang="zh-CN" altLang="zh-CN" sz="2000">
              <a:solidFill>
                <a:srgbClr val="FF0000"/>
              </a:solidFill>
            </a:endParaRPr>
          </a:p>
          <a:p>
            <a:pPr marL="0" marR="0" lvl="0" indent="0" eaLnBrk="1" hangingPunct="1">
              <a:lnSpc>
                <a:spcPct val="150000"/>
              </a:lnSpc>
            </a:pPr>
            <a:r>
              <a:rPr lang="zh-CN" altLang="zh-CN" sz="2000" spc="0">
                <a:solidFill>
                  <a:srgbClr val="FF0000"/>
                </a:solidFill>
              </a:rPr>
              <a:t>（</a:t>
            </a:r>
            <a:r>
              <a:rPr lang="en-US" altLang="zh-CN" sz="2000" spc="0">
                <a:solidFill>
                  <a:srgbClr val="FF0000"/>
                </a:solidFill>
              </a:rPr>
              <a:t>5</a:t>
            </a:r>
            <a:r>
              <a:rPr lang="zh-CN" altLang="zh-CN" sz="2000" spc="0">
                <a:solidFill>
                  <a:srgbClr val="FF0000"/>
                </a:solidFill>
              </a:rPr>
              <a:t>）氯气是有毒气体，在排放前要进行尾气处理，根据氯气能够与碱反应的性质可知，多余的氯气用氢氧化钠溶液进行吸收，所以从环境保护的角度考虑，此装置尚缺少尾气处理装置，可用</a:t>
            </a:r>
            <a:r>
              <a:rPr lang="en-US" altLang="zh-CN" sz="2000" spc="0">
                <a:solidFill>
                  <a:srgbClr val="FF0000"/>
                </a:solidFill>
              </a:rPr>
              <a:t>NaOH</a:t>
            </a:r>
            <a:r>
              <a:rPr lang="zh-CN" altLang="zh-CN" sz="2000" spc="0">
                <a:solidFill>
                  <a:srgbClr val="FF0000"/>
                </a:solidFill>
              </a:rPr>
              <a:t>溶液吸收尾气。</a:t>
            </a:r>
            <a:endParaRPr lang="zh-CN" altLang="zh-CN" sz="2000">
              <a:solidFill>
                <a:srgbClr val="FF0000"/>
              </a:solidFill>
            </a:endParaRPr>
          </a:p>
        </p:txBody>
      </p:sp>
      <p:pic>
        <p:nvPicPr>
          <p:cNvPr id="95235" name="New picture"/>
          <p:cNvPicPr/>
          <p:nvPr/>
        </p:nvPicPr>
        <p:blipFill>
          <a:blip r:embed="rId3"/>
          <a:stretch>
            <a:fillRect/>
          </a:stretch>
        </p:blipFill>
        <p:spPr>
          <a:xfrm>
            <a:off x="11837988" y="10923588"/>
            <a:ext cx="304800" cy="225425"/>
          </a:xfrm>
          <a:prstGeom prst="rect">
            <a:avLst/>
          </a:prstGeom>
          <a:noFill/>
          <a:ln>
            <a:miter lim="800000"/>
          </a:ln>
        </p:spPr>
      </p:pic>
      <p:pic>
        <p:nvPicPr>
          <p:cNvPr id="95236" name="New picture"/>
          <p:cNvPicPr/>
          <p:nvPr/>
        </p:nvPicPr>
        <p:blipFill>
          <a:blip r:embed="rId4"/>
          <a:stretch>
            <a:fillRect/>
          </a:stretch>
        </p:blipFill>
        <p:spPr>
          <a:xfrm>
            <a:off x="11468100" y="111887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458" name="文本框 1">
            <a:extLst>
              <a:ext uri="{FF2B5EF4-FFF2-40B4-BE49-F238E27FC236}"/>
            </a:extLst>
          </p:cNvPr>
          <p:cNvSpPr txBox="1"/>
          <p:nvPr/>
        </p:nvSpPr>
        <p:spPr>
          <a:xfrm>
            <a:off x="1055688" y="1306513"/>
            <a:ext cx="10456862" cy="495300"/>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en-US" altLang="zh-CN" sz="2000" b="1" spc="0">
                <a:latin typeface="楷体" pitchFamily="49" charset="-122"/>
                <a:ea typeface="楷体" panose="02010609060101010101" pitchFamily="49" charset="-122"/>
              </a:rPr>
              <a:t> </a:t>
            </a:r>
            <a:endParaRPr lang="zh-CN" altLang="zh-CN" sz="2000" b="1">
              <a:latin typeface="楷体" pitchFamily="49" charset="-122"/>
              <a:ea typeface="楷体" panose="02010609060101010101" pitchFamily="49" charset="-122"/>
            </a:endParaRPr>
          </a:p>
        </p:txBody>
      </p:sp>
      <p:sp>
        <p:nvSpPr>
          <p:cNvPr id="19459" name="文本框 5"/>
          <p:cNvSpPr/>
          <p:nvPr/>
        </p:nvSpPr>
        <p:spPr>
          <a:xfrm>
            <a:off x="1055688" y="752475"/>
            <a:ext cx="10812462" cy="532130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algn="just" eaLnBrk="1" hangingPunct="1">
              <a:lnSpc>
                <a:spcPct val="130000"/>
              </a:lnSpc>
              <a:spcBef>
                <a:spcPct val="0"/>
              </a:spcBef>
              <a:buFontTx/>
              <a:buNone/>
            </a:pPr>
            <a:r>
              <a:rPr lang="en-US" altLang="zh-CN" sz="2400">
                <a:latin typeface="Arial" pitchFamily="34" charset="0"/>
                <a:ea typeface="微软雅黑" pitchFamily="34" charset="-122"/>
              </a:rPr>
              <a:t>3.</a:t>
            </a:r>
            <a:r>
              <a:rPr lang="zh-CN" altLang="zh-CN" sz="2400">
                <a:latin typeface="Arial" pitchFamily="34" charset="0"/>
                <a:ea typeface="微软雅黑" pitchFamily="34" charset="-122"/>
              </a:rPr>
              <a:t>元素化合价的周期性变化</a:t>
            </a:r>
            <a:endParaRPr lang="zh-CN" altLang="zh-CN" sz="2400">
              <a:latin typeface="Arial" pitchFamily="34" charset="0"/>
              <a:ea typeface="微软雅黑" pitchFamily="34" charset="-122"/>
            </a:endParaRPr>
          </a:p>
          <a:p>
            <a:pPr marL="0" lvl="0" indent="0" algn="just" eaLnBrk="1" hangingPunct="1">
              <a:lnSpc>
                <a:spcPct val="130000"/>
              </a:lnSpc>
              <a:spcBef>
                <a:spcPct val="0"/>
              </a:spcBef>
              <a:buFontTx/>
              <a:buNone/>
            </a:pPr>
            <a:r>
              <a:rPr lang="zh-CN" altLang="zh-CN" sz="2400">
                <a:latin typeface="Arial" pitchFamily="34" charset="0"/>
                <a:ea typeface="微软雅黑" pitchFamily="34" charset="-122"/>
              </a:rPr>
              <a:t>（</a:t>
            </a:r>
            <a:r>
              <a:rPr lang="en-US" altLang="zh-CN" sz="2400">
                <a:latin typeface="Arial" pitchFamily="34" charset="0"/>
                <a:ea typeface="微软雅黑" pitchFamily="34" charset="-122"/>
              </a:rPr>
              <a:t>1</a:t>
            </a:r>
            <a:r>
              <a:rPr lang="zh-CN" altLang="zh-CN" sz="2400">
                <a:latin typeface="Arial" pitchFamily="34" charset="0"/>
                <a:ea typeface="微软雅黑" pitchFamily="34" charset="-122"/>
              </a:rPr>
              <a:t>）元素化合价与原子序数变化的关系图</a:t>
            </a:r>
            <a:endParaRPr lang="zh-CN"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endParaRPr lang="en-US" altLang="zh-CN" sz="2400">
              <a:latin typeface="Arial" pitchFamily="34" charset="0"/>
              <a:ea typeface="微软雅黑" pitchFamily="34" charset="-122"/>
            </a:endParaRPr>
          </a:p>
          <a:p>
            <a:pPr marL="0" lvl="0" indent="0" algn="just" eaLnBrk="1" hangingPunct="1">
              <a:lnSpc>
                <a:spcPct val="130000"/>
              </a:lnSpc>
              <a:spcBef>
                <a:spcPct val="0"/>
              </a:spcBef>
              <a:buFontTx/>
              <a:buNone/>
            </a:pPr>
            <a:r>
              <a:rPr lang="zh-CN" altLang="zh-CN" sz="2400">
                <a:latin typeface="Arial" pitchFamily="34" charset="0"/>
                <a:ea typeface="微软雅黑" pitchFamily="34" charset="-122"/>
              </a:rPr>
              <a:t>（</a:t>
            </a:r>
            <a:r>
              <a:rPr lang="en-US" altLang="zh-CN" sz="2400">
                <a:latin typeface="Arial" pitchFamily="34" charset="0"/>
                <a:ea typeface="微软雅黑" pitchFamily="34" charset="-122"/>
              </a:rPr>
              <a:t>2</a:t>
            </a:r>
            <a:r>
              <a:rPr lang="zh-CN" altLang="zh-CN" sz="2400">
                <a:latin typeface="Arial" pitchFamily="34" charset="0"/>
                <a:ea typeface="微软雅黑" pitchFamily="34" charset="-122"/>
              </a:rPr>
              <a:t>）规律：随着原子序数的递增，元素的化合价呈</a:t>
            </a:r>
            <a:r>
              <a:rPr lang="zh-CN" altLang="zh-CN" sz="2400">
                <a:latin typeface="Arial" pitchFamily="34" charset="0"/>
                <a:ea typeface="Courier New" pitchFamily="49" charset="0"/>
              </a:rPr>
              <a:t>③</a:t>
            </a:r>
            <a:r>
              <a:rPr lang="en-US" altLang="zh-CN" sz="2400" u="sng">
                <a:latin typeface="Arial" pitchFamily="34" charset="0"/>
                <a:ea typeface="微软雅黑" pitchFamily="34" charset="-122"/>
              </a:rPr>
              <a:t>                  </a:t>
            </a:r>
            <a:r>
              <a:rPr lang="zh-CN" altLang="zh-CN" sz="2400">
                <a:latin typeface="Arial" pitchFamily="34" charset="0"/>
                <a:ea typeface="微软雅黑" pitchFamily="34" charset="-122"/>
              </a:rPr>
              <a:t>变化，即每周期，最高正价：</a:t>
            </a:r>
            <a:r>
              <a:rPr lang="zh-CN" altLang="zh-CN" sz="2400">
                <a:latin typeface="Arial" pitchFamily="34" charset="0"/>
              </a:rPr>
              <a:t>④</a:t>
            </a:r>
            <a:r>
              <a:rPr lang="en-US" altLang="zh-CN" sz="2400" u="sng">
                <a:latin typeface="Arial" pitchFamily="34" charset="0"/>
                <a:ea typeface="微软雅黑" pitchFamily="34" charset="-122"/>
              </a:rPr>
              <a:t>                        </a:t>
            </a:r>
            <a:r>
              <a:rPr lang="zh-CN" altLang="zh-CN" sz="2400">
                <a:latin typeface="Arial" pitchFamily="34" charset="0"/>
                <a:ea typeface="微软雅黑" pitchFamily="34" charset="-122"/>
              </a:rPr>
              <a:t>（</a:t>
            </a:r>
            <a:r>
              <a:rPr lang="en-US" altLang="zh-CN" sz="2400">
                <a:latin typeface="Arial" pitchFamily="34" charset="0"/>
                <a:ea typeface="微软雅黑" pitchFamily="34" charset="-122"/>
              </a:rPr>
              <a:t>O</a:t>
            </a:r>
            <a:r>
              <a:rPr lang="zh-CN" altLang="zh-CN" sz="2400">
                <a:latin typeface="Arial" pitchFamily="34" charset="0"/>
                <a:ea typeface="微软雅黑" pitchFamily="34" charset="-122"/>
              </a:rPr>
              <a:t>无最高正价、</a:t>
            </a:r>
            <a:r>
              <a:rPr lang="en-US" altLang="zh-CN" sz="2400">
                <a:latin typeface="Arial" pitchFamily="34" charset="0"/>
                <a:ea typeface="微软雅黑" pitchFamily="34" charset="-122"/>
              </a:rPr>
              <a:t>F</a:t>
            </a:r>
            <a:r>
              <a:rPr lang="zh-CN" altLang="zh-CN" sz="2400">
                <a:latin typeface="Arial" pitchFamily="34" charset="0"/>
                <a:ea typeface="微软雅黑" pitchFamily="34" charset="-122"/>
              </a:rPr>
              <a:t>无正价），最低负价：</a:t>
            </a:r>
            <a:r>
              <a:rPr lang="zh-CN" altLang="zh-CN" sz="2400">
                <a:latin typeface="Arial" pitchFamily="34" charset="0"/>
              </a:rPr>
              <a:t>⑤</a:t>
            </a:r>
            <a:r>
              <a:rPr lang="en-US" altLang="zh-CN" sz="2400" u="sng">
                <a:latin typeface="Arial" pitchFamily="34" charset="0"/>
                <a:ea typeface="微软雅黑" pitchFamily="34" charset="-122"/>
              </a:rPr>
              <a:t>                                  </a:t>
            </a:r>
            <a:r>
              <a:rPr lang="zh-CN" altLang="zh-CN" sz="2400">
                <a:latin typeface="Arial" pitchFamily="34" charset="0"/>
                <a:ea typeface="微软雅黑" pitchFamily="34" charset="-122"/>
              </a:rPr>
              <a:t>。</a:t>
            </a:r>
            <a:endParaRPr lang="zh-CN" altLang="zh-CN" sz="2400">
              <a:latin typeface="Arial" pitchFamily="34" charset="0"/>
              <a:ea typeface="微软雅黑" pitchFamily="34" charset="-122"/>
            </a:endParaRPr>
          </a:p>
        </p:txBody>
      </p:sp>
      <p:pic>
        <p:nvPicPr>
          <p:cNvPr id="19460" name="图片 7"/>
          <p:cNvPicPr>
            <a:picLocks noChangeAspect="1"/>
          </p:cNvPicPr>
          <p:nvPr/>
        </p:nvPicPr>
        <p:blipFill>
          <a:blip r:embed="rId3">
            <a:clrChange>
              <a:clrFrom>
                <a:srgbClr val="FFFFFF"/>
              </a:clrFrom>
              <a:clrTo>
                <a:srgbClr val="FFFFFF">
                  <a:alpha val="0"/>
                </a:srgbClr>
              </a:clrTo>
            </a:clrChange>
          </a:blip>
          <a:stretch>
            <a:fillRect/>
          </a:stretch>
        </p:blipFill>
        <p:spPr>
          <a:xfrm>
            <a:off x="3629025" y="1898650"/>
            <a:ext cx="4938713" cy="2733675"/>
          </a:xfrm>
          <a:prstGeom prst="rect">
            <a:avLst/>
          </a:prstGeom>
          <a:noFill/>
          <a:ln>
            <a:noFill/>
            <a:miter lim="800000"/>
          </a:ln>
        </p:spPr>
      </p:pic>
      <p:sp>
        <p:nvSpPr>
          <p:cNvPr id="19461" name="文本框 6"/>
          <p:cNvSpPr/>
          <p:nvPr/>
        </p:nvSpPr>
        <p:spPr>
          <a:xfrm>
            <a:off x="1990725" y="5545138"/>
            <a:ext cx="1687513"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400">
                <a:solidFill>
                  <a:srgbClr val="FF0000"/>
                </a:solidFill>
                <a:latin typeface="Arial" pitchFamily="34" charset="0"/>
                <a:ea typeface="微软雅黑" pitchFamily="34" charset="-122"/>
              </a:rPr>
              <a:t>－</a:t>
            </a:r>
            <a:r>
              <a:rPr lang="en-US" altLang="zh-CN" sz="2400">
                <a:solidFill>
                  <a:srgbClr val="FF0000"/>
                </a:solidFill>
                <a:latin typeface="Arial" pitchFamily="34" charset="0"/>
                <a:ea typeface="微软雅黑" pitchFamily="34" charset="-122"/>
              </a:rPr>
              <a:t>4</a:t>
            </a:r>
            <a:r>
              <a:rPr lang="zh-CN" altLang="zh-CN" sz="2400">
                <a:solidFill>
                  <a:srgbClr val="FF0000"/>
                </a:solidFill>
                <a:latin typeface="Arial" pitchFamily="34" charset="0"/>
                <a:ea typeface="微软雅黑" pitchFamily="34" charset="-122"/>
              </a:rPr>
              <a:t>到－</a:t>
            </a:r>
            <a:r>
              <a:rPr lang="en-US" altLang="zh-CN" sz="2400">
                <a:solidFill>
                  <a:srgbClr val="FF0000"/>
                </a:solidFill>
                <a:latin typeface="Arial" pitchFamily="34" charset="0"/>
                <a:ea typeface="微软雅黑" pitchFamily="34" charset="-122"/>
              </a:rPr>
              <a:t>1</a:t>
            </a:r>
            <a:endParaRPr lang="zh-CN" altLang="en-US" sz="4000">
              <a:solidFill>
                <a:srgbClr val="FF0000"/>
              </a:solidFill>
              <a:latin typeface="Arial" pitchFamily="34" charset="0"/>
              <a:ea typeface="微软雅黑" pitchFamily="34" charset="-122"/>
            </a:endParaRPr>
          </a:p>
        </p:txBody>
      </p:sp>
      <p:sp>
        <p:nvSpPr>
          <p:cNvPr id="19462" name="文本框 8"/>
          <p:cNvSpPr/>
          <p:nvPr/>
        </p:nvSpPr>
        <p:spPr>
          <a:xfrm>
            <a:off x="8567738" y="4497388"/>
            <a:ext cx="1363662"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400">
                <a:solidFill>
                  <a:srgbClr val="FF0000"/>
                </a:solidFill>
                <a:latin typeface="Arial" pitchFamily="34" charset="0"/>
                <a:ea typeface="微软雅黑" pitchFamily="34" charset="-122"/>
              </a:rPr>
              <a:t>周期性</a:t>
            </a:r>
            <a:endParaRPr lang="zh-CN" altLang="en-US" sz="2400">
              <a:solidFill>
                <a:srgbClr val="FF0000"/>
              </a:solidFill>
              <a:latin typeface="Arial" pitchFamily="34" charset="0"/>
              <a:ea typeface="微软雅黑" pitchFamily="34" charset="-122"/>
            </a:endParaRPr>
          </a:p>
        </p:txBody>
      </p:sp>
      <p:sp>
        <p:nvSpPr>
          <p:cNvPr id="19463" name="文本框 9"/>
          <p:cNvSpPr/>
          <p:nvPr/>
        </p:nvSpPr>
        <p:spPr>
          <a:xfrm>
            <a:off x="4049713" y="4973638"/>
            <a:ext cx="1687512"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zh-CN" sz="2400">
                <a:solidFill>
                  <a:srgbClr val="FF0000"/>
                </a:solidFill>
                <a:latin typeface="Arial" pitchFamily="34" charset="0"/>
                <a:ea typeface="微软雅黑" pitchFamily="34" charset="-122"/>
              </a:rPr>
              <a:t>＋</a:t>
            </a:r>
            <a:r>
              <a:rPr lang="en-US" altLang="zh-CN" sz="2400">
                <a:solidFill>
                  <a:srgbClr val="FF0000"/>
                </a:solidFill>
                <a:latin typeface="Arial" pitchFamily="34" charset="0"/>
                <a:ea typeface="微软雅黑" pitchFamily="34" charset="-122"/>
              </a:rPr>
              <a:t>1</a:t>
            </a:r>
            <a:r>
              <a:rPr lang="zh-CN" altLang="zh-CN" sz="2400">
                <a:solidFill>
                  <a:srgbClr val="FF0000"/>
                </a:solidFill>
                <a:latin typeface="Arial" pitchFamily="34" charset="0"/>
                <a:ea typeface="微软雅黑" pitchFamily="34" charset="-122"/>
              </a:rPr>
              <a:t>到＋</a:t>
            </a:r>
            <a:r>
              <a:rPr lang="en-US" altLang="zh-CN" sz="2400">
                <a:solidFill>
                  <a:srgbClr val="FF0000"/>
                </a:solidFill>
                <a:latin typeface="Arial" pitchFamily="34" charset="0"/>
                <a:ea typeface="微软雅黑" pitchFamily="34" charset="-122"/>
              </a:rPr>
              <a:t>7</a:t>
            </a:r>
            <a:endParaRPr lang="zh-CN" altLang="en-US" sz="32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506" name="文本框 13"/>
          <p:cNvSpPr/>
          <p:nvPr/>
        </p:nvSpPr>
        <p:spPr>
          <a:xfrm>
            <a:off x="1055688" y="752475"/>
            <a:ext cx="10812462" cy="511175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50000"/>
              </a:lnSpc>
              <a:spcBef>
                <a:spcPct val="0"/>
              </a:spcBef>
              <a:buFontTx/>
              <a:buNone/>
            </a:pPr>
            <a:r>
              <a:rPr lang="zh-CN" altLang="zh-CN" sz="2000" b="1">
                <a:latin typeface="Arial" pitchFamily="34" charset="0"/>
                <a:ea typeface="微软雅黑" pitchFamily="34" charset="-122"/>
              </a:rPr>
              <a:t>探究一、元素化合价的周期性变化</a:t>
            </a:r>
            <a:r>
              <a:rPr lang="zh-CN" altLang="zh-CN" sz="2000">
                <a:latin typeface="Arial" pitchFamily="34" charset="0"/>
                <a:ea typeface="微软雅黑" pitchFamily="34" charset="-122"/>
              </a:rPr>
              <a:t>（</a:t>
            </a:r>
            <a:r>
              <a:rPr lang="en-US" altLang="zh-CN" sz="2000">
                <a:latin typeface="Arial" pitchFamily="34" charset="0"/>
                <a:ea typeface="微软雅黑" pitchFamily="34" charset="-122"/>
              </a:rPr>
              <a:t>12</a:t>
            </a:r>
            <a:r>
              <a:rPr lang="zh-CN" altLang="zh-CN" sz="2000">
                <a:latin typeface="Arial" pitchFamily="34" charset="0"/>
                <a:ea typeface="微软雅黑" pitchFamily="34" charset="-122"/>
              </a:rPr>
              <a:t>分钟）</a:t>
            </a:r>
            <a:endParaRPr lang="zh-CN" altLang="zh-CN" sz="2000">
              <a:latin typeface="Arial" pitchFamily="34" charset="0"/>
              <a:ea typeface="微软雅黑" pitchFamily="34" charset="-122"/>
            </a:endParaRPr>
          </a:p>
          <a:p>
            <a:pPr marL="0" lvl="0" indent="0" eaLnBrk="1" hangingPunct="1">
              <a:lnSpc>
                <a:spcPct val="150000"/>
              </a:lnSpc>
              <a:spcBef>
                <a:spcPct val="0"/>
              </a:spcBef>
              <a:buFontTx/>
              <a:buNone/>
            </a:pPr>
            <a:r>
              <a:rPr lang="zh-CN" altLang="zh-CN" sz="2000" b="1">
                <a:latin typeface="Arial" pitchFamily="34" charset="0"/>
                <a:ea typeface="微软雅黑" pitchFamily="34" charset="-122"/>
              </a:rPr>
              <a:t>问题</a:t>
            </a:r>
            <a:r>
              <a:rPr lang="en-US" altLang="zh-CN" sz="2000" b="1">
                <a:latin typeface="Arial" pitchFamily="34" charset="0"/>
                <a:ea typeface="微软雅黑" pitchFamily="34" charset="-122"/>
              </a:rPr>
              <a:t>1.</a:t>
            </a:r>
            <a:r>
              <a:rPr lang="zh-CN" altLang="zh-CN" sz="2000">
                <a:latin typeface="Arial" pitchFamily="34" charset="0"/>
                <a:ea typeface="微软雅黑" pitchFamily="34" charset="-122"/>
              </a:rPr>
              <a:t>请根据教材第</a:t>
            </a:r>
            <a:r>
              <a:rPr lang="en-US" altLang="zh-CN" sz="2000">
                <a:latin typeface="Arial" pitchFamily="34" charset="0"/>
                <a:ea typeface="微软雅黑" pitchFamily="34" charset="-122"/>
              </a:rPr>
              <a:t>101</a:t>
            </a:r>
            <a:r>
              <a:rPr lang="zh-CN" altLang="zh-CN" sz="2000">
                <a:latin typeface="Arial" pitchFamily="34" charset="0"/>
                <a:ea typeface="微软雅黑" pitchFamily="34" charset="-122"/>
              </a:rPr>
              <a:t>页中表</a:t>
            </a:r>
            <a:r>
              <a:rPr lang="en-US" altLang="zh-CN" sz="2000">
                <a:latin typeface="Arial" pitchFamily="34" charset="0"/>
                <a:ea typeface="微软雅黑" pitchFamily="34" charset="-122"/>
              </a:rPr>
              <a:t>4-5</a:t>
            </a:r>
            <a:r>
              <a:rPr lang="zh-CN" altLang="zh-CN" sz="2000">
                <a:latin typeface="Arial" pitchFamily="34" charset="0"/>
                <a:ea typeface="微软雅黑" pitchFamily="34" charset="-122"/>
              </a:rPr>
              <a:t>的数据，以原子序数为横坐标，原子最外层电子数为纵坐标，在坐标系中绘出二者变化关系图。</a:t>
            </a:r>
            <a:endParaRPr lang="en-US" altLang="zh-CN" sz="2000">
              <a:latin typeface="Arial" pitchFamily="34" charset="0"/>
              <a:ea typeface="微软雅黑" pitchFamily="34" charset="-122"/>
            </a:endParaRPr>
          </a:p>
          <a:p>
            <a:pPr marL="0" lvl="0" indent="0"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eaLnBrk="1" hangingPunct="1">
              <a:lnSpc>
                <a:spcPct val="150000"/>
              </a:lnSpc>
              <a:spcBef>
                <a:spcPct val="0"/>
              </a:spcBef>
              <a:buFontTx/>
              <a:buNone/>
            </a:pPr>
            <a:endParaRPr lang="en-US" altLang="zh-CN" sz="2000">
              <a:latin typeface="Arial" pitchFamily="34" charset="0"/>
              <a:ea typeface="微软雅黑" pitchFamily="34" charset="-122"/>
            </a:endParaRPr>
          </a:p>
          <a:p>
            <a:pPr marL="0" lvl="0" indent="0" eaLnBrk="1" hangingPunct="1">
              <a:lnSpc>
                <a:spcPct val="150000"/>
              </a:lnSpc>
              <a:spcBef>
                <a:spcPct val="0"/>
              </a:spcBef>
              <a:buFontTx/>
              <a:buNone/>
            </a:pPr>
            <a:r>
              <a:rPr lang="zh-CN" altLang="zh-CN" sz="2000" b="1">
                <a:latin typeface="Arial" pitchFamily="34" charset="0"/>
                <a:ea typeface="微软雅黑" pitchFamily="34" charset="-122"/>
              </a:rPr>
              <a:t>问题</a:t>
            </a:r>
            <a:r>
              <a:rPr lang="en-US" altLang="zh-CN" sz="2000" b="1">
                <a:latin typeface="Arial" pitchFamily="34" charset="0"/>
                <a:ea typeface="微软雅黑" pitchFamily="34" charset="-122"/>
              </a:rPr>
              <a:t>2.</a:t>
            </a:r>
            <a:r>
              <a:rPr lang="en-US" altLang="zh-CN" sz="2000">
                <a:latin typeface="Arial" pitchFamily="34" charset="0"/>
                <a:ea typeface="微软雅黑" pitchFamily="34" charset="-122"/>
              </a:rPr>
              <a:t>1.1~18</a:t>
            </a:r>
            <a:r>
              <a:rPr lang="zh-CN" altLang="zh-CN" sz="2000">
                <a:latin typeface="Arial" pitchFamily="34" charset="0"/>
                <a:ea typeface="微软雅黑" pitchFamily="34" charset="-122"/>
              </a:rPr>
              <a:t>号元素的核外电子排布的规律：同周期元素从左向右原子最外层电子数逐渐</a:t>
            </a:r>
            <a:r>
              <a:rPr lang="en-US" altLang="zh-CN" sz="2000">
                <a:latin typeface="Arial" pitchFamily="34" charset="0"/>
                <a:ea typeface="微软雅黑" pitchFamily="34" charset="-122"/>
              </a:rPr>
              <a:t>______</a:t>
            </a:r>
            <a:r>
              <a:rPr lang="zh-CN" altLang="zh-CN" sz="2000" u="sng">
                <a:latin typeface="Arial" pitchFamily="34" charset="0"/>
                <a:ea typeface="微软雅黑" pitchFamily="34" charset="-122"/>
              </a:rPr>
              <a:t>　</a:t>
            </a:r>
            <a:r>
              <a:rPr lang="zh-CN" altLang="zh-CN" sz="2000">
                <a:latin typeface="Arial" pitchFamily="34" charset="0"/>
                <a:ea typeface="微软雅黑" pitchFamily="34" charset="-122"/>
              </a:rPr>
              <a:t>（第一周期是</a:t>
            </a:r>
            <a:r>
              <a:rPr lang="zh-CN" altLang="zh-CN" sz="2000" u="sng">
                <a:latin typeface="Arial" pitchFamily="34" charset="0"/>
                <a:ea typeface="微软雅黑" pitchFamily="34" charset="-122"/>
              </a:rPr>
              <a:t>　　　　</a:t>
            </a:r>
            <a:r>
              <a:rPr lang="en-US" altLang="zh-CN" sz="2000">
                <a:latin typeface="Arial" pitchFamily="34" charset="0"/>
                <a:ea typeface="微软雅黑" pitchFamily="34" charset="-122"/>
              </a:rPr>
              <a:t>→</a:t>
            </a:r>
            <a:r>
              <a:rPr lang="zh-CN" altLang="zh-CN" sz="2000" u="sng">
                <a:latin typeface="Arial" pitchFamily="34" charset="0"/>
                <a:ea typeface="微软雅黑" pitchFamily="34" charset="-122"/>
              </a:rPr>
              <a:t>　　　　</a:t>
            </a:r>
            <a:r>
              <a:rPr lang="zh-CN" altLang="zh-CN" sz="2000">
                <a:latin typeface="Arial" pitchFamily="34" charset="0"/>
                <a:ea typeface="微软雅黑" pitchFamily="34" charset="-122"/>
              </a:rPr>
              <a:t>，第二周期和第三周期都是</a:t>
            </a:r>
            <a:r>
              <a:rPr lang="zh-CN" altLang="zh-CN" sz="2000" u="sng">
                <a:latin typeface="Arial" pitchFamily="34" charset="0"/>
                <a:ea typeface="微软雅黑" pitchFamily="34" charset="-122"/>
              </a:rPr>
              <a:t>　　　　</a:t>
            </a:r>
            <a:r>
              <a:rPr lang="en-US" altLang="zh-CN" sz="2000">
                <a:latin typeface="Arial" pitchFamily="34" charset="0"/>
                <a:ea typeface="微软雅黑" pitchFamily="34" charset="-122"/>
              </a:rPr>
              <a:t>→</a:t>
            </a:r>
            <a:r>
              <a:rPr lang="zh-CN" altLang="zh-CN" sz="2000" u="sng">
                <a:latin typeface="Arial" pitchFamily="34" charset="0"/>
                <a:ea typeface="微软雅黑" pitchFamily="34" charset="-122"/>
              </a:rPr>
              <a:t>　　　　</a:t>
            </a:r>
            <a:r>
              <a:rPr lang="zh-CN" altLang="zh-CN" sz="2000">
                <a:latin typeface="Arial" pitchFamily="34" charset="0"/>
                <a:ea typeface="微软雅黑" pitchFamily="34" charset="-122"/>
              </a:rPr>
              <a:t>）。</a:t>
            </a:r>
            <a:endParaRPr lang="zh-CN" altLang="zh-CN" sz="2400">
              <a:latin typeface="Arial" pitchFamily="34" charset="0"/>
              <a:ea typeface="微软雅黑" pitchFamily="34" charset="-122"/>
            </a:endParaRPr>
          </a:p>
        </p:txBody>
      </p:sp>
      <p:sp>
        <p:nvSpPr>
          <p:cNvPr id="21507" name="文本框 17">
            <a:extLst>
              <a:ext uri="{FF2B5EF4-FFF2-40B4-BE49-F238E27FC236}"/>
            </a:extLst>
          </p:cNvPr>
          <p:cNvSpPr txBox="1"/>
          <p:nvPr/>
        </p:nvSpPr>
        <p:spPr>
          <a:xfrm>
            <a:off x="1114425" y="2130425"/>
            <a:ext cx="10812463" cy="2862263"/>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r>
              <a:rPr lang="zh-CN" altLang="zh-CN" sz="2000" spc="0">
                <a:solidFill>
                  <a:srgbClr val="FF0000"/>
                </a:solidFill>
              </a:rPr>
              <a:t>【答案】</a:t>
            </a:r>
            <a:endParaRPr lang="en-US" altLang="zh-CN" sz="2000">
              <a:solidFill>
                <a:srgbClr val="FF0000"/>
              </a:solidFill>
            </a:endParaRPr>
          </a:p>
          <a:p>
            <a:pPr marL="0" marR="0" lvl="0" indent="0" eaLnBrk="1" hangingPunct="1"/>
            <a:endParaRPr lang="en-US" altLang="zh-CN" sz="2000">
              <a:solidFill>
                <a:srgbClr val="FF0000"/>
              </a:solidFill>
            </a:endParaRPr>
          </a:p>
          <a:p>
            <a:pPr marL="0" marR="0" lvl="0" indent="0" eaLnBrk="1" hangingPunct="1"/>
            <a:endParaRPr lang="en-US" altLang="zh-CN" sz="2000">
              <a:solidFill>
                <a:srgbClr val="FF0000"/>
              </a:solidFill>
            </a:endParaRPr>
          </a:p>
          <a:p>
            <a:pPr marL="0" marR="0" lvl="0" indent="0" eaLnBrk="1" hangingPunct="1"/>
            <a:endParaRPr lang="en-US" altLang="zh-CN" sz="2000">
              <a:solidFill>
                <a:srgbClr val="FF0000"/>
              </a:solidFill>
            </a:endParaRPr>
          </a:p>
          <a:p>
            <a:pPr marL="0" marR="0" lvl="0" indent="0" eaLnBrk="1" hangingPunct="1"/>
            <a:endParaRPr lang="en-US" altLang="zh-CN" sz="2000">
              <a:solidFill>
                <a:srgbClr val="FF0000"/>
              </a:solidFill>
            </a:endParaRPr>
          </a:p>
          <a:p>
            <a:pPr marL="0" marR="0" lvl="0" indent="0" eaLnBrk="1" hangingPunct="1"/>
            <a:endParaRPr lang="en-US" altLang="zh-CN" sz="2000">
              <a:solidFill>
                <a:srgbClr val="FF0000"/>
              </a:solidFill>
            </a:endParaRPr>
          </a:p>
          <a:p>
            <a:pPr marL="0" marR="0" lvl="0" indent="0" eaLnBrk="1" hangingPunct="1"/>
            <a:endParaRPr lang="en-US" altLang="zh-CN" sz="2000">
              <a:solidFill>
                <a:srgbClr val="FF0000"/>
              </a:solidFill>
            </a:endParaRPr>
          </a:p>
          <a:p>
            <a:pPr marL="0" marR="0" lvl="0" indent="0" eaLnBrk="1" hangingPunct="1"/>
            <a:endParaRPr lang="en-US" altLang="zh-CN" sz="2000">
              <a:solidFill>
                <a:srgbClr val="FF0000"/>
              </a:solidFill>
            </a:endParaRPr>
          </a:p>
          <a:p>
            <a:pPr marL="0" marR="0" lvl="0" indent="0" eaLnBrk="1" hangingPunct="1"/>
            <a:endParaRPr lang="zh-CN" altLang="zh-CN" sz="2000">
              <a:solidFill>
                <a:srgbClr val="FF0000"/>
              </a:solidFill>
            </a:endParaRPr>
          </a:p>
        </p:txBody>
      </p:sp>
      <p:pic>
        <p:nvPicPr>
          <p:cNvPr id="21508" name="21DXAG1HXRJBXT4-56A.eps"/>
          <p:cNvPicPr>
            <a:picLocks noChangeAspect="1"/>
          </p:cNvPicPr>
          <p:nvPr/>
        </p:nvPicPr>
        <p:blipFill>
          <a:blip r:embed="rId3">
            <a:clrChange>
              <a:clrFrom>
                <a:srgbClr val="FFFFFF"/>
              </a:clrFrom>
              <a:clrTo>
                <a:srgbClr val="FFFFFF">
                  <a:alpha val="0"/>
                </a:srgbClr>
              </a:clrTo>
            </a:clrChange>
          </a:blip>
          <a:stretch>
            <a:fillRect/>
          </a:stretch>
        </p:blipFill>
        <p:spPr>
          <a:xfrm>
            <a:off x="3948113" y="2398713"/>
            <a:ext cx="4329112" cy="2540000"/>
          </a:xfrm>
          <a:prstGeom prst="rect">
            <a:avLst/>
          </a:prstGeom>
          <a:noFill/>
          <a:ln>
            <a:noFill/>
            <a:miter lim="800000"/>
          </a:ln>
        </p:spPr>
      </p:pic>
      <p:sp>
        <p:nvSpPr>
          <p:cNvPr id="21509" name="矩形 19"/>
          <p:cNvSpPr/>
          <p:nvPr/>
        </p:nvSpPr>
        <p:spPr>
          <a:xfrm>
            <a:off x="4011613" y="5314950"/>
            <a:ext cx="669925"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1</a:t>
            </a:r>
            <a:endParaRPr lang="zh-CN" altLang="en-US" sz="4400">
              <a:solidFill>
                <a:srgbClr val="FF0000"/>
              </a:solidFill>
              <a:latin typeface="Arial" pitchFamily="34" charset="0"/>
              <a:ea typeface="微软雅黑" pitchFamily="34" charset="-122"/>
            </a:endParaRPr>
          </a:p>
        </p:txBody>
      </p:sp>
      <p:sp>
        <p:nvSpPr>
          <p:cNvPr id="21510" name="矩形 20"/>
          <p:cNvSpPr/>
          <p:nvPr/>
        </p:nvSpPr>
        <p:spPr>
          <a:xfrm>
            <a:off x="1366838" y="5327650"/>
            <a:ext cx="906462"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增加</a:t>
            </a:r>
            <a:endParaRPr lang="zh-CN" altLang="en-US" sz="4400">
              <a:solidFill>
                <a:srgbClr val="FF0000"/>
              </a:solidFill>
              <a:latin typeface="Arial" pitchFamily="34" charset="0"/>
              <a:ea typeface="微软雅黑" pitchFamily="34" charset="-122"/>
            </a:endParaRPr>
          </a:p>
        </p:txBody>
      </p:sp>
      <p:sp>
        <p:nvSpPr>
          <p:cNvPr id="21511" name="矩形 21"/>
          <p:cNvSpPr/>
          <p:nvPr/>
        </p:nvSpPr>
        <p:spPr>
          <a:xfrm>
            <a:off x="5473700" y="5338763"/>
            <a:ext cx="669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2</a:t>
            </a:r>
            <a:endParaRPr lang="zh-CN" altLang="en-US" sz="4400">
              <a:solidFill>
                <a:srgbClr val="FF0000"/>
              </a:solidFill>
              <a:latin typeface="Arial" pitchFamily="34" charset="0"/>
              <a:ea typeface="微软雅黑" pitchFamily="34" charset="-122"/>
            </a:endParaRPr>
          </a:p>
        </p:txBody>
      </p:sp>
      <p:sp>
        <p:nvSpPr>
          <p:cNvPr id="21512" name="矩形 22"/>
          <p:cNvSpPr/>
          <p:nvPr/>
        </p:nvSpPr>
        <p:spPr>
          <a:xfrm>
            <a:off x="9197975" y="5338763"/>
            <a:ext cx="669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1</a:t>
            </a:r>
            <a:endParaRPr lang="zh-CN" altLang="en-US" sz="4400">
              <a:solidFill>
                <a:srgbClr val="FF0000"/>
              </a:solidFill>
              <a:latin typeface="Arial" pitchFamily="34" charset="0"/>
              <a:ea typeface="微软雅黑" pitchFamily="34" charset="-122"/>
            </a:endParaRPr>
          </a:p>
        </p:txBody>
      </p:sp>
      <p:sp>
        <p:nvSpPr>
          <p:cNvPr id="21513" name="矩形 23"/>
          <p:cNvSpPr/>
          <p:nvPr/>
        </p:nvSpPr>
        <p:spPr>
          <a:xfrm>
            <a:off x="10650538" y="5341938"/>
            <a:ext cx="669925" cy="461962"/>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en-US" altLang="zh-CN" sz="2400">
                <a:solidFill>
                  <a:srgbClr val="FF0000"/>
                </a:solidFill>
                <a:latin typeface="Arial" pitchFamily="34" charset="0"/>
                <a:ea typeface="微软雅黑" pitchFamily="34" charset="-122"/>
              </a:rPr>
              <a:t>8</a:t>
            </a:r>
            <a:endParaRPr lang="zh-CN" altLang="en-US" sz="44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9" grpId="0"/>
      <p:bldP spid="21510" grpId="0"/>
      <p:bldP spid="21511" grpId="0"/>
      <p:bldP spid="21512" grpId="0"/>
      <p:bldP spid="2151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554" name="文本框 25">
            <a:extLst>
              <a:ext uri="{FF2B5EF4-FFF2-40B4-BE49-F238E27FC236}"/>
            </a:extLst>
          </p:cNvPr>
          <p:cNvSpPr txBox="1"/>
          <p:nvPr/>
        </p:nvSpPr>
        <p:spPr>
          <a:xfrm>
            <a:off x="1055688" y="4845050"/>
            <a:ext cx="10812462" cy="1225550"/>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200000"/>
              </a:lnSpc>
            </a:pPr>
            <a:r>
              <a:rPr lang="zh-CN" altLang="zh-CN" sz="2000" spc="0">
                <a:solidFill>
                  <a:srgbClr val="FF0000"/>
                </a:solidFill>
              </a:rPr>
              <a:t>【答案】变化规律：同主族元素从上到下元素的原子半径逐渐增大，同周期元素从左到右元素的原子半径逐渐减小。</a:t>
            </a:r>
            <a:endParaRPr lang="zh-CN" altLang="zh-CN">
              <a:solidFill>
                <a:srgbClr val="FF0000"/>
              </a:solidFill>
            </a:endParaRPr>
          </a:p>
        </p:txBody>
      </p:sp>
      <p:sp>
        <p:nvSpPr>
          <p:cNvPr id="23555" name="文本框 8">
            <a:extLst>
              <a:ext uri="{FF2B5EF4-FFF2-40B4-BE49-F238E27FC236}"/>
            </a:extLst>
          </p:cNvPr>
          <p:cNvSpPr txBox="1"/>
          <p:nvPr/>
        </p:nvSpPr>
        <p:spPr>
          <a:xfrm>
            <a:off x="1114425" y="771525"/>
            <a:ext cx="10812463" cy="1884363"/>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2000" b="1" spc="0">
                <a:ea typeface="Times New Roman" pitchFamily="18" charset="0"/>
              </a:rPr>
              <a:t>问题</a:t>
            </a:r>
            <a:r>
              <a:rPr lang="en-US" altLang="zh-CN" sz="2000" b="1" spc="0"/>
              <a:t>3.</a:t>
            </a:r>
            <a:r>
              <a:rPr lang="zh-CN" altLang="zh-CN" sz="2000" spc="0">
                <a:ea typeface="Times New Roman" pitchFamily="18" charset="0"/>
              </a:rPr>
              <a:t>随着元素核电荷数的递增，元素的原子核外电子排布呈现</a:t>
            </a:r>
            <a:r>
              <a:rPr lang="zh-CN" altLang="zh-CN" sz="2000" u="sng" spc="0">
                <a:ea typeface="Times New Roman" pitchFamily="18" charset="0"/>
              </a:rPr>
              <a:t>　　　　</a:t>
            </a:r>
            <a:r>
              <a:rPr lang="zh-CN" altLang="zh-CN" sz="2000" spc="0">
                <a:ea typeface="Times New Roman" pitchFamily="18" charset="0"/>
              </a:rPr>
              <a:t>的变化。</a:t>
            </a:r>
            <a:endParaRPr lang="en-US" altLang="zh-CN" sz="2000">
              <a:ea typeface="Times New Roman" pitchFamily="18" charset="0"/>
            </a:endParaRPr>
          </a:p>
          <a:p>
            <a:pPr marL="0" marR="0" lvl="0" indent="0" algn="just" eaLnBrk="1" hangingPunct="1">
              <a:lnSpc>
                <a:spcPct val="150000"/>
              </a:lnSpc>
            </a:pPr>
            <a:r>
              <a:rPr lang="zh-CN" altLang="zh-CN" sz="2000" b="1" spc="0">
                <a:solidFill>
                  <a:srgbClr val="000000"/>
                </a:solidFill>
                <a:ea typeface="Times New Roman" pitchFamily="18" charset="0"/>
              </a:rPr>
              <a:t>问题</a:t>
            </a:r>
            <a:r>
              <a:rPr lang="en-US" altLang="zh-CN" sz="2000" b="1" spc="0">
                <a:solidFill>
                  <a:srgbClr val="000000"/>
                </a:solidFill>
                <a:ea typeface="Times New Roman" pitchFamily="18" charset="0"/>
              </a:rPr>
              <a:t>4.</a:t>
            </a:r>
            <a:r>
              <a:rPr lang="zh-CN" altLang="zh-CN" sz="2000" spc="0">
                <a:ea typeface="Times New Roman" pitchFamily="18" charset="0"/>
              </a:rPr>
              <a:t>请根据教材第</a:t>
            </a:r>
            <a:r>
              <a:rPr lang="en-US" altLang="zh-CN" sz="2000" spc="0">
                <a:ea typeface="Times New Roman" pitchFamily="18" charset="0"/>
              </a:rPr>
              <a:t>101</a:t>
            </a:r>
            <a:r>
              <a:rPr lang="zh-CN" altLang="zh-CN" sz="2000" spc="0">
                <a:ea typeface="Times New Roman" pitchFamily="18" charset="0"/>
              </a:rPr>
              <a:t>页中表</a:t>
            </a:r>
            <a:r>
              <a:rPr lang="en-US" altLang="zh-CN" sz="2000" spc="0">
                <a:ea typeface="Times New Roman" pitchFamily="18" charset="0"/>
              </a:rPr>
              <a:t>4-5</a:t>
            </a:r>
            <a:r>
              <a:rPr lang="zh-CN" altLang="zh-CN" sz="2000" spc="0">
                <a:ea typeface="Times New Roman" pitchFamily="18" charset="0"/>
              </a:rPr>
              <a:t>的数据，以原子序数为横坐标，元素原子半径为纵坐标，分别在坐标系中绘出第二周期和第三周期元素原子半径随原子序数变化的关系图，并总结变化规律。</a:t>
            </a:r>
            <a:endParaRPr lang="zh-CN" altLang="zh-CN" sz="2000">
              <a:ea typeface="Times New Roman" pitchFamily="18" charset="0"/>
            </a:endParaRPr>
          </a:p>
        </p:txBody>
      </p:sp>
      <p:pic>
        <p:nvPicPr>
          <p:cNvPr id="23556" name="21DXAG1HXRJBXT4-57A.eps"/>
          <p:cNvPicPr>
            <a:picLocks noChangeAspect="1"/>
          </p:cNvPicPr>
          <p:nvPr/>
        </p:nvPicPr>
        <p:blipFill>
          <a:blip r:embed="rId3">
            <a:clrChange>
              <a:clrFrom>
                <a:srgbClr val="FFFFFF"/>
              </a:clrFrom>
              <a:clrTo>
                <a:srgbClr val="FFFFFF">
                  <a:alpha val="0"/>
                </a:srgbClr>
              </a:clrTo>
            </a:clrChange>
          </a:blip>
          <a:stretch>
            <a:fillRect/>
          </a:stretch>
        </p:blipFill>
        <p:spPr>
          <a:xfrm>
            <a:off x="2574925" y="2190750"/>
            <a:ext cx="7034213" cy="2654300"/>
          </a:xfrm>
          <a:prstGeom prst="rect">
            <a:avLst/>
          </a:prstGeom>
          <a:noFill/>
          <a:ln>
            <a:noFill/>
            <a:miter lim="800000"/>
          </a:ln>
        </p:spPr>
      </p:pic>
      <p:sp>
        <p:nvSpPr>
          <p:cNvPr id="23557" name="矩形 5"/>
          <p:cNvSpPr/>
          <p:nvPr/>
        </p:nvSpPr>
        <p:spPr>
          <a:xfrm>
            <a:off x="8202613" y="771525"/>
            <a:ext cx="1106487" cy="461963"/>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zh-CN"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zh-CN" altLang="en-US" sz="18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zh-CN" altLang="en-US" sz="1800" kern="1200">
                <a:solidFill>
                  <a:schemeClr val="tx1"/>
                </a:solidFill>
                <a:latin typeface="+mn-lt"/>
                <a:ea typeface="+mn-ea"/>
                <a:cs typeface="+mn-cs"/>
              </a:defRPr>
            </a:lvl9pPr>
          </a:lstStyle>
          <a:p>
            <a:pPr marL="0" lvl="0" indent="0" eaLnBrk="1" hangingPunct="1">
              <a:lnSpc>
                <a:spcPct val="100000"/>
              </a:lnSpc>
              <a:spcBef>
                <a:spcPct val="0"/>
              </a:spcBef>
              <a:buFontTx/>
              <a:buNone/>
            </a:pPr>
            <a:r>
              <a:rPr lang="zh-CN" altLang="en-US" sz="2400">
                <a:solidFill>
                  <a:srgbClr val="FF0000"/>
                </a:solidFill>
                <a:latin typeface="Arial" pitchFamily="34" charset="0"/>
                <a:ea typeface="微软雅黑" pitchFamily="34" charset="-122"/>
              </a:rPr>
              <a:t>周期性</a:t>
            </a:r>
            <a:endParaRPr lang="zh-CN" altLang="en-US" sz="4400">
              <a:solidFill>
                <a:srgbClr val="FF0000"/>
              </a:solidFill>
              <a:latin typeface="Arial" pitchFamily="34" charset="0"/>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602" name="文本框 25">
            <a:extLst>
              <a:ext uri="{FF2B5EF4-FFF2-40B4-BE49-F238E27FC236}"/>
            </a:extLst>
          </p:cNvPr>
          <p:cNvSpPr txBox="1"/>
          <p:nvPr/>
        </p:nvSpPr>
        <p:spPr>
          <a:xfrm>
            <a:off x="1055688" y="1697038"/>
            <a:ext cx="10812462" cy="400050"/>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r>
              <a:rPr lang="zh-CN" altLang="zh-CN" sz="2000" spc="0">
                <a:solidFill>
                  <a:srgbClr val="FF0000"/>
                </a:solidFill>
              </a:rPr>
              <a:t>【答案】</a:t>
            </a:r>
            <a:r>
              <a:rPr lang="en-US" altLang="zh-CN" sz="2000" spc="0">
                <a:solidFill>
                  <a:srgbClr val="FF0000"/>
                </a:solidFill>
              </a:rPr>
              <a:t>H</a:t>
            </a:r>
            <a:r>
              <a:rPr lang="zh-CN" altLang="zh-CN" sz="2000" spc="0">
                <a:solidFill>
                  <a:srgbClr val="FF0000"/>
                </a:solidFill>
              </a:rPr>
              <a:t>元素的原子半径最小，</a:t>
            </a:r>
            <a:r>
              <a:rPr lang="en-US" altLang="zh-CN" sz="2000" spc="0">
                <a:solidFill>
                  <a:srgbClr val="FF0000"/>
                </a:solidFill>
              </a:rPr>
              <a:t>Na</a:t>
            </a:r>
            <a:r>
              <a:rPr lang="zh-CN" altLang="zh-CN" sz="2000" spc="0">
                <a:solidFill>
                  <a:srgbClr val="FF0000"/>
                </a:solidFill>
              </a:rPr>
              <a:t>元素的原子半径最大。</a:t>
            </a:r>
            <a:endParaRPr lang="zh-CN" altLang="zh-CN" sz="2000">
              <a:solidFill>
                <a:srgbClr val="FF0000"/>
              </a:solidFill>
            </a:endParaRPr>
          </a:p>
        </p:txBody>
      </p:sp>
      <p:sp>
        <p:nvSpPr>
          <p:cNvPr id="25603" name="文本框 6">
            <a:extLst>
              <a:ext uri="{FF2B5EF4-FFF2-40B4-BE49-F238E27FC236}"/>
            </a:extLst>
          </p:cNvPr>
          <p:cNvSpPr txBox="1"/>
          <p:nvPr/>
        </p:nvSpPr>
        <p:spPr>
          <a:xfrm>
            <a:off x="1114425" y="2940050"/>
            <a:ext cx="10812463" cy="1419225"/>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答案】同一周期，电子层数相同，从左到右，核电荷数越大，原子核对最外层电子的吸引力越大，原子半径越小，失电子能力越弱，而得电子能力越强；同一主族，最外层电子数相同，从上到下，电子层数越多，原子半径越大，原子核对最外层电子的吸引力越小，越易失电子。</a:t>
            </a:r>
            <a:endParaRPr lang="zh-CN" altLang="zh-CN" sz="2000">
              <a:solidFill>
                <a:srgbClr val="FF0000"/>
              </a:solidFill>
            </a:endParaRPr>
          </a:p>
        </p:txBody>
      </p:sp>
      <p:sp>
        <p:nvSpPr>
          <p:cNvPr id="25604" name="文本框 8">
            <a:extLst>
              <a:ext uri="{FF2B5EF4-FFF2-40B4-BE49-F238E27FC236}"/>
            </a:extLst>
          </p:cNvPr>
          <p:cNvSpPr txBox="1"/>
          <p:nvPr/>
        </p:nvSpPr>
        <p:spPr>
          <a:xfrm>
            <a:off x="1114425" y="890588"/>
            <a:ext cx="10812463" cy="1881187"/>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2000" b="1" spc="0">
                <a:ea typeface="Times New Roman" pitchFamily="18" charset="0"/>
              </a:rPr>
              <a:t>问题</a:t>
            </a:r>
            <a:r>
              <a:rPr lang="en-US" altLang="zh-CN" sz="2000" b="1" spc="0">
                <a:ea typeface="Times New Roman" pitchFamily="18" charset="0"/>
              </a:rPr>
              <a:t>5.</a:t>
            </a:r>
            <a:r>
              <a:rPr lang="zh-CN" altLang="zh-CN" sz="2000" spc="0">
                <a:ea typeface="Times New Roman" pitchFamily="18" charset="0"/>
              </a:rPr>
              <a:t>短周期主族元素中，原子半径最小的是哪种元素？最大的是哪种元素？</a:t>
            </a:r>
            <a:endParaRPr lang="en-US" altLang="zh-CN" sz="2000">
              <a:ea typeface="Times New Roman" pitchFamily="18" charset="0"/>
            </a:endParaRPr>
          </a:p>
          <a:p>
            <a:pPr marL="0" marR="0" lvl="0" indent="0" algn="just" eaLnBrk="1" hangingPunct="1">
              <a:lnSpc>
                <a:spcPct val="150000"/>
              </a:lnSpc>
            </a:pPr>
            <a:endParaRPr lang="en-US" altLang="zh-CN" sz="2000" b="1">
              <a:ea typeface="Times New Roman" pitchFamily="18" charset="0"/>
            </a:endParaRPr>
          </a:p>
          <a:p>
            <a:pPr marL="0" marR="0" lvl="0" indent="0" algn="just" eaLnBrk="1" hangingPunct="1">
              <a:lnSpc>
                <a:spcPct val="150000"/>
              </a:lnSpc>
            </a:pPr>
            <a:endParaRPr lang="en-US" altLang="zh-CN" sz="2000" b="1">
              <a:ea typeface="Times New Roman" pitchFamily="18" charset="0"/>
            </a:endParaRPr>
          </a:p>
          <a:p>
            <a:pPr marL="0" marR="0" lvl="0" indent="0" algn="just" eaLnBrk="1" hangingPunct="1">
              <a:lnSpc>
                <a:spcPct val="150000"/>
              </a:lnSpc>
            </a:pPr>
            <a:r>
              <a:rPr lang="zh-CN" altLang="zh-CN" sz="2000" b="1" spc="0">
                <a:ea typeface="Times New Roman" pitchFamily="18" charset="0"/>
              </a:rPr>
              <a:t>问题</a:t>
            </a:r>
            <a:r>
              <a:rPr lang="en-US" altLang="zh-CN" sz="2000" b="1" spc="0"/>
              <a:t>6.</a:t>
            </a:r>
            <a:r>
              <a:rPr lang="zh-CN" altLang="zh-CN" sz="2000" spc="0">
                <a:ea typeface="Times New Roman" pitchFamily="18" charset="0"/>
              </a:rPr>
              <a:t>试从原子结构的角度解释原子半径的变化规律。</a:t>
            </a:r>
            <a:endParaRPr lang="zh-CN" altLang="zh-CN" sz="2000">
              <a:ea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7650" name="文本框 6">
            <a:extLst>
              <a:ext uri="{FF2B5EF4-FFF2-40B4-BE49-F238E27FC236}"/>
            </a:extLst>
          </p:cNvPr>
          <p:cNvSpPr txBox="1"/>
          <p:nvPr/>
        </p:nvSpPr>
        <p:spPr>
          <a:xfrm>
            <a:off x="1114425" y="2071688"/>
            <a:ext cx="10812463" cy="3268662"/>
          </a:xfrm>
          <a:prstGeom prst="rect">
            <a:avLst/>
          </a:prstGeom>
          <a:solidFill>
            <a:schemeClr val="accent5">
              <a:lumMod val="20000"/>
              <a:lumOff val="80000"/>
            </a:schemeClr>
          </a:solid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eaLnBrk="1" hangingPunct="1">
              <a:lnSpc>
                <a:spcPct val="150000"/>
              </a:lnSpc>
            </a:pPr>
            <a:r>
              <a:rPr lang="zh-CN" altLang="zh-CN" sz="2000" spc="0">
                <a:solidFill>
                  <a:srgbClr val="FF0000"/>
                </a:solidFill>
              </a:rPr>
              <a:t>【答案】</a:t>
            </a:r>
            <a:endParaRPr lang="en-US" altLang="zh-CN" sz="2000">
              <a:solidFill>
                <a:srgbClr val="FF0000"/>
              </a:solidFill>
            </a:endParaRPr>
          </a:p>
          <a:p>
            <a:pPr marL="0" marR="0" lvl="0" indent="0" eaLnBrk="1" hangingPunct="1">
              <a:lnSpc>
                <a:spcPct val="150000"/>
              </a:lnSpc>
            </a:pPr>
            <a:endParaRPr lang="en-US" altLang="zh-CN" sz="2000">
              <a:solidFill>
                <a:srgbClr val="FF0000"/>
              </a:solidFill>
            </a:endParaRPr>
          </a:p>
          <a:p>
            <a:pPr marL="0" marR="0" lvl="0" indent="0" eaLnBrk="1" hangingPunct="1">
              <a:lnSpc>
                <a:spcPct val="150000"/>
              </a:lnSpc>
            </a:pPr>
            <a:endParaRPr lang="en-US" altLang="zh-CN" sz="2000">
              <a:solidFill>
                <a:srgbClr val="FF0000"/>
              </a:solidFill>
            </a:endParaRPr>
          </a:p>
          <a:p>
            <a:pPr marL="0" marR="0" lvl="0" indent="0" eaLnBrk="1" hangingPunct="1">
              <a:lnSpc>
                <a:spcPct val="150000"/>
              </a:lnSpc>
            </a:pPr>
            <a:endParaRPr lang="en-US" altLang="zh-CN" sz="2000">
              <a:solidFill>
                <a:srgbClr val="FF0000"/>
              </a:solidFill>
            </a:endParaRPr>
          </a:p>
          <a:p>
            <a:pPr marL="0" marR="0" lvl="0" indent="0" eaLnBrk="1" hangingPunct="1">
              <a:lnSpc>
                <a:spcPct val="150000"/>
              </a:lnSpc>
            </a:pPr>
            <a:endParaRPr lang="en-US" altLang="zh-CN" sz="2000">
              <a:solidFill>
                <a:srgbClr val="FF0000"/>
              </a:solidFill>
            </a:endParaRPr>
          </a:p>
          <a:p>
            <a:pPr marL="0" marR="0" lvl="0" indent="0" eaLnBrk="1" hangingPunct="1">
              <a:lnSpc>
                <a:spcPct val="150000"/>
              </a:lnSpc>
            </a:pPr>
            <a:endParaRPr lang="en-US" altLang="zh-CN" sz="2000">
              <a:solidFill>
                <a:srgbClr val="FF0000"/>
              </a:solidFill>
            </a:endParaRPr>
          </a:p>
          <a:p>
            <a:pPr marL="0" marR="0" lvl="0" indent="0" eaLnBrk="1" hangingPunct="1">
              <a:lnSpc>
                <a:spcPct val="150000"/>
              </a:lnSpc>
            </a:pPr>
            <a:endParaRPr lang="zh-CN" altLang="zh-CN" sz="2000">
              <a:solidFill>
                <a:srgbClr val="FF0000"/>
              </a:solidFill>
            </a:endParaRPr>
          </a:p>
        </p:txBody>
      </p:sp>
      <p:sp>
        <p:nvSpPr>
          <p:cNvPr id="27651" name="文本框 4">
            <a:extLst>
              <a:ext uri="{FF2B5EF4-FFF2-40B4-BE49-F238E27FC236}"/>
            </a:extLst>
          </p:cNvPr>
          <p:cNvSpPr txBox="1"/>
          <p:nvPr/>
        </p:nvSpPr>
        <p:spPr>
          <a:xfrm>
            <a:off x="1114425" y="890588"/>
            <a:ext cx="10812463" cy="963612"/>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2000" b="1" spc="0">
                <a:solidFill>
                  <a:srgbClr val="000000"/>
                </a:solidFill>
                <a:ea typeface="Times New Roman" pitchFamily="18" charset="0"/>
              </a:rPr>
              <a:t>问题</a:t>
            </a:r>
            <a:r>
              <a:rPr lang="en-US" altLang="zh-CN" sz="2000" b="1" spc="0">
                <a:solidFill>
                  <a:srgbClr val="000000"/>
                </a:solidFill>
                <a:ea typeface="Times New Roman" pitchFamily="18" charset="0"/>
              </a:rPr>
              <a:t>7.</a:t>
            </a:r>
            <a:r>
              <a:rPr lang="zh-CN" altLang="zh-CN" sz="2000" spc="0">
                <a:ea typeface="Times New Roman" pitchFamily="18" charset="0"/>
              </a:rPr>
              <a:t>请根据教材第</a:t>
            </a:r>
            <a:r>
              <a:rPr lang="en-US" altLang="zh-CN" sz="2000" spc="0">
                <a:ea typeface="Times New Roman" pitchFamily="18" charset="0"/>
              </a:rPr>
              <a:t>101</a:t>
            </a:r>
            <a:r>
              <a:rPr lang="zh-CN" altLang="zh-CN" sz="2000" spc="0">
                <a:ea typeface="Times New Roman" pitchFamily="18" charset="0"/>
              </a:rPr>
              <a:t>页中表</a:t>
            </a:r>
            <a:r>
              <a:rPr lang="en-US" altLang="zh-CN" sz="2000" spc="0">
                <a:ea typeface="Times New Roman" pitchFamily="18" charset="0"/>
              </a:rPr>
              <a:t>4-5</a:t>
            </a:r>
            <a:r>
              <a:rPr lang="zh-CN" altLang="zh-CN" sz="2000" spc="0">
                <a:ea typeface="Times New Roman" pitchFamily="18" charset="0"/>
              </a:rPr>
              <a:t>的数据，以原子序数为横坐标，元素最高正价和最低负价为纵坐标，在坐标系中绘出</a:t>
            </a:r>
            <a:r>
              <a:rPr lang="en-US" altLang="zh-CN" sz="2000" spc="0">
                <a:ea typeface="Times New Roman" pitchFamily="18" charset="0"/>
              </a:rPr>
              <a:t>1~17</a:t>
            </a:r>
            <a:r>
              <a:rPr lang="zh-CN" altLang="zh-CN" sz="2000" spc="0">
                <a:ea typeface="Times New Roman" pitchFamily="18" charset="0"/>
              </a:rPr>
              <a:t>号元素化合价随原子序数变化的关系图，并总结变化规律。</a:t>
            </a:r>
            <a:endParaRPr lang="zh-CN" altLang="zh-CN" sz="2000">
              <a:ea typeface="Times New Roman" pitchFamily="18" charset="0"/>
            </a:endParaRPr>
          </a:p>
        </p:txBody>
      </p:sp>
      <p:pic>
        <p:nvPicPr>
          <p:cNvPr id="27652" name="图片 5"/>
          <p:cNvPicPr>
            <a:picLocks noChangeAspect="1"/>
          </p:cNvPicPr>
          <p:nvPr/>
        </p:nvPicPr>
        <p:blipFill>
          <a:blip r:embed="rId3">
            <a:clrChange>
              <a:clrFrom>
                <a:srgbClr val="FFFFFF"/>
              </a:clrFrom>
              <a:clrTo>
                <a:srgbClr val="FFFFFF">
                  <a:alpha val="0"/>
                </a:srgbClr>
              </a:clrTo>
            </a:clrChange>
          </a:blip>
          <a:stretch>
            <a:fillRect/>
          </a:stretch>
        </p:blipFill>
        <p:spPr>
          <a:xfrm>
            <a:off x="3113088" y="2071688"/>
            <a:ext cx="5921375" cy="3268662"/>
          </a:xfrm>
          <a:prstGeom prst="rect">
            <a:avLst/>
          </a:prstGeom>
          <a:noFill/>
          <a:ln>
            <a:noFill/>
            <a:miter lim="800000"/>
          </a:ln>
        </p:spPr>
      </p:pic>
      <p:sp>
        <p:nvSpPr>
          <p:cNvPr id="27653" name="文本框 7">
            <a:extLst>
              <a:ext uri="{FF2B5EF4-FFF2-40B4-BE49-F238E27FC236}"/>
            </a:extLst>
          </p:cNvPr>
          <p:cNvSpPr txBox="1"/>
          <p:nvPr/>
        </p:nvSpPr>
        <p:spPr>
          <a:xfrm>
            <a:off x="1116013" y="5346700"/>
            <a:ext cx="10812462" cy="962025"/>
          </a:xfrm>
          <a:prstGeom prst="rect">
            <a:avLst/>
          </a:prstGeom>
          <a:noFill/>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微软雅黑" pitchFamily="34" charset="-122"/>
              </a:defRPr>
            </a:lvl5pPr>
          </a:lstStyle>
          <a:p>
            <a:pPr marL="0" marR="0" lvl="0" indent="0" algn="just" eaLnBrk="1" hangingPunct="1">
              <a:lnSpc>
                <a:spcPct val="150000"/>
              </a:lnSpc>
            </a:pPr>
            <a:r>
              <a:rPr lang="zh-CN" altLang="zh-CN" sz="2000" spc="0">
                <a:solidFill>
                  <a:srgbClr val="FF0000"/>
                </a:solidFill>
                <a:ea typeface="Times New Roman" pitchFamily="18" charset="0"/>
              </a:rPr>
              <a:t>变化规律：随着原子序数的递增，元素的主要化合价呈现周期性变化，即同一周期元素的最高正化合价呈现</a:t>
            </a:r>
            <a:r>
              <a:rPr lang="en-US" altLang="zh-CN" sz="2000" spc="0">
                <a:solidFill>
                  <a:srgbClr val="FF0000"/>
                </a:solidFill>
                <a:ea typeface="Times New Roman" pitchFamily="18" charset="0"/>
              </a:rPr>
              <a:t>+1→+7</a:t>
            </a:r>
            <a:r>
              <a:rPr lang="zh-CN" altLang="zh-CN" sz="2000" spc="0">
                <a:solidFill>
                  <a:srgbClr val="FF0000"/>
                </a:solidFill>
                <a:ea typeface="Times New Roman" pitchFamily="18" charset="0"/>
              </a:rPr>
              <a:t>，最低负化合价呈现</a:t>
            </a:r>
            <a:r>
              <a:rPr lang="en-US" altLang="zh-CN" sz="2000" spc="0">
                <a:solidFill>
                  <a:srgbClr val="FF0000"/>
                </a:solidFill>
                <a:ea typeface="Times New Roman" pitchFamily="18" charset="0"/>
              </a:rPr>
              <a:t>-4→-1</a:t>
            </a:r>
            <a:r>
              <a:rPr lang="zh-CN" altLang="zh-CN" sz="2000" spc="0">
                <a:solidFill>
                  <a:srgbClr val="FF0000"/>
                </a:solidFill>
                <a:ea typeface="Times New Roman" pitchFamily="18" charset="0"/>
              </a:rPr>
              <a:t>的周期性变化。</a:t>
            </a:r>
            <a:endParaRPr lang="zh-CN" altLang="zh-CN" sz="2000">
              <a:ea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ppt_x"/>
                                          </p:val>
                                        </p:tav>
                                        <p:tav tm="100000">
                                          <p:val>
                                            <p:strVal val="#ppt_x"/>
                                          </p:val>
                                        </p:tav>
                                      </p:tavLst>
                                    </p:anim>
                                    <p:anim calcmode="lin" valueType="num">
                                      <p:cBhvr additive="base">
                                        <p:cTn id="14"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3"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模板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模板10" id="{60E128CF-1C43-46D5-814D-EFCD2588C06C}" vid="{11AB7402-9887-4398-81BA-61055843B4D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259</Paragraphs>
  <Slides>42</Slides>
  <Notes>42</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42</vt:i4>
      </vt:variant>
    </vt:vector>
  </HeadingPairs>
  <TitlesOfParts>
    <vt:vector baseType="lpstr" size="57">
      <vt:lpstr>Arial</vt:lpstr>
      <vt:lpstr>Calibri Light</vt:lpstr>
      <vt:lpstr>Calibri</vt:lpstr>
      <vt:lpstr>宋体</vt:lpstr>
      <vt:lpstr>微软雅黑</vt:lpstr>
      <vt:lpstr>等线</vt:lpstr>
      <vt:lpstr>等线 Light</vt:lpstr>
      <vt:lpstr>微软雅黑 Light</vt:lpstr>
      <vt:lpstr>字魂灵悦黑体</vt:lpstr>
      <vt:lpstr>汉仪雅酷黑 75W</vt:lpstr>
      <vt:lpstr>Times New Roman</vt:lpstr>
      <vt:lpstr>楷体</vt:lpstr>
      <vt:lpstr>Courier New</vt:lpstr>
      <vt:lpstr>Segoe UI Symbol</vt:lpstr>
      <vt:lpstr>模板10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2022-09-21T14:46:39.590</cp:lastPrinted>
  <dcterms:created xsi:type="dcterms:W3CDTF">2022-09-21T14:46:39Z</dcterms:created>
  <dcterms:modified xsi:type="dcterms:W3CDTF">2022-09-21T06:46:40Z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